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4"/>
  </p:notesMasterIdLst>
  <p:handoutMasterIdLst>
    <p:handoutMasterId r:id="rId35"/>
  </p:handoutMasterIdLst>
  <p:sldIdLst>
    <p:sldId id="659" r:id="rId2"/>
    <p:sldId id="660" r:id="rId3"/>
    <p:sldId id="663" r:id="rId4"/>
    <p:sldId id="665" r:id="rId5"/>
    <p:sldId id="661" r:id="rId6"/>
    <p:sldId id="667" r:id="rId7"/>
    <p:sldId id="682" r:id="rId8"/>
    <p:sldId id="673" r:id="rId9"/>
    <p:sldId id="674" r:id="rId10"/>
    <p:sldId id="676" r:id="rId11"/>
    <p:sldId id="677" r:id="rId12"/>
    <p:sldId id="679" r:id="rId13"/>
    <p:sldId id="683" r:id="rId14"/>
    <p:sldId id="684" r:id="rId15"/>
    <p:sldId id="686" r:id="rId16"/>
    <p:sldId id="687" r:id="rId17"/>
    <p:sldId id="690" r:id="rId18"/>
    <p:sldId id="689" r:id="rId19"/>
    <p:sldId id="688" r:id="rId20"/>
    <p:sldId id="691" r:id="rId21"/>
    <p:sldId id="692" r:id="rId22"/>
    <p:sldId id="706" r:id="rId23"/>
    <p:sldId id="693" r:id="rId24"/>
    <p:sldId id="698" r:id="rId25"/>
    <p:sldId id="699" r:id="rId26"/>
    <p:sldId id="700" r:id="rId27"/>
    <p:sldId id="701" r:id="rId28"/>
    <p:sldId id="672" r:id="rId29"/>
    <p:sldId id="671" r:id="rId30"/>
    <p:sldId id="651" r:id="rId31"/>
    <p:sldId id="702" r:id="rId32"/>
    <p:sldId id="705" r:id="rId33"/>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333"/>
    <a:srgbClr val="CC0000"/>
    <a:srgbClr val="AFB0B0"/>
    <a:srgbClr val="8CA6A4"/>
    <a:srgbClr val="292929"/>
    <a:srgbClr val="7C7FE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641" autoAdjust="0"/>
    <p:restoredTop sz="79960" autoAdjust="0"/>
  </p:normalViewPr>
  <p:slideViewPr>
    <p:cSldViewPr snapToGrid="0">
      <p:cViewPr varScale="1">
        <p:scale>
          <a:sx n="69" d="100"/>
          <a:sy n="69" d="100"/>
        </p:scale>
        <p:origin x="774" y="60"/>
      </p:cViewPr>
      <p:guideLst>
        <p:guide orient="horz" pos="2160"/>
        <p:guide pos="2880"/>
      </p:guideLst>
    </p:cSldViewPr>
  </p:slideViewPr>
  <p:notesTextViewPr>
    <p:cViewPr>
      <p:scale>
        <a:sx n="1" d="1"/>
        <a:sy n="1" d="1"/>
      </p:scale>
      <p:origin x="0" y="0"/>
    </p:cViewPr>
  </p:notesTextViewPr>
  <p:notesViewPr>
    <p:cSldViewPr snapToGrid="0">
      <p:cViewPr varScale="1">
        <p:scale>
          <a:sx n="48" d="100"/>
          <a:sy n="48" d="100"/>
        </p:scale>
        <p:origin x="-196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image" Target="../media/image43.wmf"/><Relationship Id="rId18" Type="http://schemas.openxmlformats.org/officeDocument/2006/relationships/image" Target="../media/image48.wmf"/><Relationship Id="rId26" Type="http://schemas.openxmlformats.org/officeDocument/2006/relationships/image" Target="../media/image56.wmf"/><Relationship Id="rId3" Type="http://schemas.openxmlformats.org/officeDocument/2006/relationships/image" Target="../media/image33.wmf"/><Relationship Id="rId21" Type="http://schemas.openxmlformats.org/officeDocument/2006/relationships/image" Target="../media/image51.wmf"/><Relationship Id="rId7" Type="http://schemas.openxmlformats.org/officeDocument/2006/relationships/image" Target="../media/image37.wmf"/><Relationship Id="rId12" Type="http://schemas.openxmlformats.org/officeDocument/2006/relationships/image" Target="../media/image42.wmf"/><Relationship Id="rId17" Type="http://schemas.openxmlformats.org/officeDocument/2006/relationships/image" Target="../media/image47.wmf"/><Relationship Id="rId25" Type="http://schemas.openxmlformats.org/officeDocument/2006/relationships/image" Target="../media/image55.wmf"/><Relationship Id="rId2" Type="http://schemas.openxmlformats.org/officeDocument/2006/relationships/image" Target="../media/image32.wmf"/><Relationship Id="rId16" Type="http://schemas.openxmlformats.org/officeDocument/2006/relationships/image" Target="../media/image46.wmf"/><Relationship Id="rId20" Type="http://schemas.openxmlformats.org/officeDocument/2006/relationships/image" Target="../media/image50.wmf"/><Relationship Id="rId1" Type="http://schemas.openxmlformats.org/officeDocument/2006/relationships/image" Target="../media/image31.wmf"/><Relationship Id="rId6" Type="http://schemas.openxmlformats.org/officeDocument/2006/relationships/image" Target="../media/image36.wmf"/><Relationship Id="rId11" Type="http://schemas.openxmlformats.org/officeDocument/2006/relationships/image" Target="../media/image41.wmf"/><Relationship Id="rId24" Type="http://schemas.openxmlformats.org/officeDocument/2006/relationships/image" Target="../media/image54.wmf"/><Relationship Id="rId5" Type="http://schemas.openxmlformats.org/officeDocument/2006/relationships/image" Target="../media/image35.wmf"/><Relationship Id="rId15" Type="http://schemas.openxmlformats.org/officeDocument/2006/relationships/image" Target="../media/image45.wmf"/><Relationship Id="rId23" Type="http://schemas.openxmlformats.org/officeDocument/2006/relationships/image" Target="../media/image53.wmf"/><Relationship Id="rId10" Type="http://schemas.openxmlformats.org/officeDocument/2006/relationships/image" Target="../media/image40.wmf"/><Relationship Id="rId19" Type="http://schemas.openxmlformats.org/officeDocument/2006/relationships/image" Target="../media/image49.wmf"/><Relationship Id="rId4" Type="http://schemas.openxmlformats.org/officeDocument/2006/relationships/image" Target="../media/image34.wmf"/><Relationship Id="rId9" Type="http://schemas.openxmlformats.org/officeDocument/2006/relationships/image" Target="../media/image39.wmf"/><Relationship Id="rId14" Type="http://schemas.openxmlformats.org/officeDocument/2006/relationships/image" Target="../media/image44.wmf"/><Relationship Id="rId22"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wmf"/><Relationship Id="rId7" Type="http://schemas.openxmlformats.org/officeDocument/2006/relationships/image" Target="../media/image63.e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10" Type="http://schemas.openxmlformats.org/officeDocument/2006/relationships/image" Target="../media/image66.wmf"/><Relationship Id="rId4" Type="http://schemas.openxmlformats.org/officeDocument/2006/relationships/image" Target="../media/image60.wmf"/><Relationship Id="rId9" Type="http://schemas.openxmlformats.org/officeDocument/2006/relationships/image" Target="../media/image65.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11" Type="http://schemas.openxmlformats.org/officeDocument/2006/relationships/image" Target="../media/image77.wmf"/><Relationship Id="rId5" Type="http://schemas.openxmlformats.org/officeDocument/2006/relationships/image" Target="../media/image71.wmf"/><Relationship Id="rId10" Type="http://schemas.openxmlformats.org/officeDocument/2006/relationships/image" Target="../media/image76.wmf"/><Relationship Id="rId4" Type="http://schemas.openxmlformats.org/officeDocument/2006/relationships/image" Target="../media/image70.wmf"/><Relationship Id="rId9"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defTabSz="931887">
              <a:defRPr sz="1300">
                <a:cs typeface="+mn-cs"/>
              </a:defRPr>
            </a:lvl1pPr>
          </a:lstStyle>
          <a:p>
            <a:pPr>
              <a:defRPr/>
            </a:pPr>
            <a:endParaRPr lang="en-US"/>
          </a:p>
        </p:txBody>
      </p:sp>
      <p:sp>
        <p:nvSpPr>
          <p:cNvPr id="74755" name="Rectangle 3"/>
          <p:cNvSpPr>
            <a:spLocks noGrp="1" noChangeArrowheads="1"/>
          </p:cNvSpPr>
          <p:nvPr>
            <p:ph type="dt" sz="quarter" idx="1"/>
          </p:nvPr>
        </p:nvSpPr>
        <p:spPr bwMode="auto">
          <a:xfrm>
            <a:off x="3970734"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defTabSz="931887">
              <a:defRPr sz="1300">
                <a:cs typeface="+mn-cs"/>
              </a:defRPr>
            </a:lvl1pPr>
          </a:lstStyle>
          <a:p>
            <a:pPr>
              <a:defRPr/>
            </a:pPr>
            <a:endParaRPr lang="en-US"/>
          </a:p>
        </p:txBody>
      </p:sp>
      <p:sp>
        <p:nvSpPr>
          <p:cNvPr id="74756" name="Rectangle 4"/>
          <p:cNvSpPr>
            <a:spLocks noGrp="1" noChangeArrowheads="1"/>
          </p:cNvSpPr>
          <p:nvPr>
            <p:ph type="ftr" sz="quarter" idx="2"/>
          </p:nvPr>
        </p:nvSpPr>
        <p:spPr bwMode="auto">
          <a:xfrm>
            <a:off x="0"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defTabSz="931887">
              <a:defRPr sz="1300">
                <a:cs typeface="+mn-cs"/>
              </a:defRPr>
            </a:lvl1pPr>
          </a:lstStyle>
          <a:p>
            <a:pPr>
              <a:defRPr/>
            </a:pPr>
            <a:endParaRPr lang="en-US"/>
          </a:p>
        </p:txBody>
      </p:sp>
      <p:sp>
        <p:nvSpPr>
          <p:cNvPr id="74757" name="Rectangle 5"/>
          <p:cNvSpPr>
            <a:spLocks noGrp="1" noChangeArrowheads="1"/>
          </p:cNvSpPr>
          <p:nvPr>
            <p:ph type="sldNum" sz="quarter" idx="3"/>
          </p:nvPr>
        </p:nvSpPr>
        <p:spPr bwMode="auto">
          <a:xfrm>
            <a:off x="3970734"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defTabSz="931887">
              <a:defRPr sz="1300">
                <a:cs typeface="+mn-cs"/>
              </a:defRPr>
            </a:lvl1pPr>
          </a:lstStyle>
          <a:p>
            <a:pPr>
              <a:defRPr/>
            </a:pPr>
            <a:fld id="{47D48407-4692-48B2-A752-E1B98BB19171}" type="slidenum">
              <a:rPr lang="en-US"/>
              <a:pPr>
                <a:defRPr/>
              </a:pPr>
              <a:t>‹#›</a:t>
            </a:fld>
            <a:endParaRPr lang="en-US"/>
          </a:p>
        </p:txBody>
      </p:sp>
    </p:spTree>
    <p:extLst>
      <p:ext uri="{BB962C8B-B14F-4D97-AF65-F5344CB8AC3E}">
        <p14:creationId xmlns:p14="http://schemas.microsoft.com/office/powerpoint/2010/main" val="115795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defTabSz="931887">
              <a:defRPr sz="1300">
                <a:cs typeface="+mn-cs"/>
              </a:defRPr>
            </a:lvl1pPr>
          </a:lstStyle>
          <a:p>
            <a:pPr>
              <a:defRPr/>
            </a:pPr>
            <a:endParaRPr lang="en-US"/>
          </a:p>
        </p:txBody>
      </p:sp>
      <p:sp>
        <p:nvSpPr>
          <p:cNvPr id="43011" name="Rectangle 3"/>
          <p:cNvSpPr>
            <a:spLocks noGrp="1" noChangeArrowheads="1"/>
          </p:cNvSpPr>
          <p:nvPr>
            <p:ph type="dt" idx="1"/>
          </p:nvPr>
        </p:nvSpPr>
        <p:spPr bwMode="auto">
          <a:xfrm>
            <a:off x="3970734"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r" defTabSz="931887">
              <a:defRPr sz="1300">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701345" y="4416099"/>
            <a:ext cx="5607711" cy="41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defTabSz="931887">
              <a:defRPr sz="1300">
                <a:cs typeface="+mn-cs"/>
              </a:defRPr>
            </a:lvl1pPr>
          </a:lstStyle>
          <a:p>
            <a:pPr>
              <a:defRPr/>
            </a:pPr>
            <a:endParaRPr lang="en-US"/>
          </a:p>
        </p:txBody>
      </p:sp>
      <p:sp>
        <p:nvSpPr>
          <p:cNvPr id="43015" name="Rectangle 7"/>
          <p:cNvSpPr>
            <a:spLocks noGrp="1" noChangeArrowheads="1"/>
          </p:cNvSpPr>
          <p:nvPr>
            <p:ph type="sldNum" sz="quarter" idx="5"/>
          </p:nvPr>
        </p:nvSpPr>
        <p:spPr bwMode="auto">
          <a:xfrm>
            <a:off x="3970734"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r" defTabSz="931887">
              <a:defRPr sz="1300">
                <a:cs typeface="+mn-cs"/>
              </a:defRPr>
            </a:lvl1pPr>
          </a:lstStyle>
          <a:p>
            <a:pPr>
              <a:defRPr/>
            </a:pPr>
            <a:fld id="{F2C53895-AD30-4C82-95CD-F98F7B1A8D9A}" type="slidenum">
              <a:rPr lang="en-US"/>
              <a:pPr>
                <a:defRPr/>
              </a:pPr>
              <a:t>‹#›</a:t>
            </a:fld>
            <a:endParaRPr lang="en-US"/>
          </a:p>
        </p:txBody>
      </p:sp>
    </p:spTree>
    <p:extLst>
      <p:ext uri="{BB962C8B-B14F-4D97-AF65-F5344CB8AC3E}">
        <p14:creationId xmlns:p14="http://schemas.microsoft.com/office/powerpoint/2010/main" val="2784170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61624" algn="l"/>
                <a:tab pos="1323248" algn="l"/>
                <a:tab pos="1984872" algn="l"/>
                <a:tab pos="2646496" algn="l"/>
              </a:tabLst>
              <a:defRPr>
                <a:solidFill>
                  <a:schemeClr val="tx1"/>
                </a:solidFill>
                <a:latin typeface="Arial" pitchFamily="34" charset="0"/>
              </a:defRPr>
            </a:lvl1pPr>
            <a:lvl2pPr marL="757066" indent="-291179" eaLnBrk="0" hangingPunct="0">
              <a:tabLst>
                <a:tab pos="661624" algn="l"/>
                <a:tab pos="1323248" algn="l"/>
                <a:tab pos="1984872" algn="l"/>
                <a:tab pos="2646496" algn="l"/>
              </a:tabLst>
              <a:defRPr>
                <a:solidFill>
                  <a:schemeClr val="tx1"/>
                </a:solidFill>
                <a:latin typeface="Arial" pitchFamily="34" charset="0"/>
              </a:defRPr>
            </a:lvl2pPr>
            <a:lvl3pPr marL="1164717" indent="-232943" eaLnBrk="0" hangingPunct="0">
              <a:tabLst>
                <a:tab pos="661624" algn="l"/>
                <a:tab pos="1323248" algn="l"/>
                <a:tab pos="1984872" algn="l"/>
                <a:tab pos="2646496" algn="l"/>
              </a:tabLst>
              <a:defRPr>
                <a:solidFill>
                  <a:schemeClr val="tx1"/>
                </a:solidFill>
                <a:latin typeface="Arial" pitchFamily="34" charset="0"/>
              </a:defRPr>
            </a:lvl3pPr>
            <a:lvl4pPr marL="1630604" indent="-232943" eaLnBrk="0" hangingPunct="0">
              <a:tabLst>
                <a:tab pos="661624" algn="l"/>
                <a:tab pos="1323248" algn="l"/>
                <a:tab pos="1984872" algn="l"/>
                <a:tab pos="2646496" algn="l"/>
              </a:tabLst>
              <a:defRPr>
                <a:solidFill>
                  <a:schemeClr val="tx1"/>
                </a:solidFill>
                <a:latin typeface="Arial" pitchFamily="34" charset="0"/>
              </a:defRPr>
            </a:lvl4pPr>
            <a:lvl5pPr marL="2096491" indent="-232943" eaLnBrk="0" hangingPunct="0">
              <a:tabLst>
                <a:tab pos="661624" algn="l"/>
                <a:tab pos="1323248" algn="l"/>
                <a:tab pos="1984872" algn="l"/>
                <a:tab pos="2646496" algn="l"/>
              </a:tabLst>
              <a:defRPr>
                <a:solidFill>
                  <a:schemeClr val="tx1"/>
                </a:solidFill>
                <a:latin typeface="Arial" pitchFamily="34" charset="0"/>
              </a:defRPr>
            </a:lvl5pPr>
            <a:lvl6pPr marL="2562377" indent="-232943" eaLnBrk="0" fontAlgn="base" hangingPunct="0">
              <a:spcBef>
                <a:spcPct val="0"/>
              </a:spcBef>
              <a:spcAft>
                <a:spcPct val="0"/>
              </a:spcAft>
              <a:tabLst>
                <a:tab pos="661624" algn="l"/>
                <a:tab pos="1323248" algn="l"/>
                <a:tab pos="1984872" algn="l"/>
                <a:tab pos="2646496" algn="l"/>
              </a:tabLst>
              <a:defRPr>
                <a:solidFill>
                  <a:schemeClr val="tx1"/>
                </a:solidFill>
                <a:latin typeface="Arial" pitchFamily="34" charset="0"/>
              </a:defRPr>
            </a:lvl6pPr>
            <a:lvl7pPr marL="3028264" indent="-232943" eaLnBrk="0" fontAlgn="base" hangingPunct="0">
              <a:spcBef>
                <a:spcPct val="0"/>
              </a:spcBef>
              <a:spcAft>
                <a:spcPct val="0"/>
              </a:spcAft>
              <a:tabLst>
                <a:tab pos="661624" algn="l"/>
                <a:tab pos="1323248" algn="l"/>
                <a:tab pos="1984872" algn="l"/>
                <a:tab pos="2646496" algn="l"/>
              </a:tabLst>
              <a:defRPr>
                <a:solidFill>
                  <a:schemeClr val="tx1"/>
                </a:solidFill>
                <a:latin typeface="Arial" pitchFamily="34" charset="0"/>
              </a:defRPr>
            </a:lvl7pPr>
            <a:lvl8pPr marL="3494151" indent="-232943" eaLnBrk="0" fontAlgn="base" hangingPunct="0">
              <a:spcBef>
                <a:spcPct val="0"/>
              </a:spcBef>
              <a:spcAft>
                <a:spcPct val="0"/>
              </a:spcAft>
              <a:tabLst>
                <a:tab pos="661624" algn="l"/>
                <a:tab pos="1323248" algn="l"/>
                <a:tab pos="1984872" algn="l"/>
                <a:tab pos="2646496" algn="l"/>
              </a:tabLst>
              <a:defRPr>
                <a:solidFill>
                  <a:schemeClr val="tx1"/>
                </a:solidFill>
                <a:latin typeface="Arial" pitchFamily="34" charset="0"/>
              </a:defRPr>
            </a:lvl8pPr>
            <a:lvl9pPr marL="3960038" indent="-232943" eaLnBrk="0" fontAlgn="base" hangingPunct="0">
              <a:spcBef>
                <a:spcPct val="0"/>
              </a:spcBef>
              <a:spcAft>
                <a:spcPct val="0"/>
              </a:spcAft>
              <a:tabLst>
                <a:tab pos="661624" algn="l"/>
                <a:tab pos="1323248" algn="l"/>
                <a:tab pos="1984872" algn="l"/>
                <a:tab pos="2646496" algn="l"/>
              </a:tabLst>
              <a:defRPr>
                <a:solidFill>
                  <a:schemeClr val="tx1"/>
                </a:solidFill>
                <a:latin typeface="Arial" pitchFamily="34" charset="0"/>
              </a:defRPr>
            </a:lvl9pPr>
          </a:lstStyle>
          <a:p>
            <a:pPr eaLnBrk="1" hangingPunct="1">
              <a:buFont typeface="Times New Roman" pitchFamily="18" charset="0"/>
              <a:buNone/>
            </a:pPr>
            <a:fld id="{6EA1E5C6-81FD-4B0E-A954-78A40143F3A5}" type="slidenum">
              <a:rPr lang="es-MX" smtClean="0">
                <a:solidFill>
                  <a:srgbClr val="000000"/>
                </a:solidFill>
                <a:latin typeface="Times New Roman" pitchFamily="18" charset="0"/>
                <a:ea typeface="Microsoft YaHei" pitchFamily="34" charset="-122"/>
              </a:rPr>
              <a:pPr eaLnBrk="1" hangingPunct="1">
                <a:buFont typeface="Times New Roman" pitchFamily="18" charset="0"/>
                <a:buNone/>
              </a:pPr>
              <a:t>10</a:t>
            </a:fld>
            <a:endParaRPr lang="es-MX" smtClean="0">
              <a:solidFill>
                <a:srgbClr val="000000"/>
              </a:solidFill>
              <a:latin typeface="Times New Roman" pitchFamily="18" charset="0"/>
              <a:ea typeface="Microsoft YaHei" pitchFamily="34" charset="-122"/>
            </a:endParaRPr>
          </a:p>
        </p:txBody>
      </p:sp>
      <p:sp>
        <p:nvSpPr>
          <p:cNvPr id="45059" name="Rectangle 1"/>
          <p:cNvSpPr>
            <a:spLocks noGrp="1" noRot="1" noChangeAspect="1" noChangeArrowheads="1" noTextEdit="1"/>
          </p:cNvSpPr>
          <p:nvPr>
            <p:ph type="sldImg"/>
          </p:nvPr>
        </p:nvSpPr>
        <p:spPr>
          <a:xfrm>
            <a:off x="1181100" y="704850"/>
            <a:ext cx="4648200" cy="3486150"/>
          </a:xfrm>
          <a:solidFill>
            <a:srgbClr val="FFFFFF"/>
          </a:solidFill>
          <a:ln/>
        </p:spPr>
      </p:sp>
      <p:sp>
        <p:nvSpPr>
          <p:cNvPr id="45060" name="Rectangle 2"/>
          <p:cNvSpPr>
            <a:spLocks noGrp="1" noChangeArrowheads="1"/>
          </p:cNvSpPr>
          <p:nvPr>
            <p:ph type="body" idx="1"/>
          </p:nvPr>
        </p:nvSpPr>
        <p:spPr>
          <a:xfrm>
            <a:off x="701040" y="4414177"/>
            <a:ext cx="5609943"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48381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600" kern="1200" dirty="0" smtClean="0">
                <a:solidFill>
                  <a:schemeClr val="tx1"/>
                </a:solidFill>
                <a:effectLst/>
                <a:latin typeface="Arial" charset="0"/>
                <a:ea typeface="+mn-ea"/>
                <a:cs typeface="+mn-cs"/>
              </a:rPr>
              <a:t>The ECs may not fully describe differences across environments, perhaps because some </a:t>
            </a:r>
            <a:r>
              <a:rPr lang="en-US" sz="600" u="sng" kern="1200" dirty="0" smtClean="0">
                <a:solidFill>
                  <a:srgbClr val="C00000"/>
                </a:solidFill>
                <a:effectLst/>
                <a:latin typeface="Arial" charset="0"/>
                <a:ea typeface="+mn-ea"/>
                <a:cs typeface="+mn-cs"/>
              </a:rPr>
              <a:t>relevant ECs may not have been measured</a:t>
            </a:r>
            <a:r>
              <a:rPr lang="en-US" sz="600" kern="1200" dirty="0" smtClean="0">
                <a:solidFill>
                  <a:srgbClr val="C00000"/>
                </a:solidFill>
                <a:effectLst/>
                <a:latin typeface="Arial" charset="0"/>
                <a:ea typeface="+mn-ea"/>
                <a:cs typeface="+mn-cs"/>
              </a:rPr>
              <a:t> </a:t>
            </a:r>
            <a:r>
              <a:rPr lang="en-US" sz="600" kern="1200" dirty="0" smtClean="0">
                <a:solidFill>
                  <a:schemeClr val="tx1"/>
                </a:solidFill>
                <a:effectLst/>
                <a:latin typeface="Arial" charset="0"/>
                <a:ea typeface="+mn-ea"/>
                <a:cs typeface="+mn-cs"/>
              </a:rPr>
              <a:t>or because of </a:t>
            </a:r>
            <a:r>
              <a:rPr lang="en-US" sz="600" u="sng" kern="1200" dirty="0" smtClean="0">
                <a:solidFill>
                  <a:schemeClr val="tx1"/>
                </a:solidFill>
                <a:effectLst/>
                <a:latin typeface="Arial" charset="0"/>
                <a:ea typeface="+mn-ea"/>
                <a:cs typeface="+mn-cs"/>
              </a:rPr>
              <a:t>model miss-specification (e.g., non-linear effects of ECs on the trait of interest</a:t>
            </a:r>
            <a:r>
              <a:rPr lang="en-US" sz="600" kern="1200" dirty="0" smtClean="0">
                <a:solidFill>
                  <a:schemeClr val="tx1"/>
                </a:solidFill>
                <a:effectLst/>
                <a:latin typeface="Arial" charset="0"/>
                <a:ea typeface="+mn-ea"/>
                <a:cs typeface="+mn-cs"/>
              </a:rPr>
              <a:t>). Similarly, because of </a:t>
            </a:r>
            <a:r>
              <a:rPr lang="en-US" sz="600" u="sng" kern="1200" dirty="0" smtClean="0">
                <a:solidFill>
                  <a:schemeClr val="tx1"/>
                </a:solidFill>
                <a:effectLst/>
                <a:latin typeface="Arial" charset="0"/>
                <a:ea typeface="+mn-ea"/>
                <a:cs typeface="+mn-cs"/>
              </a:rPr>
              <a:t>imperfect linkage disequilibrium (LD) between markers and genes at causal loci</a:t>
            </a:r>
            <a:r>
              <a:rPr lang="en-US" sz="600" kern="1200" dirty="0" smtClean="0">
                <a:solidFill>
                  <a:schemeClr val="tx1"/>
                </a:solidFill>
                <a:effectLst/>
                <a:latin typeface="Arial" charset="0"/>
                <a:ea typeface="+mn-ea"/>
                <a:cs typeface="+mn-cs"/>
              </a:rPr>
              <a:t> or because of </a:t>
            </a:r>
            <a:r>
              <a:rPr lang="en-US" sz="600" u="sng" kern="1200" dirty="0" smtClean="0">
                <a:solidFill>
                  <a:schemeClr val="tx1"/>
                </a:solidFill>
                <a:effectLst/>
                <a:latin typeface="Arial" charset="0"/>
                <a:ea typeface="+mn-ea"/>
                <a:cs typeface="+mn-cs"/>
              </a:rPr>
              <a:t>model miss-specification (e.g., interactions between alleles that are unaccounted for)</a:t>
            </a:r>
            <a:r>
              <a:rPr lang="en-US" sz="600" kern="1200" dirty="0" smtClean="0">
                <a:solidFill>
                  <a:schemeClr val="tx1"/>
                </a:solidFill>
                <a:effectLst/>
                <a:latin typeface="Arial" charset="0"/>
                <a:ea typeface="+mn-ea"/>
                <a:cs typeface="+mn-cs"/>
              </a:rPr>
              <a:t>, the regression on markers may not fully describe genetic differences among lines. One possibility is to combine models [1] and [3] into a single model of the following form:</a:t>
            </a:r>
          </a:p>
          <a:p>
            <a:endParaRPr lang="en-US" sz="600" dirty="0"/>
          </a:p>
        </p:txBody>
      </p:sp>
      <p:sp>
        <p:nvSpPr>
          <p:cNvPr id="4" name="Slide Number Placeholder 3"/>
          <p:cNvSpPr>
            <a:spLocks noGrp="1"/>
          </p:cNvSpPr>
          <p:nvPr>
            <p:ph type="sldNum" sz="quarter" idx="10"/>
          </p:nvPr>
        </p:nvSpPr>
        <p:spPr/>
        <p:txBody>
          <a:bodyPr/>
          <a:lstStyle/>
          <a:p>
            <a:pPr>
              <a:defRPr/>
            </a:pPr>
            <a:fld id="{F2C53895-AD30-4C82-95CD-F98F7B1A8D9A}" type="slidenum">
              <a:rPr lang="en-US" smtClean="0"/>
              <a:pPr>
                <a:defRPr/>
              </a:pPr>
              <a:t>18</a:t>
            </a:fld>
            <a:endParaRPr lang="en-US"/>
          </a:p>
        </p:txBody>
      </p:sp>
    </p:spTree>
    <p:extLst>
      <p:ext uri="{BB962C8B-B14F-4D97-AF65-F5344CB8AC3E}">
        <p14:creationId xmlns:p14="http://schemas.microsoft.com/office/powerpoint/2010/main" val="2776981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G</a:t>
            </a:r>
            <a:r>
              <a:rPr lang="en-US" sz="1200" kern="1200" dirty="0" smtClean="0">
                <a:solidFill>
                  <a:schemeClr val="tx1"/>
                </a:solidFill>
                <a:effectLst/>
                <a:latin typeface="Arial" charset="0"/>
                <a:ea typeface="+mn-ea"/>
                <a:cs typeface="+mn-cs"/>
              </a:rPr>
              <a:t> describes genetic similarity between line</a:t>
            </a:r>
          </a:p>
          <a:p>
            <a:r>
              <a:rPr lang="en-US" sz="1200" kern="1200" dirty="0" smtClean="0">
                <a:solidFill>
                  <a:schemeClr val="tx1"/>
                </a:solidFill>
                <a:effectLst/>
                <a:latin typeface="Arial" charset="0"/>
                <a:ea typeface="+mn-ea"/>
                <a:cs typeface="+mn-cs"/>
              </a:rPr>
              <a:t>Environmental </a:t>
            </a:r>
            <a:r>
              <a:rPr lang="en-US" sz="1200" kern="1200" dirty="0" err="1" smtClean="0">
                <a:solidFill>
                  <a:schemeClr val="tx1"/>
                </a:solidFill>
                <a:effectLst/>
                <a:latin typeface="Arial" charset="0"/>
                <a:ea typeface="+mn-ea"/>
                <a:cs typeface="+mn-cs"/>
              </a:rPr>
              <a:t>covariances</a:t>
            </a:r>
            <a:r>
              <a:rPr lang="en-US" sz="1200" kern="1200" dirty="0" smtClean="0">
                <a:solidFill>
                  <a:schemeClr val="tx1"/>
                </a:solidFill>
                <a:effectLst/>
                <a:latin typeface="Arial" charset="0"/>
                <a:ea typeface="+mn-ea"/>
                <a:cs typeface="+mn-cs"/>
              </a:rPr>
              <a:t> structure describes the similarity between environmental conditions</a:t>
            </a:r>
            <a:endParaRPr lang="en-US" dirty="0"/>
          </a:p>
        </p:txBody>
      </p:sp>
      <p:sp>
        <p:nvSpPr>
          <p:cNvPr id="4" name="Slide Number Placeholder 3"/>
          <p:cNvSpPr>
            <a:spLocks noGrp="1"/>
          </p:cNvSpPr>
          <p:nvPr>
            <p:ph type="sldNum" sz="quarter" idx="10"/>
          </p:nvPr>
        </p:nvSpPr>
        <p:spPr/>
        <p:txBody>
          <a:bodyPr/>
          <a:lstStyle/>
          <a:p>
            <a:pPr>
              <a:defRPr/>
            </a:pPr>
            <a:fld id="{F2C53895-AD30-4C82-95CD-F98F7B1A8D9A}" type="slidenum">
              <a:rPr lang="en-US" smtClean="0"/>
              <a:pPr>
                <a:defRPr/>
              </a:pPr>
              <a:t>19</a:t>
            </a:fld>
            <a:endParaRPr lang="en-US"/>
          </a:p>
        </p:txBody>
      </p:sp>
    </p:spTree>
    <p:extLst>
      <p:ext uri="{BB962C8B-B14F-4D97-AF65-F5344CB8AC3E}">
        <p14:creationId xmlns:p14="http://schemas.microsoft.com/office/powerpoint/2010/main" val="274290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These types of covariance functions are not new to quantitative genetic methods; indeed, </a:t>
            </a:r>
            <a:r>
              <a:rPr lang="en-US" sz="1200" kern="1200" dirty="0" err="1" smtClean="0">
                <a:solidFill>
                  <a:schemeClr val="tx1"/>
                </a:solidFill>
                <a:effectLst/>
                <a:latin typeface="Arial" charset="0"/>
                <a:ea typeface="+mn-ea"/>
                <a:cs typeface="+mn-cs"/>
              </a:rPr>
              <a:t>Cockerham</a:t>
            </a:r>
            <a:r>
              <a:rPr lang="en-US" sz="1200" kern="1200" dirty="0" smtClean="0">
                <a:solidFill>
                  <a:schemeClr val="tx1"/>
                </a:solidFill>
                <a:effectLst/>
                <a:latin typeface="Arial" charset="0"/>
                <a:ea typeface="+mn-ea"/>
                <a:cs typeface="+mn-cs"/>
              </a:rPr>
              <a:t> (1954) and </a:t>
            </a:r>
            <a:r>
              <a:rPr lang="en-US" sz="1200" kern="1200" dirty="0" err="1" smtClean="0">
                <a:solidFill>
                  <a:schemeClr val="tx1"/>
                </a:solidFill>
                <a:effectLst/>
                <a:latin typeface="Arial" charset="0"/>
                <a:ea typeface="+mn-ea"/>
                <a:cs typeface="+mn-cs"/>
              </a:rPr>
              <a:t>Kempthorne</a:t>
            </a:r>
            <a:r>
              <a:rPr lang="en-US" sz="1200" kern="1200" dirty="0" smtClean="0">
                <a:solidFill>
                  <a:schemeClr val="tx1"/>
                </a:solidFill>
                <a:effectLst/>
                <a:latin typeface="Arial" charset="0"/>
                <a:ea typeface="+mn-ea"/>
                <a:cs typeface="+mn-cs"/>
              </a:rPr>
              <a:t> (1954) arrived at these type of co-variance functions when studying the degree of resemblance between relatives generated by </a:t>
            </a:r>
            <a:r>
              <a:rPr lang="en-US" sz="1200" kern="1200" dirty="0" err="1" smtClean="0">
                <a:solidFill>
                  <a:schemeClr val="tx1"/>
                </a:solidFill>
                <a:effectLst/>
                <a:latin typeface="Arial" charset="0"/>
                <a:ea typeface="+mn-ea"/>
                <a:cs typeface="+mn-cs"/>
              </a:rPr>
              <a:t>epistatic</a:t>
            </a:r>
            <a:r>
              <a:rPr lang="en-US" sz="1200" kern="1200" dirty="0" smtClean="0">
                <a:solidFill>
                  <a:schemeClr val="tx1"/>
                </a:solidFill>
                <a:effectLst/>
                <a:latin typeface="Arial" charset="0"/>
                <a:ea typeface="+mn-ea"/>
                <a:cs typeface="+mn-cs"/>
              </a:rPr>
              <a:t> interactions (e.g., additive by additive and additive by dominance). </a:t>
            </a:r>
            <a:endParaRPr lang="en-US" dirty="0"/>
          </a:p>
        </p:txBody>
      </p:sp>
      <p:sp>
        <p:nvSpPr>
          <p:cNvPr id="4" name="Slide Number Placeholder 3"/>
          <p:cNvSpPr>
            <a:spLocks noGrp="1"/>
          </p:cNvSpPr>
          <p:nvPr>
            <p:ph type="sldNum" sz="quarter" idx="10"/>
          </p:nvPr>
        </p:nvSpPr>
        <p:spPr/>
        <p:txBody>
          <a:bodyPr/>
          <a:lstStyle/>
          <a:p>
            <a:pPr>
              <a:defRPr/>
            </a:pPr>
            <a:fld id="{F2C53895-AD30-4C82-95CD-F98F7B1A8D9A}" type="slidenum">
              <a:rPr lang="en-US" smtClean="0"/>
              <a:pPr>
                <a:defRPr/>
              </a:pPr>
              <a:t>20</a:t>
            </a:fld>
            <a:endParaRPr lang="en-US"/>
          </a:p>
        </p:txBody>
      </p:sp>
    </p:spTree>
    <p:extLst>
      <p:ext uri="{BB962C8B-B14F-4D97-AF65-F5344CB8AC3E}">
        <p14:creationId xmlns:p14="http://schemas.microsoft.com/office/powerpoint/2010/main" val="4045878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C53895-AD30-4C82-95CD-F98F7B1A8D9A}" type="slidenum">
              <a:rPr lang="en-US" smtClean="0"/>
              <a:pPr>
                <a:defRPr/>
              </a:pPr>
              <a:t>25</a:t>
            </a:fld>
            <a:endParaRPr lang="en-US"/>
          </a:p>
        </p:txBody>
      </p:sp>
    </p:spTree>
    <p:extLst>
      <p:ext uri="{BB962C8B-B14F-4D97-AF65-F5344CB8AC3E}">
        <p14:creationId xmlns:p14="http://schemas.microsoft.com/office/powerpoint/2010/main" val="519947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explained the largest proportion 144-</a:t>
            </a:r>
            <a:r>
              <a:rPr lang="en-US" baseline="0" dirty="0" smtClean="0"/>
              <a:t>200</a:t>
            </a:r>
          </a:p>
          <a:p>
            <a:r>
              <a:rPr lang="en-US" baseline="0" dirty="0" smtClean="0"/>
              <a:t>When predicting ranks within an environment  the variability due to environmental mean is a nuisance factor that need to be removed.</a:t>
            </a:r>
          </a:p>
          <a:p>
            <a:pPr marL="228600" indent="-228600">
              <a:buAutoNum type="arabicPeriod"/>
            </a:pPr>
            <a:r>
              <a:rPr lang="en-US" baseline="0" dirty="0" smtClean="0"/>
              <a:t>When including W the </a:t>
            </a:r>
            <a:r>
              <a:rPr lang="en-US" baseline="0" dirty="0" err="1" smtClean="0"/>
              <a:t>var</a:t>
            </a:r>
            <a:r>
              <a:rPr lang="en-US" baseline="0" dirty="0" smtClean="0"/>
              <a:t>(E) decreased from 200 to 145 indicating that EC capture a sizeable proportion of across environments variation; however even after EC, E continue to be the main source of variability </a:t>
            </a:r>
          </a:p>
          <a:p>
            <a:pPr marL="228600" indent="-228600">
              <a:buAutoNum type="arabicPeriod"/>
            </a:pPr>
            <a:r>
              <a:rPr lang="en-US" baseline="0" dirty="0" smtClean="0"/>
              <a:t>When including G this explained most if not all the variability due to main effects of G</a:t>
            </a:r>
          </a:p>
          <a:p>
            <a:pPr marL="228600" indent="-228600">
              <a:buAutoNum type="arabicPeriod"/>
            </a:pPr>
            <a:r>
              <a:rPr lang="en-US" baseline="0" dirty="0" smtClean="0"/>
              <a:t>Inclusion of </a:t>
            </a:r>
            <a:r>
              <a:rPr lang="en-US" baseline="0" dirty="0" err="1" smtClean="0"/>
              <a:t>GxE</a:t>
            </a:r>
            <a:r>
              <a:rPr lang="en-US" baseline="0" dirty="0" smtClean="0"/>
              <a:t> </a:t>
            </a:r>
            <a:r>
              <a:rPr lang="en-US" baseline="0" dirty="0" err="1" smtClean="0"/>
              <a:t>GxW</a:t>
            </a:r>
            <a:r>
              <a:rPr lang="en-US" baseline="0" dirty="0" smtClean="0"/>
              <a:t> and </a:t>
            </a:r>
            <a:r>
              <a:rPr lang="en-US" baseline="0" dirty="0" err="1" smtClean="0"/>
              <a:t>DxW</a:t>
            </a:r>
            <a:r>
              <a:rPr lang="en-US" baseline="0" dirty="0" smtClean="0"/>
              <a:t> </a:t>
            </a:r>
            <a:r>
              <a:rPr lang="en-US" baseline="0" dirty="0" err="1" smtClean="0"/>
              <a:t>GxE</a:t>
            </a:r>
            <a:r>
              <a:rPr lang="en-US" baseline="0" dirty="0" smtClean="0"/>
              <a:t> induced reduction in residual variance </a:t>
            </a:r>
          </a:p>
          <a:p>
            <a:pPr marL="228600" indent="-228600">
              <a:buAutoNum type="arabicPeriod"/>
            </a:pPr>
            <a:r>
              <a:rPr lang="en-US" baseline="0" dirty="0" smtClean="0"/>
              <a:t>Most comprehensive model EGW-</a:t>
            </a:r>
            <a:r>
              <a:rPr lang="en-US" baseline="0" dirty="0" err="1" smtClean="0"/>
              <a:t>GxW</a:t>
            </a:r>
            <a:r>
              <a:rPr lang="en-US" baseline="0" dirty="0" smtClean="0"/>
              <a:t> GXE G explained 22% of the within site variability, </a:t>
            </a:r>
          </a:p>
          <a:p>
            <a:pPr marL="0" indent="0">
              <a:buNone/>
            </a:pPr>
            <a:r>
              <a:rPr lang="en-US" baseline="0" dirty="0" smtClean="0"/>
              <a:t>     W explained 35.2 and the interactions explained 16%.</a:t>
            </a:r>
          </a:p>
          <a:p>
            <a:pPr marL="228600" indent="-228600">
              <a:buAutoNum type="arabicPeriod"/>
            </a:pPr>
            <a:r>
              <a:rPr lang="en-US" baseline="0" dirty="0" smtClean="0"/>
              <a:t>When interaction is not included the variance of G and W increased suggesting that when interaction is omitted some of this variance goes to the main effect</a:t>
            </a:r>
            <a:endParaRPr lang="en-US" dirty="0"/>
          </a:p>
        </p:txBody>
      </p:sp>
      <p:sp>
        <p:nvSpPr>
          <p:cNvPr id="4" name="Slide Number Placeholder 3"/>
          <p:cNvSpPr>
            <a:spLocks noGrp="1"/>
          </p:cNvSpPr>
          <p:nvPr>
            <p:ph type="sldNum" sz="quarter" idx="10"/>
          </p:nvPr>
        </p:nvSpPr>
        <p:spPr/>
        <p:txBody>
          <a:bodyPr/>
          <a:lstStyle/>
          <a:p>
            <a:pPr>
              <a:defRPr/>
            </a:pPr>
            <a:fld id="{F2C53895-AD30-4C82-95CD-F98F7B1A8D9A}" type="slidenum">
              <a:rPr lang="en-US" smtClean="0"/>
              <a:pPr>
                <a:defRPr/>
              </a:pPr>
              <a:t>26</a:t>
            </a:fld>
            <a:endParaRPr lang="en-US"/>
          </a:p>
        </p:txBody>
      </p:sp>
    </p:spTree>
    <p:extLst>
      <p:ext uri="{BB962C8B-B14F-4D97-AF65-F5344CB8AC3E}">
        <p14:creationId xmlns:p14="http://schemas.microsoft.com/office/powerpoint/2010/main" val="1127748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921 w 5740"/>
                <a:gd name="T1" fmla="*/ 0 h 4316"/>
                <a:gd name="T2" fmla="*/ 0 w 5740"/>
                <a:gd name="T3" fmla="*/ 0 h 4316"/>
                <a:gd name="T4" fmla="*/ 0 w 5740"/>
                <a:gd name="T5" fmla="*/ 0 h 4316"/>
                <a:gd name="T6" fmla="*/ 5921 w 5740"/>
                <a:gd name="T7" fmla="*/ 0 h 4316"/>
                <a:gd name="T8" fmla="*/ 5921 w 5740"/>
                <a:gd name="T9" fmla="*/ 0 h 4316"/>
                <a:gd name="T10" fmla="*/ 5921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grpSp>
        <p:grpSp>
          <p:nvGrpSpPr>
            <p:cNvPr id="7" name="Group 16"/>
            <p:cNvGrpSpPr>
              <a:grpSpLocks/>
            </p:cNvGrpSpPr>
            <p:nvPr/>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grpSp>
        <p:grpSp>
          <p:nvGrpSpPr>
            <p:cNvPr id="9" name="Group 53"/>
            <p:cNvGrpSpPr>
              <a:grpSpLocks/>
            </p:cNvGrpSpPr>
            <p:nvPr/>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9 w 382"/>
                  <a:gd name="T19" fmla="*/ 96 h 96"/>
                  <a:gd name="T20" fmla="*/ 273 w 382"/>
                  <a:gd name="T21" fmla="*/ 90 h 96"/>
                  <a:gd name="T22" fmla="*/ 321 w 382"/>
                  <a:gd name="T23" fmla="*/ 84 h 96"/>
                  <a:gd name="T24" fmla="*/ 362 w 382"/>
                  <a:gd name="T25" fmla="*/ 66 h 96"/>
                  <a:gd name="T26" fmla="*/ 392 w 382"/>
                  <a:gd name="T27" fmla="*/ 42 h 96"/>
                  <a:gd name="T28" fmla="*/ 386 w 382"/>
                  <a:gd name="T29" fmla="*/ 42 h 96"/>
                  <a:gd name="T30" fmla="*/ 356 w 382"/>
                  <a:gd name="T31" fmla="*/ 66 h 96"/>
                  <a:gd name="T32" fmla="*/ 315 w 382"/>
                  <a:gd name="T33" fmla="*/ 78 h 96"/>
                  <a:gd name="T34" fmla="*/ 273 w 382"/>
                  <a:gd name="T35" fmla="*/ 90 h 96"/>
                  <a:gd name="T36" fmla="*/ 219 w 382"/>
                  <a:gd name="T37" fmla="*/ 96 h 96"/>
                  <a:gd name="T38" fmla="*/ 21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9 w 185"/>
                  <a:gd name="T5" fmla="*/ 36 h 210"/>
                  <a:gd name="T6" fmla="*/ 165 w 185"/>
                  <a:gd name="T7" fmla="*/ 72 h 210"/>
                  <a:gd name="T8" fmla="*/ 171 w 185"/>
                  <a:gd name="T9" fmla="*/ 90 h 210"/>
                  <a:gd name="T10" fmla="*/ 177 w 185"/>
                  <a:gd name="T11" fmla="*/ 114 h 210"/>
                  <a:gd name="T12" fmla="*/ 171 w 185"/>
                  <a:gd name="T13" fmla="*/ 138 h 210"/>
                  <a:gd name="T14" fmla="*/ 159 w 185"/>
                  <a:gd name="T15" fmla="*/ 162 h 210"/>
                  <a:gd name="T16" fmla="*/ 129 w 185"/>
                  <a:gd name="T17" fmla="*/ 180 h 210"/>
                  <a:gd name="T18" fmla="*/ 90 w 185"/>
                  <a:gd name="T19" fmla="*/ 198 h 210"/>
                  <a:gd name="T20" fmla="*/ 106 w 185"/>
                  <a:gd name="T21" fmla="*/ 210 h 210"/>
                  <a:gd name="T22" fmla="*/ 141 w 185"/>
                  <a:gd name="T23" fmla="*/ 192 h 210"/>
                  <a:gd name="T24" fmla="*/ 171 w 185"/>
                  <a:gd name="T25" fmla="*/ 168 h 210"/>
                  <a:gd name="T26" fmla="*/ 189 w 185"/>
                  <a:gd name="T27" fmla="*/ 144 h 210"/>
                  <a:gd name="T28" fmla="*/ 195 w 185"/>
                  <a:gd name="T29" fmla="*/ 114 h 210"/>
                  <a:gd name="T30" fmla="*/ 189 w 185"/>
                  <a:gd name="T31" fmla="*/ 90 h 210"/>
                  <a:gd name="T32" fmla="*/ 183 w 185"/>
                  <a:gd name="T33" fmla="*/ 66 h 210"/>
                  <a:gd name="T34" fmla="*/ 165 w 185"/>
                  <a:gd name="T35" fmla="*/ 48 h 210"/>
                  <a:gd name="T36" fmla="*/ 14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 name="Oval 63"/>
                <p:cNvSpPr>
                  <a:spLocks noChangeArrowheads="1"/>
                </p:cNvSpPr>
                <p:nvPr/>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 name="Oval 64"/>
                <p:cNvSpPr>
                  <a:spLocks noChangeArrowheads="1"/>
                </p:cNvSpPr>
                <p:nvPr/>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 name="Oval 65"/>
                <p:cNvSpPr>
                  <a:spLocks noChangeArrowheads="1"/>
                </p:cNvSpPr>
                <p:nvPr/>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68" name="Freeform 71"/>
          <p:cNvSpPr>
            <a:spLocks/>
          </p:cNvSpPr>
          <p:nvPr/>
        </p:nvSpPr>
        <p:spPr bwMode="auto">
          <a:xfrm>
            <a:off x="5821363" y="-6350"/>
            <a:ext cx="4456112" cy="6867525"/>
          </a:xfrm>
          <a:custGeom>
            <a:avLst/>
            <a:gdLst>
              <a:gd name="T0" fmla="*/ 2147483647 w 1412"/>
              <a:gd name="T1" fmla="*/ 0 h 2160"/>
              <a:gd name="T2" fmla="*/ 2147483647 w 1412"/>
              <a:gd name="T3" fmla="*/ 2147483647 h 2160"/>
              <a:gd name="T4" fmla="*/ 2147483647 w 1412"/>
              <a:gd name="T5" fmla="*/ 2147483647 h 2160"/>
              <a:gd name="T6" fmla="*/ 0 w 1412"/>
              <a:gd name="T7" fmla="*/ 0 h 2160"/>
              <a:gd name="T8" fmla="*/ 2147483647 w 1412"/>
              <a:gd name="T9" fmla="*/ 0 h 2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2" h="2160">
                <a:moveTo>
                  <a:pt x="123" y="0"/>
                </a:moveTo>
                <a:cubicBezTo>
                  <a:pt x="1412" y="1013"/>
                  <a:pt x="1005" y="640"/>
                  <a:pt x="472" y="2160"/>
                </a:cubicBezTo>
                <a:cubicBezTo>
                  <a:pt x="472" y="2160"/>
                  <a:pt x="380" y="2160"/>
                  <a:pt x="192" y="2160"/>
                </a:cubicBezTo>
                <a:cubicBezTo>
                  <a:pt x="899" y="608"/>
                  <a:pt x="1304" y="1064"/>
                  <a:pt x="0" y="0"/>
                </a:cubicBezTo>
                <a:cubicBezTo>
                  <a:pt x="72" y="0"/>
                  <a:pt x="57" y="0"/>
                  <a:pt x="123" y="0"/>
                </a:cubicBezTo>
                <a:close/>
              </a:path>
            </a:pathLst>
          </a:custGeom>
          <a:gradFill rotWithShape="1">
            <a:gsLst>
              <a:gs pos="0">
                <a:schemeClr val="bg1"/>
              </a:gs>
              <a:gs pos="100000">
                <a:srgbClr val="A8AFB5"/>
              </a:gs>
            </a:gsLst>
            <a:lin ang="18900000" scaled="1"/>
          </a:gra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lstStyle/>
          <a:p>
            <a:endParaRPr lang="en-US"/>
          </a:p>
        </p:txBody>
      </p:sp>
      <p:sp>
        <p:nvSpPr>
          <p:cNvPr id="69" name="Freeform 72"/>
          <p:cNvSpPr>
            <a:spLocks/>
          </p:cNvSpPr>
          <p:nvPr/>
        </p:nvSpPr>
        <p:spPr bwMode="auto">
          <a:xfrm>
            <a:off x="4595813" y="-6350"/>
            <a:ext cx="4783137" cy="6867525"/>
          </a:xfrm>
          <a:custGeom>
            <a:avLst/>
            <a:gdLst>
              <a:gd name="T0" fmla="*/ 2147483647 w 1515"/>
              <a:gd name="T1" fmla="*/ 0 h 2160"/>
              <a:gd name="T2" fmla="*/ 2147483647 w 1515"/>
              <a:gd name="T3" fmla="*/ 2147483647 h 2160"/>
              <a:gd name="T4" fmla="*/ 0 w 1515"/>
              <a:gd name="T5" fmla="*/ 2147483647 h 2160"/>
              <a:gd name="T6" fmla="*/ 2147483647 w 1515"/>
              <a:gd name="T7" fmla="*/ 0 h 2160"/>
              <a:gd name="T8" fmla="*/ 2147483647 w 1515"/>
              <a:gd name="T9" fmla="*/ 0 h 2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 h="2160">
                <a:moveTo>
                  <a:pt x="334" y="0"/>
                </a:moveTo>
                <a:cubicBezTo>
                  <a:pt x="1515" y="1123"/>
                  <a:pt x="979" y="741"/>
                  <a:pt x="390" y="2160"/>
                </a:cubicBezTo>
                <a:cubicBezTo>
                  <a:pt x="390" y="2160"/>
                  <a:pt x="188" y="2160"/>
                  <a:pt x="0" y="2160"/>
                </a:cubicBezTo>
                <a:cubicBezTo>
                  <a:pt x="902" y="835"/>
                  <a:pt x="1350" y="1099"/>
                  <a:pt x="211" y="0"/>
                </a:cubicBezTo>
                <a:cubicBezTo>
                  <a:pt x="283" y="0"/>
                  <a:pt x="268" y="0"/>
                  <a:pt x="334" y="0"/>
                </a:cubicBezTo>
                <a:close/>
              </a:path>
            </a:pathLst>
          </a:custGeom>
          <a:gradFill rotWithShape="1">
            <a:gsLst>
              <a:gs pos="0">
                <a:schemeClr val="bg1"/>
              </a:gs>
              <a:gs pos="100000">
                <a:srgbClr val="A8AFB5"/>
              </a:gs>
            </a:gsLst>
            <a:lin ang="18900000" scaled="1"/>
          </a:gradFill>
          <a:ln>
            <a:noFill/>
          </a:ln>
          <a:effectLst/>
          <a:extLst>
            <a:ext uri="{91240B29-F687-4F45-9708-019B960494DF}">
              <a14:hiddenLine xmlns:a14="http://schemas.microsoft.com/office/drawing/2010/main" w="12700"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0" name="Freeform 73"/>
          <p:cNvSpPr>
            <a:spLocks/>
          </p:cNvSpPr>
          <p:nvPr/>
        </p:nvSpPr>
        <p:spPr bwMode="auto">
          <a:xfrm>
            <a:off x="4287838" y="-6350"/>
            <a:ext cx="4510087" cy="6877050"/>
          </a:xfrm>
          <a:custGeom>
            <a:avLst/>
            <a:gdLst>
              <a:gd name="T0" fmla="*/ 2147483647 w 1429"/>
              <a:gd name="T1" fmla="*/ 0 h 2160"/>
              <a:gd name="T2" fmla="*/ 0 w 1429"/>
              <a:gd name="T3" fmla="*/ 2147483647 h 2160"/>
              <a:gd name="T4" fmla="*/ 0 60000 65536"/>
              <a:gd name="T5" fmla="*/ 0 60000 65536"/>
            </a:gdLst>
            <a:ahLst/>
            <a:cxnLst>
              <a:cxn ang="T4">
                <a:pos x="T0" y="T1"/>
              </a:cxn>
              <a:cxn ang="T5">
                <a:pos x="T2" y="T3"/>
              </a:cxn>
            </a:cxnLst>
            <a:rect l="0" t="0" r="r" b="b"/>
            <a:pathLst>
              <a:path w="1429" h="2160">
                <a:moveTo>
                  <a:pt x="253" y="0"/>
                </a:moveTo>
                <a:cubicBezTo>
                  <a:pt x="1429" y="1147"/>
                  <a:pt x="808" y="875"/>
                  <a:pt x="0" y="2160"/>
                </a:cubicBezTo>
              </a:path>
            </a:pathLst>
          </a:custGeom>
          <a:noFill/>
          <a:ln w="28575" cap="flat" cmpd="sng">
            <a:solidFill>
              <a:srgbClr val="FFFFFF">
                <a:alpha val="25098"/>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1" name="Group 74"/>
          <p:cNvGrpSpPr>
            <a:grpSpLocks/>
          </p:cNvGrpSpPr>
          <p:nvPr/>
        </p:nvGrpSpPr>
        <p:grpSpPr bwMode="auto">
          <a:xfrm>
            <a:off x="133350" y="1809750"/>
            <a:ext cx="4352925" cy="5038725"/>
            <a:chOff x="84" y="1344"/>
            <a:chExt cx="2566" cy="2970"/>
          </a:xfrm>
        </p:grpSpPr>
        <p:sp>
          <p:nvSpPr>
            <p:cNvPr id="72" name="Freeform 75"/>
            <p:cNvSpPr>
              <a:spLocks/>
            </p:cNvSpPr>
            <p:nvPr/>
          </p:nvSpPr>
          <p:spPr bwMode="auto">
            <a:xfrm>
              <a:off x="84" y="1349"/>
              <a:ext cx="965" cy="2965"/>
            </a:xfrm>
            <a:custGeom>
              <a:avLst/>
              <a:gdLst>
                <a:gd name="T0" fmla="*/ 191319 w 519"/>
                <a:gd name="T1" fmla="*/ 741974 h 1594"/>
                <a:gd name="T2" fmla="*/ 251311 w 519"/>
                <a:gd name="T3" fmla="*/ 648025 h 1594"/>
                <a:gd name="T4" fmla="*/ 254701 w 519"/>
                <a:gd name="T5" fmla="*/ 453731 h 1594"/>
                <a:gd name="T6" fmla="*/ 254701 w 519"/>
                <a:gd name="T7" fmla="*/ 539 h 1594"/>
                <a:gd name="T8" fmla="*/ 234579 w 519"/>
                <a:gd name="T9" fmla="*/ 453731 h 1594"/>
                <a:gd name="T10" fmla="*/ 209833 w 519"/>
                <a:gd name="T11" fmla="*/ 543023 h 1594"/>
                <a:gd name="T12" fmla="*/ 167888 w 519"/>
                <a:gd name="T13" fmla="*/ 633615 h 1594"/>
                <a:gd name="T14" fmla="*/ 192561 w 519"/>
                <a:gd name="T15" fmla="*/ 538023 h 1594"/>
                <a:gd name="T16" fmla="*/ 216716 w 519"/>
                <a:gd name="T17" fmla="*/ 539 h 1594"/>
                <a:gd name="T18" fmla="*/ 198137 w 519"/>
                <a:gd name="T19" fmla="*/ 338250 h 1594"/>
                <a:gd name="T20" fmla="*/ 162559 w 519"/>
                <a:gd name="T21" fmla="*/ 436947 h 1594"/>
                <a:gd name="T22" fmla="*/ 178718 w 519"/>
                <a:gd name="T23" fmla="*/ 321756 h 1594"/>
                <a:gd name="T24" fmla="*/ 159582 w 519"/>
                <a:gd name="T25" fmla="*/ 539 h 1594"/>
                <a:gd name="T26" fmla="*/ 152139 w 519"/>
                <a:gd name="T27" fmla="*/ 185603 h 1594"/>
                <a:gd name="T28" fmla="*/ 139670 w 519"/>
                <a:gd name="T29" fmla="*/ 1533 h 1594"/>
                <a:gd name="T30" fmla="*/ 121850 w 519"/>
                <a:gd name="T31" fmla="*/ 213287 h 1594"/>
                <a:gd name="T32" fmla="*/ 136275 w 519"/>
                <a:gd name="T33" fmla="*/ 349256 h 1594"/>
                <a:gd name="T34" fmla="*/ 102896 w 519"/>
                <a:gd name="T35" fmla="*/ 229960 h 1594"/>
                <a:gd name="T36" fmla="*/ 84427 w 519"/>
                <a:gd name="T37" fmla="*/ 539 h 1594"/>
                <a:gd name="T38" fmla="*/ 85574 w 519"/>
                <a:gd name="T39" fmla="*/ 377757 h 1594"/>
                <a:gd name="T40" fmla="*/ 113184 w 519"/>
                <a:gd name="T41" fmla="*/ 473245 h 1594"/>
                <a:gd name="T42" fmla="*/ 139670 w 519"/>
                <a:gd name="T43" fmla="*/ 568367 h 1594"/>
                <a:gd name="T44" fmla="*/ 70157 w 519"/>
                <a:gd name="T45" fmla="*/ 402565 h 1594"/>
                <a:gd name="T46" fmla="*/ 64287 w 519"/>
                <a:gd name="T47" fmla="*/ 0 h 1594"/>
                <a:gd name="T48" fmla="*/ 47021 w 519"/>
                <a:gd name="T49" fmla="*/ 532537 h 1594"/>
                <a:gd name="T50" fmla="*/ 119532 w 519"/>
                <a:gd name="T51" fmla="*/ 679716 h 1594"/>
                <a:gd name="T52" fmla="*/ 127469 w 519"/>
                <a:gd name="T53" fmla="*/ 729881 h 1594"/>
                <a:gd name="T54" fmla="*/ 56842 w 519"/>
                <a:gd name="T55" fmla="*/ 639690 h 1594"/>
                <a:gd name="T56" fmla="*/ 27107 w 519"/>
                <a:gd name="T57" fmla="*/ 526217 h 1594"/>
                <a:gd name="T58" fmla="*/ 7443 w 519"/>
                <a:gd name="T59" fmla="*/ 539 h 1594"/>
                <a:gd name="T60" fmla="*/ 7982 w 519"/>
                <a:gd name="T61" fmla="*/ 599040 h 1594"/>
                <a:gd name="T62" fmla="*/ 166846 w 519"/>
                <a:gd name="T63" fmla="*/ 790366 h 15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9" h="1594">
                  <a:moveTo>
                    <a:pt x="343" y="1561"/>
                  </a:moveTo>
                  <a:cubicBezTo>
                    <a:pt x="343" y="1561"/>
                    <a:pt x="354" y="1524"/>
                    <a:pt x="387" y="1496"/>
                  </a:cubicBezTo>
                  <a:cubicBezTo>
                    <a:pt x="420" y="1469"/>
                    <a:pt x="451" y="1431"/>
                    <a:pt x="451" y="1431"/>
                  </a:cubicBezTo>
                  <a:cubicBezTo>
                    <a:pt x="498" y="1387"/>
                    <a:pt x="509" y="1307"/>
                    <a:pt x="509" y="1307"/>
                  </a:cubicBezTo>
                  <a:cubicBezTo>
                    <a:pt x="519" y="1193"/>
                    <a:pt x="519" y="1193"/>
                    <a:pt x="519" y="1193"/>
                  </a:cubicBezTo>
                  <a:cubicBezTo>
                    <a:pt x="516" y="915"/>
                    <a:pt x="516" y="915"/>
                    <a:pt x="516" y="915"/>
                  </a:cubicBezTo>
                  <a:cubicBezTo>
                    <a:pt x="517" y="913"/>
                    <a:pt x="517" y="913"/>
                    <a:pt x="517" y="913"/>
                  </a:cubicBezTo>
                  <a:cubicBezTo>
                    <a:pt x="516" y="1"/>
                    <a:pt x="516" y="1"/>
                    <a:pt x="516" y="1"/>
                  </a:cubicBezTo>
                  <a:cubicBezTo>
                    <a:pt x="474" y="1"/>
                    <a:pt x="474" y="1"/>
                    <a:pt x="474" y="1"/>
                  </a:cubicBezTo>
                  <a:cubicBezTo>
                    <a:pt x="475" y="915"/>
                    <a:pt x="475" y="915"/>
                    <a:pt x="475" y="915"/>
                  </a:cubicBezTo>
                  <a:cubicBezTo>
                    <a:pt x="456" y="1011"/>
                    <a:pt x="456" y="1011"/>
                    <a:pt x="456" y="1011"/>
                  </a:cubicBezTo>
                  <a:cubicBezTo>
                    <a:pt x="437" y="1065"/>
                    <a:pt x="425" y="1095"/>
                    <a:pt x="425" y="1095"/>
                  </a:cubicBezTo>
                  <a:cubicBezTo>
                    <a:pt x="425" y="1095"/>
                    <a:pt x="406" y="1133"/>
                    <a:pt x="393" y="1159"/>
                  </a:cubicBezTo>
                  <a:cubicBezTo>
                    <a:pt x="340" y="1278"/>
                    <a:pt x="340" y="1278"/>
                    <a:pt x="340" y="1278"/>
                  </a:cubicBezTo>
                  <a:cubicBezTo>
                    <a:pt x="340" y="1278"/>
                    <a:pt x="338" y="1239"/>
                    <a:pt x="345" y="1201"/>
                  </a:cubicBezTo>
                  <a:cubicBezTo>
                    <a:pt x="351" y="1174"/>
                    <a:pt x="364" y="1160"/>
                    <a:pt x="390" y="1085"/>
                  </a:cubicBezTo>
                  <a:cubicBezTo>
                    <a:pt x="429" y="975"/>
                    <a:pt x="439" y="900"/>
                    <a:pt x="439" y="900"/>
                  </a:cubicBezTo>
                  <a:cubicBezTo>
                    <a:pt x="439" y="1"/>
                    <a:pt x="439" y="1"/>
                    <a:pt x="439" y="1"/>
                  </a:cubicBezTo>
                  <a:cubicBezTo>
                    <a:pt x="401" y="1"/>
                    <a:pt x="401" y="1"/>
                    <a:pt x="401" y="1"/>
                  </a:cubicBezTo>
                  <a:cubicBezTo>
                    <a:pt x="401" y="682"/>
                    <a:pt x="401" y="682"/>
                    <a:pt x="401" y="682"/>
                  </a:cubicBezTo>
                  <a:cubicBezTo>
                    <a:pt x="401" y="682"/>
                    <a:pt x="378" y="768"/>
                    <a:pt x="369" y="796"/>
                  </a:cubicBezTo>
                  <a:cubicBezTo>
                    <a:pt x="352" y="855"/>
                    <a:pt x="329" y="881"/>
                    <a:pt x="329" y="881"/>
                  </a:cubicBezTo>
                  <a:cubicBezTo>
                    <a:pt x="329" y="881"/>
                    <a:pt x="321" y="843"/>
                    <a:pt x="341" y="782"/>
                  </a:cubicBezTo>
                  <a:cubicBezTo>
                    <a:pt x="358" y="732"/>
                    <a:pt x="362" y="649"/>
                    <a:pt x="362" y="649"/>
                  </a:cubicBezTo>
                  <a:cubicBezTo>
                    <a:pt x="362" y="0"/>
                    <a:pt x="362" y="0"/>
                    <a:pt x="362" y="0"/>
                  </a:cubicBezTo>
                  <a:cubicBezTo>
                    <a:pt x="323" y="1"/>
                    <a:pt x="323" y="1"/>
                    <a:pt x="323" y="1"/>
                  </a:cubicBezTo>
                  <a:cubicBezTo>
                    <a:pt x="323" y="304"/>
                    <a:pt x="323" y="304"/>
                    <a:pt x="323" y="304"/>
                  </a:cubicBezTo>
                  <a:cubicBezTo>
                    <a:pt x="323" y="304"/>
                    <a:pt x="321" y="340"/>
                    <a:pt x="308" y="374"/>
                  </a:cubicBezTo>
                  <a:cubicBezTo>
                    <a:pt x="296" y="406"/>
                    <a:pt x="284" y="285"/>
                    <a:pt x="284" y="285"/>
                  </a:cubicBezTo>
                  <a:cubicBezTo>
                    <a:pt x="283" y="3"/>
                    <a:pt x="283" y="3"/>
                    <a:pt x="283" y="3"/>
                  </a:cubicBezTo>
                  <a:cubicBezTo>
                    <a:pt x="247" y="3"/>
                    <a:pt x="247" y="3"/>
                    <a:pt x="247" y="3"/>
                  </a:cubicBezTo>
                  <a:cubicBezTo>
                    <a:pt x="247" y="430"/>
                    <a:pt x="247" y="430"/>
                    <a:pt x="247" y="430"/>
                  </a:cubicBezTo>
                  <a:cubicBezTo>
                    <a:pt x="247" y="430"/>
                    <a:pt x="254" y="533"/>
                    <a:pt x="261" y="561"/>
                  </a:cubicBezTo>
                  <a:cubicBezTo>
                    <a:pt x="287" y="669"/>
                    <a:pt x="276" y="704"/>
                    <a:pt x="276" y="704"/>
                  </a:cubicBezTo>
                  <a:cubicBezTo>
                    <a:pt x="276" y="704"/>
                    <a:pt x="259" y="645"/>
                    <a:pt x="244" y="613"/>
                  </a:cubicBezTo>
                  <a:cubicBezTo>
                    <a:pt x="230" y="581"/>
                    <a:pt x="208" y="550"/>
                    <a:pt x="208" y="464"/>
                  </a:cubicBezTo>
                  <a:cubicBezTo>
                    <a:pt x="208" y="416"/>
                    <a:pt x="208" y="1"/>
                    <a:pt x="208" y="1"/>
                  </a:cubicBezTo>
                  <a:cubicBezTo>
                    <a:pt x="171" y="1"/>
                    <a:pt x="171" y="1"/>
                    <a:pt x="171" y="1"/>
                  </a:cubicBezTo>
                  <a:cubicBezTo>
                    <a:pt x="172" y="722"/>
                    <a:pt x="172" y="722"/>
                    <a:pt x="172" y="722"/>
                  </a:cubicBezTo>
                  <a:cubicBezTo>
                    <a:pt x="173" y="762"/>
                    <a:pt x="173" y="762"/>
                    <a:pt x="173" y="762"/>
                  </a:cubicBezTo>
                  <a:cubicBezTo>
                    <a:pt x="186" y="813"/>
                    <a:pt x="186" y="813"/>
                    <a:pt x="186" y="813"/>
                  </a:cubicBezTo>
                  <a:cubicBezTo>
                    <a:pt x="186" y="813"/>
                    <a:pt x="199" y="879"/>
                    <a:pt x="229" y="954"/>
                  </a:cubicBezTo>
                  <a:cubicBezTo>
                    <a:pt x="229" y="954"/>
                    <a:pt x="253" y="1009"/>
                    <a:pt x="266" y="1032"/>
                  </a:cubicBezTo>
                  <a:cubicBezTo>
                    <a:pt x="277" y="1054"/>
                    <a:pt x="283" y="1146"/>
                    <a:pt x="283" y="1146"/>
                  </a:cubicBezTo>
                  <a:cubicBezTo>
                    <a:pt x="283" y="1146"/>
                    <a:pt x="247" y="1080"/>
                    <a:pt x="199" y="967"/>
                  </a:cubicBezTo>
                  <a:cubicBezTo>
                    <a:pt x="170" y="899"/>
                    <a:pt x="142" y="812"/>
                    <a:pt x="142" y="812"/>
                  </a:cubicBezTo>
                  <a:cubicBezTo>
                    <a:pt x="130" y="748"/>
                    <a:pt x="130" y="748"/>
                    <a:pt x="130" y="748"/>
                  </a:cubicBezTo>
                  <a:cubicBezTo>
                    <a:pt x="130" y="0"/>
                    <a:pt x="130" y="0"/>
                    <a:pt x="130" y="0"/>
                  </a:cubicBezTo>
                  <a:cubicBezTo>
                    <a:pt x="93" y="0"/>
                    <a:pt x="93" y="0"/>
                    <a:pt x="93" y="0"/>
                  </a:cubicBezTo>
                  <a:cubicBezTo>
                    <a:pt x="95" y="1074"/>
                    <a:pt x="95" y="1074"/>
                    <a:pt x="95" y="1074"/>
                  </a:cubicBezTo>
                  <a:cubicBezTo>
                    <a:pt x="95" y="1074"/>
                    <a:pt x="74" y="1221"/>
                    <a:pt x="213" y="1335"/>
                  </a:cubicBezTo>
                  <a:cubicBezTo>
                    <a:pt x="242" y="1371"/>
                    <a:pt x="242" y="1371"/>
                    <a:pt x="242" y="1371"/>
                  </a:cubicBezTo>
                  <a:cubicBezTo>
                    <a:pt x="260" y="1422"/>
                    <a:pt x="260" y="1422"/>
                    <a:pt x="260" y="1422"/>
                  </a:cubicBezTo>
                  <a:cubicBezTo>
                    <a:pt x="258" y="1472"/>
                    <a:pt x="258" y="1472"/>
                    <a:pt x="258" y="1472"/>
                  </a:cubicBezTo>
                  <a:cubicBezTo>
                    <a:pt x="258" y="1472"/>
                    <a:pt x="237" y="1419"/>
                    <a:pt x="201" y="1378"/>
                  </a:cubicBezTo>
                  <a:cubicBezTo>
                    <a:pt x="164" y="1335"/>
                    <a:pt x="160" y="1338"/>
                    <a:pt x="115" y="1290"/>
                  </a:cubicBezTo>
                  <a:cubicBezTo>
                    <a:pt x="51" y="1222"/>
                    <a:pt x="59" y="1133"/>
                    <a:pt x="59" y="1133"/>
                  </a:cubicBezTo>
                  <a:cubicBezTo>
                    <a:pt x="55" y="1061"/>
                    <a:pt x="55" y="1061"/>
                    <a:pt x="55" y="1061"/>
                  </a:cubicBezTo>
                  <a:cubicBezTo>
                    <a:pt x="53" y="0"/>
                    <a:pt x="53" y="0"/>
                    <a:pt x="53" y="0"/>
                  </a:cubicBezTo>
                  <a:cubicBezTo>
                    <a:pt x="15" y="1"/>
                    <a:pt x="15" y="1"/>
                    <a:pt x="15" y="1"/>
                  </a:cubicBezTo>
                  <a:cubicBezTo>
                    <a:pt x="14" y="1170"/>
                    <a:pt x="14" y="1170"/>
                    <a:pt x="14" y="1170"/>
                  </a:cubicBezTo>
                  <a:cubicBezTo>
                    <a:pt x="16" y="1208"/>
                    <a:pt x="16" y="1208"/>
                    <a:pt x="16" y="1208"/>
                  </a:cubicBezTo>
                  <a:cubicBezTo>
                    <a:pt x="16" y="1208"/>
                    <a:pt x="0" y="1377"/>
                    <a:pt x="132" y="1594"/>
                  </a:cubicBezTo>
                  <a:cubicBezTo>
                    <a:pt x="338" y="1594"/>
                    <a:pt x="338" y="1594"/>
                    <a:pt x="338" y="1594"/>
                  </a:cubicBezTo>
                  <a:lnTo>
                    <a:pt x="343" y="1561"/>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76"/>
            <p:cNvSpPr>
              <a:spLocks/>
            </p:cNvSpPr>
            <p:nvPr/>
          </p:nvSpPr>
          <p:spPr bwMode="auto">
            <a:xfrm>
              <a:off x="750" y="1355"/>
              <a:ext cx="442" cy="2959"/>
            </a:xfrm>
            <a:custGeom>
              <a:avLst/>
              <a:gdLst>
                <a:gd name="T0" fmla="*/ 116187 w 238"/>
                <a:gd name="T1" fmla="*/ 647177 h 1591"/>
                <a:gd name="T2" fmla="*/ 116187 w 238"/>
                <a:gd name="T3" fmla="*/ 0 h 1591"/>
                <a:gd name="T4" fmla="*/ 95637 w 238"/>
                <a:gd name="T5" fmla="*/ 0 h 1591"/>
                <a:gd name="T6" fmla="*/ 95637 w 238"/>
                <a:gd name="T7" fmla="*/ 618396 h 1591"/>
                <a:gd name="T8" fmla="*/ 94636 w 238"/>
                <a:gd name="T9" fmla="*/ 635763 h 1591"/>
                <a:gd name="T10" fmla="*/ 22111 w 238"/>
                <a:gd name="T11" fmla="*/ 757684 h 1591"/>
                <a:gd name="T12" fmla="*/ 0 w 238"/>
                <a:gd name="T13" fmla="*/ 787771 h 1591"/>
                <a:gd name="T14" fmla="*/ 90668 w 238"/>
                <a:gd name="T15" fmla="*/ 787771 h 1591"/>
                <a:gd name="T16" fmla="*/ 115589 w 238"/>
                <a:gd name="T17" fmla="*/ 653098 h 1591"/>
                <a:gd name="T18" fmla="*/ 116187 w 238"/>
                <a:gd name="T19" fmla="*/ 647177 h 15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1591">
                  <a:moveTo>
                    <a:pt x="238" y="1307"/>
                  </a:moveTo>
                  <a:cubicBezTo>
                    <a:pt x="238" y="0"/>
                    <a:pt x="238" y="0"/>
                    <a:pt x="238" y="0"/>
                  </a:cubicBezTo>
                  <a:cubicBezTo>
                    <a:pt x="196" y="0"/>
                    <a:pt x="196" y="0"/>
                    <a:pt x="196" y="0"/>
                  </a:cubicBezTo>
                  <a:cubicBezTo>
                    <a:pt x="196" y="1249"/>
                    <a:pt x="196" y="1249"/>
                    <a:pt x="196" y="1249"/>
                  </a:cubicBezTo>
                  <a:cubicBezTo>
                    <a:pt x="194" y="1284"/>
                    <a:pt x="194" y="1284"/>
                    <a:pt x="194" y="1284"/>
                  </a:cubicBezTo>
                  <a:cubicBezTo>
                    <a:pt x="184" y="1395"/>
                    <a:pt x="117" y="1456"/>
                    <a:pt x="45" y="1530"/>
                  </a:cubicBezTo>
                  <a:cubicBezTo>
                    <a:pt x="0" y="1591"/>
                    <a:pt x="0" y="1591"/>
                    <a:pt x="0" y="1591"/>
                  </a:cubicBezTo>
                  <a:cubicBezTo>
                    <a:pt x="186" y="1591"/>
                    <a:pt x="186" y="1591"/>
                    <a:pt x="186" y="1591"/>
                  </a:cubicBezTo>
                  <a:cubicBezTo>
                    <a:pt x="232" y="1452"/>
                    <a:pt x="237" y="1319"/>
                    <a:pt x="237" y="1319"/>
                  </a:cubicBezTo>
                  <a:lnTo>
                    <a:pt x="238" y="1307"/>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77"/>
            <p:cNvSpPr>
              <a:spLocks/>
            </p:cNvSpPr>
            <p:nvPr/>
          </p:nvSpPr>
          <p:spPr bwMode="auto">
            <a:xfrm>
              <a:off x="1815" y="2669"/>
              <a:ext cx="272" cy="243"/>
            </a:xfrm>
            <a:custGeom>
              <a:avLst/>
              <a:gdLst>
                <a:gd name="T0" fmla="*/ 46752 w 146"/>
                <a:gd name="T1" fmla="*/ 4927 h 131"/>
                <a:gd name="T2" fmla="*/ 65450 w 146"/>
                <a:gd name="T3" fmla="*/ 16952 h 131"/>
                <a:gd name="T4" fmla="*/ 71666 w 146"/>
                <a:gd name="T5" fmla="*/ 29457 h 131"/>
                <a:gd name="T6" fmla="*/ 67059 w 146"/>
                <a:gd name="T7" fmla="*/ 54796 h 131"/>
                <a:gd name="T8" fmla="*/ 46283 w 146"/>
                <a:gd name="T9" fmla="*/ 62651 h 131"/>
                <a:gd name="T10" fmla="*/ 25095 w 146"/>
                <a:gd name="T11" fmla="*/ 58702 h 131"/>
                <a:gd name="T12" fmla="*/ 10034 w 146"/>
                <a:gd name="T13" fmla="*/ 51169 h 131"/>
                <a:gd name="T14" fmla="*/ 1882 w 146"/>
                <a:gd name="T15" fmla="*/ 35602 h 131"/>
                <a:gd name="T16" fmla="*/ 2517 w 146"/>
                <a:gd name="T17" fmla="*/ 15880 h 131"/>
                <a:gd name="T18" fmla="*/ 10034 w 146"/>
                <a:gd name="T19" fmla="*/ 3389 h 131"/>
                <a:gd name="T20" fmla="*/ 26704 w 146"/>
                <a:gd name="T21" fmla="*/ 0 h 131"/>
                <a:gd name="T22" fmla="*/ 36670 w 146"/>
                <a:gd name="T23" fmla="*/ 1827 h 131"/>
                <a:gd name="T24" fmla="*/ 46752 w 146"/>
                <a:gd name="T25" fmla="*/ 4927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31">
                  <a:moveTo>
                    <a:pt x="93" y="10"/>
                  </a:moveTo>
                  <a:cubicBezTo>
                    <a:pt x="105" y="13"/>
                    <a:pt x="120" y="22"/>
                    <a:pt x="130" y="35"/>
                  </a:cubicBezTo>
                  <a:cubicBezTo>
                    <a:pt x="136" y="41"/>
                    <a:pt x="139" y="50"/>
                    <a:pt x="142" y="61"/>
                  </a:cubicBezTo>
                  <a:cubicBezTo>
                    <a:pt x="146" y="83"/>
                    <a:pt x="146" y="98"/>
                    <a:pt x="133" y="114"/>
                  </a:cubicBezTo>
                  <a:cubicBezTo>
                    <a:pt x="121" y="129"/>
                    <a:pt x="108" y="131"/>
                    <a:pt x="92" y="130"/>
                  </a:cubicBezTo>
                  <a:cubicBezTo>
                    <a:pt x="74" y="130"/>
                    <a:pt x="63" y="125"/>
                    <a:pt x="50" y="122"/>
                  </a:cubicBezTo>
                  <a:cubicBezTo>
                    <a:pt x="38" y="119"/>
                    <a:pt x="29" y="112"/>
                    <a:pt x="20" y="106"/>
                  </a:cubicBezTo>
                  <a:cubicBezTo>
                    <a:pt x="12" y="101"/>
                    <a:pt x="7" y="91"/>
                    <a:pt x="4" y="74"/>
                  </a:cubicBezTo>
                  <a:cubicBezTo>
                    <a:pt x="0" y="57"/>
                    <a:pt x="2" y="46"/>
                    <a:pt x="5" y="33"/>
                  </a:cubicBezTo>
                  <a:cubicBezTo>
                    <a:pt x="7" y="20"/>
                    <a:pt x="9" y="14"/>
                    <a:pt x="20" y="7"/>
                  </a:cubicBezTo>
                  <a:cubicBezTo>
                    <a:pt x="30" y="0"/>
                    <a:pt x="39" y="0"/>
                    <a:pt x="53" y="0"/>
                  </a:cubicBezTo>
                  <a:cubicBezTo>
                    <a:pt x="60" y="1"/>
                    <a:pt x="67" y="2"/>
                    <a:pt x="73" y="4"/>
                  </a:cubicBezTo>
                  <a:lnTo>
                    <a:pt x="93" y="10"/>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78"/>
            <p:cNvSpPr>
              <a:spLocks/>
            </p:cNvSpPr>
            <p:nvPr/>
          </p:nvSpPr>
          <p:spPr bwMode="auto">
            <a:xfrm>
              <a:off x="1543" y="2306"/>
              <a:ext cx="67" cy="248"/>
            </a:xfrm>
            <a:custGeom>
              <a:avLst/>
              <a:gdLst>
                <a:gd name="T0" fmla="*/ 9888 w 36"/>
                <a:gd name="T1" fmla="*/ 5060 h 134"/>
                <a:gd name="T2" fmla="*/ 12553 w 36"/>
                <a:gd name="T3" fmla="*/ 26690 h 134"/>
                <a:gd name="T4" fmla="*/ 17420 w 36"/>
                <a:gd name="T5" fmla="*/ 52091 h 134"/>
                <a:gd name="T6" fmla="*/ 13378 w 36"/>
                <a:gd name="T7" fmla="*/ 61645 h 134"/>
                <a:gd name="T8" fmla="*/ 9888 w 36"/>
                <a:gd name="T9" fmla="*/ 62607 h 134"/>
                <a:gd name="T10" fmla="*/ 3480 w 36"/>
                <a:gd name="T11" fmla="*/ 53851 h 134"/>
                <a:gd name="T12" fmla="*/ 540 w 36"/>
                <a:gd name="T13" fmla="*/ 30574 h 134"/>
                <a:gd name="T14" fmla="*/ 540 w 36"/>
                <a:gd name="T15" fmla="*/ 10492 h 134"/>
                <a:gd name="T16" fmla="*/ 2494 w 36"/>
                <a:gd name="T17" fmla="*/ 1477 h 134"/>
                <a:gd name="T18" fmla="*/ 5853 w 36"/>
                <a:gd name="T19" fmla="*/ 953 h 134"/>
                <a:gd name="T20" fmla="*/ 9888 w 36"/>
                <a:gd name="T21" fmla="*/ 506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0" y="11"/>
                  </a:moveTo>
                  <a:cubicBezTo>
                    <a:pt x="22" y="24"/>
                    <a:pt x="23" y="41"/>
                    <a:pt x="25" y="57"/>
                  </a:cubicBezTo>
                  <a:cubicBezTo>
                    <a:pt x="30" y="84"/>
                    <a:pt x="33" y="100"/>
                    <a:pt x="35" y="110"/>
                  </a:cubicBezTo>
                  <a:cubicBezTo>
                    <a:pt x="36" y="119"/>
                    <a:pt x="34" y="125"/>
                    <a:pt x="27" y="131"/>
                  </a:cubicBezTo>
                  <a:cubicBezTo>
                    <a:pt x="23" y="134"/>
                    <a:pt x="21" y="134"/>
                    <a:pt x="20" y="133"/>
                  </a:cubicBezTo>
                  <a:cubicBezTo>
                    <a:pt x="13" y="131"/>
                    <a:pt x="9" y="127"/>
                    <a:pt x="7" y="114"/>
                  </a:cubicBezTo>
                  <a:cubicBezTo>
                    <a:pt x="5" y="98"/>
                    <a:pt x="2" y="82"/>
                    <a:pt x="1" y="65"/>
                  </a:cubicBezTo>
                  <a:cubicBezTo>
                    <a:pt x="0" y="49"/>
                    <a:pt x="0" y="40"/>
                    <a:pt x="1" y="22"/>
                  </a:cubicBezTo>
                  <a:cubicBezTo>
                    <a:pt x="2" y="13"/>
                    <a:pt x="4" y="6"/>
                    <a:pt x="5" y="3"/>
                  </a:cubicBezTo>
                  <a:cubicBezTo>
                    <a:pt x="6" y="2"/>
                    <a:pt x="7" y="0"/>
                    <a:pt x="12" y="2"/>
                  </a:cubicBezTo>
                  <a:cubicBezTo>
                    <a:pt x="16" y="3"/>
                    <a:pt x="18" y="6"/>
                    <a:pt x="20" y="1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79"/>
            <p:cNvSpPr>
              <a:spLocks/>
            </p:cNvSpPr>
            <p:nvPr/>
          </p:nvSpPr>
          <p:spPr bwMode="auto">
            <a:xfrm>
              <a:off x="1536" y="2013"/>
              <a:ext cx="77" cy="287"/>
            </a:xfrm>
            <a:custGeom>
              <a:avLst/>
              <a:gdLst>
                <a:gd name="T0" fmla="*/ 14846 w 41"/>
                <a:gd name="T1" fmla="*/ 6588 h 154"/>
                <a:gd name="T2" fmla="*/ 14846 w 41"/>
                <a:gd name="T3" fmla="*/ 14654 h 154"/>
                <a:gd name="T4" fmla="*/ 17939 w 41"/>
                <a:gd name="T5" fmla="*/ 42113 h 154"/>
                <a:gd name="T6" fmla="*/ 20089 w 41"/>
                <a:gd name="T7" fmla="*/ 70727 h 154"/>
                <a:gd name="T8" fmla="*/ 16891 w 41"/>
                <a:gd name="T9" fmla="*/ 75328 h 154"/>
                <a:gd name="T10" fmla="*/ 8645 w 41"/>
                <a:gd name="T11" fmla="*/ 74318 h 154"/>
                <a:gd name="T12" fmla="*/ 2635 w 41"/>
                <a:gd name="T13" fmla="*/ 56765 h 154"/>
                <a:gd name="T14" fmla="*/ 1703 w 41"/>
                <a:gd name="T15" fmla="*/ 42785 h 154"/>
                <a:gd name="T16" fmla="*/ 2338 w 41"/>
                <a:gd name="T17" fmla="*/ 12945 h 154"/>
                <a:gd name="T18" fmla="*/ 6006 w 41"/>
                <a:gd name="T19" fmla="*/ 1640 h 154"/>
                <a:gd name="T20" fmla="*/ 9877 w 41"/>
                <a:gd name="T21" fmla="*/ 546 h 154"/>
                <a:gd name="T22" fmla="*/ 14846 w 41"/>
                <a:gd name="T23" fmla="*/ 6588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154">
                  <a:moveTo>
                    <a:pt x="27" y="13"/>
                  </a:moveTo>
                  <a:cubicBezTo>
                    <a:pt x="27" y="29"/>
                    <a:pt x="27" y="29"/>
                    <a:pt x="27" y="29"/>
                  </a:cubicBezTo>
                  <a:cubicBezTo>
                    <a:pt x="27" y="41"/>
                    <a:pt x="28" y="61"/>
                    <a:pt x="33" y="83"/>
                  </a:cubicBezTo>
                  <a:cubicBezTo>
                    <a:pt x="40" y="114"/>
                    <a:pt x="41" y="128"/>
                    <a:pt x="37" y="140"/>
                  </a:cubicBezTo>
                  <a:cubicBezTo>
                    <a:pt x="36" y="143"/>
                    <a:pt x="34" y="146"/>
                    <a:pt x="31" y="149"/>
                  </a:cubicBezTo>
                  <a:cubicBezTo>
                    <a:pt x="24" y="154"/>
                    <a:pt x="21" y="153"/>
                    <a:pt x="16" y="147"/>
                  </a:cubicBezTo>
                  <a:cubicBezTo>
                    <a:pt x="10" y="139"/>
                    <a:pt x="7" y="128"/>
                    <a:pt x="5" y="112"/>
                  </a:cubicBezTo>
                  <a:cubicBezTo>
                    <a:pt x="3" y="85"/>
                    <a:pt x="3" y="85"/>
                    <a:pt x="3" y="85"/>
                  </a:cubicBezTo>
                  <a:cubicBezTo>
                    <a:pt x="0" y="59"/>
                    <a:pt x="1" y="42"/>
                    <a:pt x="4" y="26"/>
                  </a:cubicBezTo>
                  <a:cubicBezTo>
                    <a:pt x="5" y="15"/>
                    <a:pt x="6" y="8"/>
                    <a:pt x="11" y="3"/>
                  </a:cubicBezTo>
                  <a:cubicBezTo>
                    <a:pt x="12" y="1"/>
                    <a:pt x="14" y="0"/>
                    <a:pt x="18" y="1"/>
                  </a:cubicBezTo>
                  <a:cubicBezTo>
                    <a:pt x="25" y="2"/>
                    <a:pt x="27" y="6"/>
                    <a:pt x="27" y="13"/>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80"/>
            <p:cNvSpPr>
              <a:spLocks/>
            </p:cNvSpPr>
            <p:nvPr/>
          </p:nvSpPr>
          <p:spPr bwMode="auto">
            <a:xfrm>
              <a:off x="1542" y="2558"/>
              <a:ext cx="67" cy="250"/>
            </a:xfrm>
            <a:custGeom>
              <a:avLst/>
              <a:gdLst>
                <a:gd name="T0" fmla="*/ 9888 w 36"/>
                <a:gd name="T1" fmla="*/ 5739 h 134"/>
                <a:gd name="T2" fmla="*/ 12832 w 36"/>
                <a:gd name="T3" fmla="*/ 29030 h 134"/>
                <a:gd name="T4" fmla="*/ 17420 w 36"/>
                <a:gd name="T5" fmla="*/ 56082 h 134"/>
                <a:gd name="T6" fmla="*/ 13378 w 36"/>
                <a:gd name="T7" fmla="*/ 66789 h 134"/>
                <a:gd name="T8" fmla="*/ 9888 w 36"/>
                <a:gd name="T9" fmla="*/ 67965 h 134"/>
                <a:gd name="T10" fmla="*/ 4042 w 36"/>
                <a:gd name="T11" fmla="*/ 58278 h 134"/>
                <a:gd name="T12" fmla="*/ 540 w 36"/>
                <a:gd name="T13" fmla="*/ 33185 h 134"/>
                <a:gd name="T14" fmla="*/ 1005 w 36"/>
                <a:gd name="T15" fmla="*/ 10707 h 134"/>
                <a:gd name="T16" fmla="*/ 2855 w 36"/>
                <a:gd name="T17" fmla="*/ 1649 h 134"/>
                <a:gd name="T18" fmla="*/ 5853 w 36"/>
                <a:gd name="T19" fmla="*/ 1021 h 134"/>
                <a:gd name="T20" fmla="*/ 9888 w 36"/>
                <a:gd name="T21" fmla="*/ 5739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0" y="11"/>
                  </a:moveTo>
                  <a:cubicBezTo>
                    <a:pt x="22" y="24"/>
                    <a:pt x="24" y="41"/>
                    <a:pt x="26" y="57"/>
                  </a:cubicBezTo>
                  <a:cubicBezTo>
                    <a:pt x="30" y="84"/>
                    <a:pt x="34" y="100"/>
                    <a:pt x="35" y="110"/>
                  </a:cubicBezTo>
                  <a:cubicBezTo>
                    <a:pt x="36" y="118"/>
                    <a:pt x="34" y="125"/>
                    <a:pt x="27" y="131"/>
                  </a:cubicBezTo>
                  <a:cubicBezTo>
                    <a:pt x="24" y="134"/>
                    <a:pt x="21" y="134"/>
                    <a:pt x="20" y="133"/>
                  </a:cubicBezTo>
                  <a:cubicBezTo>
                    <a:pt x="14" y="131"/>
                    <a:pt x="9" y="127"/>
                    <a:pt x="8" y="114"/>
                  </a:cubicBezTo>
                  <a:cubicBezTo>
                    <a:pt x="6" y="99"/>
                    <a:pt x="2" y="82"/>
                    <a:pt x="1" y="65"/>
                  </a:cubicBezTo>
                  <a:cubicBezTo>
                    <a:pt x="1" y="49"/>
                    <a:pt x="0" y="40"/>
                    <a:pt x="2" y="21"/>
                  </a:cubicBezTo>
                  <a:cubicBezTo>
                    <a:pt x="3" y="13"/>
                    <a:pt x="4" y="7"/>
                    <a:pt x="6" y="3"/>
                  </a:cubicBezTo>
                  <a:cubicBezTo>
                    <a:pt x="6" y="2"/>
                    <a:pt x="7" y="0"/>
                    <a:pt x="12" y="2"/>
                  </a:cubicBezTo>
                  <a:cubicBezTo>
                    <a:pt x="17" y="3"/>
                    <a:pt x="19" y="6"/>
                    <a:pt x="20" y="1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81"/>
            <p:cNvSpPr>
              <a:spLocks/>
            </p:cNvSpPr>
            <p:nvPr/>
          </p:nvSpPr>
          <p:spPr bwMode="auto">
            <a:xfrm>
              <a:off x="1815" y="2420"/>
              <a:ext cx="272" cy="245"/>
            </a:xfrm>
            <a:custGeom>
              <a:avLst/>
              <a:gdLst>
                <a:gd name="T0" fmla="*/ 46752 w 146"/>
                <a:gd name="T1" fmla="*/ 5358 h 131"/>
                <a:gd name="T2" fmla="*/ 65450 w 146"/>
                <a:gd name="T3" fmla="*/ 18244 h 131"/>
                <a:gd name="T4" fmla="*/ 71666 w 146"/>
                <a:gd name="T5" fmla="*/ 31818 h 131"/>
                <a:gd name="T6" fmla="*/ 67059 w 146"/>
                <a:gd name="T7" fmla="*/ 59507 h 131"/>
                <a:gd name="T8" fmla="*/ 46283 w 146"/>
                <a:gd name="T9" fmla="*/ 67962 h 131"/>
                <a:gd name="T10" fmla="*/ 25095 w 146"/>
                <a:gd name="T11" fmla="*/ 63812 h 131"/>
                <a:gd name="T12" fmla="*/ 10034 w 146"/>
                <a:gd name="T13" fmla="*/ 55374 h 131"/>
                <a:gd name="T14" fmla="*/ 1882 w 146"/>
                <a:gd name="T15" fmla="*/ 39196 h 131"/>
                <a:gd name="T16" fmla="*/ 2517 w 146"/>
                <a:gd name="T17" fmla="*/ 17373 h 131"/>
                <a:gd name="T18" fmla="*/ 10034 w 146"/>
                <a:gd name="T19" fmla="*/ 3598 h 131"/>
                <a:gd name="T20" fmla="*/ 26704 w 146"/>
                <a:gd name="T21" fmla="*/ 550 h 131"/>
                <a:gd name="T22" fmla="*/ 36670 w 146"/>
                <a:gd name="T23" fmla="*/ 1924 h 131"/>
                <a:gd name="T24" fmla="*/ 46752 w 146"/>
                <a:gd name="T25" fmla="*/ 5358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31">
                  <a:moveTo>
                    <a:pt x="93" y="10"/>
                  </a:moveTo>
                  <a:cubicBezTo>
                    <a:pt x="105" y="13"/>
                    <a:pt x="120" y="22"/>
                    <a:pt x="130" y="35"/>
                  </a:cubicBezTo>
                  <a:cubicBezTo>
                    <a:pt x="136" y="42"/>
                    <a:pt x="139" y="50"/>
                    <a:pt x="142" y="61"/>
                  </a:cubicBezTo>
                  <a:cubicBezTo>
                    <a:pt x="146" y="83"/>
                    <a:pt x="146" y="98"/>
                    <a:pt x="133" y="114"/>
                  </a:cubicBezTo>
                  <a:cubicBezTo>
                    <a:pt x="121" y="129"/>
                    <a:pt x="108" y="131"/>
                    <a:pt x="92" y="130"/>
                  </a:cubicBezTo>
                  <a:cubicBezTo>
                    <a:pt x="74" y="130"/>
                    <a:pt x="63" y="125"/>
                    <a:pt x="50" y="122"/>
                  </a:cubicBezTo>
                  <a:cubicBezTo>
                    <a:pt x="38" y="120"/>
                    <a:pt x="29" y="113"/>
                    <a:pt x="20" y="106"/>
                  </a:cubicBezTo>
                  <a:cubicBezTo>
                    <a:pt x="12" y="101"/>
                    <a:pt x="7" y="91"/>
                    <a:pt x="4" y="75"/>
                  </a:cubicBezTo>
                  <a:cubicBezTo>
                    <a:pt x="0" y="57"/>
                    <a:pt x="2" y="47"/>
                    <a:pt x="5" y="33"/>
                  </a:cubicBezTo>
                  <a:cubicBezTo>
                    <a:pt x="7" y="20"/>
                    <a:pt x="9" y="14"/>
                    <a:pt x="20" y="7"/>
                  </a:cubicBezTo>
                  <a:cubicBezTo>
                    <a:pt x="30" y="1"/>
                    <a:pt x="39" y="0"/>
                    <a:pt x="53" y="1"/>
                  </a:cubicBezTo>
                  <a:cubicBezTo>
                    <a:pt x="60" y="1"/>
                    <a:pt x="67" y="2"/>
                    <a:pt x="73" y="4"/>
                  </a:cubicBezTo>
                  <a:lnTo>
                    <a:pt x="93" y="10"/>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82"/>
            <p:cNvSpPr>
              <a:spLocks/>
            </p:cNvSpPr>
            <p:nvPr/>
          </p:nvSpPr>
          <p:spPr bwMode="auto">
            <a:xfrm>
              <a:off x="1815" y="3161"/>
              <a:ext cx="272" cy="245"/>
            </a:xfrm>
            <a:custGeom>
              <a:avLst/>
              <a:gdLst>
                <a:gd name="T0" fmla="*/ 46752 w 146"/>
                <a:gd name="T1" fmla="*/ 4961 h 132"/>
                <a:gd name="T2" fmla="*/ 65450 w 146"/>
                <a:gd name="T3" fmla="*/ 17469 h 132"/>
                <a:gd name="T4" fmla="*/ 71666 w 146"/>
                <a:gd name="T5" fmla="*/ 29957 h 132"/>
                <a:gd name="T6" fmla="*/ 67059 w 146"/>
                <a:gd name="T7" fmla="*/ 55316 h 132"/>
                <a:gd name="T8" fmla="*/ 46283 w 146"/>
                <a:gd name="T9" fmla="*/ 63526 h 132"/>
                <a:gd name="T10" fmla="*/ 25095 w 146"/>
                <a:gd name="T11" fmla="*/ 59567 h 132"/>
                <a:gd name="T12" fmla="*/ 10034 w 146"/>
                <a:gd name="T13" fmla="*/ 51957 h 132"/>
                <a:gd name="T14" fmla="*/ 1882 w 146"/>
                <a:gd name="T15" fmla="*/ 36351 h 132"/>
                <a:gd name="T16" fmla="*/ 2517 w 146"/>
                <a:gd name="T17" fmla="*/ 16471 h 132"/>
                <a:gd name="T18" fmla="*/ 10034 w 146"/>
                <a:gd name="T19" fmla="*/ 3965 h 132"/>
                <a:gd name="T20" fmla="*/ 26704 w 146"/>
                <a:gd name="T21" fmla="*/ 538 h 132"/>
                <a:gd name="T22" fmla="*/ 36670 w 146"/>
                <a:gd name="T23" fmla="*/ 1854 h 132"/>
                <a:gd name="T24" fmla="*/ 46752 w 146"/>
                <a:gd name="T25" fmla="*/ 4961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32">
                  <a:moveTo>
                    <a:pt x="93" y="10"/>
                  </a:moveTo>
                  <a:cubicBezTo>
                    <a:pt x="105" y="13"/>
                    <a:pt x="120" y="22"/>
                    <a:pt x="130" y="36"/>
                  </a:cubicBezTo>
                  <a:cubicBezTo>
                    <a:pt x="136" y="42"/>
                    <a:pt x="139" y="50"/>
                    <a:pt x="142" y="62"/>
                  </a:cubicBezTo>
                  <a:cubicBezTo>
                    <a:pt x="146" y="83"/>
                    <a:pt x="146" y="98"/>
                    <a:pt x="133" y="114"/>
                  </a:cubicBezTo>
                  <a:cubicBezTo>
                    <a:pt x="121" y="130"/>
                    <a:pt x="108" y="132"/>
                    <a:pt x="92" y="131"/>
                  </a:cubicBezTo>
                  <a:cubicBezTo>
                    <a:pt x="74" y="130"/>
                    <a:pt x="63" y="126"/>
                    <a:pt x="50" y="123"/>
                  </a:cubicBezTo>
                  <a:cubicBezTo>
                    <a:pt x="38" y="120"/>
                    <a:pt x="29" y="113"/>
                    <a:pt x="20" y="107"/>
                  </a:cubicBezTo>
                  <a:cubicBezTo>
                    <a:pt x="12" y="101"/>
                    <a:pt x="7" y="92"/>
                    <a:pt x="4" y="75"/>
                  </a:cubicBezTo>
                  <a:cubicBezTo>
                    <a:pt x="0" y="58"/>
                    <a:pt x="2" y="47"/>
                    <a:pt x="5" y="34"/>
                  </a:cubicBezTo>
                  <a:cubicBezTo>
                    <a:pt x="7" y="21"/>
                    <a:pt x="9" y="15"/>
                    <a:pt x="20" y="8"/>
                  </a:cubicBezTo>
                  <a:cubicBezTo>
                    <a:pt x="30" y="1"/>
                    <a:pt x="39" y="0"/>
                    <a:pt x="53" y="1"/>
                  </a:cubicBezTo>
                  <a:cubicBezTo>
                    <a:pt x="60" y="2"/>
                    <a:pt x="67" y="3"/>
                    <a:pt x="73" y="4"/>
                  </a:cubicBezTo>
                  <a:lnTo>
                    <a:pt x="93" y="10"/>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83"/>
            <p:cNvSpPr>
              <a:spLocks/>
            </p:cNvSpPr>
            <p:nvPr/>
          </p:nvSpPr>
          <p:spPr bwMode="auto">
            <a:xfrm>
              <a:off x="1815" y="2916"/>
              <a:ext cx="272" cy="243"/>
            </a:xfrm>
            <a:custGeom>
              <a:avLst/>
              <a:gdLst>
                <a:gd name="T0" fmla="*/ 46752 w 146"/>
                <a:gd name="T1" fmla="*/ 4443 h 131"/>
                <a:gd name="T2" fmla="*/ 65450 w 146"/>
                <a:gd name="T3" fmla="*/ 16952 h 131"/>
                <a:gd name="T4" fmla="*/ 71666 w 146"/>
                <a:gd name="T5" fmla="*/ 29457 h 131"/>
                <a:gd name="T6" fmla="*/ 67059 w 146"/>
                <a:gd name="T7" fmla="*/ 54642 h 131"/>
                <a:gd name="T8" fmla="*/ 46283 w 146"/>
                <a:gd name="T9" fmla="*/ 62651 h 131"/>
                <a:gd name="T10" fmla="*/ 25095 w 146"/>
                <a:gd name="T11" fmla="*/ 58702 h 131"/>
                <a:gd name="T12" fmla="*/ 10034 w 146"/>
                <a:gd name="T13" fmla="*/ 51169 h 131"/>
                <a:gd name="T14" fmla="*/ 1882 w 146"/>
                <a:gd name="T15" fmla="*/ 35602 h 131"/>
                <a:gd name="T16" fmla="*/ 2517 w 146"/>
                <a:gd name="T17" fmla="*/ 15880 h 131"/>
                <a:gd name="T18" fmla="*/ 10034 w 146"/>
                <a:gd name="T19" fmla="*/ 3389 h 131"/>
                <a:gd name="T20" fmla="*/ 26704 w 146"/>
                <a:gd name="T21" fmla="*/ 0 h 131"/>
                <a:gd name="T22" fmla="*/ 36670 w 146"/>
                <a:gd name="T23" fmla="*/ 1827 h 131"/>
                <a:gd name="T24" fmla="*/ 46752 w 146"/>
                <a:gd name="T25" fmla="*/ 4443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31">
                  <a:moveTo>
                    <a:pt x="93" y="9"/>
                  </a:moveTo>
                  <a:cubicBezTo>
                    <a:pt x="105" y="13"/>
                    <a:pt x="120" y="22"/>
                    <a:pt x="130" y="35"/>
                  </a:cubicBezTo>
                  <a:cubicBezTo>
                    <a:pt x="136" y="41"/>
                    <a:pt x="139" y="50"/>
                    <a:pt x="142" y="61"/>
                  </a:cubicBezTo>
                  <a:cubicBezTo>
                    <a:pt x="146" y="83"/>
                    <a:pt x="146" y="98"/>
                    <a:pt x="133" y="113"/>
                  </a:cubicBezTo>
                  <a:cubicBezTo>
                    <a:pt x="121" y="129"/>
                    <a:pt x="108" y="131"/>
                    <a:pt x="92" y="130"/>
                  </a:cubicBezTo>
                  <a:cubicBezTo>
                    <a:pt x="74" y="129"/>
                    <a:pt x="63" y="125"/>
                    <a:pt x="50" y="122"/>
                  </a:cubicBezTo>
                  <a:cubicBezTo>
                    <a:pt x="38" y="119"/>
                    <a:pt x="29" y="112"/>
                    <a:pt x="20" y="106"/>
                  </a:cubicBezTo>
                  <a:cubicBezTo>
                    <a:pt x="12" y="100"/>
                    <a:pt x="7" y="91"/>
                    <a:pt x="4" y="74"/>
                  </a:cubicBezTo>
                  <a:cubicBezTo>
                    <a:pt x="0" y="57"/>
                    <a:pt x="2" y="47"/>
                    <a:pt x="5" y="33"/>
                  </a:cubicBezTo>
                  <a:cubicBezTo>
                    <a:pt x="7" y="20"/>
                    <a:pt x="9" y="14"/>
                    <a:pt x="20" y="7"/>
                  </a:cubicBezTo>
                  <a:cubicBezTo>
                    <a:pt x="30" y="0"/>
                    <a:pt x="39" y="0"/>
                    <a:pt x="53" y="0"/>
                  </a:cubicBezTo>
                  <a:cubicBezTo>
                    <a:pt x="60" y="1"/>
                    <a:pt x="67" y="2"/>
                    <a:pt x="73" y="4"/>
                  </a:cubicBezTo>
                  <a:lnTo>
                    <a:pt x="93" y="9"/>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84"/>
            <p:cNvSpPr>
              <a:spLocks/>
            </p:cNvSpPr>
            <p:nvPr/>
          </p:nvSpPr>
          <p:spPr bwMode="auto">
            <a:xfrm>
              <a:off x="1815" y="3656"/>
              <a:ext cx="272" cy="246"/>
            </a:xfrm>
            <a:custGeom>
              <a:avLst/>
              <a:gdLst>
                <a:gd name="T0" fmla="*/ 46752 w 146"/>
                <a:gd name="T1" fmla="*/ 5082 h 132"/>
                <a:gd name="T2" fmla="*/ 65450 w 146"/>
                <a:gd name="T3" fmla="*/ 17651 h 132"/>
                <a:gd name="T4" fmla="*/ 71666 w 146"/>
                <a:gd name="T5" fmla="*/ 30841 h 132"/>
                <a:gd name="T6" fmla="*/ 67059 w 146"/>
                <a:gd name="T7" fmla="*/ 57476 h 132"/>
                <a:gd name="T8" fmla="*/ 46283 w 146"/>
                <a:gd name="T9" fmla="*/ 66202 h 132"/>
                <a:gd name="T10" fmla="*/ 25095 w 146"/>
                <a:gd name="T11" fmla="*/ 61554 h 132"/>
                <a:gd name="T12" fmla="*/ 10034 w 146"/>
                <a:gd name="T13" fmla="*/ 53704 h 132"/>
                <a:gd name="T14" fmla="*/ 1882 w 146"/>
                <a:gd name="T15" fmla="*/ 37951 h 132"/>
                <a:gd name="T16" fmla="*/ 2517 w 146"/>
                <a:gd name="T17" fmla="*/ 17022 h 132"/>
                <a:gd name="T18" fmla="*/ 10034 w 146"/>
                <a:gd name="T19" fmla="*/ 4063 h 132"/>
                <a:gd name="T20" fmla="*/ 26704 w 146"/>
                <a:gd name="T21" fmla="*/ 546 h 132"/>
                <a:gd name="T22" fmla="*/ 36670 w 146"/>
                <a:gd name="T23" fmla="*/ 1897 h 132"/>
                <a:gd name="T24" fmla="*/ 46752 w 146"/>
                <a:gd name="T25" fmla="*/ 5082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32">
                  <a:moveTo>
                    <a:pt x="93" y="10"/>
                  </a:moveTo>
                  <a:cubicBezTo>
                    <a:pt x="105" y="13"/>
                    <a:pt x="120" y="22"/>
                    <a:pt x="130" y="35"/>
                  </a:cubicBezTo>
                  <a:cubicBezTo>
                    <a:pt x="136" y="42"/>
                    <a:pt x="139" y="50"/>
                    <a:pt x="142" y="61"/>
                  </a:cubicBezTo>
                  <a:cubicBezTo>
                    <a:pt x="146" y="83"/>
                    <a:pt x="146" y="98"/>
                    <a:pt x="133" y="114"/>
                  </a:cubicBezTo>
                  <a:cubicBezTo>
                    <a:pt x="121" y="129"/>
                    <a:pt x="108" y="132"/>
                    <a:pt x="92" y="131"/>
                  </a:cubicBezTo>
                  <a:cubicBezTo>
                    <a:pt x="74" y="130"/>
                    <a:pt x="63" y="125"/>
                    <a:pt x="50" y="122"/>
                  </a:cubicBezTo>
                  <a:cubicBezTo>
                    <a:pt x="38" y="120"/>
                    <a:pt x="29" y="113"/>
                    <a:pt x="20" y="106"/>
                  </a:cubicBezTo>
                  <a:cubicBezTo>
                    <a:pt x="12" y="101"/>
                    <a:pt x="7" y="91"/>
                    <a:pt x="4" y="75"/>
                  </a:cubicBezTo>
                  <a:cubicBezTo>
                    <a:pt x="0" y="57"/>
                    <a:pt x="2" y="47"/>
                    <a:pt x="5" y="34"/>
                  </a:cubicBezTo>
                  <a:cubicBezTo>
                    <a:pt x="7" y="21"/>
                    <a:pt x="9" y="15"/>
                    <a:pt x="20" y="8"/>
                  </a:cubicBezTo>
                  <a:cubicBezTo>
                    <a:pt x="30" y="1"/>
                    <a:pt x="39" y="0"/>
                    <a:pt x="53" y="1"/>
                  </a:cubicBezTo>
                  <a:cubicBezTo>
                    <a:pt x="60" y="1"/>
                    <a:pt x="67" y="2"/>
                    <a:pt x="73" y="4"/>
                  </a:cubicBezTo>
                  <a:lnTo>
                    <a:pt x="93" y="10"/>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85"/>
            <p:cNvSpPr>
              <a:spLocks/>
            </p:cNvSpPr>
            <p:nvPr/>
          </p:nvSpPr>
          <p:spPr bwMode="auto">
            <a:xfrm>
              <a:off x="1815" y="3409"/>
              <a:ext cx="272" cy="245"/>
            </a:xfrm>
            <a:custGeom>
              <a:avLst/>
              <a:gdLst>
                <a:gd name="T0" fmla="*/ 46752 w 146"/>
                <a:gd name="T1" fmla="*/ 4961 h 132"/>
                <a:gd name="T2" fmla="*/ 65450 w 146"/>
                <a:gd name="T3" fmla="*/ 17469 h 132"/>
                <a:gd name="T4" fmla="*/ 71666 w 146"/>
                <a:gd name="T5" fmla="*/ 29610 h 132"/>
                <a:gd name="T6" fmla="*/ 67059 w 146"/>
                <a:gd name="T7" fmla="*/ 55316 h 132"/>
                <a:gd name="T8" fmla="*/ 46283 w 146"/>
                <a:gd name="T9" fmla="*/ 63526 h 132"/>
                <a:gd name="T10" fmla="*/ 25095 w 146"/>
                <a:gd name="T11" fmla="*/ 59567 h 132"/>
                <a:gd name="T12" fmla="*/ 10034 w 146"/>
                <a:gd name="T13" fmla="*/ 51957 h 132"/>
                <a:gd name="T14" fmla="*/ 1882 w 146"/>
                <a:gd name="T15" fmla="*/ 36351 h 132"/>
                <a:gd name="T16" fmla="*/ 2517 w 146"/>
                <a:gd name="T17" fmla="*/ 16471 h 132"/>
                <a:gd name="T18" fmla="*/ 10034 w 146"/>
                <a:gd name="T19" fmla="*/ 3965 h 132"/>
                <a:gd name="T20" fmla="*/ 26704 w 146"/>
                <a:gd name="T21" fmla="*/ 538 h 132"/>
                <a:gd name="T22" fmla="*/ 36670 w 146"/>
                <a:gd name="T23" fmla="*/ 1854 h 132"/>
                <a:gd name="T24" fmla="*/ 46752 w 146"/>
                <a:gd name="T25" fmla="*/ 4961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32">
                  <a:moveTo>
                    <a:pt x="93" y="10"/>
                  </a:moveTo>
                  <a:cubicBezTo>
                    <a:pt x="105" y="13"/>
                    <a:pt x="120" y="22"/>
                    <a:pt x="130" y="36"/>
                  </a:cubicBezTo>
                  <a:cubicBezTo>
                    <a:pt x="136" y="42"/>
                    <a:pt x="139" y="51"/>
                    <a:pt x="142" y="61"/>
                  </a:cubicBezTo>
                  <a:cubicBezTo>
                    <a:pt x="146" y="83"/>
                    <a:pt x="146" y="98"/>
                    <a:pt x="133" y="114"/>
                  </a:cubicBezTo>
                  <a:cubicBezTo>
                    <a:pt x="121" y="130"/>
                    <a:pt x="108" y="132"/>
                    <a:pt x="92" y="131"/>
                  </a:cubicBezTo>
                  <a:cubicBezTo>
                    <a:pt x="74" y="130"/>
                    <a:pt x="63" y="125"/>
                    <a:pt x="50" y="123"/>
                  </a:cubicBezTo>
                  <a:cubicBezTo>
                    <a:pt x="38" y="120"/>
                    <a:pt x="29" y="113"/>
                    <a:pt x="20" y="107"/>
                  </a:cubicBezTo>
                  <a:cubicBezTo>
                    <a:pt x="12" y="101"/>
                    <a:pt x="7" y="91"/>
                    <a:pt x="4" y="75"/>
                  </a:cubicBezTo>
                  <a:cubicBezTo>
                    <a:pt x="0" y="58"/>
                    <a:pt x="2" y="47"/>
                    <a:pt x="5" y="34"/>
                  </a:cubicBezTo>
                  <a:cubicBezTo>
                    <a:pt x="7" y="21"/>
                    <a:pt x="9" y="15"/>
                    <a:pt x="20" y="8"/>
                  </a:cubicBezTo>
                  <a:cubicBezTo>
                    <a:pt x="30" y="1"/>
                    <a:pt x="39" y="0"/>
                    <a:pt x="53" y="1"/>
                  </a:cubicBezTo>
                  <a:cubicBezTo>
                    <a:pt x="60" y="1"/>
                    <a:pt x="67" y="3"/>
                    <a:pt x="73" y="4"/>
                  </a:cubicBezTo>
                  <a:lnTo>
                    <a:pt x="93" y="10"/>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86"/>
            <p:cNvSpPr>
              <a:spLocks/>
            </p:cNvSpPr>
            <p:nvPr/>
          </p:nvSpPr>
          <p:spPr bwMode="auto">
            <a:xfrm>
              <a:off x="1815" y="3903"/>
              <a:ext cx="272" cy="244"/>
            </a:xfrm>
            <a:custGeom>
              <a:avLst/>
              <a:gdLst>
                <a:gd name="T0" fmla="*/ 46752 w 146"/>
                <a:gd name="T1" fmla="*/ 4684 h 131"/>
                <a:gd name="T2" fmla="*/ 65450 w 146"/>
                <a:gd name="T3" fmla="*/ 17484 h 131"/>
                <a:gd name="T4" fmla="*/ 71666 w 146"/>
                <a:gd name="T5" fmla="*/ 30738 h 131"/>
                <a:gd name="T6" fmla="*/ 67059 w 146"/>
                <a:gd name="T7" fmla="*/ 57252 h 131"/>
                <a:gd name="T8" fmla="*/ 46283 w 146"/>
                <a:gd name="T9" fmla="*/ 65344 h 131"/>
                <a:gd name="T10" fmla="*/ 25095 w 146"/>
                <a:gd name="T11" fmla="*/ 61285 h 131"/>
                <a:gd name="T12" fmla="*/ 10034 w 146"/>
                <a:gd name="T13" fmla="*/ 53201 h 131"/>
                <a:gd name="T14" fmla="*/ 1882 w 146"/>
                <a:gd name="T15" fmla="*/ 37794 h 131"/>
                <a:gd name="T16" fmla="*/ 2517 w 146"/>
                <a:gd name="T17" fmla="*/ 16503 h 131"/>
                <a:gd name="T18" fmla="*/ 10034 w 146"/>
                <a:gd name="T19" fmla="*/ 4059 h 131"/>
                <a:gd name="T20" fmla="*/ 26704 w 146"/>
                <a:gd name="T21" fmla="*/ 542 h 131"/>
                <a:gd name="T22" fmla="*/ 36670 w 146"/>
                <a:gd name="T23" fmla="*/ 1881 h 131"/>
                <a:gd name="T24" fmla="*/ 46752 w 146"/>
                <a:gd name="T25" fmla="*/ 4684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31">
                  <a:moveTo>
                    <a:pt x="93" y="9"/>
                  </a:moveTo>
                  <a:cubicBezTo>
                    <a:pt x="105" y="13"/>
                    <a:pt x="120" y="22"/>
                    <a:pt x="130" y="35"/>
                  </a:cubicBezTo>
                  <a:cubicBezTo>
                    <a:pt x="136" y="41"/>
                    <a:pt x="139" y="50"/>
                    <a:pt x="142" y="61"/>
                  </a:cubicBezTo>
                  <a:cubicBezTo>
                    <a:pt x="146" y="83"/>
                    <a:pt x="146" y="98"/>
                    <a:pt x="133" y="114"/>
                  </a:cubicBezTo>
                  <a:cubicBezTo>
                    <a:pt x="121" y="130"/>
                    <a:pt x="108" y="131"/>
                    <a:pt x="92" y="130"/>
                  </a:cubicBezTo>
                  <a:cubicBezTo>
                    <a:pt x="74" y="130"/>
                    <a:pt x="63" y="125"/>
                    <a:pt x="50" y="122"/>
                  </a:cubicBezTo>
                  <a:cubicBezTo>
                    <a:pt x="38" y="120"/>
                    <a:pt x="28" y="112"/>
                    <a:pt x="20" y="106"/>
                  </a:cubicBezTo>
                  <a:cubicBezTo>
                    <a:pt x="12" y="101"/>
                    <a:pt x="7" y="91"/>
                    <a:pt x="4" y="75"/>
                  </a:cubicBezTo>
                  <a:cubicBezTo>
                    <a:pt x="0" y="57"/>
                    <a:pt x="2" y="47"/>
                    <a:pt x="5" y="33"/>
                  </a:cubicBezTo>
                  <a:cubicBezTo>
                    <a:pt x="7" y="20"/>
                    <a:pt x="9" y="15"/>
                    <a:pt x="20" y="8"/>
                  </a:cubicBezTo>
                  <a:cubicBezTo>
                    <a:pt x="30" y="1"/>
                    <a:pt x="39" y="0"/>
                    <a:pt x="53" y="1"/>
                  </a:cubicBezTo>
                  <a:cubicBezTo>
                    <a:pt x="60" y="1"/>
                    <a:pt x="67" y="2"/>
                    <a:pt x="73" y="4"/>
                  </a:cubicBezTo>
                  <a:lnTo>
                    <a:pt x="93" y="9"/>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87"/>
            <p:cNvSpPr>
              <a:spLocks/>
            </p:cNvSpPr>
            <p:nvPr/>
          </p:nvSpPr>
          <p:spPr bwMode="auto">
            <a:xfrm>
              <a:off x="1603" y="2510"/>
              <a:ext cx="209" cy="257"/>
            </a:xfrm>
            <a:custGeom>
              <a:avLst/>
              <a:gdLst>
                <a:gd name="T0" fmla="*/ 55486 w 112"/>
                <a:gd name="T1" fmla="*/ 58194 h 138"/>
                <a:gd name="T2" fmla="*/ 44416 w 112"/>
                <a:gd name="T3" fmla="*/ 68116 h 138"/>
                <a:gd name="T4" fmla="*/ 30184 w 112"/>
                <a:gd name="T5" fmla="*/ 66289 h 138"/>
                <a:gd name="T6" fmla="*/ 17812 w 112"/>
                <a:gd name="T7" fmla="*/ 56560 h 138"/>
                <a:gd name="T8" fmla="*/ 6634 w 112"/>
                <a:gd name="T9" fmla="*/ 40103 h 138"/>
                <a:gd name="T10" fmla="*/ 1651 w 112"/>
                <a:gd name="T11" fmla="*/ 14604 h 138"/>
                <a:gd name="T12" fmla="*/ 14270 w 112"/>
                <a:gd name="T13" fmla="*/ 1549 h 138"/>
                <a:gd name="T14" fmla="*/ 31744 w 112"/>
                <a:gd name="T15" fmla="*/ 5917 h 138"/>
                <a:gd name="T16" fmla="*/ 44416 w 112"/>
                <a:gd name="T17" fmla="*/ 18104 h 138"/>
                <a:gd name="T18" fmla="*/ 56747 w 112"/>
                <a:gd name="T19" fmla="*/ 49644 h 138"/>
                <a:gd name="T20" fmla="*/ 55486 w 112"/>
                <a:gd name="T21" fmla="*/ 58194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08" y="116"/>
                  </a:moveTo>
                  <a:cubicBezTo>
                    <a:pt x="105" y="128"/>
                    <a:pt x="98" y="133"/>
                    <a:pt x="87" y="136"/>
                  </a:cubicBezTo>
                  <a:cubicBezTo>
                    <a:pt x="76" y="138"/>
                    <a:pt x="70" y="138"/>
                    <a:pt x="59" y="132"/>
                  </a:cubicBezTo>
                  <a:cubicBezTo>
                    <a:pt x="48" y="126"/>
                    <a:pt x="41" y="121"/>
                    <a:pt x="35" y="113"/>
                  </a:cubicBezTo>
                  <a:cubicBezTo>
                    <a:pt x="29" y="105"/>
                    <a:pt x="20" y="97"/>
                    <a:pt x="13" y="80"/>
                  </a:cubicBezTo>
                  <a:cubicBezTo>
                    <a:pt x="6" y="64"/>
                    <a:pt x="0" y="46"/>
                    <a:pt x="3" y="29"/>
                  </a:cubicBezTo>
                  <a:cubicBezTo>
                    <a:pt x="7" y="13"/>
                    <a:pt x="17" y="5"/>
                    <a:pt x="28" y="3"/>
                  </a:cubicBezTo>
                  <a:cubicBezTo>
                    <a:pt x="39" y="0"/>
                    <a:pt x="55" y="5"/>
                    <a:pt x="62" y="12"/>
                  </a:cubicBezTo>
                  <a:cubicBezTo>
                    <a:pt x="71" y="20"/>
                    <a:pt x="80" y="29"/>
                    <a:pt x="87" y="36"/>
                  </a:cubicBezTo>
                  <a:cubicBezTo>
                    <a:pt x="98" y="49"/>
                    <a:pt x="112" y="76"/>
                    <a:pt x="111" y="99"/>
                  </a:cubicBezTo>
                  <a:cubicBezTo>
                    <a:pt x="110" y="104"/>
                    <a:pt x="109" y="110"/>
                    <a:pt x="108" y="116"/>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88"/>
            <p:cNvSpPr>
              <a:spLocks/>
            </p:cNvSpPr>
            <p:nvPr/>
          </p:nvSpPr>
          <p:spPr bwMode="auto">
            <a:xfrm>
              <a:off x="1603" y="2761"/>
              <a:ext cx="209" cy="257"/>
            </a:xfrm>
            <a:custGeom>
              <a:avLst/>
              <a:gdLst>
                <a:gd name="T0" fmla="*/ 55486 w 112"/>
                <a:gd name="T1" fmla="*/ 58738 h 138"/>
                <a:gd name="T2" fmla="*/ 44416 w 112"/>
                <a:gd name="T3" fmla="*/ 68116 h 138"/>
                <a:gd name="T4" fmla="*/ 30184 w 112"/>
                <a:gd name="T5" fmla="*/ 66289 h 138"/>
                <a:gd name="T6" fmla="*/ 17812 w 112"/>
                <a:gd name="T7" fmla="*/ 56560 h 138"/>
                <a:gd name="T8" fmla="*/ 6634 w 112"/>
                <a:gd name="T9" fmla="*/ 40103 h 138"/>
                <a:gd name="T10" fmla="*/ 1651 w 112"/>
                <a:gd name="T11" fmla="*/ 14604 h 138"/>
                <a:gd name="T12" fmla="*/ 14270 w 112"/>
                <a:gd name="T13" fmla="*/ 1549 h 138"/>
                <a:gd name="T14" fmla="*/ 31744 w 112"/>
                <a:gd name="T15" fmla="*/ 5917 h 138"/>
                <a:gd name="T16" fmla="*/ 44416 w 112"/>
                <a:gd name="T17" fmla="*/ 18104 h 138"/>
                <a:gd name="T18" fmla="*/ 56747 w 112"/>
                <a:gd name="T19" fmla="*/ 49644 h 138"/>
                <a:gd name="T20" fmla="*/ 55486 w 112"/>
                <a:gd name="T21" fmla="*/ 58738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08" y="117"/>
                  </a:moveTo>
                  <a:cubicBezTo>
                    <a:pt x="105" y="128"/>
                    <a:pt x="98" y="133"/>
                    <a:pt x="87" y="136"/>
                  </a:cubicBezTo>
                  <a:cubicBezTo>
                    <a:pt x="76" y="138"/>
                    <a:pt x="70" y="138"/>
                    <a:pt x="59" y="132"/>
                  </a:cubicBezTo>
                  <a:cubicBezTo>
                    <a:pt x="48" y="126"/>
                    <a:pt x="41" y="121"/>
                    <a:pt x="35" y="113"/>
                  </a:cubicBezTo>
                  <a:cubicBezTo>
                    <a:pt x="29" y="105"/>
                    <a:pt x="20" y="96"/>
                    <a:pt x="13" y="80"/>
                  </a:cubicBezTo>
                  <a:cubicBezTo>
                    <a:pt x="6" y="64"/>
                    <a:pt x="0" y="46"/>
                    <a:pt x="3" y="29"/>
                  </a:cubicBezTo>
                  <a:cubicBezTo>
                    <a:pt x="7" y="13"/>
                    <a:pt x="17" y="5"/>
                    <a:pt x="28" y="3"/>
                  </a:cubicBezTo>
                  <a:cubicBezTo>
                    <a:pt x="39" y="0"/>
                    <a:pt x="55" y="5"/>
                    <a:pt x="62" y="12"/>
                  </a:cubicBezTo>
                  <a:cubicBezTo>
                    <a:pt x="71" y="20"/>
                    <a:pt x="80" y="29"/>
                    <a:pt x="87" y="36"/>
                  </a:cubicBezTo>
                  <a:cubicBezTo>
                    <a:pt x="98" y="49"/>
                    <a:pt x="112" y="76"/>
                    <a:pt x="111" y="99"/>
                  </a:cubicBezTo>
                  <a:cubicBezTo>
                    <a:pt x="110" y="104"/>
                    <a:pt x="109" y="110"/>
                    <a:pt x="108" y="117"/>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9"/>
            <p:cNvSpPr>
              <a:spLocks/>
            </p:cNvSpPr>
            <p:nvPr/>
          </p:nvSpPr>
          <p:spPr bwMode="auto">
            <a:xfrm>
              <a:off x="1603" y="3013"/>
              <a:ext cx="209" cy="256"/>
            </a:xfrm>
            <a:custGeom>
              <a:avLst/>
              <a:gdLst>
                <a:gd name="T0" fmla="*/ 55486 w 112"/>
                <a:gd name="T1" fmla="*/ 55955 h 138"/>
                <a:gd name="T2" fmla="*/ 44416 w 112"/>
                <a:gd name="T3" fmla="*/ 65440 h 138"/>
                <a:gd name="T4" fmla="*/ 30184 w 112"/>
                <a:gd name="T5" fmla="*/ 63668 h 138"/>
                <a:gd name="T6" fmla="*/ 17812 w 112"/>
                <a:gd name="T7" fmla="*/ 54650 h 138"/>
                <a:gd name="T8" fmla="*/ 6634 w 112"/>
                <a:gd name="T9" fmla="*/ 38560 h 138"/>
                <a:gd name="T10" fmla="*/ 1651 w 112"/>
                <a:gd name="T11" fmla="*/ 14058 h 138"/>
                <a:gd name="T12" fmla="*/ 14270 w 112"/>
                <a:gd name="T13" fmla="*/ 985 h 138"/>
                <a:gd name="T14" fmla="*/ 31744 w 112"/>
                <a:gd name="T15" fmla="*/ 5758 h 138"/>
                <a:gd name="T16" fmla="*/ 44416 w 112"/>
                <a:gd name="T17" fmla="*/ 17395 h 138"/>
                <a:gd name="T18" fmla="*/ 53246 w 112"/>
                <a:gd name="T19" fmla="*/ 31453 h 138"/>
                <a:gd name="T20" fmla="*/ 56747 w 112"/>
                <a:gd name="T21" fmla="*/ 47380 h 138"/>
                <a:gd name="T22" fmla="*/ 55486 w 112"/>
                <a:gd name="T23" fmla="*/ 55955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2" h="138">
                  <a:moveTo>
                    <a:pt x="108" y="116"/>
                  </a:moveTo>
                  <a:cubicBezTo>
                    <a:pt x="105" y="128"/>
                    <a:pt x="98" y="133"/>
                    <a:pt x="87" y="136"/>
                  </a:cubicBezTo>
                  <a:cubicBezTo>
                    <a:pt x="76" y="138"/>
                    <a:pt x="70" y="138"/>
                    <a:pt x="59" y="132"/>
                  </a:cubicBezTo>
                  <a:cubicBezTo>
                    <a:pt x="48" y="126"/>
                    <a:pt x="41" y="121"/>
                    <a:pt x="35" y="113"/>
                  </a:cubicBezTo>
                  <a:cubicBezTo>
                    <a:pt x="29" y="105"/>
                    <a:pt x="20" y="97"/>
                    <a:pt x="13" y="80"/>
                  </a:cubicBezTo>
                  <a:cubicBezTo>
                    <a:pt x="6" y="64"/>
                    <a:pt x="0" y="46"/>
                    <a:pt x="3" y="29"/>
                  </a:cubicBezTo>
                  <a:cubicBezTo>
                    <a:pt x="7" y="13"/>
                    <a:pt x="17" y="5"/>
                    <a:pt x="28" y="2"/>
                  </a:cubicBezTo>
                  <a:cubicBezTo>
                    <a:pt x="39" y="0"/>
                    <a:pt x="55" y="5"/>
                    <a:pt x="62" y="12"/>
                  </a:cubicBezTo>
                  <a:cubicBezTo>
                    <a:pt x="71" y="20"/>
                    <a:pt x="80" y="29"/>
                    <a:pt x="87" y="36"/>
                  </a:cubicBezTo>
                  <a:cubicBezTo>
                    <a:pt x="92" y="43"/>
                    <a:pt x="99" y="54"/>
                    <a:pt x="104" y="65"/>
                  </a:cubicBezTo>
                  <a:cubicBezTo>
                    <a:pt x="109" y="76"/>
                    <a:pt x="112" y="87"/>
                    <a:pt x="111" y="98"/>
                  </a:cubicBezTo>
                  <a:cubicBezTo>
                    <a:pt x="110" y="104"/>
                    <a:pt x="109" y="110"/>
                    <a:pt x="108" y="116"/>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90"/>
            <p:cNvSpPr>
              <a:spLocks/>
            </p:cNvSpPr>
            <p:nvPr/>
          </p:nvSpPr>
          <p:spPr bwMode="auto">
            <a:xfrm>
              <a:off x="1603" y="3263"/>
              <a:ext cx="209" cy="257"/>
            </a:xfrm>
            <a:custGeom>
              <a:avLst/>
              <a:gdLst>
                <a:gd name="T0" fmla="*/ 55486 w 112"/>
                <a:gd name="T1" fmla="*/ 58194 h 138"/>
                <a:gd name="T2" fmla="*/ 44416 w 112"/>
                <a:gd name="T3" fmla="*/ 67585 h 138"/>
                <a:gd name="T4" fmla="*/ 30184 w 112"/>
                <a:gd name="T5" fmla="*/ 66289 h 138"/>
                <a:gd name="T6" fmla="*/ 17812 w 112"/>
                <a:gd name="T7" fmla="*/ 56560 h 138"/>
                <a:gd name="T8" fmla="*/ 6634 w 112"/>
                <a:gd name="T9" fmla="*/ 40103 h 138"/>
                <a:gd name="T10" fmla="*/ 1651 w 112"/>
                <a:gd name="T11" fmla="*/ 14604 h 138"/>
                <a:gd name="T12" fmla="*/ 14270 w 112"/>
                <a:gd name="T13" fmla="*/ 1009 h 138"/>
                <a:gd name="T14" fmla="*/ 31744 w 112"/>
                <a:gd name="T15" fmla="*/ 5917 h 138"/>
                <a:gd name="T16" fmla="*/ 44416 w 112"/>
                <a:gd name="T17" fmla="*/ 18104 h 138"/>
                <a:gd name="T18" fmla="*/ 56747 w 112"/>
                <a:gd name="T19" fmla="*/ 49644 h 138"/>
                <a:gd name="T20" fmla="*/ 55486 w 112"/>
                <a:gd name="T21" fmla="*/ 58194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08" y="116"/>
                  </a:moveTo>
                  <a:cubicBezTo>
                    <a:pt x="105" y="128"/>
                    <a:pt x="98" y="133"/>
                    <a:pt x="87" y="135"/>
                  </a:cubicBezTo>
                  <a:cubicBezTo>
                    <a:pt x="76" y="138"/>
                    <a:pt x="70" y="138"/>
                    <a:pt x="59" y="132"/>
                  </a:cubicBezTo>
                  <a:cubicBezTo>
                    <a:pt x="48" y="126"/>
                    <a:pt x="41" y="121"/>
                    <a:pt x="35" y="113"/>
                  </a:cubicBezTo>
                  <a:cubicBezTo>
                    <a:pt x="29" y="105"/>
                    <a:pt x="20" y="96"/>
                    <a:pt x="13" y="80"/>
                  </a:cubicBezTo>
                  <a:cubicBezTo>
                    <a:pt x="6" y="64"/>
                    <a:pt x="0" y="46"/>
                    <a:pt x="3" y="29"/>
                  </a:cubicBezTo>
                  <a:cubicBezTo>
                    <a:pt x="7" y="12"/>
                    <a:pt x="17" y="5"/>
                    <a:pt x="28" y="2"/>
                  </a:cubicBezTo>
                  <a:cubicBezTo>
                    <a:pt x="39" y="0"/>
                    <a:pt x="55" y="5"/>
                    <a:pt x="62" y="12"/>
                  </a:cubicBezTo>
                  <a:cubicBezTo>
                    <a:pt x="71" y="20"/>
                    <a:pt x="80" y="29"/>
                    <a:pt x="87" y="36"/>
                  </a:cubicBezTo>
                  <a:cubicBezTo>
                    <a:pt x="98" y="49"/>
                    <a:pt x="112" y="76"/>
                    <a:pt x="111" y="99"/>
                  </a:cubicBezTo>
                  <a:cubicBezTo>
                    <a:pt x="110" y="104"/>
                    <a:pt x="109" y="110"/>
                    <a:pt x="108" y="116"/>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91"/>
            <p:cNvSpPr>
              <a:spLocks/>
            </p:cNvSpPr>
            <p:nvPr/>
          </p:nvSpPr>
          <p:spPr bwMode="auto">
            <a:xfrm>
              <a:off x="1603" y="3514"/>
              <a:ext cx="209" cy="257"/>
            </a:xfrm>
            <a:custGeom>
              <a:avLst/>
              <a:gdLst>
                <a:gd name="T0" fmla="*/ 55486 w 112"/>
                <a:gd name="T1" fmla="*/ 58194 h 138"/>
                <a:gd name="T2" fmla="*/ 44416 w 112"/>
                <a:gd name="T3" fmla="*/ 67585 h 138"/>
                <a:gd name="T4" fmla="*/ 30184 w 112"/>
                <a:gd name="T5" fmla="*/ 66289 h 138"/>
                <a:gd name="T6" fmla="*/ 17812 w 112"/>
                <a:gd name="T7" fmla="*/ 56560 h 138"/>
                <a:gd name="T8" fmla="*/ 6634 w 112"/>
                <a:gd name="T9" fmla="*/ 40103 h 138"/>
                <a:gd name="T10" fmla="*/ 1651 w 112"/>
                <a:gd name="T11" fmla="*/ 14604 h 138"/>
                <a:gd name="T12" fmla="*/ 14270 w 112"/>
                <a:gd name="T13" fmla="*/ 1009 h 138"/>
                <a:gd name="T14" fmla="*/ 31744 w 112"/>
                <a:gd name="T15" fmla="*/ 5917 h 138"/>
                <a:gd name="T16" fmla="*/ 44416 w 112"/>
                <a:gd name="T17" fmla="*/ 18104 h 138"/>
                <a:gd name="T18" fmla="*/ 56747 w 112"/>
                <a:gd name="T19" fmla="*/ 49353 h 138"/>
                <a:gd name="T20" fmla="*/ 55486 w 112"/>
                <a:gd name="T21" fmla="*/ 58194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08" y="116"/>
                  </a:moveTo>
                  <a:cubicBezTo>
                    <a:pt x="105" y="128"/>
                    <a:pt x="98" y="133"/>
                    <a:pt x="87" y="135"/>
                  </a:cubicBezTo>
                  <a:cubicBezTo>
                    <a:pt x="76" y="138"/>
                    <a:pt x="70" y="138"/>
                    <a:pt x="59" y="132"/>
                  </a:cubicBezTo>
                  <a:cubicBezTo>
                    <a:pt x="48" y="126"/>
                    <a:pt x="41" y="121"/>
                    <a:pt x="35" y="113"/>
                  </a:cubicBezTo>
                  <a:cubicBezTo>
                    <a:pt x="29" y="105"/>
                    <a:pt x="20" y="96"/>
                    <a:pt x="13" y="80"/>
                  </a:cubicBezTo>
                  <a:cubicBezTo>
                    <a:pt x="6" y="63"/>
                    <a:pt x="0" y="46"/>
                    <a:pt x="3" y="29"/>
                  </a:cubicBezTo>
                  <a:cubicBezTo>
                    <a:pt x="7" y="12"/>
                    <a:pt x="17" y="5"/>
                    <a:pt x="28" y="2"/>
                  </a:cubicBezTo>
                  <a:cubicBezTo>
                    <a:pt x="39" y="0"/>
                    <a:pt x="55" y="5"/>
                    <a:pt x="62" y="12"/>
                  </a:cubicBezTo>
                  <a:cubicBezTo>
                    <a:pt x="71" y="20"/>
                    <a:pt x="80" y="29"/>
                    <a:pt x="87" y="36"/>
                  </a:cubicBezTo>
                  <a:cubicBezTo>
                    <a:pt x="98" y="49"/>
                    <a:pt x="112" y="76"/>
                    <a:pt x="111" y="98"/>
                  </a:cubicBezTo>
                  <a:cubicBezTo>
                    <a:pt x="110" y="104"/>
                    <a:pt x="109" y="110"/>
                    <a:pt x="108" y="116"/>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92"/>
            <p:cNvSpPr>
              <a:spLocks/>
            </p:cNvSpPr>
            <p:nvPr/>
          </p:nvSpPr>
          <p:spPr bwMode="auto">
            <a:xfrm>
              <a:off x="1603" y="3766"/>
              <a:ext cx="209" cy="256"/>
            </a:xfrm>
            <a:custGeom>
              <a:avLst/>
              <a:gdLst>
                <a:gd name="T0" fmla="*/ 55486 w 112"/>
                <a:gd name="T1" fmla="*/ 55955 h 138"/>
                <a:gd name="T2" fmla="*/ 44416 w 112"/>
                <a:gd name="T3" fmla="*/ 65096 h 138"/>
                <a:gd name="T4" fmla="*/ 30184 w 112"/>
                <a:gd name="T5" fmla="*/ 63668 h 138"/>
                <a:gd name="T6" fmla="*/ 17812 w 112"/>
                <a:gd name="T7" fmla="*/ 54650 h 138"/>
                <a:gd name="T8" fmla="*/ 6634 w 112"/>
                <a:gd name="T9" fmla="*/ 38278 h 138"/>
                <a:gd name="T10" fmla="*/ 1651 w 112"/>
                <a:gd name="T11" fmla="*/ 13446 h 138"/>
                <a:gd name="T12" fmla="*/ 14270 w 112"/>
                <a:gd name="T13" fmla="*/ 985 h 138"/>
                <a:gd name="T14" fmla="*/ 31744 w 112"/>
                <a:gd name="T15" fmla="*/ 5758 h 138"/>
                <a:gd name="T16" fmla="*/ 44416 w 112"/>
                <a:gd name="T17" fmla="*/ 17395 h 138"/>
                <a:gd name="T18" fmla="*/ 56747 w 112"/>
                <a:gd name="T19" fmla="*/ 47380 h 138"/>
                <a:gd name="T20" fmla="*/ 55486 w 112"/>
                <a:gd name="T21" fmla="*/ 55955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08" y="116"/>
                  </a:moveTo>
                  <a:cubicBezTo>
                    <a:pt x="105" y="128"/>
                    <a:pt x="98" y="133"/>
                    <a:pt x="87" y="135"/>
                  </a:cubicBezTo>
                  <a:cubicBezTo>
                    <a:pt x="76" y="138"/>
                    <a:pt x="70" y="138"/>
                    <a:pt x="59" y="132"/>
                  </a:cubicBezTo>
                  <a:cubicBezTo>
                    <a:pt x="48" y="126"/>
                    <a:pt x="41" y="121"/>
                    <a:pt x="35" y="113"/>
                  </a:cubicBezTo>
                  <a:cubicBezTo>
                    <a:pt x="30" y="106"/>
                    <a:pt x="20" y="97"/>
                    <a:pt x="13" y="79"/>
                  </a:cubicBezTo>
                  <a:cubicBezTo>
                    <a:pt x="6" y="63"/>
                    <a:pt x="0" y="46"/>
                    <a:pt x="3" y="28"/>
                  </a:cubicBezTo>
                  <a:cubicBezTo>
                    <a:pt x="7" y="12"/>
                    <a:pt x="17" y="4"/>
                    <a:pt x="28" y="2"/>
                  </a:cubicBezTo>
                  <a:cubicBezTo>
                    <a:pt x="39" y="0"/>
                    <a:pt x="55" y="5"/>
                    <a:pt x="62" y="12"/>
                  </a:cubicBezTo>
                  <a:cubicBezTo>
                    <a:pt x="71" y="20"/>
                    <a:pt x="80" y="28"/>
                    <a:pt x="87" y="36"/>
                  </a:cubicBezTo>
                  <a:cubicBezTo>
                    <a:pt x="98" y="49"/>
                    <a:pt x="112" y="76"/>
                    <a:pt x="111" y="98"/>
                  </a:cubicBezTo>
                  <a:cubicBezTo>
                    <a:pt x="110" y="104"/>
                    <a:pt x="109" y="110"/>
                    <a:pt x="108" y="116"/>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93"/>
            <p:cNvSpPr>
              <a:spLocks/>
            </p:cNvSpPr>
            <p:nvPr/>
          </p:nvSpPr>
          <p:spPr bwMode="auto">
            <a:xfrm>
              <a:off x="1603" y="4017"/>
              <a:ext cx="209" cy="257"/>
            </a:xfrm>
            <a:custGeom>
              <a:avLst/>
              <a:gdLst>
                <a:gd name="T0" fmla="*/ 55486 w 112"/>
                <a:gd name="T1" fmla="*/ 58194 h 138"/>
                <a:gd name="T2" fmla="*/ 44416 w 112"/>
                <a:gd name="T3" fmla="*/ 67585 h 138"/>
                <a:gd name="T4" fmla="*/ 30184 w 112"/>
                <a:gd name="T5" fmla="*/ 65654 h 138"/>
                <a:gd name="T6" fmla="*/ 17812 w 112"/>
                <a:gd name="T7" fmla="*/ 56560 h 138"/>
                <a:gd name="T8" fmla="*/ 6634 w 112"/>
                <a:gd name="T9" fmla="*/ 39617 h 138"/>
                <a:gd name="T10" fmla="*/ 1651 w 112"/>
                <a:gd name="T11" fmla="*/ 14074 h 138"/>
                <a:gd name="T12" fmla="*/ 14270 w 112"/>
                <a:gd name="T13" fmla="*/ 1009 h 138"/>
                <a:gd name="T14" fmla="*/ 31744 w 112"/>
                <a:gd name="T15" fmla="*/ 5373 h 138"/>
                <a:gd name="T16" fmla="*/ 44416 w 112"/>
                <a:gd name="T17" fmla="*/ 18104 h 138"/>
                <a:gd name="T18" fmla="*/ 56747 w 112"/>
                <a:gd name="T19" fmla="*/ 49353 h 138"/>
                <a:gd name="T20" fmla="*/ 55486 w 112"/>
                <a:gd name="T21" fmla="*/ 58194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08" y="116"/>
                  </a:moveTo>
                  <a:cubicBezTo>
                    <a:pt x="104" y="128"/>
                    <a:pt x="98" y="133"/>
                    <a:pt x="87" y="135"/>
                  </a:cubicBezTo>
                  <a:cubicBezTo>
                    <a:pt x="76" y="138"/>
                    <a:pt x="70" y="137"/>
                    <a:pt x="59" y="131"/>
                  </a:cubicBezTo>
                  <a:cubicBezTo>
                    <a:pt x="48" y="126"/>
                    <a:pt x="41" y="121"/>
                    <a:pt x="35" y="113"/>
                  </a:cubicBezTo>
                  <a:cubicBezTo>
                    <a:pt x="29" y="105"/>
                    <a:pt x="20" y="96"/>
                    <a:pt x="13" y="79"/>
                  </a:cubicBezTo>
                  <a:cubicBezTo>
                    <a:pt x="6" y="64"/>
                    <a:pt x="0" y="45"/>
                    <a:pt x="3" y="28"/>
                  </a:cubicBezTo>
                  <a:cubicBezTo>
                    <a:pt x="7" y="12"/>
                    <a:pt x="17" y="4"/>
                    <a:pt x="28" y="2"/>
                  </a:cubicBezTo>
                  <a:cubicBezTo>
                    <a:pt x="39" y="0"/>
                    <a:pt x="55" y="4"/>
                    <a:pt x="62" y="11"/>
                  </a:cubicBezTo>
                  <a:cubicBezTo>
                    <a:pt x="71" y="20"/>
                    <a:pt x="80" y="29"/>
                    <a:pt x="87" y="36"/>
                  </a:cubicBezTo>
                  <a:cubicBezTo>
                    <a:pt x="98" y="49"/>
                    <a:pt x="112" y="76"/>
                    <a:pt x="111" y="98"/>
                  </a:cubicBezTo>
                  <a:cubicBezTo>
                    <a:pt x="110" y="104"/>
                    <a:pt x="109" y="109"/>
                    <a:pt x="108" y="116"/>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94"/>
            <p:cNvSpPr>
              <a:spLocks/>
            </p:cNvSpPr>
            <p:nvPr/>
          </p:nvSpPr>
          <p:spPr bwMode="auto">
            <a:xfrm>
              <a:off x="1542" y="2808"/>
              <a:ext cx="67" cy="247"/>
            </a:xfrm>
            <a:custGeom>
              <a:avLst/>
              <a:gdLst>
                <a:gd name="T0" fmla="*/ 9888 w 36"/>
                <a:gd name="T1" fmla="*/ 4970 h 133"/>
                <a:gd name="T2" fmla="*/ 12832 w 36"/>
                <a:gd name="T3" fmla="*/ 27909 h 133"/>
                <a:gd name="T4" fmla="*/ 17420 w 36"/>
                <a:gd name="T5" fmla="*/ 53042 h 133"/>
                <a:gd name="T6" fmla="*/ 13378 w 36"/>
                <a:gd name="T7" fmla="*/ 63379 h 133"/>
                <a:gd name="T8" fmla="*/ 9888 w 36"/>
                <a:gd name="T9" fmla="*/ 64378 h 133"/>
                <a:gd name="T10" fmla="*/ 4042 w 36"/>
                <a:gd name="T11" fmla="*/ 55179 h 133"/>
                <a:gd name="T12" fmla="*/ 540 w 36"/>
                <a:gd name="T13" fmla="*/ 31833 h 133"/>
                <a:gd name="T14" fmla="*/ 1005 w 36"/>
                <a:gd name="T15" fmla="*/ 10201 h 133"/>
                <a:gd name="T16" fmla="*/ 2855 w 36"/>
                <a:gd name="T17" fmla="*/ 1001 h 133"/>
                <a:gd name="T18" fmla="*/ 5853 w 36"/>
                <a:gd name="T19" fmla="*/ 539 h 133"/>
                <a:gd name="T20" fmla="*/ 9888 w 36"/>
                <a:gd name="T21" fmla="*/ 497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3">
                  <a:moveTo>
                    <a:pt x="20" y="10"/>
                  </a:moveTo>
                  <a:cubicBezTo>
                    <a:pt x="22" y="24"/>
                    <a:pt x="24" y="40"/>
                    <a:pt x="26" y="57"/>
                  </a:cubicBezTo>
                  <a:cubicBezTo>
                    <a:pt x="30" y="84"/>
                    <a:pt x="34" y="100"/>
                    <a:pt x="35" y="109"/>
                  </a:cubicBezTo>
                  <a:cubicBezTo>
                    <a:pt x="36" y="118"/>
                    <a:pt x="34" y="125"/>
                    <a:pt x="27" y="130"/>
                  </a:cubicBezTo>
                  <a:cubicBezTo>
                    <a:pt x="24" y="133"/>
                    <a:pt x="21" y="133"/>
                    <a:pt x="20" y="132"/>
                  </a:cubicBezTo>
                  <a:cubicBezTo>
                    <a:pt x="14" y="130"/>
                    <a:pt x="9" y="127"/>
                    <a:pt x="8" y="113"/>
                  </a:cubicBezTo>
                  <a:cubicBezTo>
                    <a:pt x="6" y="98"/>
                    <a:pt x="2" y="82"/>
                    <a:pt x="1" y="65"/>
                  </a:cubicBezTo>
                  <a:cubicBezTo>
                    <a:pt x="1" y="48"/>
                    <a:pt x="0" y="39"/>
                    <a:pt x="2" y="21"/>
                  </a:cubicBezTo>
                  <a:cubicBezTo>
                    <a:pt x="3" y="12"/>
                    <a:pt x="4" y="6"/>
                    <a:pt x="6" y="2"/>
                  </a:cubicBezTo>
                  <a:cubicBezTo>
                    <a:pt x="6" y="1"/>
                    <a:pt x="7" y="0"/>
                    <a:pt x="12" y="1"/>
                  </a:cubicBezTo>
                  <a:cubicBezTo>
                    <a:pt x="17" y="3"/>
                    <a:pt x="19" y="6"/>
                    <a:pt x="20" y="10"/>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95"/>
            <p:cNvSpPr>
              <a:spLocks/>
            </p:cNvSpPr>
            <p:nvPr/>
          </p:nvSpPr>
          <p:spPr bwMode="auto">
            <a:xfrm>
              <a:off x="1540" y="3055"/>
              <a:ext cx="67" cy="249"/>
            </a:xfrm>
            <a:custGeom>
              <a:avLst/>
              <a:gdLst>
                <a:gd name="T0" fmla="*/ 9888 w 36"/>
                <a:gd name="T1" fmla="*/ 5270 h 134"/>
                <a:gd name="T2" fmla="*/ 12553 w 36"/>
                <a:gd name="T3" fmla="*/ 28007 h 134"/>
                <a:gd name="T4" fmla="*/ 17420 w 36"/>
                <a:gd name="T5" fmla="*/ 53858 h 134"/>
                <a:gd name="T6" fmla="*/ 13378 w 36"/>
                <a:gd name="T7" fmla="*/ 64279 h 134"/>
                <a:gd name="T8" fmla="*/ 9888 w 36"/>
                <a:gd name="T9" fmla="*/ 65240 h 134"/>
                <a:gd name="T10" fmla="*/ 3480 w 36"/>
                <a:gd name="T11" fmla="*/ 55990 h 134"/>
                <a:gd name="T12" fmla="*/ 540 w 36"/>
                <a:gd name="T13" fmla="*/ 31991 h 134"/>
                <a:gd name="T14" fmla="*/ 1005 w 36"/>
                <a:gd name="T15" fmla="*/ 10252 h 134"/>
                <a:gd name="T16" fmla="*/ 2855 w 36"/>
                <a:gd name="T17" fmla="*/ 1526 h 134"/>
                <a:gd name="T18" fmla="*/ 5853 w 36"/>
                <a:gd name="T19" fmla="*/ 1002 h 134"/>
                <a:gd name="T20" fmla="*/ 9888 w 36"/>
                <a:gd name="T21" fmla="*/ 527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0" y="11"/>
                  </a:moveTo>
                  <a:cubicBezTo>
                    <a:pt x="22" y="24"/>
                    <a:pt x="23" y="41"/>
                    <a:pt x="25" y="57"/>
                  </a:cubicBezTo>
                  <a:cubicBezTo>
                    <a:pt x="30" y="84"/>
                    <a:pt x="34" y="100"/>
                    <a:pt x="35" y="110"/>
                  </a:cubicBezTo>
                  <a:cubicBezTo>
                    <a:pt x="36" y="119"/>
                    <a:pt x="34" y="125"/>
                    <a:pt x="27" y="131"/>
                  </a:cubicBezTo>
                  <a:cubicBezTo>
                    <a:pt x="23" y="134"/>
                    <a:pt x="21" y="134"/>
                    <a:pt x="20" y="133"/>
                  </a:cubicBezTo>
                  <a:cubicBezTo>
                    <a:pt x="14" y="131"/>
                    <a:pt x="9" y="127"/>
                    <a:pt x="7" y="114"/>
                  </a:cubicBezTo>
                  <a:cubicBezTo>
                    <a:pt x="5" y="98"/>
                    <a:pt x="2" y="82"/>
                    <a:pt x="1" y="65"/>
                  </a:cubicBezTo>
                  <a:cubicBezTo>
                    <a:pt x="0" y="49"/>
                    <a:pt x="0" y="40"/>
                    <a:pt x="2" y="21"/>
                  </a:cubicBezTo>
                  <a:cubicBezTo>
                    <a:pt x="3" y="13"/>
                    <a:pt x="4" y="7"/>
                    <a:pt x="6" y="3"/>
                  </a:cubicBezTo>
                  <a:cubicBezTo>
                    <a:pt x="6" y="2"/>
                    <a:pt x="7" y="0"/>
                    <a:pt x="12" y="2"/>
                  </a:cubicBezTo>
                  <a:cubicBezTo>
                    <a:pt x="17" y="3"/>
                    <a:pt x="19" y="6"/>
                    <a:pt x="20" y="1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96"/>
            <p:cNvSpPr>
              <a:spLocks/>
            </p:cNvSpPr>
            <p:nvPr/>
          </p:nvSpPr>
          <p:spPr bwMode="auto">
            <a:xfrm>
              <a:off x="1540" y="3304"/>
              <a:ext cx="67" cy="248"/>
            </a:xfrm>
            <a:custGeom>
              <a:avLst/>
              <a:gdLst>
                <a:gd name="T0" fmla="*/ 9888 w 36"/>
                <a:gd name="T1" fmla="*/ 5091 h 133"/>
                <a:gd name="T2" fmla="*/ 12553 w 36"/>
                <a:gd name="T3" fmla="*/ 28915 h 133"/>
                <a:gd name="T4" fmla="*/ 17420 w 36"/>
                <a:gd name="T5" fmla="*/ 55405 h 133"/>
                <a:gd name="T6" fmla="*/ 13378 w 36"/>
                <a:gd name="T7" fmla="*/ 65910 h 133"/>
                <a:gd name="T8" fmla="*/ 9888 w 36"/>
                <a:gd name="T9" fmla="*/ 67475 h 133"/>
                <a:gd name="T10" fmla="*/ 3480 w 36"/>
                <a:gd name="T11" fmla="*/ 57460 h 133"/>
                <a:gd name="T12" fmla="*/ 540 w 36"/>
                <a:gd name="T13" fmla="*/ 33006 h 133"/>
                <a:gd name="T14" fmla="*/ 1005 w 36"/>
                <a:gd name="T15" fmla="*/ 10685 h 133"/>
                <a:gd name="T16" fmla="*/ 2855 w 36"/>
                <a:gd name="T17" fmla="*/ 1648 h 133"/>
                <a:gd name="T18" fmla="*/ 5853 w 36"/>
                <a:gd name="T19" fmla="*/ 546 h 133"/>
                <a:gd name="T20" fmla="*/ 9888 w 36"/>
                <a:gd name="T21" fmla="*/ 5091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3">
                  <a:moveTo>
                    <a:pt x="20" y="10"/>
                  </a:moveTo>
                  <a:cubicBezTo>
                    <a:pt x="22" y="24"/>
                    <a:pt x="23" y="40"/>
                    <a:pt x="25" y="57"/>
                  </a:cubicBezTo>
                  <a:cubicBezTo>
                    <a:pt x="30" y="84"/>
                    <a:pt x="34" y="100"/>
                    <a:pt x="35" y="109"/>
                  </a:cubicBezTo>
                  <a:cubicBezTo>
                    <a:pt x="36" y="118"/>
                    <a:pt x="34" y="125"/>
                    <a:pt x="27" y="130"/>
                  </a:cubicBezTo>
                  <a:cubicBezTo>
                    <a:pt x="23" y="133"/>
                    <a:pt x="21" y="133"/>
                    <a:pt x="20" y="133"/>
                  </a:cubicBezTo>
                  <a:cubicBezTo>
                    <a:pt x="14" y="130"/>
                    <a:pt x="9" y="127"/>
                    <a:pt x="7" y="113"/>
                  </a:cubicBezTo>
                  <a:cubicBezTo>
                    <a:pt x="5" y="98"/>
                    <a:pt x="2" y="81"/>
                    <a:pt x="1" y="65"/>
                  </a:cubicBezTo>
                  <a:cubicBezTo>
                    <a:pt x="0" y="48"/>
                    <a:pt x="0" y="40"/>
                    <a:pt x="2" y="21"/>
                  </a:cubicBezTo>
                  <a:cubicBezTo>
                    <a:pt x="3" y="12"/>
                    <a:pt x="4" y="6"/>
                    <a:pt x="6" y="3"/>
                  </a:cubicBezTo>
                  <a:cubicBezTo>
                    <a:pt x="6" y="1"/>
                    <a:pt x="7" y="0"/>
                    <a:pt x="12" y="1"/>
                  </a:cubicBezTo>
                  <a:cubicBezTo>
                    <a:pt x="17" y="3"/>
                    <a:pt x="19" y="6"/>
                    <a:pt x="20" y="10"/>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97"/>
            <p:cNvSpPr>
              <a:spLocks/>
            </p:cNvSpPr>
            <p:nvPr/>
          </p:nvSpPr>
          <p:spPr bwMode="auto">
            <a:xfrm>
              <a:off x="1542" y="3552"/>
              <a:ext cx="67" cy="249"/>
            </a:xfrm>
            <a:custGeom>
              <a:avLst/>
              <a:gdLst>
                <a:gd name="T0" fmla="*/ 9888 w 36"/>
                <a:gd name="T1" fmla="*/ 5270 h 134"/>
                <a:gd name="T2" fmla="*/ 12832 w 36"/>
                <a:gd name="T3" fmla="*/ 28007 h 134"/>
                <a:gd name="T4" fmla="*/ 17420 w 36"/>
                <a:gd name="T5" fmla="*/ 53858 h 134"/>
                <a:gd name="T6" fmla="*/ 13378 w 36"/>
                <a:gd name="T7" fmla="*/ 64279 h 134"/>
                <a:gd name="T8" fmla="*/ 9888 w 36"/>
                <a:gd name="T9" fmla="*/ 65240 h 134"/>
                <a:gd name="T10" fmla="*/ 4042 w 36"/>
                <a:gd name="T11" fmla="*/ 55990 h 134"/>
                <a:gd name="T12" fmla="*/ 540 w 36"/>
                <a:gd name="T13" fmla="*/ 32606 h 134"/>
                <a:gd name="T14" fmla="*/ 1005 w 36"/>
                <a:gd name="T15" fmla="*/ 10794 h 134"/>
                <a:gd name="T16" fmla="*/ 2855 w 36"/>
                <a:gd name="T17" fmla="*/ 1526 h 134"/>
                <a:gd name="T18" fmla="*/ 5853 w 36"/>
                <a:gd name="T19" fmla="*/ 1002 h 134"/>
                <a:gd name="T20" fmla="*/ 9888 w 36"/>
                <a:gd name="T21" fmla="*/ 527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0" y="11"/>
                  </a:moveTo>
                  <a:cubicBezTo>
                    <a:pt x="22" y="24"/>
                    <a:pt x="24" y="41"/>
                    <a:pt x="26" y="57"/>
                  </a:cubicBezTo>
                  <a:cubicBezTo>
                    <a:pt x="30" y="85"/>
                    <a:pt x="34" y="100"/>
                    <a:pt x="35" y="110"/>
                  </a:cubicBezTo>
                  <a:cubicBezTo>
                    <a:pt x="36" y="119"/>
                    <a:pt x="34" y="125"/>
                    <a:pt x="27" y="131"/>
                  </a:cubicBezTo>
                  <a:cubicBezTo>
                    <a:pt x="24" y="134"/>
                    <a:pt x="21" y="134"/>
                    <a:pt x="20" y="133"/>
                  </a:cubicBezTo>
                  <a:cubicBezTo>
                    <a:pt x="14" y="131"/>
                    <a:pt x="9" y="127"/>
                    <a:pt x="8" y="114"/>
                  </a:cubicBezTo>
                  <a:cubicBezTo>
                    <a:pt x="6" y="99"/>
                    <a:pt x="2" y="82"/>
                    <a:pt x="1" y="66"/>
                  </a:cubicBezTo>
                  <a:cubicBezTo>
                    <a:pt x="1" y="49"/>
                    <a:pt x="0" y="40"/>
                    <a:pt x="2" y="22"/>
                  </a:cubicBezTo>
                  <a:cubicBezTo>
                    <a:pt x="3" y="13"/>
                    <a:pt x="4" y="7"/>
                    <a:pt x="6" y="3"/>
                  </a:cubicBezTo>
                  <a:cubicBezTo>
                    <a:pt x="6" y="2"/>
                    <a:pt x="7" y="0"/>
                    <a:pt x="12" y="2"/>
                  </a:cubicBezTo>
                  <a:cubicBezTo>
                    <a:pt x="17" y="3"/>
                    <a:pt x="19" y="6"/>
                    <a:pt x="20" y="1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98"/>
            <p:cNvSpPr>
              <a:spLocks/>
            </p:cNvSpPr>
            <p:nvPr/>
          </p:nvSpPr>
          <p:spPr bwMode="auto">
            <a:xfrm>
              <a:off x="1540" y="3803"/>
              <a:ext cx="67" cy="249"/>
            </a:xfrm>
            <a:custGeom>
              <a:avLst/>
              <a:gdLst>
                <a:gd name="T0" fmla="*/ 9888 w 36"/>
                <a:gd name="T1" fmla="*/ 5270 h 134"/>
                <a:gd name="T2" fmla="*/ 12553 w 36"/>
                <a:gd name="T3" fmla="*/ 28007 h 134"/>
                <a:gd name="T4" fmla="*/ 17420 w 36"/>
                <a:gd name="T5" fmla="*/ 53858 h 134"/>
                <a:gd name="T6" fmla="*/ 13378 w 36"/>
                <a:gd name="T7" fmla="*/ 64279 h 134"/>
                <a:gd name="T8" fmla="*/ 9888 w 36"/>
                <a:gd name="T9" fmla="*/ 65240 h 134"/>
                <a:gd name="T10" fmla="*/ 3480 w 36"/>
                <a:gd name="T11" fmla="*/ 55990 h 134"/>
                <a:gd name="T12" fmla="*/ 540 w 36"/>
                <a:gd name="T13" fmla="*/ 31991 h 134"/>
                <a:gd name="T14" fmla="*/ 1005 w 36"/>
                <a:gd name="T15" fmla="*/ 10252 h 134"/>
                <a:gd name="T16" fmla="*/ 2855 w 36"/>
                <a:gd name="T17" fmla="*/ 1526 h 134"/>
                <a:gd name="T18" fmla="*/ 5853 w 36"/>
                <a:gd name="T19" fmla="*/ 1002 h 134"/>
                <a:gd name="T20" fmla="*/ 9888 w 36"/>
                <a:gd name="T21" fmla="*/ 527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0" y="11"/>
                  </a:moveTo>
                  <a:cubicBezTo>
                    <a:pt x="22" y="24"/>
                    <a:pt x="23" y="41"/>
                    <a:pt x="25" y="57"/>
                  </a:cubicBezTo>
                  <a:cubicBezTo>
                    <a:pt x="30" y="84"/>
                    <a:pt x="34" y="100"/>
                    <a:pt x="35" y="110"/>
                  </a:cubicBezTo>
                  <a:cubicBezTo>
                    <a:pt x="36" y="118"/>
                    <a:pt x="34" y="125"/>
                    <a:pt x="27" y="131"/>
                  </a:cubicBezTo>
                  <a:cubicBezTo>
                    <a:pt x="23" y="134"/>
                    <a:pt x="21" y="133"/>
                    <a:pt x="20" y="133"/>
                  </a:cubicBezTo>
                  <a:cubicBezTo>
                    <a:pt x="14" y="131"/>
                    <a:pt x="9" y="127"/>
                    <a:pt x="7" y="114"/>
                  </a:cubicBezTo>
                  <a:cubicBezTo>
                    <a:pt x="5" y="98"/>
                    <a:pt x="2" y="82"/>
                    <a:pt x="1" y="65"/>
                  </a:cubicBezTo>
                  <a:cubicBezTo>
                    <a:pt x="0" y="49"/>
                    <a:pt x="0" y="40"/>
                    <a:pt x="2" y="21"/>
                  </a:cubicBezTo>
                  <a:cubicBezTo>
                    <a:pt x="3" y="13"/>
                    <a:pt x="4" y="6"/>
                    <a:pt x="6" y="3"/>
                  </a:cubicBezTo>
                  <a:cubicBezTo>
                    <a:pt x="6" y="2"/>
                    <a:pt x="7" y="0"/>
                    <a:pt x="12" y="2"/>
                  </a:cubicBezTo>
                  <a:cubicBezTo>
                    <a:pt x="17" y="3"/>
                    <a:pt x="19" y="6"/>
                    <a:pt x="20" y="1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99"/>
            <p:cNvSpPr>
              <a:spLocks/>
            </p:cNvSpPr>
            <p:nvPr/>
          </p:nvSpPr>
          <p:spPr bwMode="auto">
            <a:xfrm>
              <a:off x="1543" y="4054"/>
              <a:ext cx="70" cy="247"/>
            </a:xfrm>
            <a:custGeom>
              <a:avLst/>
              <a:gdLst>
                <a:gd name="T0" fmla="*/ 11775 w 37"/>
                <a:gd name="T1" fmla="*/ 4970 h 133"/>
                <a:gd name="T2" fmla="*/ 15269 w 37"/>
                <a:gd name="T3" fmla="*/ 27909 h 133"/>
                <a:gd name="T4" fmla="*/ 21189 w 37"/>
                <a:gd name="T5" fmla="*/ 53610 h 133"/>
                <a:gd name="T6" fmla="*/ 16414 w 37"/>
                <a:gd name="T7" fmla="*/ 63379 h 133"/>
                <a:gd name="T8" fmla="*/ 11775 w 37"/>
                <a:gd name="T9" fmla="*/ 64903 h 133"/>
                <a:gd name="T10" fmla="*/ 4586 w 37"/>
                <a:gd name="T11" fmla="*/ 55179 h 133"/>
                <a:gd name="T12" fmla="*/ 677 w 37"/>
                <a:gd name="T13" fmla="*/ 31833 h 133"/>
                <a:gd name="T14" fmla="*/ 1281 w 37"/>
                <a:gd name="T15" fmla="*/ 10201 h 133"/>
                <a:gd name="T16" fmla="*/ 3487 w 37"/>
                <a:gd name="T17" fmla="*/ 1001 h 133"/>
                <a:gd name="T18" fmla="*/ 7713 w 37"/>
                <a:gd name="T19" fmla="*/ 1001 h 133"/>
                <a:gd name="T20" fmla="*/ 11775 w 37"/>
                <a:gd name="T21" fmla="*/ 497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133">
                  <a:moveTo>
                    <a:pt x="20" y="10"/>
                  </a:moveTo>
                  <a:cubicBezTo>
                    <a:pt x="23" y="24"/>
                    <a:pt x="24" y="41"/>
                    <a:pt x="26" y="57"/>
                  </a:cubicBezTo>
                  <a:cubicBezTo>
                    <a:pt x="30" y="84"/>
                    <a:pt x="34" y="100"/>
                    <a:pt x="36" y="110"/>
                  </a:cubicBezTo>
                  <a:cubicBezTo>
                    <a:pt x="37" y="118"/>
                    <a:pt x="35" y="125"/>
                    <a:pt x="28" y="130"/>
                  </a:cubicBezTo>
                  <a:cubicBezTo>
                    <a:pt x="24" y="133"/>
                    <a:pt x="22" y="133"/>
                    <a:pt x="20" y="133"/>
                  </a:cubicBezTo>
                  <a:cubicBezTo>
                    <a:pt x="15" y="130"/>
                    <a:pt x="10" y="126"/>
                    <a:pt x="8" y="113"/>
                  </a:cubicBezTo>
                  <a:cubicBezTo>
                    <a:pt x="6" y="98"/>
                    <a:pt x="3" y="81"/>
                    <a:pt x="1" y="65"/>
                  </a:cubicBezTo>
                  <a:cubicBezTo>
                    <a:pt x="1" y="49"/>
                    <a:pt x="0" y="40"/>
                    <a:pt x="2" y="21"/>
                  </a:cubicBezTo>
                  <a:cubicBezTo>
                    <a:pt x="3" y="12"/>
                    <a:pt x="5" y="6"/>
                    <a:pt x="6" y="2"/>
                  </a:cubicBezTo>
                  <a:cubicBezTo>
                    <a:pt x="7" y="1"/>
                    <a:pt x="7" y="0"/>
                    <a:pt x="13" y="2"/>
                  </a:cubicBezTo>
                  <a:cubicBezTo>
                    <a:pt x="17" y="3"/>
                    <a:pt x="19" y="6"/>
                    <a:pt x="20" y="10"/>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100"/>
            <p:cNvSpPr>
              <a:spLocks/>
            </p:cNvSpPr>
            <p:nvPr/>
          </p:nvSpPr>
          <p:spPr bwMode="auto">
            <a:xfrm>
              <a:off x="1603" y="2268"/>
              <a:ext cx="209" cy="255"/>
            </a:xfrm>
            <a:custGeom>
              <a:avLst/>
              <a:gdLst>
                <a:gd name="T0" fmla="*/ 55486 w 112"/>
                <a:gd name="T1" fmla="*/ 57889 h 137"/>
                <a:gd name="T2" fmla="*/ 44416 w 112"/>
                <a:gd name="T3" fmla="*/ 67253 h 137"/>
                <a:gd name="T4" fmla="*/ 30184 w 112"/>
                <a:gd name="T5" fmla="*/ 65412 h 137"/>
                <a:gd name="T6" fmla="*/ 17812 w 112"/>
                <a:gd name="T7" fmla="*/ 56340 h 137"/>
                <a:gd name="T8" fmla="*/ 6634 w 112"/>
                <a:gd name="T9" fmla="*/ 39454 h 137"/>
                <a:gd name="T10" fmla="*/ 1651 w 112"/>
                <a:gd name="T11" fmla="*/ 14006 h 137"/>
                <a:gd name="T12" fmla="*/ 14270 w 112"/>
                <a:gd name="T13" fmla="*/ 1005 h 137"/>
                <a:gd name="T14" fmla="*/ 31744 w 112"/>
                <a:gd name="T15" fmla="*/ 5321 h 137"/>
                <a:gd name="T16" fmla="*/ 44416 w 112"/>
                <a:gd name="T17" fmla="*/ 18049 h 137"/>
                <a:gd name="T18" fmla="*/ 53246 w 112"/>
                <a:gd name="T19" fmla="*/ 31817 h 137"/>
                <a:gd name="T20" fmla="*/ 56747 w 112"/>
                <a:gd name="T21" fmla="*/ 48815 h 137"/>
                <a:gd name="T22" fmla="*/ 55486 w 112"/>
                <a:gd name="T23" fmla="*/ 57889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2" h="137">
                  <a:moveTo>
                    <a:pt x="108" y="116"/>
                  </a:moveTo>
                  <a:cubicBezTo>
                    <a:pt x="105" y="127"/>
                    <a:pt x="98" y="133"/>
                    <a:pt x="87" y="135"/>
                  </a:cubicBezTo>
                  <a:cubicBezTo>
                    <a:pt x="76" y="137"/>
                    <a:pt x="70" y="137"/>
                    <a:pt x="59" y="131"/>
                  </a:cubicBezTo>
                  <a:cubicBezTo>
                    <a:pt x="48" y="125"/>
                    <a:pt x="41" y="120"/>
                    <a:pt x="35" y="113"/>
                  </a:cubicBezTo>
                  <a:cubicBezTo>
                    <a:pt x="29" y="105"/>
                    <a:pt x="20" y="96"/>
                    <a:pt x="13" y="79"/>
                  </a:cubicBezTo>
                  <a:cubicBezTo>
                    <a:pt x="6" y="63"/>
                    <a:pt x="0" y="45"/>
                    <a:pt x="3" y="28"/>
                  </a:cubicBezTo>
                  <a:cubicBezTo>
                    <a:pt x="7" y="12"/>
                    <a:pt x="17" y="4"/>
                    <a:pt x="28" y="2"/>
                  </a:cubicBezTo>
                  <a:cubicBezTo>
                    <a:pt x="39" y="0"/>
                    <a:pt x="55" y="4"/>
                    <a:pt x="62" y="11"/>
                  </a:cubicBezTo>
                  <a:cubicBezTo>
                    <a:pt x="71" y="19"/>
                    <a:pt x="80" y="28"/>
                    <a:pt x="87" y="36"/>
                  </a:cubicBezTo>
                  <a:cubicBezTo>
                    <a:pt x="92" y="42"/>
                    <a:pt x="99" y="53"/>
                    <a:pt x="104" y="64"/>
                  </a:cubicBezTo>
                  <a:cubicBezTo>
                    <a:pt x="109" y="75"/>
                    <a:pt x="112" y="87"/>
                    <a:pt x="111" y="98"/>
                  </a:cubicBezTo>
                  <a:cubicBezTo>
                    <a:pt x="110" y="103"/>
                    <a:pt x="109" y="109"/>
                    <a:pt x="108" y="116"/>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01"/>
            <p:cNvSpPr>
              <a:spLocks/>
            </p:cNvSpPr>
            <p:nvPr/>
          </p:nvSpPr>
          <p:spPr bwMode="auto">
            <a:xfrm>
              <a:off x="2095" y="2665"/>
              <a:ext cx="269" cy="245"/>
            </a:xfrm>
            <a:custGeom>
              <a:avLst/>
              <a:gdLst>
                <a:gd name="T0" fmla="*/ 35098 w 145"/>
                <a:gd name="T1" fmla="*/ 1854 h 132"/>
                <a:gd name="T2" fmla="*/ 53622 w 145"/>
                <a:gd name="T3" fmla="*/ 999 h 132"/>
                <a:gd name="T4" fmla="*/ 66083 w 145"/>
                <a:gd name="T5" fmla="*/ 8595 h 132"/>
                <a:gd name="T6" fmla="*/ 69411 w 145"/>
                <a:gd name="T7" fmla="*/ 25634 h 132"/>
                <a:gd name="T8" fmla="*/ 68452 w 145"/>
                <a:gd name="T9" fmla="*/ 36351 h 132"/>
                <a:gd name="T10" fmla="*/ 60872 w 145"/>
                <a:gd name="T11" fmla="*/ 51957 h 132"/>
                <a:gd name="T12" fmla="*/ 46277 w 145"/>
                <a:gd name="T13" fmla="*/ 59567 h 132"/>
                <a:gd name="T14" fmla="*/ 26080 w 145"/>
                <a:gd name="T15" fmla="*/ 63526 h 132"/>
                <a:gd name="T16" fmla="*/ 6287 w 145"/>
                <a:gd name="T17" fmla="*/ 55316 h 132"/>
                <a:gd name="T18" fmla="*/ 2395 w 145"/>
                <a:gd name="T19" fmla="*/ 29610 h 132"/>
                <a:gd name="T20" fmla="*/ 16441 w 145"/>
                <a:gd name="T21" fmla="*/ 9208 h 132"/>
                <a:gd name="T22" fmla="*/ 26080 w 145"/>
                <a:gd name="T23" fmla="*/ 4961 h 132"/>
                <a:gd name="T24" fmla="*/ 35098 w 145"/>
                <a:gd name="T25" fmla="*/ 1854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32">
                  <a:moveTo>
                    <a:pt x="73" y="4"/>
                  </a:moveTo>
                  <a:cubicBezTo>
                    <a:pt x="86" y="1"/>
                    <a:pt x="101" y="0"/>
                    <a:pt x="111" y="2"/>
                  </a:cubicBezTo>
                  <a:cubicBezTo>
                    <a:pt x="121" y="3"/>
                    <a:pt x="133" y="11"/>
                    <a:pt x="137" y="18"/>
                  </a:cubicBezTo>
                  <a:cubicBezTo>
                    <a:pt x="141" y="26"/>
                    <a:pt x="143" y="41"/>
                    <a:pt x="144" y="53"/>
                  </a:cubicBezTo>
                  <a:cubicBezTo>
                    <a:pt x="145" y="59"/>
                    <a:pt x="144" y="66"/>
                    <a:pt x="142" y="75"/>
                  </a:cubicBezTo>
                  <a:cubicBezTo>
                    <a:pt x="139" y="91"/>
                    <a:pt x="134" y="101"/>
                    <a:pt x="126" y="107"/>
                  </a:cubicBezTo>
                  <a:cubicBezTo>
                    <a:pt x="117" y="113"/>
                    <a:pt x="108" y="120"/>
                    <a:pt x="96" y="123"/>
                  </a:cubicBezTo>
                  <a:cubicBezTo>
                    <a:pt x="83" y="126"/>
                    <a:pt x="72" y="130"/>
                    <a:pt x="54" y="131"/>
                  </a:cubicBezTo>
                  <a:cubicBezTo>
                    <a:pt x="38" y="132"/>
                    <a:pt x="25" y="130"/>
                    <a:pt x="13" y="114"/>
                  </a:cubicBezTo>
                  <a:cubicBezTo>
                    <a:pt x="0" y="98"/>
                    <a:pt x="0" y="83"/>
                    <a:pt x="5" y="61"/>
                  </a:cubicBezTo>
                  <a:cubicBezTo>
                    <a:pt x="9" y="39"/>
                    <a:pt x="20" y="28"/>
                    <a:pt x="34" y="19"/>
                  </a:cubicBezTo>
                  <a:cubicBezTo>
                    <a:pt x="41" y="15"/>
                    <a:pt x="47" y="12"/>
                    <a:pt x="54" y="10"/>
                  </a:cubicBezTo>
                  <a:lnTo>
                    <a:pt x="73" y="4"/>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02"/>
            <p:cNvSpPr>
              <a:spLocks/>
            </p:cNvSpPr>
            <p:nvPr/>
          </p:nvSpPr>
          <p:spPr bwMode="auto">
            <a:xfrm>
              <a:off x="2565" y="2285"/>
              <a:ext cx="85" cy="273"/>
            </a:xfrm>
            <a:custGeom>
              <a:avLst/>
              <a:gdLst>
                <a:gd name="T0" fmla="*/ 13009 w 46"/>
                <a:gd name="T1" fmla="*/ 1859 h 147"/>
                <a:gd name="T2" fmla="*/ 20378 w 46"/>
                <a:gd name="T3" fmla="*/ 13696 h 147"/>
                <a:gd name="T4" fmla="*/ 20378 w 46"/>
                <a:gd name="T5" fmla="*/ 35184 h 147"/>
                <a:gd name="T6" fmla="*/ 17510 w 46"/>
                <a:gd name="T7" fmla="*/ 59118 h 147"/>
                <a:gd name="T8" fmla="*/ 10753 w 46"/>
                <a:gd name="T9" fmla="*/ 70155 h 147"/>
                <a:gd name="T10" fmla="*/ 1471 w 46"/>
                <a:gd name="T11" fmla="*/ 63379 h 147"/>
                <a:gd name="T12" fmla="*/ 1748 w 46"/>
                <a:gd name="T13" fmla="*/ 49352 h 147"/>
                <a:gd name="T14" fmla="*/ 5022 w 46"/>
                <a:gd name="T15" fmla="*/ 30689 h 147"/>
                <a:gd name="T16" fmla="*/ 7717 w 46"/>
                <a:gd name="T17" fmla="*/ 7911 h 147"/>
                <a:gd name="T18" fmla="*/ 13009 w 46"/>
                <a:gd name="T19" fmla="*/ 1859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147">
                  <a:moveTo>
                    <a:pt x="28" y="4"/>
                  </a:moveTo>
                  <a:cubicBezTo>
                    <a:pt x="40" y="0"/>
                    <a:pt x="42" y="9"/>
                    <a:pt x="44" y="28"/>
                  </a:cubicBezTo>
                  <a:cubicBezTo>
                    <a:pt x="46" y="46"/>
                    <a:pt x="45" y="55"/>
                    <a:pt x="44" y="72"/>
                  </a:cubicBezTo>
                  <a:cubicBezTo>
                    <a:pt x="44" y="89"/>
                    <a:pt x="40" y="106"/>
                    <a:pt x="38" y="121"/>
                  </a:cubicBezTo>
                  <a:cubicBezTo>
                    <a:pt x="36" y="136"/>
                    <a:pt x="30" y="141"/>
                    <a:pt x="23" y="144"/>
                  </a:cubicBezTo>
                  <a:cubicBezTo>
                    <a:pt x="16" y="147"/>
                    <a:pt x="5" y="138"/>
                    <a:pt x="3" y="130"/>
                  </a:cubicBezTo>
                  <a:cubicBezTo>
                    <a:pt x="0" y="122"/>
                    <a:pt x="1" y="111"/>
                    <a:pt x="4" y="101"/>
                  </a:cubicBezTo>
                  <a:cubicBezTo>
                    <a:pt x="7" y="90"/>
                    <a:pt x="9" y="78"/>
                    <a:pt x="11" y="63"/>
                  </a:cubicBezTo>
                  <a:cubicBezTo>
                    <a:pt x="13" y="47"/>
                    <a:pt x="14" y="30"/>
                    <a:pt x="17" y="16"/>
                  </a:cubicBezTo>
                  <a:cubicBezTo>
                    <a:pt x="18" y="10"/>
                    <a:pt x="22" y="6"/>
                    <a:pt x="28" y="4"/>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03"/>
            <p:cNvSpPr>
              <a:spLocks/>
            </p:cNvSpPr>
            <p:nvPr/>
          </p:nvSpPr>
          <p:spPr bwMode="auto">
            <a:xfrm>
              <a:off x="2578" y="2019"/>
              <a:ext cx="72" cy="287"/>
            </a:xfrm>
            <a:custGeom>
              <a:avLst/>
              <a:gdLst>
                <a:gd name="T0" fmla="*/ 9735 w 39"/>
                <a:gd name="T1" fmla="*/ 546 h 154"/>
                <a:gd name="T2" fmla="*/ 12949 w 39"/>
                <a:gd name="T3" fmla="*/ 1018 h 154"/>
                <a:gd name="T4" fmla="*/ 16241 w 39"/>
                <a:gd name="T5" fmla="*/ 12945 h 154"/>
                <a:gd name="T6" fmla="*/ 17027 w 39"/>
                <a:gd name="T7" fmla="*/ 42785 h 154"/>
                <a:gd name="T8" fmla="*/ 15637 w 39"/>
                <a:gd name="T9" fmla="*/ 56765 h 154"/>
                <a:gd name="T10" fmla="*/ 10529 w 39"/>
                <a:gd name="T11" fmla="*/ 74318 h 154"/>
                <a:gd name="T12" fmla="*/ 3799 w 39"/>
                <a:gd name="T13" fmla="*/ 75328 h 154"/>
                <a:gd name="T14" fmla="*/ 0 w 39"/>
                <a:gd name="T15" fmla="*/ 64364 h 154"/>
                <a:gd name="T16" fmla="*/ 2706 w 39"/>
                <a:gd name="T17" fmla="*/ 41470 h 154"/>
                <a:gd name="T18" fmla="*/ 5531 w 39"/>
                <a:gd name="T19" fmla="*/ 14654 h 154"/>
                <a:gd name="T20" fmla="*/ 5531 w 39"/>
                <a:gd name="T21" fmla="*/ 5960 h 154"/>
                <a:gd name="T22" fmla="*/ 9735 w 39"/>
                <a:gd name="T23" fmla="*/ 5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54">
                  <a:moveTo>
                    <a:pt x="21" y="1"/>
                  </a:moveTo>
                  <a:cubicBezTo>
                    <a:pt x="25" y="0"/>
                    <a:pt x="27" y="1"/>
                    <a:pt x="28" y="2"/>
                  </a:cubicBezTo>
                  <a:cubicBezTo>
                    <a:pt x="33" y="8"/>
                    <a:pt x="33" y="15"/>
                    <a:pt x="35" y="26"/>
                  </a:cubicBezTo>
                  <a:cubicBezTo>
                    <a:pt x="38" y="42"/>
                    <a:pt x="39" y="59"/>
                    <a:pt x="37" y="85"/>
                  </a:cubicBezTo>
                  <a:cubicBezTo>
                    <a:pt x="34" y="112"/>
                    <a:pt x="34" y="112"/>
                    <a:pt x="34" y="112"/>
                  </a:cubicBezTo>
                  <a:cubicBezTo>
                    <a:pt x="32" y="129"/>
                    <a:pt x="29" y="139"/>
                    <a:pt x="23" y="147"/>
                  </a:cubicBezTo>
                  <a:cubicBezTo>
                    <a:pt x="18" y="153"/>
                    <a:pt x="15" y="154"/>
                    <a:pt x="8" y="149"/>
                  </a:cubicBezTo>
                  <a:cubicBezTo>
                    <a:pt x="1" y="143"/>
                    <a:pt x="0" y="136"/>
                    <a:pt x="0" y="127"/>
                  </a:cubicBezTo>
                  <a:cubicBezTo>
                    <a:pt x="0" y="117"/>
                    <a:pt x="2" y="104"/>
                    <a:pt x="6" y="82"/>
                  </a:cubicBezTo>
                  <a:cubicBezTo>
                    <a:pt x="10" y="61"/>
                    <a:pt x="12" y="41"/>
                    <a:pt x="12" y="29"/>
                  </a:cubicBezTo>
                  <a:cubicBezTo>
                    <a:pt x="12" y="12"/>
                    <a:pt x="12" y="12"/>
                    <a:pt x="12" y="12"/>
                  </a:cubicBezTo>
                  <a:cubicBezTo>
                    <a:pt x="12" y="6"/>
                    <a:pt x="14" y="2"/>
                    <a:pt x="21" y="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04"/>
            <p:cNvSpPr>
              <a:spLocks/>
            </p:cNvSpPr>
            <p:nvPr/>
          </p:nvSpPr>
          <p:spPr bwMode="auto">
            <a:xfrm>
              <a:off x="2573" y="2554"/>
              <a:ext cx="66" cy="248"/>
            </a:xfrm>
            <a:custGeom>
              <a:avLst/>
              <a:gdLst>
                <a:gd name="T0" fmla="*/ 10382 w 36"/>
                <a:gd name="T1" fmla="*/ 546 h 133"/>
                <a:gd name="T2" fmla="*/ 12879 w 36"/>
                <a:gd name="T3" fmla="*/ 1018 h 133"/>
                <a:gd name="T4" fmla="*/ 14544 w 36"/>
                <a:gd name="T5" fmla="*/ 10685 h 133"/>
                <a:gd name="T6" fmla="*/ 14956 w 36"/>
                <a:gd name="T7" fmla="*/ 33006 h 133"/>
                <a:gd name="T8" fmla="*/ 11972 w 36"/>
                <a:gd name="T9" fmla="*/ 57460 h 133"/>
                <a:gd name="T10" fmla="*/ 6752 w 36"/>
                <a:gd name="T11" fmla="*/ 67085 h 133"/>
                <a:gd name="T12" fmla="*/ 4000 w 36"/>
                <a:gd name="T13" fmla="*/ 65910 h 133"/>
                <a:gd name="T14" fmla="*/ 501 w 36"/>
                <a:gd name="T15" fmla="*/ 55405 h 133"/>
                <a:gd name="T16" fmla="*/ 4246 w 36"/>
                <a:gd name="T17" fmla="*/ 28915 h 133"/>
                <a:gd name="T18" fmla="*/ 6752 w 36"/>
                <a:gd name="T19" fmla="*/ 5091 h 133"/>
                <a:gd name="T20" fmla="*/ 10382 w 36"/>
                <a:gd name="T21" fmla="*/ 546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3">
                  <a:moveTo>
                    <a:pt x="24" y="1"/>
                  </a:moveTo>
                  <a:cubicBezTo>
                    <a:pt x="29" y="0"/>
                    <a:pt x="30" y="1"/>
                    <a:pt x="30" y="2"/>
                  </a:cubicBezTo>
                  <a:cubicBezTo>
                    <a:pt x="32" y="6"/>
                    <a:pt x="33" y="12"/>
                    <a:pt x="34" y="21"/>
                  </a:cubicBezTo>
                  <a:cubicBezTo>
                    <a:pt x="36" y="39"/>
                    <a:pt x="36" y="48"/>
                    <a:pt x="35" y="65"/>
                  </a:cubicBezTo>
                  <a:cubicBezTo>
                    <a:pt x="34" y="81"/>
                    <a:pt x="30" y="98"/>
                    <a:pt x="28" y="113"/>
                  </a:cubicBezTo>
                  <a:cubicBezTo>
                    <a:pt x="27" y="126"/>
                    <a:pt x="22" y="130"/>
                    <a:pt x="16" y="132"/>
                  </a:cubicBezTo>
                  <a:cubicBezTo>
                    <a:pt x="15" y="133"/>
                    <a:pt x="13" y="133"/>
                    <a:pt x="9" y="130"/>
                  </a:cubicBezTo>
                  <a:cubicBezTo>
                    <a:pt x="1" y="124"/>
                    <a:pt x="0" y="118"/>
                    <a:pt x="1" y="109"/>
                  </a:cubicBezTo>
                  <a:cubicBezTo>
                    <a:pt x="5" y="89"/>
                    <a:pt x="8" y="72"/>
                    <a:pt x="10" y="57"/>
                  </a:cubicBezTo>
                  <a:cubicBezTo>
                    <a:pt x="13" y="41"/>
                    <a:pt x="13" y="24"/>
                    <a:pt x="16" y="10"/>
                  </a:cubicBezTo>
                  <a:cubicBezTo>
                    <a:pt x="17" y="5"/>
                    <a:pt x="20" y="3"/>
                    <a:pt x="24" y="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05"/>
            <p:cNvSpPr>
              <a:spLocks/>
            </p:cNvSpPr>
            <p:nvPr/>
          </p:nvSpPr>
          <p:spPr bwMode="auto">
            <a:xfrm>
              <a:off x="2095" y="2417"/>
              <a:ext cx="269" cy="245"/>
            </a:xfrm>
            <a:custGeom>
              <a:avLst/>
              <a:gdLst>
                <a:gd name="T0" fmla="*/ 35098 w 145"/>
                <a:gd name="T1" fmla="*/ 2422 h 132"/>
                <a:gd name="T2" fmla="*/ 53622 w 145"/>
                <a:gd name="T3" fmla="*/ 999 h 132"/>
                <a:gd name="T4" fmla="*/ 66083 w 145"/>
                <a:gd name="T5" fmla="*/ 9208 h 132"/>
                <a:gd name="T6" fmla="*/ 69411 w 145"/>
                <a:gd name="T7" fmla="*/ 25634 h 132"/>
                <a:gd name="T8" fmla="*/ 68452 w 145"/>
                <a:gd name="T9" fmla="*/ 36351 h 132"/>
                <a:gd name="T10" fmla="*/ 60872 w 145"/>
                <a:gd name="T11" fmla="*/ 51957 h 132"/>
                <a:gd name="T12" fmla="*/ 46277 w 145"/>
                <a:gd name="T13" fmla="*/ 59567 h 132"/>
                <a:gd name="T14" fmla="*/ 26080 w 145"/>
                <a:gd name="T15" fmla="*/ 63526 h 132"/>
                <a:gd name="T16" fmla="*/ 6287 w 145"/>
                <a:gd name="T17" fmla="*/ 55316 h 132"/>
                <a:gd name="T18" fmla="*/ 2395 w 145"/>
                <a:gd name="T19" fmla="*/ 29610 h 132"/>
                <a:gd name="T20" fmla="*/ 16441 w 145"/>
                <a:gd name="T21" fmla="*/ 9731 h 132"/>
                <a:gd name="T22" fmla="*/ 26080 w 145"/>
                <a:gd name="T23" fmla="*/ 4961 h 132"/>
                <a:gd name="T24" fmla="*/ 35098 w 145"/>
                <a:gd name="T25" fmla="*/ 2422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32">
                  <a:moveTo>
                    <a:pt x="73" y="5"/>
                  </a:moveTo>
                  <a:cubicBezTo>
                    <a:pt x="85" y="1"/>
                    <a:pt x="101" y="0"/>
                    <a:pt x="111" y="2"/>
                  </a:cubicBezTo>
                  <a:cubicBezTo>
                    <a:pt x="121" y="4"/>
                    <a:pt x="133" y="11"/>
                    <a:pt x="137" y="19"/>
                  </a:cubicBezTo>
                  <a:cubicBezTo>
                    <a:pt x="141" y="26"/>
                    <a:pt x="143" y="41"/>
                    <a:pt x="144" y="53"/>
                  </a:cubicBezTo>
                  <a:cubicBezTo>
                    <a:pt x="145" y="60"/>
                    <a:pt x="144" y="67"/>
                    <a:pt x="142" y="75"/>
                  </a:cubicBezTo>
                  <a:cubicBezTo>
                    <a:pt x="139" y="91"/>
                    <a:pt x="134" y="101"/>
                    <a:pt x="126" y="107"/>
                  </a:cubicBezTo>
                  <a:cubicBezTo>
                    <a:pt x="117" y="113"/>
                    <a:pt x="108" y="120"/>
                    <a:pt x="96" y="123"/>
                  </a:cubicBezTo>
                  <a:cubicBezTo>
                    <a:pt x="83" y="126"/>
                    <a:pt x="72" y="130"/>
                    <a:pt x="54" y="131"/>
                  </a:cubicBezTo>
                  <a:cubicBezTo>
                    <a:pt x="38" y="132"/>
                    <a:pt x="25" y="130"/>
                    <a:pt x="13" y="114"/>
                  </a:cubicBezTo>
                  <a:cubicBezTo>
                    <a:pt x="0" y="98"/>
                    <a:pt x="0" y="84"/>
                    <a:pt x="5" y="61"/>
                  </a:cubicBezTo>
                  <a:cubicBezTo>
                    <a:pt x="9" y="39"/>
                    <a:pt x="20" y="28"/>
                    <a:pt x="34" y="20"/>
                  </a:cubicBezTo>
                  <a:cubicBezTo>
                    <a:pt x="41" y="15"/>
                    <a:pt x="47" y="12"/>
                    <a:pt x="54" y="10"/>
                  </a:cubicBezTo>
                  <a:lnTo>
                    <a:pt x="73" y="5"/>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06"/>
            <p:cNvSpPr>
              <a:spLocks/>
            </p:cNvSpPr>
            <p:nvPr/>
          </p:nvSpPr>
          <p:spPr bwMode="auto">
            <a:xfrm>
              <a:off x="2095" y="3159"/>
              <a:ext cx="269" cy="246"/>
            </a:xfrm>
            <a:custGeom>
              <a:avLst/>
              <a:gdLst>
                <a:gd name="T0" fmla="*/ 35098 w 145"/>
                <a:gd name="T1" fmla="*/ 1897 h 132"/>
                <a:gd name="T2" fmla="*/ 53622 w 145"/>
                <a:gd name="T3" fmla="*/ 546 h 132"/>
                <a:gd name="T4" fmla="*/ 66083 w 145"/>
                <a:gd name="T5" fmla="*/ 9134 h 132"/>
                <a:gd name="T6" fmla="*/ 69411 w 145"/>
                <a:gd name="T7" fmla="*/ 26937 h 132"/>
                <a:gd name="T8" fmla="*/ 68452 w 145"/>
                <a:gd name="T9" fmla="*/ 37951 h 132"/>
                <a:gd name="T10" fmla="*/ 60872 w 145"/>
                <a:gd name="T11" fmla="*/ 53704 h 132"/>
                <a:gd name="T12" fmla="*/ 46277 w 145"/>
                <a:gd name="T13" fmla="*/ 61554 h 132"/>
                <a:gd name="T14" fmla="*/ 26080 w 145"/>
                <a:gd name="T15" fmla="*/ 66202 h 132"/>
                <a:gd name="T16" fmla="*/ 6287 w 145"/>
                <a:gd name="T17" fmla="*/ 57476 h 132"/>
                <a:gd name="T18" fmla="*/ 2395 w 145"/>
                <a:gd name="T19" fmla="*/ 30841 h 132"/>
                <a:gd name="T20" fmla="*/ 16441 w 145"/>
                <a:gd name="T21" fmla="*/ 9471 h 132"/>
                <a:gd name="T22" fmla="*/ 26080 w 145"/>
                <a:gd name="T23" fmla="*/ 5082 h 132"/>
                <a:gd name="T24" fmla="*/ 35098 w 145"/>
                <a:gd name="T25" fmla="*/ 1897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32">
                  <a:moveTo>
                    <a:pt x="73" y="4"/>
                  </a:moveTo>
                  <a:cubicBezTo>
                    <a:pt x="85" y="0"/>
                    <a:pt x="101" y="0"/>
                    <a:pt x="111" y="1"/>
                  </a:cubicBezTo>
                  <a:cubicBezTo>
                    <a:pt x="121" y="3"/>
                    <a:pt x="133" y="11"/>
                    <a:pt x="137" y="18"/>
                  </a:cubicBezTo>
                  <a:cubicBezTo>
                    <a:pt x="141" y="26"/>
                    <a:pt x="143" y="41"/>
                    <a:pt x="144" y="53"/>
                  </a:cubicBezTo>
                  <a:cubicBezTo>
                    <a:pt x="145" y="59"/>
                    <a:pt x="144" y="66"/>
                    <a:pt x="142" y="75"/>
                  </a:cubicBezTo>
                  <a:cubicBezTo>
                    <a:pt x="139" y="91"/>
                    <a:pt x="135" y="101"/>
                    <a:pt x="126" y="106"/>
                  </a:cubicBezTo>
                  <a:cubicBezTo>
                    <a:pt x="117" y="113"/>
                    <a:pt x="108" y="120"/>
                    <a:pt x="96" y="122"/>
                  </a:cubicBezTo>
                  <a:cubicBezTo>
                    <a:pt x="83" y="125"/>
                    <a:pt x="72" y="130"/>
                    <a:pt x="54" y="131"/>
                  </a:cubicBezTo>
                  <a:cubicBezTo>
                    <a:pt x="38" y="132"/>
                    <a:pt x="25" y="130"/>
                    <a:pt x="13" y="114"/>
                  </a:cubicBezTo>
                  <a:cubicBezTo>
                    <a:pt x="0" y="98"/>
                    <a:pt x="0" y="83"/>
                    <a:pt x="5" y="61"/>
                  </a:cubicBezTo>
                  <a:cubicBezTo>
                    <a:pt x="9" y="39"/>
                    <a:pt x="20" y="27"/>
                    <a:pt x="34" y="19"/>
                  </a:cubicBezTo>
                  <a:cubicBezTo>
                    <a:pt x="41" y="14"/>
                    <a:pt x="47" y="11"/>
                    <a:pt x="54" y="10"/>
                  </a:cubicBezTo>
                  <a:lnTo>
                    <a:pt x="73" y="4"/>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07"/>
            <p:cNvSpPr>
              <a:spLocks/>
            </p:cNvSpPr>
            <p:nvPr/>
          </p:nvSpPr>
          <p:spPr bwMode="auto">
            <a:xfrm>
              <a:off x="2095" y="2912"/>
              <a:ext cx="269" cy="246"/>
            </a:xfrm>
            <a:custGeom>
              <a:avLst/>
              <a:gdLst>
                <a:gd name="T0" fmla="*/ 35098 w 145"/>
                <a:gd name="T1" fmla="*/ 1897 h 132"/>
                <a:gd name="T2" fmla="*/ 53622 w 145"/>
                <a:gd name="T3" fmla="*/ 1018 h 132"/>
                <a:gd name="T4" fmla="*/ 66083 w 145"/>
                <a:gd name="T5" fmla="*/ 9134 h 132"/>
                <a:gd name="T6" fmla="*/ 69411 w 145"/>
                <a:gd name="T7" fmla="*/ 26937 h 132"/>
                <a:gd name="T8" fmla="*/ 68452 w 145"/>
                <a:gd name="T9" fmla="*/ 37951 h 132"/>
                <a:gd name="T10" fmla="*/ 60872 w 145"/>
                <a:gd name="T11" fmla="*/ 53956 h 132"/>
                <a:gd name="T12" fmla="*/ 46277 w 145"/>
                <a:gd name="T13" fmla="*/ 62137 h 132"/>
                <a:gd name="T14" fmla="*/ 26080 w 145"/>
                <a:gd name="T15" fmla="*/ 66202 h 132"/>
                <a:gd name="T16" fmla="*/ 6287 w 145"/>
                <a:gd name="T17" fmla="*/ 57476 h 132"/>
                <a:gd name="T18" fmla="*/ 2395 w 145"/>
                <a:gd name="T19" fmla="*/ 30841 h 132"/>
                <a:gd name="T20" fmla="*/ 16441 w 145"/>
                <a:gd name="T21" fmla="*/ 9471 h 132"/>
                <a:gd name="T22" fmla="*/ 26080 w 145"/>
                <a:gd name="T23" fmla="*/ 5082 h 132"/>
                <a:gd name="T24" fmla="*/ 34944 w 145"/>
                <a:gd name="T25" fmla="*/ 2525 h 132"/>
                <a:gd name="T26" fmla="*/ 35098 w 145"/>
                <a:gd name="T27" fmla="*/ 1897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5" h="132">
                  <a:moveTo>
                    <a:pt x="73" y="4"/>
                  </a:moveTo>
                  <a:cubicBezTo>
                    <a:pt x="86" y="1"/>
                    <a:pt x="101" y="0"/>
                    <a:pt x="111" y="2"/>
                  </a:cubicBezTo>
                  <a:cubicBezTo>
                    <a:pt x="121" y="3"/>
                    <a:pt x="133" y="11"/>
                    <a:pt x="137" y="18"/>
                  </a:cubicBezTo>
                  <a:cubicBezTo>
                    <a:pt x="141" y="26"/>
                    <a:pt x="143" y="41"/>
                    <a:pt x="144" y="53"/>
                  </a:cubicBezTo>
                  <a:cubicBezTo>
                    <a:pt x="145" y="59"/>
                    <a:pt x="144" y="66"/>
                    <a:pt x="142" y="75"/>
                  </a:cubicBezTo>
                  <a:cubicBezTo>
                    <a:pt x="139" y="91"/>
                    <a:pt x="135" y="101"/>
                    <a:pt x="126" y="107"/>
                  </a:cubicBezTo>
                  <a:cubicBezTo>
                    <a:pt x="117" y="113"/>
                    <a:pt x="108" y="120"/>
                    <a:pt x="96" y="123"/>
                  </a:cubicBezTo>
                  <a:cubicBezTo>
                    <a:pt x="83" y="125"/>
                    <a:pt x="72" y="130"/>
                    <a:pt x="54" y="131"/>
                  </a:cubicBezTo>
                  <a:cubicBezTo>
                    <a:pt x="38" y="132"/>
                    <a:pt x="25" y="130"/>
                    <a:pt x="13" y="114"/>
                  </a:cubicBezTo>
                  <a:cubicBezTo>
                    <a:pt x="0" y="98"/>
                    <a:pt x="0" y="83"/>
                    <a:pt x="5" y="61"/>
                  </a:cubicBezTo>
                  <a:cubicBezTo>
                    <a:pt x="9" y="39"/>
                    <a:pt x="20" y="28"/>
                    <a:pt x="34" y="19"/>
                  </a:cubicBezTo>
                  <a:cubicBezTo>
                    <a:pt x="41" y="15"/>
                    <a:pt x="47" y="12"/>
                    <a:pt x="54" y="10"/>
                  </a:cubicBezTo>
                  <a:cubicBezTo>
                    <a:pt x="72" y="5"/>
                    <a:pt x="72" y="5"/>
                    <a:pt x="72" y="5"/>
                  </a:cubicBezTo>
                  <a:lnTo>
                    <a:pt x="73" y="4"/>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08"/>
            <p:cNvSpPr>
              <a:spLocks/>
            </p:cNvSpPr>
            <p:nvPr/>
          </p:nvSpPr>
          <p:spPr bwMode="auto">
            <a:xfrm>
              <a:off x="2095" y="3652"/>
              <a:ext cx="269" cy="246"/>
            </a:xfrm>
            <a:custGeom>
              <a:avLst/>
              <a:gdLst>
                <a:gd name="T0" fmla="*/ 35098 w 145"/>
                <a:gd name="T1" fmla="*/ 2525 h 132"/>
                <a:gd name="T2" fmla="*/ 53622 w 145"/>
                <a:gd name="T3" fmla="*/ 1018 h 132"/>
                <a:gd name="T4" fmla="*/ 66083 w 145"/>
                <a:gd name="T5" fmla="*/ 9471 h 132"/>
                <a:gd name="T6" fmla="*/ 69411 w 145"/>
                <a:gd name="T7" fmla="*/ 26937 h 132"/>
                <a:gd name="T8" fmla="*/ 68452 w 145"/>
                <a:gd name="T9" fmla="*/ 37951 h 132"/>
                <a:gd name="T10" fmla="*/ 60872 w 145"/>
                <a:gd name="T11" fmla="*/ 53956 h 132"/>
                <a:gd name="T12" fmla="*/ 46277 w 145"/>
                <a:gd name="T13" fmla="*/ 62137 h 132"/>
                <a:gd name="T14" fmla="*/ 26080 w 145"/>
                <a:gd name="T15" fmla="*/ 66202 h 132"/>
                <a:gd name="T16" fmla="*/ 6287 w 145"/>
                <a:gd name="T17" fmla="*/ 57476 h 132"/>
                <a:gd name="T18" fmla="*/ 2395 w 145"/>
                <a:gd name="T19" fmla="*/ 31469 h 132"/>
                <a:gd name="T20" fmla="*/ 16441 w 145"/>
                <a:gd name="T21" fmla="*/ 10045 h 132"/>
                <a:gd name="T22" fmla="*/ 26080 w 145"/>
                <a:gd name="T23" fmla="*/ 5082 h 132"/>
                <a:gd name="T24" fmla="*/ 35098 w 145"/>
                <a:gd name="T25" fmla="*/ 2525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32">
                  <a:moveTo>
                    <a:pt x="73" y="5"/>
                  </a:moveTo>
                  <a:cubicBezTo>
                    <a:pt x="85" y="1"/>
                    <a:pt x="101" y="0"/>
                    <a:pt x="111" y="2"/>
                  </a:cubicBezTo>
                  <a:cubicBezTo>
                    <a:pt x="121" y="4"/>
                    <a:pt x="133" y="12"/>
                    <a:pt x="137" y="19"/>
                  </a:cubicBezTo>
                  <a:cubicBezTo>
                    <a:pt x="141" y="26"/>
                    <a:pt x="143" y="41"/>
                    <a:pt x="144" y="53"/>
                  </a:cubicBezTo>
                  <a:cubicBezTo>
                    <a:pt x="145" y="60"/>
                    <a:pt x="144" y="67"/>
                    <a:pt x="142" y="75"/>
                  </a:cubicBezTo>
                  <a:cubicBezTo>
                    <a:pt x="139" y="92"/>
                    <a:pt x="135" y="101"/>
                    <a:pt x="126" y="107"/>
                  </a:cubicBezTo>
                  <a:cubicBezTo>
                    <a:pt x="117" y="114"/>
                    <a:pt x="108" y="120"/>
                    <a:pt x="96" y="123"/>
                  </a:cubicBezTo>
                  <a:cubicBezTo>
                    <a:pt x="83" y="126"/>
                    <a:pt x="72" y="130"/>
                    <a:pt x="54" y="131"/>
                  </a:cubicBezTo>
                  <a:cubicBezTo>
                    <a:pt x="38" y="132"/>
                    <a:pt x="25" y="130"/>
                    <a:pt x="13" y="114"/>
                  </a:cubicBezTo>
                  <a:cubicBezTo>
                    <a:pt x="0" y="98"/>
                    <a:pt x="0" y="84"/>
                    <a:pt x="5" y="62"/>
                  </a:cubicBezTo>
                  <a:cubicBezTo>
                    <a:pt x="9" y="40"/>
                    <a:pt x="20" y="28"/>
                    <a:pt x="34" y="20"/>
                  </a:cubicBezTo>
                  <a:cubicBezTo>
                    <a:pt x="41" y="15"/>
                    <a:pt x="47" y="12"/>
                    <a:pt x="54" y="10"/>
                  </a:cubicBezTo>
                  <a:lnTo>
                    <a:pt x="73" y="5"/>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09"/>
            <p:cNvSpPr>
              <a:spLocks/>
            </p:cNvSpPr>
            <p:nvPr/>
          </p:nvSpPr>
          <p:spPr bwMode="auto">
            <a:xfrm>
              <a:off x="2095" y="3405"/>
              <a:ext cx="269" cy="246"/>
            </a:xfrm>
            <a:custGeom>
              <a:avLst/>
              <a:gdLst>
                <a:gd name="T0" fmla="*/ 35098 w 145"/>
                <a:gd name="T1" fmla="*/ 2525 h 132"/>
                <a:gd name="T2" fmla="*/ 53622 w 145"/>
                <a:gd name="T3" fmla="*/ 1018 h 132"/>
                <a:gd name="T4" fmla="*/ 66083 w 145"/>
                <a:gd name="T5" fmla="*/ 9471 h 132"/>
                <a:gd name="T6" fmla="*/ 69411 w 145"/>
                <a:gd name="T7" fmla="*/ 27310 h 132"/>
                <a:gd name="T8" fmla="*/ 68452 w 145"/>
                <a:gd name="T9" fmla="*/ 37951 h 132"/>
                <a:gd name="T10" fmla="*/ 60872 w 145"/>
                <a:gd name="T11" fmla="*/ 54584 h 132"/>
                <a:gd name="T12" fmla="*/ 46277 w 145"/>
                <a:gd name="T13" fmla="*/ 62137 h 132"/>
                <a:gd name="T14" fmla="*/ 26080 w 145"/>
                <a:gd name="T15" fmla="*/ 66202 h 132"/>
                <a:gd name="T16" fmla="*/ 6287 w 145"/>
                <a:gd name="T17" fmla="*/ 58119 h 132"/>
                <a:gd name="T18" fmla="*/ 2395 w 145"/>
                <a:gd name="T19" fmla="*/ 31469 h 132"/>
                <a:gd name="T20" fmla="*/ 16441 w 145"/>
                <a:gd name="T21" fmla="*/ 10045 h 132"/>
                <a:gd name="T22" fmla="*/ 26080 w 145"/>
                <a:gd name="T23" fmla="*/ 5082 h 132"/>
                <a:gd name="T24" fmla="*/ 35098 w 145"/>
                <a:gd name="T25" fmla="*/ 2525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32">
                  <a:moveTo>
                    <a:pt x="73" y="5"/>
                  </a:moveTo>
                  <a:cubicBezTo>
                    <a:pt x="85" y="1"/>
                    <a:pt x="101" y="0"/>
                    <a:pt x="111" y="2"/>
                  </a:cubicBezTo>
                  <a:cubicBezTo>
                    <a:pt x="121" y="4"/>
                    <a:pt x="133" y="12"/>
                    <a:pt x="137" y="19"/>
                  </a:cubicBezTo>
                  <a:cubicBezTo>
                    <a:pt x="141" y="27"/>
                    <a:pt x="143" y="41"/>
                    <a:pt x="144" y="54"/>
                  </a:cubicBezTo>
                  <a:cubicBezTo>
                    <a:pt x="145" y="60"/>
                    <a:pt x="144" y="67"/>
                    <a:pt x="142" y="75"/>
                  </a:cubicBezTo>
                  <a:cubicBezTo>
                    <a:pt x="139" y="92"/>
                    <a:pt x="134" y="102"/>
                    <a:pt x="126" y="108"/>
                  </a:cubicBezTo>
                  <a:cubicBezTo>
                    <a:pt x="117" y="114"/>
                    <a:pt x="108" y="121"/>
                    <a:pt x="96" y="123"/>
                  </a:cubicBezTo>
                  <a:cubicBezTo>
                    <a:pt x="84" y="126"/>
                    <a:pt x="72" y="131"/>
                    <a:pt x="54" y="131"/>
                  </a:cubicBezTo>
                  <a:cubicBezTo>
                    <a:pt x="38" y="132"/>
                    <a:pt x="25" y="130"/>
                    <a:pt x="13" y="115"/>
                  </a:cubicBezTo>
                  <a:cubicBezTo>
                    <a:pt x="0" y="99"/>
                    <a:pt x="0" y="84"/>
                    <a:pt x="5" y="62"/>
                  </a:cubicBezTo>
                  <a:cubicBezTo>
                    <a:pt x="9" y="40"/>
                    <a:pt x="20" y="28"/>
                    <a:pt x="34" y="20"/>
                  </a:cubicBezTo>
                  <a:cubicBezTo>
                    <a:pt x="41" y="15"/>
                    <a:pt x="47" y="12"/>
                    <a:pt x="54" y="10"/>
                  </a:cubicBezTo>
                  <a:lnTo>
                    <a:pt x="73" y="5"/>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10"/>
            <p:cNvSpPr>
              <a:spLocks/>
            </p:cNvSpPr>
            <p:nvPr/>
          </p:nvSpPr>
          <p:spPr bwMode="auto">
            <a:xfrm>
              <a:off x="2095" y="3899"/>
              <a:ext cx="269" cy="246"/>
            </a:xfrm>
            <a:custGeom>
              <a:avLst/>
              <a:gdLst>
                <a:gd name="T0" fmla="*/ 35098 w 145"/>
                <a:gd name="T1" fmla="*/ 2525 h 132"/>
                <a:gd name="T2" fmla="*/ 53622 w 145"/>
                <a:gd name="T3" fmla="*/ 1018 h 132"/>
                <a:gd name="T4" fmla="*/ 66083 w 145"/>
                <a:gd name="T5" fmla="*/ 9134 h 132"/>
                <a:gd name="T6" fmla="*/ 69411 w 145"/>
                <a:gd name="T7" fmla="*/ 26937 h 132"/>
                <a:gd name="T8" fmla="*/ 68452 w 145"/>
                <a:gd name="T9" fmla="*/ 37951 h 132"/>
                <a:gd name="T10" fmla="*/ 60872 w 145"/>
                <a:gd name="T11" fmla="*/ 53956 h 132"/>
                <a:gd name="T12" fmla="*/ 46277 w 145"/>
                <a:gd name="T13" fmla="*/ 62137 h 132"/>
                <a:gd name="T14" fmla="*/ 26080 w 145"/>
                <a:gd name="T15" fmla="*/ 66202 h 132"/>
                <a:gd name="T16" fmla="*/ 6287 w 145"/>
                <a:gd name="T17" fmla="*/ 57476 h 132"/>
                <a:gd name="T18" fmla="*/ 2395 w 145"/>
                <a:gd name="T19" fmla="*/ 31469 h 132"/>
                <a:gd name="T20" fmla="*/ 16441 w 145"/>
                <a:gd name="T21" fmla="*/ 9471 h 132"/>
                <a:gd name="T22" fmla="*/ 26080 w 145"/>
                <a:gd name="T23" fmla="*/ 5082 h 132"/>
                <a:gd name="T24" fmla="*/ 35098 w 145"/>
                <a:gd name="T25" fmla="*/ 2525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32">
                  <a:moveTo>
                    <a:pt x="73" y="5"/>
                  </a:moveTo>
                  <a:cubicBezTo>
                    <a:pt x="86" y="1"/>
                    <a:pt x="101" y="0"/>
                    <a:pt x="111" y="2"/>
                  </a:cubicBezTo>
                  <a:cubicBezTo>
                    <a:pt x="121" y="4"/>
                    <a:pt x="133" y="11"/>
                    <a:pt x="137" y="18"/>
                  </a:cubicBezTo>
                  <a:cubicBezTo>
                    <a:pt x="141" y="26"/>
                    <a:pt x="143" y="41"/>
                    <a:pt x="144" y="53"/>
                  </a:cubicBezTo>
                  <a:cubicBezTo>
                    <a:pt x="145" y="59"/>
                    <a:pt x="144" y="67"/>
                    <a:pt x="142" y="75"/>
                  </a:cubicBezTo>
                  <a:cubicBezTo>
                    <a:pt x="139" y="92"/>
                    <a:pt x="134" y="101"/>
                    <a:pt x="126" y="107"/>
                  </a:cubicBezTo>
                  <a:cubicBezTo>
                    <a:pt x="118" y="113"/>
                    <a:pt x="108" y="120"/>
                    <a:pt x="96" y="123"/>
                  </a:cubicBezTo>
                  <a:cubicBezTo>
                    <a:pt x="83" y="126"/>
                    <a:pt x="72" y="130"/>
                    <a:pt x="54" y="131"/>
                  </a:cubicBezTo>
                  <a:cubicBezTo>
                    <a:pt x="38" y="132"/>
                    <a:pt x="25" y="130"/>
                    <a:pt x="13" y="114"/>
                  </a:cubicBezTo>
                  <a:cubicBezTo>
                    <a:pt x="0" y="98"/>
                    <a:pt x="0" y="84"/>
                    <a:pt x="5" y="62"/>
                  </a:cubicBezTo>
                  <a:cubicBezTo>
                    <a:pt x="9" y="39"/>
                    <a:pt x="20" y="28"/>
                    <a:pt x="34" y="19"/>
                  </a:cubicBezTo>
                  <a:cubicBezTo>
                    <a:pt x="41" y="15"/>
                    <a:pt x="47" y="12"/>
                    <a:pt x="54" y="10"/>
                  </a:cubicBezTo>
                  <a:lnTo>
                    <a:pt x="73" y="5"/>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11"/>
            <p:cNvSpPr>
              <a:spLocks/>
            </p:cNvSpPr>
            <p:nvPr/>
          </p:nvSpPr>
          <p:spPr bwMode="auto">
            <a:xfrm>
              <a:off x="2369" y="2506"/>
              <a:ext cx="209" cy="259"/>
            </a:xfrm>
            <a:custGeom>
              <a:avLst/>
              <a:gdLst>
                <a:gd name="T0" fmla="*/ 547 w 112"/>
                <a:gd name="T1" fmla="*/ 49847 h 139"/>
                <a:gd name="T2" fmla="*/ 8830 w 112"/>
                <a:gd name="T3" fmla="*/ 24737 h 139"/>
                <a:gd name="T4" fmla="*/ 18370 w 112"/>
                <a:gd name="T5" fmla="*/ 12801 h 139"/>
                <a:gd name="T6" fmla="*/ 33830 w 112"/>
                <a:gd name="T7" fmla="*/ 1895 h 139"/>
                <a:gd name="T8" fmla="*/ 50757 w 112"/>
                <a:gd name="T9" fmla="*/ 5951 h 139"/>
                <a:gd name="T10" fmla="*/ 55486 w 112"/>
                <a:gd name="T11" fmla="*/ 27629 h 139"/>
                <a:gd name="T12" fmla="*/ 45012 w 112"/>
                <a:gd name="T13" fmla="*/ 50475 h 139"/>
                <a:gd name="T14" fmla="*/ 27200 w 112"/>
                <a:gd name="T15" fmla="*/ 67133 h 139"/>
                <a:gd name="T16" fmla="*/ 12926 w 112"/>
                <a:gd name="T17" fmla="*/ 68460 h 139"/>
                <a:gd name="T18" fmla="*/ 1905 w 112"/>
                <a:gd name="T19" fmla="*/ 59050 h 139"/>
                <a:gd name="T20" fmla="*/ 547 w 112"/>
                <a:gd name="T21" fmla="*/ 49847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9">
                  <a:moveTo>
                    <a:pt x="1" y="99"/>
                  </a:moveTo>
                  <a:cubicBezTo>
                    <a:pt x="0" y="83"/>
                    <a:pt x="8" y="64"/>
                    <a:pt x="17" y="49"/>
                  </a:cubicBezTo>
                  <a:cubicBezTo>
                    <a:pt x="23" y="39"/>
                    <a:pt x="28" y="33"/>
                    <a:pt x="36" y="25"/>
                  </a:cubicBezTo>
                  <a:cubicBezTo>
                    <a:pt x="45" y="17"/>
                    <a:pt x="51" y="9"/>
                    <a:pt x="66" y="4"/>
                  </a:cubicBezTo>
                  <a:cubicBezTo>
                    <a:pt x="80" y="0"/>
                    <a:pt x="90" y="3"/>
                    <a:pt x="99" y="12"/>
                  </a:cubicBezTo>
                  <a:cubicBezTo>
                    <a:pt x="109" y="20"/>
                    <a:pt x="112" y="38"/>
                    <a:pt x="108" y="55"/>
                  </a:cubicBezTo>
                  <a:cubicBezTo>
                    <a:pt x="104" y="73"/>
                    <a:pt x="97" y="90"/>
                    <a:pt x="88" y="100"/>
                  </a:cubicBezTo>
                  <a:cubicBezTo>
                    <a:pt x="76" y="114"/>
                    <a:pt x="71" y="123"/>
                    <a:pt x="53" y="133"/>
                  </a:cubicBezTo>
                  <a:cubicBezTo>
                    <a:pt x="43" y="138"/>
                    <a:pt x="36" y="139"/>
                    <a:pt x="25" y="136"/>
                  </a:cubicBezTo>
                  <a:cubicBezTo>
                    <a:pt x="14" y="134"/>
                    <a:pt x="8" y="129"/>
                    <a:pt x="4" y="117"/>
                  </a:cubicBezTo>
                  <a:cubicBezTo>
                    <a:pt x="3" y="110"/>
                    <a:pt x="2" y="105"/>
                    <a:pt x="1" y="99"/>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12"/>
            <p:cNvSpPr>
              <a:spLocks/>
            </p:cNvSpPr>
            <p:nvPr/>
          </p:nvSpPr>
          <p:spPr bwMode="auto">
            <a:xfrm>
              <a:off x="2369" y="2758"/>
              <a:ext cx="209" cy="258"/>
            </a:xfrm>
            <a:custGeom>
              <a:avLst/>
              <a:gdLst>
                <a:gd name="T0" fmla="*/ 547 w 112"/>
                <a:gd name="T1" fmla="*/ 48201 h 139"/>
                <a:gd name="T2" fmla="*/ 8830 w 112"/>
                <a:gd name="T3" fmla="*/ 23834 h 139"/>
                <a:gd name="T4" fmla="*/ 18370 w 112"/>
                <a:gd name="T5" fmla="*/ 11989 h 139"/>
                <a:gd name="T6" fmla="*/ 33830 w 112"/>
                <a:gd name="T7" fmla="*/ 2422 h 139"/>
                <a:gd name="T8" fmla="*/ 50757 w 112"/>
                <a:gd name="T9" fmla="*/ 5244 h 139"/>
                <a:gd name="T10" fmla="*/ 55486 w 112"/>
                <a:gd name="T11" fmla="*/ 26607 h 139"/>
                <a:gd name="T12" fmla="*/ 45012 w 112"/>
                <a:gd name="T13" fmla="*/ 48580 h 139"/>
                <a:gd name="T14" fmla="*/ 27200 w 112"/>
                <a:gd name="T15" fmla="*/ 64535 h 139"/>
                <a:gd name="T16" fmla="*/ 12926 w 112"/>
                <a:gd name="T17" fmla="*/ 65953 h 139"/>
                <a:gd name="T18" fmla="*/ 1905 w 112"/>
                <a:gd name="T19" fmla="*/ 56745 h 139"/>
                <a:gd name="T20" fmla="*/ 547 w 112"/>
                <a:gd name="T21" fmla="*/ 4820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9">
                  <a:moveTo>
                    <a:pt x="1" y="99"/>
                  </a:moveTo>
                  <a:cubicBezTo>
                    <a:pt x="0" y="82"/>
                    <a:pt x="8" y="64"/>
                    <a:pt x="17" y="49"/>
                  </a:cubicBezTo>
                  <a:cubicBezTo>
                    <a:pt x="23" y="39"/>
                    <a:pt x="28" y="34"/>
                    <a:pt x="36" y="25"/>
                  </a:cubicBezTo>
                  <a:cubicBezTo>
                    <a:pt x="45" y="17"/>
                    <a:pt x="51" y="8"/>
                    <a:pt x="66" y="5"/>
                  </a:cubicBezTo>
                  <a:cubicBezTo>
                    <a:pt x="79" y="0"/>
                    <a:pt x="90" y="3"/>
                    <a:pt x="99" y="11"/>
                  </a:cubicBezTo>
                  <a:cubicBezTo>
                    <a:pt x="109" y="20"/>
                    <a:pt x="112" y="37"/>
                    <a:pt x="108" y="55"/>
                  </a:cubicBezTo>
                  <a:cubicBezTo>
                    <a:pt x="104" y="73"/>
                    <a:pt x="97" y="90"/>
                    <a:pt x="88" y="100"/>
                  </a:cubicBezTo>
                  <a:cubicBezTo>
                    <a:pt x="76" y="115"/>
                    <a:pt x="70" y="123"/>
                    <a:pt x="53" y="133"/>
                  </a:cubicBezTo>
                  <a:cubicBezTo>
                    <a:pt x="42" y="139"/>
                    <a:pt x="36" y="139"/>
                    <a:pt x="25" y="136"/>
                  </a:cubicBezTo>
                  <a:cubicBezTo>
                    <a:pt x="14" y="134"/>
                    <a:pt x="8" y="129"/>
                    <a:pt x="4" y="117"/>
                  </a:cubicBezTo>
                  <a:cubicBezTo>
                    <a:pt x="3" y="110"/>
                    <a:pt x="2" y="105"/>
                    <a:pt x="1" y="99"/>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13"/>
            <p:cNvSpPr>
              <a:spLocks/>
            </p:cNvSpPr>
            <p:nvPr/>
          </p:nvSpPr>
          <p:spPr bwMode="auto">
            <a:xfrm>
              <a:off x="2369" y="3009"/>
              <a:ext cx="209" cy="258"/>
            </a:xfrm>
            <a:custGeom>
              <a:avLst/>
              <a:gdLst>
                <a:gd name="T0" fmla="*/ 547 w 112"/>
                <a:gd name="T1" fmla="*/ 48201 h 139"/>
                <a:gd name="T2" fmla="*/ 8830 w 112"/>
                <a:gd name="T3" fmla="*/ 23834 h 139"/>
                <a:gd name="T4" fmla="*/ 18370 w 112"/>
                <a:gd name="T5" fmla="*/ 11989 h 139"/>
                <a:gd name="T6" fmla="*/ 33830 w 112"/>
                <a:gd name="T7" fmla="*/ 1854 h 139"/>
                <a:gd name="T8" fmla="*/ 50757 w 112"/>
                <a:gd name="T9" fmla="*/ 5244 h 139"/>
                <a:gd name="T10" fmla="*/ 55486 w 112"/>
                <a:gd name="T11" fmla="*/ 26607 h 139"/>
                <a:gd name="T12" fmla="*/ 45012 w 112"/>
                <a:gd name="T13" fmla="*/ 48580 h 139"/>
                <a:gd name="T14" fmla="*/ 27200 w 112"/>
                <a:gd name="T15" fmla="*/ 64535 h 139"/>
                <a:gd name="T16" fmla="*/ 12926 w 112"/>
                <a:gd name="T17" fmla="*/ 65953 h 139"/>
                <a:gd name="T18" fmla="*/ 1905 w 112"/>
                <a:gd name="T19" fmla="*/ 56745 h 139"/>
                <a:gd name="T20" fmla="*/ 547 w 112"/>
                <a:gd name="T21" fmla="*/ 4820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9">
                  <a:moveTo>
                    <a:pt x="1" y="99"/>
                  </a:moveTo>
                  <a:cubicBezTo>
                    <a:pt x="0" y="83"/>
                    <a:pt x="8" y="64"/>
                    <a:pt x="17" y="49"/>
                  </a:cubicBezTo>
                  <a:cubicBezTo>
                    <a:pt x="23" y="39"/>
                    <a:pt x="28" y="34"/>
                    <a:pt x="36" y="25"/>
                  </a:cubicBezTo>
                  <a:cubicBezTo>
                    <a:pt x="45" y="16"/>
                    <a:pt x="52" y="9"/>
                    <a:pt x="66" y="4"/>
                  </a:cubicBezTo>
                  <a:cubicBezTo>
                    <a:pt x="80" y="0"/>
                    <a:pt x="90" y="3"/>
                    <a:pt x="99" y="11"/>
                  </a:cubicBezTo>
                  <a:cubicBezTo>
                    <a:pt x="109" y="20"/>
                    <a:pt x="112" y="37"/>
                    <a:pt x="108" y="55"/>
                  </a:cubicBezTo>
                  <a:cubicBezTo>
                    <a:pt x="104" y="73"/>
                    <a:pt x="97" y="89"/>
                    <a:pt x="88" y="100"/>
                  </a:cubicBezTo>
                  <a:cubicBezTo>
                    <a:pt x="76" y="115"/>
                    <a:pt x="70" y="123"/>
                    <a:pt x="53" y="133"/>
                  </a:cubicBezTo>
                  <a:cubicBezTo>
                    <a:pt x="42" y="138"/>
                    <a:pt x="36" y="139"/>
                    <a:pt x="25" y="136"/>
                  </a:cubicBezTo>
                  <a:cubicBezTo>
                    <a:pt x="14" y="134"/>
                    <a:pt x="8" y="129"/>
                    <a:pt x="4" y="117"/>
                  </a:cubicBezTo>
                  <a:cubicBezTo>
                    <a:pt x="3" y="110"/>
                    <a:pt x="2" y="105"/>
                    <a:pt x="1" y="99"/>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14"/>
            <p:cNvSpPr>
              <a:spLocks/>
            </p:cNvSpPr>
            <p:nvPr/>
          </p:nvSpPr>
          <p:spPr bwMode="auto">
            <a:xfrm>
              <a:off x="2369" y="3260"/>
              <a:ext cx="209" cy="257"/>
            </a:xfrm>
            <a:custGeom>
              <a:avLst/>
              <a:gdLst>
                <a:gd name="T0" fmla="*/ 547 w 112"/>
                <a:gd name="T1" fmla="*/ 49644 h 138"/>
                <a:gd name="T2" fmla="*/ 8830 w 112"/>
                <a:gd name="T3" fmla="*/ 24493 h 138"/>
                <a:gd name="T4" fmla="*/ 18370 w 112"/>
                <a:gd name="T5" fmla="*/ 12725 h 138"/>
                <a:gd name="T6" fmla="*/ 33830 w 112"/>
                <a:gd name="T7" fmla="*/ 1879 h 138"/>
                <a:gd name="T8" fmla="*/ 50757 w 112"/>
                <a:gd name="T9" fmla="*/ 5373 h 138"/>
                <a:gd name="T10" fmla="*/ 55486 w 112"/>
                <a:gd name="T11" fmla="*/ 27197 h 138"/>
                <a:gd name="T12" fmla="*/ 45012 w 112"/>
                <a:gd name="T13" fmla="*/ 50026 h 138"/>
                <a:gd name="T14" fmla="*/ 27200 w 112"/>
                <a:gd name="T15" fmla="*/ 66289 h 138"/>
                <a:gd name="T16" fmla="*/ 12926 w 112"/>
                <a:gd name="T17" fmla="*/ 68116 h 138"/>
                <a:gd name="T18" fmla="*/ 1905 w 112"/>
                <a:gd name="T19" fmla="*/ 58738 h 138"/>
                <a:gd name="T20" fmla="*/ 547 w 112"/>
                <a:gd name="T21" fmla="*/ 49644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 y="99"/>
                  </a:moveTo>
                  <a:cubicBezTo>
                    <a:pt x="0" y="82"/>
                    <a:pt x="8" y="64"/>
                    <a:pt x="17" y="49"/>
                  </a:cubicBezTo>
                  <a:cubicBezTo>
                    <a:pt x="23" y="39"/>
                    <a:pt x="28" y="33"/>
                    <a:pt x="36" y="25"/>
                  </a:cubicBezTo>
                  <a:cubicBezTo>
                    <a:pt x="45" y="17"/>
                    <a:pt x="51" y="9"/>
                    <a:pt x="66" y="4"/>
                  </a:cubicBezTo>
                  <a:cubicBezTo>
                    <a:pt x="79" y="0"/>
                    <a:pt x="90" y="2"/>
                    <a:pt x="99" y="11"/>
                  </a:cubicBezTo>
                  <a:cubicBezTo>
                    <a:pt x="109" y="20"/>
                    <a:pt x="112" y="37"/>
                    <a:pt x="108" y="54"/>
                  </a:cubicBezTo>
                  <a:cubicBezTo>
                    <a:pt x="104" y="72"/>
                    <a:pt x="97" y="90"/>
                    <a:pt x="88" y="100"/>
                  </a:cubicBezTo>
                  <a:cubicBezTo>
                    <a:pt x="75" y="116"/>
                    <a:pt x="70" y="123"/>
                    <a:pt x="53" y="132"/>
                  </a:cubicBezTo>
                  <a:cubicBezTo>
                    <a:pt x="42" y="138"/>
                    <a:pt x="36" y="138"/>
                    <a:pt x="25" y="136"/>
                  </a:cubicBezTo>
                  <a:cubicBezTo>
                    <a:pt x="14" y="134"/>
                    <a:pt x="8" y="128"/>
                    <a:pt x="4" y="117"/>
                  </a:cubicBezTo>
                  <a:cubicBezTo>
                    <a:pt x="3" y="110"/>
                    <a:pt x="2" y="104"/>
                    <a:pt x="1" y="99"/>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15"/>
            <p:cNvSpPr>
              <a:spLocks/>
            </p:cNvSpPr>
            <p:nvPr/>
          </p:nvSpPr>
          <p:spPr bwMode="auto">
            <a:xfrm>
              <a:off x="2369" y="3511"/>
              <a:ext cx="209" cy="257"/>
            </a:xfrm>
            <a:custGeom>
              <a:avLst/>
              <a:gdLst>
                <a:gd name="T0" fmla="*/ 547 w 112"/>
                <a:gd name="T1" fmla="*/ 49644 h 138"/>
                <a:gd name="T2" fmla="*/ 8830 w 112"/>
                <a:gd name="T3" fmla="*/ 24493 h 138"/>
                <a:gd name="T4" fmla="*/ 18370 w 112"/>
                <a:gd name="T5" fmla="*/ 12725 h 138"/>
                <a:gd name="T6" fmla="*/ 33830 w 112"/>
                <a:gd name="T7" fmla="*/ 1879 h 138"/>
                <a:gd name="T8" fmla="*/ 50757 w 112"/>
                <a:gd name="T9" fmla="*/ 5373 h 138"/>
                <a:gd name="T10" fmla="*/ 55486 w 112"/>
                <a:gd name="T11" fmla="*/ 27197 h 138"/>
                <a:gd name="T12" fmla="*/ 45012 w 112"/>
                <a:gd name="T13" fmla="*/ 50026 h 138"/>
                <a:gd name="T14" fmla="*/ 27200 w 112"/>
                <a:gd name="T15" fmla="*/ 66289 h 138"/>
                <a:gd name="T16" fmla="*/ 12926 w 112"/>
                <a:gd name="T17" fmla="*/ 68116 h 138"/>
                <a:gd name="T18" fmla="*/ 1905 w 112"/>
                <a:gd name="T19" fmla="*/ 58738 h 138"/>
                <a:gd name="T20" fmla="*/ 547 w 112"/>
                <a:gd name="T21" fmla="*/ 49644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 y="99"/>
                  </a:moveTo>
                  <a:cubicBezTo>
                    <a:pt x="0" y="82"/>
                    <a:pt x="8" y="64"/>
                    <a:pt x="17" y="49"/>
                  </a:cubicBezTo>
                  <a:cubicBezTo>
                    <a:pt x="23" y="39"/>
                    <a:pt x="28" y="34"/>
                    <a:pt x="36" y="25"/>
                  </a:cubicBezTo>
                  <a:cubicBezTo>
                    <a:pt x="45" y="17"/>
                    <a:pt x="51" y="8"/>
                    <a:pt x="66" y="4"/>
                  </a:cubicBezTo>
                  <a:cubicBezTo>
                    <a:pt x="79" y="0"/>
                    <a:pt x="90" y="2"/>
                    <a:pt x="99" y="11"/>
                  </a:cubicBezTo>
                  <a:cubicBezTo>
                    <a:pt x="109" y="20"/>
                    <a:pt x="112" y="37"/>
                    <a:pt x="108" y="54"/>
                  </a:cubicBezTo>
                  <a:cubicBezTo>
                    <a:pt x="104" y="73"/>
                    <a:pt x="97" y="90"/>
                    <a:pt x="88" y="100"/>
                  </a:cubicBezTo>
                  <a:cubicBezTo>
                    <a:pt x="76" y="115"/>
                    <a:pt x="70" y="123"/>
                    <a:pt x="53" y="132"/>
                  </a:cubicBezTo>
                  <a:cubicBezTo>
                    <a:pt x="42" y="138"/>
                    <a:pt x="36" y="138"/>
                    <a:pt x="25" y="136"/>
                  </a:cubicBezTo>
                  <a:cubicBezTo>
                    <a:pt x="14" y="134"/>
                    <a:pt x="8" y="128"/>
                    <a:pt x="4" y="117"/>
                  </a:cubicBezTo>
                  <a:cubicBezTo>
                    <a:pt x="3" y="110"/>
                    <a:pt x="2" y="104"/>
                    <a:pt x="1" y="99"/>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16"/>
            <p:cNvSpPr>
              <a:spLocks/>
            </p:cNvSpPr>
            <p:nvPr/>
          </p:nvSpPr>
          <p:spPr bwMode="auto">
            <a:xfrm>
              <a:off x="2369" y="3762"/>
              <a:ext cx="209" cy="256"/>
            </a:xfrm>
            <a:custGeom>
              <a:avLst/>
              <a:gdLst>
                <a:gd name="T0" fmla="*/ 547 w 112"/>
                <a:gd name="T1" fmla="*/ 47840 h 138"/>
                <a:gd name="T2" fmla="*/ 8830 w 112"/>
                <a:gd name="T3" fmla="*/ 23721 h 138"/>
                <a:gd name="T4" fmla="*/ 18370 w 112"/>
                <a:gd name="T5" fmla="*/ 11952 h 138"/>
                <a:gd name="T6" fmla="*/ 33830 w 112"/>
                <a:gd name="T7" fmla="*/ 1827 h 138"/>
                <a:gd name="T8" fmla="*/ 50757 w 112"/>
                <a:gd name="T9" fmla="*/ 5211 h 138"/>
                <a:gd name="T10" fmla="*/ 55486 w 112"/>
                <a:gd name="T11" fmla="*/ 26079 h 138"/>
                <a:gd name="T12" fmla="*/ 45012 w 112"/>
                <a:gd name="T13" fmla="*/ 48378 h 138"/>
                <a:gd name="T14" fmla="*/ 27200 w 112"/>
                <a:gd name="T15" fmla="*/ 63668 h 138"/>
                <a:gd name="T16" fmla="*/ 12926 w 112"/>
                <a:gd name="T17" fmla="*/ 65440 h 138"/>
                <a:gd name="T18" fmla="*/ 1905 w 112"/>
                <a:gd name="T19" fmla="*/ 55955 h 138"/>
                <a:gd name="T20" fmla="*/ 547 w 112"/>
                <a:gd name="T21" fmla="*/ 4784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 y="99"/>
                  </a:moveTo>
                  <a:cubicBezTo>
                    <a:pt x="0" y="82"/>
                    <a:pt x="8" y="64"/>
                    <a:pt x="17" y="49"/>
                  </a:cubicBezTo>
                  <a:cubicBezTo>
                    <a:pt x="23" y="38"/>
                    <a:pt x="28" y="33"/>
                    <a:pt x="36" y="25"/>
                  </a:cubicBezTo>
                  <a:cubicBezTo>
                    <a:pt x="45" y="16"/>
                    <a:pt x="51" y="8"/>
                    <a:pt x="66" y="4"/>
                  </a:cubicBezTo>
                  <a:cubicBezTo>
                    <a:pt x="79" y="0"/>
                    <a:pt x="90" y="2"/>
                    <a:pt x="99" y="11"/>
                  </a:cubicBezTo>
                  <a:cubicBezTo>
                    <a:pt x="109" y="20"/>
                    <a:pt x="112" y="37"/>
                    <a:pt x="108" y="54"/>
                  </a:cubicBezTo>
                  <a:cubicBezTo>
                    <a:pt x="104" y="72"/>
                    <a:pt x="97" y="89"/>
                    <a:pt x="88" y="100"/>
                  </a:cubicBezTo>
                  <a:cubicBezTo>
                    <a:pt x="75" y="115"/>
                    <a:pt x="70" y="123"/>
                    <a:pt x="53" y="132"/>
                  </a:cubicBezTo>
                  <a:cubicBezTo>
                    <a:pt x="43" y="138"/>
                    <a:pt x="36" y="138"/>
                    <a:pt x="25" y="136"/>
                  </a:cubicBezTo>
                  <a:cubicBezTo>
                    <a:pt x="14" y="134"/>
                    <a:pt x="8" y="128"/>
                    <a:pt x="4" y="116"/>
                  </a:cubicBezTo>
                  <a:cubicBezTo>
                    <a:pt x="3" y="110"/>
                    <a:pt x="2" y="104"/>
                    <a:pt x="1" y="99"/>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117"/>
            <p:cNvSpPr>
              <a:spLocks/>
            </p:cNvSpPr>
            <p:nvPr/>
          </p:nvSpPr>
          <p:spPr bwMode="auto">
            <a:xfrm>
              <a:off x="2369" y="4013"/>
              <a:ext cx="209" cy="257"/>
            </a:xfrm>
            <a:custGeom>
              <a:avLst/>
              <a:gdLst>
                <a:gd name="T0" fmla="*/ 547 w 112"/>
                <a:gd name="T1" fmla="*/ 49353 h 138"/>
                <a:gd name="T2" fmla="*/ 8830 w 112"/>
                <a:gd name="T3" fmla="*/ 24493 h 138"/>
                <a:gd name="T4" fmla="*/ 18370 w 112"/>
                <a:gd name="T5" fmla="*/ 12725 h 138"/>
                <a:gd name="T6" fmla="*/ 33830 w 112"/>
                <a:gd name="T7" fmla="*/ 1879 h 138"/>
                <a:gd name="T8" fmla="*/ 50757 w 112"/>
                <a:gd name="T9" fmla="*/ 5373 h 138"/>
                <a:gd name="T10" fmla="*/ 55486 w 112"/>
                <a:gd name="T11" fmla="*/ 27197 h 138"/>
                <a:gd name="T12" fmla="*/ 45012 w 112"/>
                <a:gd name="T13" fmla="*/ 49644 h 138"/>
                <a:gd name="T14" fmla="*/ 27200 w 112"/>
                <a:gd name="T15" fmla="*/ 66289 h 138"/>
                <a:gd name="T16" fmla="*/ 12926 w 112"/>
                <a:gd name="T17" fmla="*/ 68116 h 138"/>
                <a:gd name="T18" fmla="*/ 1905 w 112"/>
                <a:gd name="T19" fmla="*/ 58194 h 138"/>
                <a:gd name="T20" fmla="*/ 547 w 112"/>
                <a:gd name="T21" fmla="*/ 49353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 y="98"/>
                  </a:moveTo>
                  <a:cubicBezTo>
                    <a:pt x="0" y="82"/>
                    <a:pt x="8" y="64"/>
                    <a:pt x="17" y="49"/>
                  </a:cubicBezTo>
                  <a:cubicBezTo>
                    <a:pt x="23" y="38"/>
                    <a:pt x="28" y="33"/>
                    <a:pt x="36" y="25"/>
                  </a:cubicBezTo>
                  <a:cubicBezTo>
                    <a:pt x="45" y="16"/>
                    <a:pt x="51" y="8"/>
                    <a:pt x="66" y="4"/>
                  </a:cubicBezTo>
                  <a:cubicBezTo>
                    <a:pt x="79" y="0"/>
                    <a:pt x="90" y="2"/>
                    <a:pt x="99" y="11"/>
                  </a:cubicBezTo>
                  <a:cubicBezTo>
                    <a:pt x="109" y="20"/>
                    <a:pt x="112" y="37"/>
                    <a:pt x="108" y="54"/>
                  </a:cubicBezTo>
                  <a:cubicBezTo>
                    <a:pt x="104" y="72"/>
                    <a:pt x="97" y="89"/>
                    <a:pt x="88" y="99"/>
                  </a:cubicBezTo>
                  <a:cubicBezTo>
                    <a:pt x="75" y="116"/>
                    <a:pt x="70" y="123"/>
                    <a:pt x="53" y="132"/>
                  </a:cubicBezTo>
                  <a:cubicBezTo>
                    <a:pt x="42" y="138"/>
                    <a:pt x="36" y="138"/>
                    <a:pt x="25" y="136"/>
                  </a:cubicBezTo>
                  <a:cubicBezTo>
                    <a:pt x="14" y="133"/>
                    <a:pt x="8" y="128"/>
                    <a:pt x="4" y="116"/>
                  </a:cubicBezTo>
                  <a:cubicBezTo>
                    <a:pt x="3" y="110"/>
                    <a:pt x="2" y="104"/>
                    <a:pt x="1" y="98"/>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18"/>
            <p:cNvSpPr>
              <a:spLocks/>
            </p:cNvSpPr>
            <p:nvPr/>
          </p:nvSpPr>
          <p:spPr bwMode="auto">
            <a:xfrm>
              <a:off x="2570" y="2804"/>
              <a:ext cx="67" cy="249"/>
            </a:xfrm>
            <a:custGeom>
              <a:avLst/>
              <a:gdLst>
                <a:gd name="T0" fmla="*/ 12054 w 36"/>
                <a:gd name="T1" fmla="*/ 1002 h 134"/>
                <a:gd name="T2" fmla="*/ 15535 w 36"/>
                <a:gd name="T3" fmla="*/ 1526 h 134"/>
                <a:gd name="T4" fmla="*/ 17420 w 36"/>
                <a:gd name="T5" fmla="*/ 10252 h 134"/>
                <a:gd name="T6" fmla="*/ 17420 w 36"/>
                <a:gd name="T7" fmla="*/ 31991 h 134"/>
                <a:gd name="T8" fmla="*/ 14545 w 36"/>
                <a:gd name="T9" fmla="*/ 55990 h 134"/>
                <a:gd name="T10" fmla="*/ 8064 w 36"/>
                <a:gd name="T11" fmla="*/ 65240 h 134"/>
                <a:gd name="T12" fmla="*/ 4642 w 36"/>
                <a:gd name="T13" fmla="*/ 64279 h 134"/>
                <a:gd name="T14" fmla="*/ 540 w 36"/>
                <a:gd name="T15" fmla="*/ 53858 h 134"/>
                <a:gd name="T16" fmla="*/ 5313 w 36"/>
                <a:gd name="T17" fmla="*/ 28007 h 134"/>
                <a:gd name="T18" fmla="*/ 8064 w 36"/>
                <a:gd name="T19" fmla="*/ 5270 h 134"/>
                <a:gd name="T20" fmla="*/ 12054 w 36"/>
                <a:gd name="T21" fmla="*/ 1002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4" y="2"/>
                  </a:moveTo>
                  <a:cubicBezTo>
                    <a:pt x="30" y="0"/>
                    <a:pt x="30" y="2"/>
                    <a:pt x="31" y="3"/>
                  </a:cubicBezTo>
                  <a:cubicBezTo>
                    <a:pt x="32" y="6"/>
                    <a:pt x="34" y="12"/>
                    <a:pt x="35" y="21"/>
                  </a:cubicBezTo>
                  <a:cubicBezTo>
                    <a:pt x="36" y="40"/>
                    <a:pt x="36" y="49"/>
                    <a:pt x="35" y="65"/>
                  </a:cubicBezTo>
                  <a:cubicBezTo>
                    <a:pt x="34" y="82"/>
                    <a:pt x="31" y="99"/>
                    <a:pt x="29" y="114"/>
                  </a:cubicBezTo>
                  <a:cubicBezTo>
                    <a:pt x="27" y="127"/>
                    <a:pt x="22" y="130"/>
                    <a:pt x="16" y="133"/>
                  </a:cubicBezTo>
                  <a:cubicBezTo>
                    <a:pt x="16" y="133"/>
                    <a:pt x="14" y="134"/>
                    <a:pt x="9" y="131"/>
                  </a:cubicBezTo>
                  <a:cubicBezTo>
                    <a:pt x="2" y="125"/>
                    <a:pt x="0" y="118"/>
                    <a:pt x="1" y="110"/>
                  </a:cubicBezTo>
                  <a:cubicBezTo>
                    <a:pt x="6" y="90"/>
                    <a:pt x="9" y="71"/>
                    <a:pt x="11" y="57"/>
                  </a:cubicBezTo>
                  <a:cubicBezTo>
                    <a:pt x="13" y="41"/>
                    <a:pt x="14" y="24"/>
                    <a:pt x="16" y="11"/>
                  </a:cubicBezTo>
                  <a:cubicBezTo>
                    <a:pt x="17" y="6"/>
                    <a:pt x="20" y="3"/>
                    <a:pt x="24" y="2"/>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19"/>
            <p:cNvSpPr>
              <a:spLocks/>
            </p:cNvSpPr>
            <p:nvPr/>
          </p:nvSpPr>
          <p:spPr bwMode="auto">
            <a:xfrm>
              <a:off x="2570" y="3059"/>
              <a:ext cx="67" cy="249"/>
            </a:xfrm>
            <a:custGeom>
              <a:avLst/>
              <a:gdLst>
                <a:gd name="T0" fmla="*/ 12054 w 36"/>
                <a:gd name="T1" fmla="*/ 1002 h 134"/>
                <a:gd name="T2" fmla="*/ 15008 w 36"/>
                <a:gd name="T3" fmla="*/ 1526 h 134"/>
                <a:gd name="T4" fmla="*/ 16882 w 36"/>
                <a:gd name="T5" fmla="*/ 10794 h 134"/>
                <a:gd name="T6" fmla="*/ 17420 w 36"/>
                <a:gd name="T7" fmla="*/ 32606 h 134"/>
                <a:gd name="T8" fmla="*/ 14545 w 36"/>
                <a:gd name="T9" fmla="*/ 55990 h 134"/>
                <a:gd name="T10" fmla="*/ 8064 w 36"/>
                <a:gd name="T11" fmla="*/ 65240 h 134"/>
                <a:gd name="T12" fmla="*/ 4642 w 36"/>
                <a:gd name="T13" fmla="*/ 64279 h 134"/>
                <a:gd name="T14" fmla="*/ 540 w 36"/>
                <a:gd name="T15" fmla="*/ 53858 h 134"/>
                <a:gd name="T16" fmla="*/ 5313 w 36"/>
                <a:gd name="T17" fmla="*/ 28603 h 134"/>
                <a:gd name="T18" fmla="*/ 8064 w 36"/>
                <a:gd name="T19" fmla="*/ 5270 h 134"/>
                <a:gd name="T20" fmla="*/ 12054 w 36"/>
                <a:gd name="T21" fmla="*/ 1002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4" y="2"/>
                  </a:moveTo>
                  <a:cubicBezTo>
                    <a:pt x="29" y="0"/>
                    <a:pt x="30" y="2"/>
                    <a:pt x="30" y="3"/>
                  </a:cubicBezTo>
                  <a:cubicBezTo>
                    <a:pt x="32" y="7"/>
                    <a:pt x="33" y="13"/>
                    <a:pt x="34" y="22"/>
                  </a:cubicBezTo>
                  <a:cubicBezTo>
                    <a:pt x="36" y="40"/>
                    <a:pt x="36" y="50"/>
                    <a:pt x="35" y="66"/>
                  </a:cubicBezTo>
                  <a:cubicBezTo>
                    <a:pt x="34" y="82"/>
                    <a:pt x="31" y="99"/>
                    <a:pt x="29" y="114"/>
                  </a:cubicBezTo>
                  <a:cubicBezTo>
                    <a:pt x="27" y="127"/>
                    <a:pt x="22" y="131"/>
                    <a:pt x="16" y="133"/>
                  </a:cubicBezTo>
                  <a:cubicBezTo>
                    <a:pt x="15" y="134"/>
                    <a:pt x="13" y="134"/>
                    <a:pt x="9" y="131"/>
                  </a:cubicBezTo>
                  <a:cubicBezTo>
                    <a:pt x="2" y="126"/>
                    <a:pt x="0" y="119"/>
                    <a:pt x="1" y="110"/>
                  </a:cubicBezTo>
                  <a:cubicBezTo>
                    <a:pt x="5" y="90"/>
                    <a:pt x="8" y="73"/>
                    <a:pt x="11" y="58"/>
                  </a:cubicBezTo>
                  <a:cubicBezTo>
                    <a:pt x="13" y="42"/>
                    <a:pt x="14" y="25"/>
                    <a:pt x="16" y="11"/>
                  </a:cubicBezTo>
                  <a:cubicBezTo>
                    <a:pt x="17" y="7"/>
                    <a:pt x="20" y="4"/>
                    <a:pt x="24" y="2"/>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120"/>
            <p:cNvSpPr>
              <a:spLocks/>
            </p:cNvSpPr>
            <p:nvPr/>
          </p:nvSpPr>
          <p:spPr bwMode="auto">
            <a:xfrm>
              <a:off x="2574" y="3301"/>
              <a:ext cx="67" cy="249"/>
            </a:xfrm>
            <a:custGeom>
              <a:avLst/>
              <a:gdLst>
                <a:gd name="T0" fmla="*/ 12054 w 36"/>
                <a:gd name="T1" fmla="*/ 1002 h 134"/>
                <a:gd name="T2" fmla="*/ 15008 w 36"/>
                <a:gd name="T3" fmla="*/ 1526 h 134"/>
                <a:gd name="T4" fmla="*/ 16882 w 36"/>
                <a:gd name="T5" fmla="*/ 10794 h 134"/>
                <a:gd name="T6" fmla="*/ 17420 w 36"/>
                <a:gd name="T7" fmla="*/ 31991 h 134"/>
                <a:gd name="T8" fmla="*/ 14545 w 36"/>
                <a:gd name="T9" fmla="*/ 55990 h 134"/>
                <a:gd name="T10" fmla="*/ 8064 w 36"/>
                <a:gd name="T11" fmla="*/ 65240 h 134"/>
                <a:gd name="T12" fmla="*/ 4642 w 36"/>
                <a:gd name="T13" fmla="*/ 64279 h 134"/>
                <a:gd name="T14" fmla="*/ 540 w 36"/>
                <a:gd name="T15" fmla="*/ 53858 h 134"/>
                <a:gd name="T16" fmla="*/ 5313 w 36"/>
                <a:gd name="T17" fmla="*/ 28007 h 134"/>
                <a:gd name="T18" fmla="*/ 8064 w 36"/>
                <a:gd name="T19" fmla="*/ 5270 h 134"/>
                <a:gd name="T20" fmla="*/ 12054 w 36"/>
                <a:gd name="T21" fmla="*/ 1002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4" y="2"/>
                  </a:moveTo>
                  <a:cubicBezTo>
                    <a:pt x="29" y="0"/>
                    <a:pt x="30" y="2"/>
                    <a:pt x="30" y="3"/>
                  </a:cubicBezTo>
                  <a:cubicBezTo>
                    <a:pt x="32" y="7"/>
                    <a:pt x="34" y="13"/>
                    <a:pt x="34" y="22"/>
                  </a:cubicBezTo>
                  <a:cubicBezTo>
                    <a:pt x="36" y="40"/>
                    <a:pt x="36" y="49"/>
                    <a:pt x="35" y="65"/>
                  </a:cubicBezTo>
                  <a:cubicBezTo>
                    <a:pt x="34" y="82"/>
                    <a:pt x="30" y="99"/>
                    <a:pt x="29" y="114"/>
                  </a:cubicBezTo>
                  <a:cubicBezTo>
                    <a:pt x="27" y="127"/>
                    <a:pt x="22" y="131"/>
                    <a:pt x="16" y="133"/>
                  </a:cubicBezTo>
                  <a:cubicBezTo>
                    <a:pt x="15" y="133"/>
                    <a:pt x="13" y="134"/>
                    <a:pt x="9" y="131"/>
                  </a:cubicBezTo>
                  <a:cubicBezTo>
                    <a:pt x="2" y="125"/>
                    <a:pt x="0" y="119"/>
                    <a:pt x="1" y="110"/>
                  </a:cubicBezTo>
                  <a:cubicBezTo>
                    <a:pt x="5" y="90"/>
                    <a:pt x="8" y="72"/>
                    <a:pt x="11" y="57"/>
                  </a:cubicBezTo>
                  <a:cubicBezTo>
                    <a:pt x="13" y="41"/>
                    <a:pt x="14" y="24"/>
                    <a:pt x="16" y="11"/>
                  </a:cubicBezTo>
                  <a:cubicBezTo>
                    <a:pt x="17" y="6"/>
                    <a:pt x="20" y="3"/>
                    <a:pt x="24" y="2"/>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121"/>
            <p:cNvSpPr>
              <a:spLocks/>
            </p:cNvSpPr>
            <p:nvPr/>
          </p:nvSpPr>
          <p:spPr bwMode="auto">
            <a:xfrm>
              <a:off x="2573" y="3554"/>
              <a:ext cx="66" cy="249"/>
            </a:xfrm>
            <a:custGeom>
              <a:avLst/>
              <a:gdLst>
                <a:gd name="T0" fmla="*/ 10382 w 36"/>
                <a:gd name="T1" fmla="*/ 1002 h 134"/>
                <a:gd name="T2" fmla="*/ 12879 w 36"/>
                <a:gd name="T3" fmla="*/ 1526 h 134"/>
                <a:gd name="T4" fmla="*/ 14544 w 36"/>
                <a:gd name="T5" fmla="*/ 10794 h 134"/>
                <a:gd name="T6" fmla="*/ 14956 w 36"/>
                <a:gd name="T7" fmla="*/ 32606 h 134"/>
                <a:gd name="T8" fmla="*/ 11972 w 36"/>
                <a:gd name="T9" fmla="*/ 55990 h 134"/>
                <a:gd name="T10" fmla="*/ 6752 w 36"/>
                <a:gd name="T11" fmla="*/ 65240 h 134"/>
                <a:gd name="T12" fmla="*/ 4000 w 36"/>
                <a:gd name="T13" fmla="*/ 64279 h 134"/>
                <a:gd name="T14" fmla="*/ 501 w 36"/>
                <a:gd name="T15" fmla="*/ 53858 h 134"/>
                <a:gd name="T16" fmla="*/ 4246 w 36"/>
                <a:gd name="T17" fmla="*/ 28603 h 134"/>
                <a:gd name="T18" fmla="*/ 6752 w 36"/>
                <a:gd name="T19" fmla="*/ 5270 h 134"/>
                <a:gd name="T20" fmla="*/ 10382 w 36"/>
                <a:gd name="T21" fmla="*/ 1002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4" y="2"/>
                  </a:moveTo>
                  <a:cubicBezTo>
                    <a:pt x="29" y="0"/>
                    <a:pt x="30" y="2"/>
                    <a:pt x="30" y="3"/>
                  </a:cubicBezTo>
                  <a:cubicBezTo>
                    <a:pt x="32" y="7"/>
                    <a:pt x="33" y="13"/>
                    <a:pt x="34" y="22"/>
                  </a:cubicBezTo>
                  <a:cubicBezTo>
                    <a:pt x="36" y="40"/>
                    <a:pt x="36" y="49"/>
                    <a:pt x="35" y="66"/>
                  </a:cubicBezTo>
                  <a:cubicBezTo>
                    <a:pt x="34" y="82"/>
                    <a:pt x="30" y="98"/>
                    <a:pt x="28" y="114"/>
                  </a:cubicBezTo>
                  <a:cubicBezTo>
                    <a:pt x="27" y="127"/>
                    <a:pt x="22" y="131"/>
                    <a:pt x="16" y="133"/>
                  </a:cubicBezTo>
                  <a:cubicBezTo>
                    <a:pt x="15" y="134"/>
                    <a:pt x="13" y="134"/>
                    <a:pt x="9" y="131"/>
                  </a:cubicBezTo>
                  <a:cubicBezTo>
                    <a:pt x="1" y="126"/>
                    <a:pt x="0" y="119"/>
                    <a:pt x="1" y="110"/>
                  </a:cubicBezTo>
                  <a:cubicBezTo>
                    <a:pt x="5" y="90"/>
                    <a:pt x="8" y="73"/>
                    <a:pt x="10" y="58"/>
                  </a:cubicBezTo>
                  <a:cubicBezTo>
                    <a:pt x="13" y="41"/>
                    <a:pt x="13" y="25"/>
                    <a:pt x="16" y="11"/>
                  </a:cubicBezTo>
                  <a:cubicBezTo>
                    <a:pt x="17" y="6"/>
                    <a:pt x="20" y="3"/>
                    <a:pt x="24" y="2"/>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22"/>
            <p:cNvSpPr>
              <a:spLocks/>
            </p:cNvSpPr>
            <p:nvPr/>
          </p:nvSpPr>
          <p:spPr bwMode="auto">
            <a:xfrm>
              <a:off x="2573" y="3799"/>
              <a:ext cx="66" cy="248"/>
            </a:xfrm>
            <a:custGeom>
              <a:avLst/>
              <a:gdLst>
                <a:gd name="T0" fmla="*/ 10382 w 36"/>
                <a:gd name="T1" fmla="*/ 546 h 133"/>
                <a:gd name="T2" fmla="*/ 12879 w 36"/>
                <a:gd name="T3" fmla="*/ 1018 h 133"/>
                <a:gd name="T4" fmla="*/ 14544 w 36"/>
                <a:gd name="T5" fmla="*/ 10685 h 133"/>
                <a:gd name="T6" fmla="*/ 14956 w 36"/>
                <a:gd name="T7" fmla="*/ 33006 h 133"/>
                <a:gd name="T8" fmla="*/ 11972 w 36"/>
                <a:gd name="T9" fmla="*/ 57460 h 133"/>
                <a:gd name="T10" fmla="*/ 6752 w 36"/>
                <a:gd name="T11" fmla="*/ 67085 h 133"/>
                <a:gd name="T12" fmla="*/ 4000 w 36"/>
                <a:gd name="T13" fmla="*/ 65910 h 133"/>
                <a:gd name="T14" fmla="*/ 501 w 36"/>
                <a:gd name="T15" fmla="*/ 55405 h 133"/>
                <a:gd name="T16" fmla="*/ 4246 w 36"/>
                <a:gd name="T17" fmla="*/ 28915 h 133"/>
                <a:gd name="T18" fmla="*/ 6752 w 36"/>
                <a:gd name="T19" fmla="*/ 5091 h 133"/>
                <a:gd name="T20" fmla="*/ 10382 w 36"/>
                <a:gd name="T21" fmla="*/ 546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3">
                  <a:moveTo>
                    <a:pt x="24" y="1"/>
                  </a:moveTo>
                  <a:cubicBezTo>
                    <a:pt x="29" y="0"/>
                    <a:pt x="30" y="1"/>
                    <a:pt x="30" y="2"/>
                  </a:cubicBezTo>
                  <a:cubicBezTo>
                    <a:pt x="32" y="6"/>
                    <a:pt x="33" y="12"/>
                    <a:pt x="34" y="21"/>
                  </a:cubicBezTo>
                  <a:cubicBezTo>
                    <a:pt x="36" y="39"/>
                    <a:pt x="36" y="48"/>
                    <a:pt x="35" y="65"/>
                  </a:cubicBezTo>
                  <a:cubicBezTo>
                    <a:pt x="34" y="81"/>
                    <a:pt x="30" y="97"/>
                    <a:pt x="28" y="113"/>
                  </a:cubicBezTo>
                  <a:cubicBezTo>
                    <a:pt x="27" y="126"/>
                    <a:pt x="22" y="130"/>
                    <a:pt x="16" y="132"/>
                  </a:cubicBezTo>
                  <a:cubicBezTo>
                    <a:pt x="15" y="133"/>
                    <a:pt x="13" y="133"/>
                    <a:pt x="9" y="130"/>
                  </a:cubicBezTo>
                  <a:cubicBezTo>
                    <a:pt x="1" y="124"/>
                    <a:pt x="0" y="118"/>
                    <a:pt x="1" y="109"/>
                  </a:cubicBezTo>
                  <a:cubicBezTo>
                    <a:pt x="5" y="89"/>
                    <a:pt x="8" y="72"/>
                    <a:pt x="10" y="57"/>
                  </a:cubicBezTo>
                  <a:cubicBezTo>
                    <a:pt x="13" y="40"/>
                    <a:pt x="13" y="23"/>
                    <a:pt x="16" y="10"/>
                  </a:cubicBezTo>
                  <a:cubicBezTo>
                    <a:pt x="17" y="5"/>
                    <a:pt x="20" y="2"/>
                    <a:pt x="24" y="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23"/>
            <p:cNvSpPr>
              <a:spLocks/>
            </p:cNvSpPr>
            <p:nvPr/>
          </p:nvSpPr>
          <p:spPr bwMode="auto">
            <a:xfrm>
              <a:off x="2369" y="2265"/>
              <a:ext cx="209" cy="256"/>
            </a:xfrm>
            <a:custGeom>
              <a:avLst/>
              <a:gdLst>
                <a:gd name="T0" fmla="*/ 547 w 112"/>
                <a:gd name="T1" fmla="*/ 47380 h 138"/>
                <a:gd name="T2" fmla="*/ 8830 w 112"/>
                <a:gd name="T3" fmla="*/ 23721 h 138"/>
                <a:gd name="T4" fmla="*/ 18370 w 112"/>
                <a:gd name="T5" fmla="*/ 11663 h 138"/>
                <a:gd name="T6" fmla="*/ 33830 w 112"/>
                <a:gd name="T7" fmla="*/ 1827 h 138"/>
                <a:gd name="T8" fmla="*/ 50757 w 112"/>
                <a:gd name="T9" fmla="*/ 5211 h 138"/>
                <a:gd name="T10" fmla="*/ 55486 w 112"/>
                <a:gd name="T11" fmla="*/ 26079 h 138"/>
                <a:gd name="T12" fmla="*/ 45012 w 112"/>
                <a:gd name="T13" fmla="*/ 47840 h 138"/>
                <a:gd name="T14" fmla="*/ 27200 w 112"/>
                <a:gd name="T15" fmla="*/ 63668 h 138"/>
                <a:gd name="T16" fmla="*/ 12926 w 112"/>
                <a:gd name="T17" fmla="*/ 65440 h 138"/>
                <a:gd name="T18" fmla="*/ 1905 w 112"/>
                <a:gd name="T19" fmla="*/ 55955 h 138"/>
                <a:gd name="T20" fmla="*/ 547 w 112"/>
                <a:gd name="T21" fmla="*/ 4738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 y="98"/>
                  </a:moveTo>
                  <a:cubicBezTo>
                    <a:pt x="0" y="82"/>
                    <a:pt x="8" y="64"/>
                    <a:pt x="17" y="49"/>
                  </a:cubicBezTo>
                  <a:cubicBezTo>
                    <a:pt x="23" y="38"/>
                    <a:pt x="28" y="33"/>
                    <a:pt x="36" y="24"/>
                  </a:cubicBezTo>
                  <a:cubicBezTo>
                    <a:pt x="45" y="16"/>
                    <a:pt x="51" y="8"/>
                    <a:pt x="66" y="4"/>
                  </a:cubicBezTo>
                  <a:cubicBezTo>
                    <a:pt x="79" y="0"/>
                    <a:pt x="90" y="2"/>
                    <a:pt x="99" y="11"/>
                  </a:cubicBezTo>
                  <a:cubicBezTo>
                    <a:pt x="109" y="19"/>
                    <a:pt x="112" y="37"/>
                    <a:pt x="108" y="54"/>
                  </a:cubicBezTo>
                  <a:cubicBezTo>
                    <a:pt x="104" y="72"/>
                    <a:pt x="97" y="89"/>
                    <a:pt x="88" y="99"/>
                  </a:cubicBezTo>
                  <a:cubicBezTo>
                    <a:pt x="76" y="114"/>
                    <a:pt x="70" y="123"/>
                    <a:pt x="53" y="132"/>
                  </a:cubicBezTo>
                  <a:cubicBezTo>
                    <a:pt x="43" y="138"/>
                    <a:pt x="36" y="138"/>
                    <a:pt x="25" y="136"/>
                  </a:cubicBezTo>
                  <a:cubicBezTo>
                    <a:pt x="14" y="133"/>
                    <a:pt x="8" y="128"/>
                    <a:pt x="4" y="116"/>
                  </a:cubicBezTo>
                  <a:cubicBezTo>
                    <a:pt x="3" y="110"/>
                    <a:pt x="2" y="104"/>
                    <a:pt x="1" y="98"/>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24"/>
            <p:cNvSpPr>
              <a:spLocks/>
            </p:cNvSpPr>
            <p:nvPr/>
          </p:nvSpPr>
          <p:spPr bwMode="auto">
            <a:xfrm>
              <a:off x="1531" y="1736"/>
              <a:ext cx="305" cy="291"/>
            </a:xfrm>
            <a:custGeom>
              <a:avLst/>
              <a:gdLst>
                <a:gd name="T0" fmla="*/ 81093 w 164"/>
                <a:gd name="T1" fmla="*/ 39860 h 156"/>
                <a:gd name="T2" fmla="*/ 72713 w 164"/>
                <a:gd name="T3" fmla="*/ 53057 h 156"/>
                <a:gd name="T4" fmla="*/ 22287 w 164"/>
                <a:gd name="T5" fmla="*/ 78436 h 156"/>
                <a:gd name="T6" fmla="*/ 8613 w 164"/>
                <a:gd name="T7" fmla="*/ 67917 h 156"/>
                <a:gd name="T8" fmla="*/ 5298 w 164"/>
                <a:gd name="T9" fmla="*/ 18316 h 156"/>
                <a:gd name="T10" fmla="*/ 22287 w 164"/>
                <a:gd name="T11" fmla="*/ 1903 h 156"/>
                <a:gd name="T12" fmla="*/ 73103 w 164"/>
                <a:gd name="T13" fmla="*/ 27604 h 156"/>
                <a:gd name="T14" fmla="*/ 81093 w 164"/>
                <a:gd name="T15" fmla="*/ 39860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 h="156">
                  <a:moveTo>
                    <a:pt x="164" y="78"/>
                  </a:moveTo>
                  <a:cubicBezTo>
                    <a:pt x="164" y="86"/>
                    <a:pt x="156" y="98"/>
                    <a:pt x="147" y="104"/>
                  </a:cubicBezTo>
                  <a:cubicBezTo>
                    <a:pt x="125" y="122"/>
                    <a:pt x="87" y="146"/>
                    <a:pt x="45" y="154"/>
                  </a:cubicBezTo>
                  <a:cubicBezTo>
                    <a:pt x="35" y="156"/>
                    <a:pt x="22" y="144"/>
                    <a:pt x="17" y="133"/>
                  </a:cubicBezTo>
                  <a:cubicBezTo>
                    <a:pt x="0" y="104"/>
                    <a:pt x="1" y="61"/>
                    <a:pt x="11" y="36"/>
                  </a:cubicBezTo>
                  <a:cubicBezTo>
                    <a:pt x="18" y="18"/>
                    <a:pt x="32" y="0"/>
                    <a:pt x="45" y="4"/>
                  </a:cubicBezTo>
                  <a:cubicBezTo>
                    <a:pt x="89" y="13"/>
                    <a:pt x="133" y="40"/>
                    <a:pt x="148" y="54"/>
                  </a:cubicBezTo>
                  <a:cubicBezTo>
                    <a:pt x="160" y="66"/>
                    <a:pt x="164" y="70"/>
                    <a:pt x="164" y="78"/>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5"/>
            <p:cNvSpPr>
              <a:spLocks/>
            </p:cNvSpPr>
            <p:nvPr/>
          </p:nvSpPr>
          <p:spPr bwMode="auto">
            <a:xfrm>
              <a:off x="2098" y="2117"/>
              <a:ext cx="282" cy="303"/>
            </a:xfrm>
            <a:custGeom>
              <a:avLst/>
              <a:gdLst>
                <a:gd name="T0" fmla="*/ 18838 w 152"/>
                <a:gd name="T1" fmla="*/ 1002 h 163"/>
                <a:gd name="T2" fmla="*/ 33278 w 152"/>
                <a:gd name="T3" fmla="*/ 4989 h 163"/>
                <a:gd name="T4" fmla="*/ 71036 w 152"/>
                <a:gd name="T5" fmla="*/ 45350 h 163"/>
                <a:gd name="T6" fmla="*/ 65660 w 152"/>
                <a:gd name="T7" fmla="*/ 62057 h 163"/>
                <a:gd name="T8" fmla="*/ 21647 w 152"/>
                <a:gd name="T9" fmla="*/ 79310 h 163"/>
                <a:gd name="T10" fmla="*/ 1827 w 152"/>
                <a:gd name="T11" fmla="*/ 68205 h 163"/>
                <a:gd name="T12" fmla="*/ 9668 w 152"/>
                <a:gd name="T13" fmla="*/ 12250 h 163"/>
                <a:gd name="T14" fmla="*/ 18838 w 152"/>
                <a:gd name="T15" fmla="*/ 1002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2" h="163">
                  <a:moveTo>
                    <a:pt x="39" y="2"/>
                  </a:moveTo>
                  <a:cubicBezTo>
                    <a:pt x="47" y="0"/>
                    <a:pt x="60" y="4"/>
                    <a:pt x="69" y="10"/>
                  </a:cubicBezTo>
                  <a:cubicBezTo>
                    <a:pt x="92" y="26"/>
                    <a:pt x="127" y="55"/>
                    <a:pt x="147" y="92"/>
                  </a:cubicBezTo>
                  <a:cubicBezTo>
                    <a:pt x="152" y="102"/>
                    <a:pt x="144" y="117"/>
                    <a:pt x="136" y="126"/>
                  </a:cubicBezTo>
                  <a:cubicBezTo>
                    <a:pt x="113" y="150"/>
                    <a:pt x="72" y="163"/>
                    <a:pt x="45" y="161"/>
                  </a:cubicBezTo>
                  <a:cubicBezTo>
                    <a:pt x="26" y="160"/>
                    <a:pt x="5" y="152"/>
                    <a:pt x="4" y="138"/>
                  </a:cubicBezTo>
                  <a:cubicBezTo>
                    <a:pt x="0" y="94"/>
                    <a:pt x="12" y="43"/>
                    <a:pt x="20" y="25"/>
                  </a:cubicBezTo>
                  <a:cubicBezTo>
                    <a:pt x="29" y="9"/>
                    <a:pt x="31" y="5"/>
                    <a:pt x="39" y="2"/>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126"/>
            <p:cNvSpPr>
              <a:spLocks/>
            </p:cNvSpPr>
            <p:nvPr/>
          </p:nvSpPr>
          <p:spPr bwMode="auto">
            <a:xfrm>
              <a:off x="1799" y="2120"/>
              <a:ext cx="288" cy="308"/>
            </a:xfrm>
            <a:custGeom>
              <a:avLst/>
              <a:gdLst>
                <a:gd name="T0" fmla="*/ 55963 w 155"/>
                <a:gd name="T1" fmla="*/ 985 h 166"/>
                <a:gd name="T2" fmla="*/ 66221 w 155"/>
                <a:gd name="T3" fmla="*/ 12493 h 166"/>
                <a:gd name="T4" fmla="*/ 73525 w 155"/>
                <a:gd name="T5" fmla="*/ 67292 h 166"/>
                <a:gd name="T6" fmla="*/ 59950 w 155"/>
                <a:gd name="T7" fmla="*/ 77351 h 166"/>
                <a:gd name="T8" fmla="*/ 13196 w 155"/>
                <a:gd name="T9" fmla="*/ 65196 h 166"/>
                <a:gd name="T10" fmla="*/ 3456 w 155"/>
                <a:gd name="T11" fmla="*/ 45122 h 166"/>
                <a:gd name="T12" fmla="*/ 42202 w 155"/>
                <a:gd name="T13" fmla="*/ 5212 h 166"/>
                <a:gd name="T14" fmla="*/ 55963 w 155"/>
                <a:gd name="T15" fmla="*/ 985 h 1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166">
                  <a:moveTo>
                    <a:pt x="114" y="2"/>
                  </a:moveTo>
                  <a:cubicBezTo>
                    <a:pt x="122" y="5"/>
                    <a:pt x="131" y="16"/>
                    <a:pt x="135" y="26"/>
                  </a:cubicBezTo>
                  <a:cubicBezTo>
                    <a:pt x="144" y="53"/>
                    <a:pt x="155" y="97"/>
                    <a:pt x="150" y="139"/>
                  </a:cubicBezTo>
                  <a:cubicBezTo>
                    <a:pt x="149" y="149"/>
                    <a:pt x="133" y="157"/>
                    <a:pt x="122" y="160"/>
                  </a:cubicBezTo>
                  <a:cubicBezTo>
                    <a:pt x="89" y="166"/>
                    <a:pt x="48" y="152"/>
                    <a:pt x="27" y="135"/>
                  </a:cubicBezTo>
                  <a:cubicBezTo>
                    <a:pt x="12" y="123"/>
                    <a:pt x="0" y="104"/>
                    <a:pt x="7" y="93"/>
                  </a:cubicBezTo>
                  <a:cubicBezTo>
                    <a:pt x="30" y="54"/>
                    <a:pt x="69" y="20"/>
                    <a:pt x="86" y="11"/>
                  </a:cubicBezTo>
                  <a:cubicBezTo>
                    <a:pt x="102" y="2"/>
                    <a:pt x="106" y="0"/>
                    <a:pt x="114" y="2"/>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27"/>
            <p:cNvSpPr>
              <a:spLocks/>
            </p:cNvSpPr>
            <p:nvPr/>
          </p:nvSpPr>
          <p:spPr bwMode="auto">
            <a:xfrm>
              <a:off x="1609" y="1998"/>
              <a:ext cx="293" cy="283"/>
            </a:xfrm>
            <a:custGeom>
              <a:avLst/>
              <a:gdLst>
                <a:gd name="T0" fmla="*/ 73690 w 158"/>
                <a:gd name="T1" fmla="*/ 6487 h 152"/>
                <a:gd name="T2" fmla="*/ 74435 w 158"/>
                <a:gd name="T3" fmla="*/ 22122 h 152"/>
                <a:gd name="T4" fmla="*/ 48462 w 158"/>
                <a:gd name="T5" fmla="*/ 72684 h 152"/>
                <a:gd name="T6" fmla="*/ 31599 w 158"/>
                <a:gd name="T7" fmla="*/ 72684 h 152"/>
                <a:gd name="T8" fmla="*/ 1823 w 158"/>
                <a:gd name="T9" fmla="*/ 34366 h 152"/>
                <a:gd name="T10" fmla="*/ 6270 w 158"/>
                <a:gd name="T11" fmla="*/ 11002 h 152"/>
                <a:gd name="T12" fmla="*/ 60731 w 158"/>
                <a:gd name="T13" fmla="*/ 1536 h 152"/>
                <a:gd name="T14" fmla="*/ 73690 w 158"/>
                <a:gd name="T15" fmla="*/ 6487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52">
                  <a:moveTo>
                    <a:pt x="153" y="13"/>
                  </a:moveTo>
                  <a:cubicBezTo>
                    <a:pt x="158" y="20"/>
                    <a:pt x="158" y="34"/>
                    <a:pt x="155" y="44"/>
                  </a:cubicBezTo>
                  <a:cubicBezTo>
                    <a:pt x="148" y="72"/>
                    <a:pt x="130" y="114"/>
                    <a:pt x="101" y="145"/>
                  </a:cubicBezTo>
                  <a:cubicBezTo>
                    <a:pt x="94" y="152"/>
                    <a:pt x="77" y="150"/>
                    <a:pt x="66" y="145"/>
                  </a:cubicBezTo>
                  <a:cubicBezTo>
                    <a:pt x="36" y="130"/>
                    <a:pt x="11" y="95"/>
                    <a:pt x="4" y="69"/>
                  </a:cubicBezTo>
                  <a:cubicBezTo>
                    <a:pt x="0" y="50"/>
                    <a:pt x="1" y="28"/>
                    <a:pt x="13" y="22"/>
                  </a:cubicBezTo>
                  <a:cubicBezTo>
                    <a:pt x="54" y="5"/>
                    <a:pt x="106" y="0"/>
                    <a:pt x="126" y="3"/>
                  </a:cubicBezTo>
                  <a:cubicBezTo>
                    <a:pt x="143" y="6"/>
                    <a:pt x="148" y="6"/>
                    <a:pt x="153" y="13"/>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28"/>
            <p:cNvSpPr>
              <a:spLocks/>
            </p:cNvSpPr>
            <p:nvPr/>
          </p:nvSpPr>
          <p:spPr bwMode="auto">
            <a:xfrm>
              <a:off x="2343" y="1740"/>
              <a:ext cx="306" cy="290"/>
            </a:xfrm>
            <a:custGeom>
              <a:avLst/>
              <a:gdLst>
                <a:gd name="T0" fmla="*/ 547 w 164"/>
                <a:gd name="T1" fmla="*/ 37897 h 156"/>
                <a:gd name="T2" fmla="*/ 9271 w 164"/>
                <a:gd name="T3" fmla="*/ 25273 h 156"/>
                <a:gd name="T4" fmla="*/ 61944 w 164"/>
                <a:gd name="T5" fmla="*/ 1002 h 156"/>
                <a:gd name="T6" fmla="*/ 76209 w 164"/>
                <a:gd name="T7" fmla="*/ 11968 h 156"/>
                <a:gd name="T8" fmla="*/ 78179 w 164"/>
                <a:gd name="T9" fmla="*/ 59578 h 156"/>
                <a:gd name="T10" fmla="*/ 60222 w 164"/>
                <a:gd name="T11" fmla="*/ 75342 h 156"/>
                <a:gd name="T12" fmla="*/ 8822 w 164"/>
                <a:gd name="T13" fmla="*/ 49774 h 156"/>
                <a:gd name="T14" fmla="*/ 547 w 164"/>
                <a:gd name="T15" fmla="*/ 37897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 h="156">
                  <a:moveTo>
                    <a:pt x="1" y="77"/>
                  </a:moveTo>
                  <a:cubicBezTo>
                    <a:pt x="1" y="68"/>
                    <a:pt x="9" y="57"/>
                    <a:pt x="18" y="51"/>
                  </a:cubicBezTo>
                  <a:cubicBezTo>
                    <a:pt x="40" y="33"/>
                    <a:pt x="79" y="10"/>
                    <a:pt x="121" y="2"/>
                  </a:cubicBezTo>
                  <a:cubicBezTo>
                    <a:pt x="131" y="0"/>
                    <a:pt x="143" y="13"/>
                    <a:pt x="149" y="24"/>
                  </a:cubicBezTo>
                  <a:cubicBezTo>
                    <a:pt x="164" y="53"/>
                    <a:pt x="163" y="97"/>
                    <a:pt x="153" y="121"/>
                  </a:cubicBezTo>
                  <a:cubicBezTo>
                    <a:pt x="146" y="139"/>
                    <a:pt x="131" y="156"/>
                    <a:pt x="118" y="153"/>
                  </a:cubicBezTo>
                  <a:cubicBezTo>
                    <a:pt x="74" y="142"/>
                    <a:pt x="31" y="115"/>
                    <a:pt x="17" y="101"/>
                  </a:cubicBezTo>
                  <a:cubicBezTo>
                    <a:pt x="4" y="89"/>
                    <a:pt x="0" y="85"/>
                    <a:pt x="1" y="77"/>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29"/>
            <p:cNvSpPr>
              <a:spLocks/>
            </p:cNvSpPr>
            <p:nvPr/>
          </p:nvSpPr>
          <p:spPr bwMode="auto">
            <a:xfrm>
              <a:off x="2098" y="1344"/>
              <a:ext cx="286" cy="306"/>
            </a:xfrm>
            <a:custGeom>
              <a:avLst/>
              <a:gdLst>
                <a:gd name="T0" fmla="*/ 19376 w 154"/>
                <a:gd name="T1" fmla="*/ 78403 h 165"/>
                <a:gd name="T2" fmla="*/ 9767 w 154"/>
                <a:gd name="T3" fmla="*/ 66847 h 165"/>
                <a:gd name="T4" fmla="*/ 2427 w 154"/>
                <a:gd name="T5" fmla="*/ 12444 h 165"/>
                <a:gd name="T6" fmla="*/ 15999 w 154"/>
                <a:gd name="T7" fmla="*/ 2806 h 165"/>
                <a:gd name="T8" fmla="*/ 62562 w 154"/>
                <a:gd name="T9" fmla="*/ 14855 h 165"/>
                <a:gd name="T10" fmla="*/ 72291 w 154"/>
                <a:gd name="T11" fmla="*/ 35036 h 165"/>
                <a:gd name="T12" fmla="*/ 33165 w 154"/>
                <a:gd name="T13" fmla="*/ 74454 h 165"/>
                <a:gd name="T14" fmla="*/ 19376 w 154"/>
                <a:gd name="T15" fmla="*/ 78403 h 1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4" h="165">
                  <a:moveTo>
                    <a:pt x="40" y="163"/>
                  </a:moveTo>
                  <a:cubicBezTo>
                    <a:pt x="32" y="160"/>
                    <a:pt x="24" y="149"/>
                    <a:pt x="20" y="139"/>
                  </a:cubicBezTo>
                  <a:cubicBezTo>
                    <a:pt x="10" y="112"/>
                    <a:pt x="0" y="68"/>
                    <a:pt x="5" y="26"/>
                  </a:cubicBezTo>
                  <a:cubicBezTo>
                    <a:pt x="6" y="16"/>
                    <a:pt x="22" y="8"/>
                    <a:pt x="33" y="6"/>
                  </a:cubicBezTo>
                  <a:cubicBezTo>
                    <a:pt x="66" y="0"/>
                    <a:pt x="107" y="13"/>
                    <a:pt x="128" y="31"/>
                  </a:cubicBezTo>
                  <a:cubicBezTo>
                    <a:pt x="142" y="43"/>
                    <a:pt x="154" y="62"/>
                    <a:pt x="148" y="73"/>
                  </a:cubicBezTo>
                  <a:cubicBezTo>
                    <a:pt x="125" y="112"/>
                    <a:pt x="85" y="146"/>
                    <a:pt x="68" y="155"/>
                  </a:cubicBezTo>
                  <a:cubicBezTo>
                    <a:pt x="52" y="163"/>
                    <a:pt x="48" y="165"/>
                    <a:pt x="40" y="163"/>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130"/>
            <p:cNvSpPr>
              <a:spLocks/>
            </p:cNvSpPr>
            <p:nvPr/>
          </p:nvSpPr>
          <p:spPr bwMode="auto">
            <a:xfrm>
              <a:off x="1804" y="1349"/>
              <a:ext cx="285" cy="301"/>
            </a:xfrm>
            <a:custGeom>
              <a:avLst/>
              <a:gdLst>
                <a:gd name="T0" fmla="*/ 57814 w 153"/>
                <a:gd name="T1" fmla="*/ 78407 h 162"/>
                <a:gd name="T2" fmla="*/ 42186 w 153"/>
                <a:gd name="T3" fmla="*/ 75003 h 162"/>
                <a:gd name="T4" fmla="*/ 2515 w 153"/>
                <a:gd name="T5" fmla="*/ 34764 h 162"/>
                <a:gd name="T6" fmla="*/ 8092 w 153"/>
                <a:gd name="T7" fmla="*/ 18173 h 162"/>
                <a:gd name="T8" fmla="*/ 53213 w 153"/>
                <a:gd name="T9" fmla="*/ 539 h 162"/>
                <a:gd name="T10" fmla="*/ 74476 w 153"/>
                <a:gd name="T11" fmla="*/ 11406 h 162"/>
                <a:gd name="T12" fmla="*/ 67012 w 153"/>
                <a:gd name="T13" fmla="*/ 67365 h 162"/>
                <a:gd name="T14" fmla="*/ 57814 w 153"/>
                <a:gd name="T15" fmla="*/ 7840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 h="162">
                  <a:moveTo>
                    <a:pt x="115" y="160"/>
                  </a:moveTo>
                  <a:cubicBezTo>
                    <a:pt x="107" y="162"/>
                    <a:pt x="94" y="158"/>
                    <a:pt x="84" y="153"/>
                  </a:cubicBezTo>
                  <a:cubicBezTo>
                    <a:pt x="61" y="137"/>
                    <a:pt x="26" y="108"/>
                    <a:pt x="5" y="71"/>
                  </a:cubicBezTo>
                  <a:cubicBezTo>
                    <a:pt x="0" y="62"/>
                    <a:pt x="8" y="46"/>
                    <a:pt x="16" y="37"/>
                  </a:cubicBezTo>
                  <a:cubicBezTo>
                    <a:pt x="38" y="13"/>
                    <a:pt x="80" y="0"/>
                    <a:pt x="106" y="1"/>
                  </a:cubicBezTo>
                  <a:cubicBezTo>
                    <a:pt x="126" y="2"/>
                    <a:pt x="146" y="10"/>
                    <a:pt x="148" y="23"/>
                  </a:cubicBezTo>
                  <a:cubicBezTo>
                    <a:pt x="153" y="68"/>
                    <a:pt x="141" y="119"/>
                    <a:pt x="133" y="137"/>
                  </a:cubicBezTo>
                  <a:cubicBezTo>
                    <a:pt x="125" y="153"/>
                    <a:pt x="123" y="157"/>
                    <a:pt x="115" y="160"/>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1"/>
            <p:cNvSpPr>
              <a:spLocks/>
            </p:cNvSpPr>
            <p:nvPr/>
          </p:nvSpPr>
          <p:spPr bwMode="auto">
            <a:xfrm>
              <a:off x="2287" y="1475"/>
              <a:ext cx="297" cy="283"/>
            </a:xfrm>
            <a:custGeom>
              <a:avLst/>
              <a:gdLst>
                <a:gd name="T0" fmla="*/ 2540 w 159"/>
                <a:gd name="T1" fmla="*/ 69020 h 152"/>
                <a:gd name="T2" fmla="*/ 1909 w 159"/>
                <a:gd name="T3" fmla="*/ 53986 h 152"/>
                <a:gd name="T4" fmla="*/ 29902 w 159"/>
                <a:gd name="T5" fmla="*/ 4046 h 152"/>
                <a:gd name="T6" fmla="*/ 48164 w 159"/>
                <a:gd name="T7" fmla="*/ 4046 h 152"/>
                <a:gd name="T8" fmla="*/ 79727 w 159"/>
                <a:gd name="T9" fmla="*/ 41867 h 152"/>
                <a:gd name="T10" fmla="*/ 74982 w 159"/>
                <a:gd name="T11" fmla="*/ 65151 h 152"/>
                <a:gd name="T12" fmla="*/ 17211 w 159"/>
                <a:gd name="T13" fmla="*/ 74526 h 152"/>
                <a:gd name="T14" fmla="*/ 2540 w 159"/>
                <a:gd name="T15" fmla="*/ 69020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 h="152">
                  <a:moveTo>
                    <a:pt x="5" y="138"/>
                  </a:moveTo>
                  <a:cubicBezTo>
                    <a:pt x="0" y="132"/>
                    <a:pt x="0" y="118"/>
                    <a:pt x="4" y="108"/>
                  </a:cubicBezTo>
                  <a:cubicBezTo>
                    <a:pt x="12" y="80"/>
                    <a:pt x="29" y="39"/>
                    <a:pt x="58" y="8"/>
                  </a:cubicBezTo>
                  <a:cubicBezTo>
                    <a:pt x="65" y="0"/>
                    <a:pt x="83" y="3"/>
                    <a:pt x="93" y="8"/>
                  </a:cubicBezTo>
                  <a:cubicBezTo>
                    <a:pt x="124" y="23"/>
                    <a:pt x="148" y="58"/>
                    <a:pt x="154" y="84"/>
                  </a:cubicBezTo>
                  <a:cubicBezTo>
                    <a:pt x="159" y="103"/>
                    <a:pt x="158" y="125"/>
                    <a:pt x="145" y="130"/>
                  </a:cubicBezTo>
                  <a:cubicBezTo>
                    <a:pt x="104" y="148"/>
                    <a:pt x="52" y="152"/>
                    <a:pt x="33" y="149"/>
                  </a:cubicBezTo>
                  <a:cubicBezTo>
                    <a:pt x="15" y="146"/>
                    <a:pt x="10" y="145"/>
                    <a:pt x="5" y="138"/>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32"/>
            <p:cNvSpPr>
              <a:spLocks/>
            </p:cNvSpPr>
            <p:nvPr/>
          </p:nvSpPr>
          <p:spPr bwMode="auto">
            <a:xfrm>
              <a:off x="2287" y="2006"/>
              <a:ext cx="295" cy="285"/>
            </a:xfrm>
            <a:custGeom>
              <a:avLst/>
              <a:gdLst>
                <a:gd name="T0" fmla="*/ 2537 w 158"/>
                <a:gd name="T1" fmla="*/ 5948 h 153"/>
                <a:gd name="T2" fmla="*/ 17405 w 158"/>
                <a:gd name="T3" fmla="*/ 542 h 153"/>
                <a:gd name="T4" fmla="*/ 75288 w 158"/>
                <a:gd name="T5" fmla="*/ 11080 h 153"/>
                <a:gd name="T6" fmla="*/ 80753 w 158"/>
                <a:gd name="T7" fmla="*/ 27533 h 153"/>
                <a:gd name="T8" fmla="*/ 52824 w 158"/>
                <a:gd name="T9" fmla="*/ 68894 h 153"/>
                <a:gd name="T10" fmla="*/ 29276 w 158"/>
                <a:gd name="T11" fmla="*/ 71718 h 153"/>
                <a:gd name="T12" fmla="*/ 1906 w 158"/>
                <a:gd name="T13" fmla="*/ 20639 h 153"/>
                <a:gd name="T14" fmla="*/ 2537 w 158"/>
                <a:gd name="T15" fmla="*/ 5948 h 1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53">
                  <a:moveTo>
                    <a:pt x="5" y="12"/>
                  </a:moveTo>
                  <a:cubicBezTo>
                    <a:pt x="10" y="5"/>
                    <a:pt x="23" y="1"/>
                    <a:pt x="34" y="1"/>
                  </a:cubicBezTo>
                  <a:cubicBezTo>
                    <a:pt x="62" y="0"/>
                    <a:pt x="108" y="4"/>
                    <a:pt x="146" y="22"/>
                  </a:cubicBezTo>
                  <a:cubicBezTo>
                    <a:pt x="156" y="26"/>
                    <a:pt x="158" y="44"/>
                    <a:pt x="157" y="55"/>
                  </a:cubicBezTo>
                  <a:cubicBezTo>
                    <a:pt x="152" y="89"/>
                    <a:pt x="126" y="123"/>
                    <a:pt x="103" y="137"/>
                  </a:cubicBezTo>
                  <a:cubicBezTo>
                    <a:pt x="87" y="147"/>
                    <a:pt x="65" y="153"/>
                    <a:pt x="57" y="143"/>
                  </a:cubicBezTo>
                  <a:cubicBezTo>
                    <a:pt x="27" y="109"/>
                    <a:pt x="7" y="61"/>
                    <a:pt x="4" y="41"/>
                  </a:cubicBezTo>
                  <a:cubicBezTo>
                    <a:pt x="1" y="24"/>
                    <a:pt x="0" y="19"/>
                    <a:pt x="5" y="12"/>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33"/>
            <p:cNvSpPr>
              <a:spLocks/>
            </p:cNvSpPr>
            <p:nvPr/>
          </p:nvSpPr>
          <p:spPr bwMode="auto">
            <a:xfrm>
              <a:off x="1602" y="1474"/>
              <a:ext cx="295" cy="283"/>
            </a:xfrm>
            <a:custGeom>
              <a:avLst/>
              <a:gdLst>
                <a:gd name="T0" fmla="*/ 74570 w 159"/>
                <a:gd name="T1" fmla="*/ 69547 h 152"/>
                <a:gd name="T2" fmla="*/ 60412 w 159"/>
                <a:gd name="T3" fmla="*/ 75537 h 152"/>
                <a:gd name="T4" fmla="*/ 6293 w 159"/>
                <a:gd name="T5" fmla="*/ 66148 h 152"/>
                <a:gd name="T6" fmla="*/ 985 w 159"/>
                <a:gd name="T7" fmla="*/ 48953 h 152"/>
                <a:gd name="T8" fmla="*/ 26090 w 159"/>
                <a:gd name="T9" fmla="*/ 8073 h 152"/>
                <a:gd name="T10" fmla="*/ 48736 w 159"/>
                <a:gd name="T11" fmla="*/ 5033 h 152"/>
                <a:gd name="T12" fmla="*/ 75004 w 159"/>
                <a:gd name="T13" fmla="*/ 55144 h 152"/>
                <a:gd name="T14" fmla="*/ 74570 w 159"/>
                <a:gd name="T15" fmla="*/ 69547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 h="152">
                  <a:moveTo>
                    <a:pt x="154" y="139"/>
                  </a:moveTo>
                  <a:cubicBezTo>
                    <a:pt x="148" y="146"/>
                    <a:pt x="136" y="151"/>
                    <a:pt x="125" y="151"/>
                  </a:cubicBezTo>
                  <a:cubicBezTo>
                    <a:pt x="97" y="152"/>
                    <a:pt x="51" y="149"/>
                    <a:pt x="13" y="132"/>
                  </a:cubicBezTo>
                  <a:cubicBezTo>
                    <a:pt x="3" y="127"/>
                    <a:pt x="0" y="109"/>
                    <a:pt x="2" y="98"/>
                  </a:cubicBezTo>
                  <a:cubicBezTo>
                    <a:pt x="6" y="65"/>
                    <a:pt x="31" y="30"/>
                    <a:pt x="54" y="16"/>
                  </a:cubicBezTo>
                  <a:cubicBezTo>
                    <a:pt x="70" y="5"/>
                    <a:pt x="92" y="0"/>
                    <a:pt x="101" y="10"/>
                  </a:cubicBezTo>
                  <a:cubicBezTo>
                    <a:pt x="131" y="43"/>
                    <a:pt x="151" y="90"/>
                    <a:pt x="155" y="110"/>
                  </a:cubicBezTo>
                  <a:cubicBezTo>
                    <a:pt x="158" y="127"/>
                    <a:pt x="159" y="133"/>
                    <a:pt x="154" y="139"/>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34"/>
            <p:cNvSpPr>
              <a:spLocks/>
            </p:cNvSpPr>
            <p:nvPr/>
          </p:nvSpPr>
          <p:spPr bwMode="auto">
            <a:xfrm>
              <a:off x="1858" y="1647"/>
              <a:ext cx="473" cy="470"/>
            </a:xfrm>
            <a:custGeom>
              <a:avLst/>
              <a:gdLst>
                <a:gd name="T0" fmla="*/ 63758 w 254"/>
                <a:gd name="T1" fmla="*/ 123835 h 253"/>
                <a:gd name="T2" fmla="*/ 127449 w 254"/>
                <a:gd name="T3" fmla="*/ 62150 h 253"/>
                <a:gd name="T4" fmla="*/ 63758 w 254"/>
                <a:gd name="T5" fmla="*/ 0 h 253"/>
                <a:gd name="T6" fmla="*/ 0 w 254"/>
                <a:gd name="T7" fmla="*/ 62150 h 253"/>
                <a:gd name="T8" fmla="*/ 63758 w 254"/>
                <a:gd name="T9" fmla="*/ 123835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253">
                  <a:moveTo>
                    <a:pt x="127" y="253"/>
                  </a:moveTo>
                  <a:cubicBezTo>
                    <a:pt x="197" y="253"/>
                    <a:pt x="254" y="196"/>
                    <a:pt x="254" y="127"/>
                  </a:cubicBezTo>
                  <a:cubicBezTo>
                    <a:pt x="254" y="56"/>
                    <a:pt x="197" y="0"/>
                    <a:pt x="127" y="0"/>
                  </a:cubicBezTo>
                  <a:cubicBezTo>
                    <a:pt x="57" y="0"/>
                    <a:pt x="0" y="56"/>
                    <a:pt x="0" y="127"/>
                  </a:cubicBezTo>
                  <a:cubicBezTo>
                    <a:pt x="0" y="196"/>
                    <a:pt x="57" y="253"/>
                    <a:pt x="127" y="253"/>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32" name="Picture 135" descr="I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215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 name="Group 136"/>
          <p:cNvGrpSpPr>
            <a:grpSpLocks/>
          </p:cNvGrpSpPr>
          <p:nvPr/>
        </p:nvGrpSpPr>
        <p:grpSpPr bwMode="auto">
          <a:xfrm>
            <a:off x="6675438" y="6189663"/>
            <a:ext cx="2100262" cy="338137"/>
            <a:chOff x="4223" y="3880"/>
            <a:chExt cx="1323" cy="213"/>
          </a:xfrm>
        </p:grpSpPr>
        <p:grpSp>
          <p:nvGrpSpPr>
            <p:cNvPr id="134" name="Group 137"/>
            <p:cNvGrpSpPr>
              <a:grpSpLocks/>
            </p:cNvGrpSpPr>
            <p:nvPr/>
          </p:nvGrpSpPr>
          <p:grpSpPr bwMode="auto">
            <a:xfrm>
              <a:off x="4223" y="3880"/>
              <a:ext cx="145" cy="213"/>
              <a:chOff x="3018" y="829"/>
              <a:chExt cx="426" cy="623"/>
            </a:xfrm>
          </p:grpSpPr>
          <p:sp>
            <p:nvSpPr>
              <p:cNvPr id="143" name="Freeform 138"/>
              <p:cNvSpPr>
                <a:spLocks/>
              </p:cNvSpPr>
              <p:nvPr/>
            </p:nvSpPr>
            <p:spPr bwMode="auto">
              <a:xfrm>
                <a:off x="3018" y="829"/>
                <a:ext cx="182" cy="616"/>
              </a:xfrm>
              <a:custGeom>
                <a:avLst/>
                <a:gdLst>
                  <a:gd name="T0" fmla="*/ 1894 w 138"/>
                  <a:gd name="T1" fmla="*/ 3726 h 476"/>
                  <a:gd name="T2" fmla="*/ 1784 w 138"/>
                  <a:gd name="T3" fmla="*/ 4282 h 476"/>
                  <a:gd name="T4" fmla="*/ 1604 w 138"/>
                  <a:gd name="T5" fmla="*/ 4509 h 476"/>
                  <a:gd name="T6" fmla="*/ 1368 w 138"/>
                  <a:gd name="T7" fmla="*/ 4699 h 476"/>
                  <a:gd name="T8" fmla="*/ 1254 w 138"/>
                  <a:gd name="T9" fmla="*/ 4872 h 476"/>
                  <a:gd name="T10" fmla="*/ 1742 w 138"/>
                  <a:gd name="T11" fmla="*/ 4522 h 476"/>
                  <a:gd name="T12" fmla="*/ 2042 w 138"/>
                  <a:gd name="T13" fmla="*/ 3911 h 476"/>
                  <a:gd name="T14" fmla="*/ 2156 w 138"/>
                  <a:gd name="T15" fmla="*/ 4198 h 476"/>
                  <a:gd name="T16" fmla="*/ 1894 w 138"/>
                  <a:gd name="T17" fmla="*/ 5187 h 476"/>
                  <a:gd name="T18" fmla="*/ 1767 w 138"/>
                  <a:gd name="T19" fmla="*/ 5371 h 476"/>
                  <a:gd name="T20" fmla="*/ 1440 w 138"/>
                  <a:gd name="T21" fmla="*/ 5747 h 476"/>
                  <a:gd name="T22" fmla="*/ 1002 w 138"/>
                  <a:gd name="T23" fmla="*/ 6265 h 476"/>
                  <a:gd name="T24" fmla="*/ 951 w 138"/>
                  <a:gd name="T25" fmla="*/ 5783 h 476"/>
                  <a:gd name="T26" fmla="*/ 893 w 138"/>
                  <a:gd name="T27" fmla="*/ 5513 h 476"/>
                  <a:gd name="T28" fmla="*/ 828 w 138"/>
                  <a:gd name="T29" fmla="*/ 5402 h 476"/>
                  <a:gd name="T30" fmla="*/ 86 w 138"/>
                  <a:gd name="T31" fmla="*/ 4260 h 476"/>
                  <a:gd name="T32" fmla="*/ 0 w 138"/>
                  <a:gd name="T33" fmla="*/ 1 h 476"/>
                  <a:gd name="T34" fmla="*/ 179 w 138"/>
                  <a:gd name="T35" fmla="*/ 3638 h 476"/>
                  <a:gd name="T36" fmla="*/ 452 w 138"/>
                  <a:gd name="T37" fmla="*/ 4088 h 476"/>
                  <a:gd name="T38" fmla="*/ 638 w 138"/>
                  <a:gd name="T39" fmla="*/ 4250 h 476"/>
                  <a:gd name="T40" fmla="*/ 893 w 138"/>
                  <a:gd name="T41" fmla="*/ 4522 h 476"/>
                  <a:gd name="T42" fmla="*/ 760 w 138"/>
                  <a:gd name="T43" fmla="*/ 4150 h 476"/>
                  <a:gd name="T44" fmla="*/ 302 w 138"/>
                  <a:gd name="T45" fmla="*/ 3422 h 476"/>
                  <a:gd name="T46" fmla="*/ 496 w 138"/>
                  <a:gd name="T47" fmla="*/ 2544 h 476"/>
                  <a:gd name="T48" fmla="*/ 611 w 138"/>
                  <a:gd name="T49" fmla="*/ 2864 h 476"/>
                  <a:gd name="T50" fmla="*/ 911 w 138"/>
                  <a:gd name="T51" fmla="*/ 3422 h 476"/>
                  <a:gd name="T52" fmla="*/ 1002 w 138"/>
                  <a:gd name="T53" fmla="*/ 3529 h 476"/>
                  <a:gd name="T54" fmla="*/ 940 w 138"/>
                  <a:gd name="T55" fmla="*/ 3225 h 476"/>
                  <a:gd name="T56" fmla="*/ 828 w 138"/>
                  <a:gd name="T57" fmla="*/ 3001 h 476"/>
                  <a:gd name="T58" fmla="*/ 691 w 138"/>
                  <a:gd name="T59" fmla="*/ 2670 h 476"/>
                  <a:gd name="T60" fmla="*/ 605 w 138"/>
                  <a:gd name="T61" fmla="*/ 2271 h 476"/>
                  <a:gd name="T62" fmla="*/ 740 w 138"/>
                  <a:gd name="T63" fmla="*/ 661 h 476"/>
                  <a:gd name="T64" fmla="*/ 740 w 138"/>
                  <a:gd name="T65" fmla="*/ 1629 h 476"/>
                  <a:gd name="T66" fmla="*/ 877 w 138"/>
                  <a:gd name="T67" fmla="*/ 1906 h 476"/>
                  <a:gd name="T68" fmla="*/ 986 w 138"/>
                  <a:gd name="T69" fmla="*/ 2157 h 476"/>
                  <a:gd name="T70" fmla="*/ 1002 w 138"/>
                  <a:gd name="T71" fmla="*/ 2107 h 476"/>
                  <a:gd name="T72" fmla="*/ 911 w 138"/>
                  <a:gd name="T73" fmla="*/ 1656 h 476"/>
                  <a:gd name="T74" fmla="*/ 877 w 138"/>
                  <a:gd name="T75" fmla="*/ 1343 h 476"/>
                  <a:gd name="T76" fmla="*/ 1016 w 138"/>
                  <a:gd name="T77" fmla="*/ 995 h 476"/>
                  <a:gd name="T78" fmla="*/ 1109 w 138"/>
                  <a:gd name="T79" fmla="*/ 1134 h 476"/>
                  <a:gd name="T80" fmla="*/ 1157 w 138"/>
                  <a:gd name="T81" fmla="*/ 960 h 476"/>
                  <a:gd name="T82" fmla="*/ 1289 w 138"/>
                  <a:gd name="T83" fmla="*/ 2063 h 476"/>
                  <a:gd name="T84" fmla="*/ 1237 w 138"/>
                  <a:gd name="T85" fmla="*/ 2459 h 476"/>
                  <a:gd name="T86" fmla="*/ 1178 w 138"/>
                  <a:gd name="T87" fmla="*/ 2728 h 476"/>
                  <a:gd name="T88" fmla="*/ 1237 w 138"/>
                  <a:gd name="T89" fmla="*/ 2692 h 476"/>
                  <a:gd name="T90" fmla="*/ 1368 w 138"/>
                  <a:gd name="T91" fmla="*/ 2381 h 476"/>
                  <a:gd name="T92" fmla="*/ 1440 w 138"/>
                  <a:gd name="T93" fmla="*/ 2143 h 476"/>
                  <a:gd name="T94" fmla="*/ 1588 w 138"/>
                  <a:gd name="T95" fmla="*/ 2879 h 476"/>
                  <a:gd name="T96" fmla="*/ 1387 w 138"/>
                  <a:gd name="T97" fmla="*/ 3455 h 476"/>
                  <a:gd name="T98" fmla="*/ 1254 w 138"/>
                  <a:gd name="T99" fmla="*/ 3706 h 476"/>
                  <a:gd name="T100" fmla="*/ 1237 w 138"/>
                  <a:gd name="T101" fmla="*/ 3933 h 476"/>
                  <a:gd name="T102" fmla="*/ 1488 w 138"/>
                  <a:gd name="T103" fmla="*/ 3536 h 476"/>
                  <a:gd name="T104" fmla="*/ 1548 w 138"/>
                  <a:gd name="T105" fmla="*/ 3416 h 476"/>
                  <a:gd name="T106" fmla="*/ 1604 w 138"/>
                  <a:gd name="T107" fmla="*/ 3262 h 4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8" h="476">
                    <a:moveTo>
                      <a:pt x="109" y="217"/>
                    </a:moveTo>
                    <a:lnTo>
                      <a:pt x="109" y="1"/>
                    </a:lnTo>
                    <a:lnTo>
                      <a:pt x="119" y="1"/>
                    </a:lnTo>
                    <a:lnTo>
                      <a:pt x="119" y="217"/>
                    </a:lnTo>
                    <a:lnTo>
                      <a:pt x="119" y="283"/>
                    </a:lnTo>
                    <a:lnTo>
                      <a:pt x="117" y="310"/>
                    </a:lnTo>
                    <a:lnTo>
                      <a:pt x="117" y="312"/>
                    </a:lnTo>
                    <a:lnTo>
                      <a:pt x="115" y="315"/>
                    </a:lnTo>
                    <a:lnTo>
                      <a:pt x="114" y="319"/>
                    </a:lnTo>
                    <a:lnTo>
                      <a:pt x="112" y="325"/>
                    </a:lnTo>
                    <a:lnTo>
                      <a:pt x="109" y="329"/>
                    </a:lnTo>
                    <a:lnTo>
                      <a:pt x="107" y="335"/>
                    </a:lnTo>
                    <a:lnTo>
                      <a:pt x="104" y="339"/>
                    </a:lnTo>
                    <a:lnTo>
                      <a:pt x="102" y="339"/>
                    </a:lnTo>
                    <a:lnTo>
                      <a:pt x="102" y="341"/>
                    </a:lnTo>
                    <a:lnTo>
                      <a:pt x="101" y="342"/>
                    </a:lnTo>
                    <a:lnTo>
                      <a:pt x="98" y="343"/>
                    </a:lnTo>
                    <a:lnTo>
                      <a:pt x="97" y="346"/>
                    </a:lnTo>
                    <a:lnTo>
                      <a:pt x="94" y="349"/>
                    </a:lnTo>
                    <a:lnTo>
                      <a:pt x="91" y="352"/>
                    </a:lnTo>
                    <a:lnTo>
                      <a:pt x="88" y="355"/>
                    </a:lnTo>
                    <a:lnTo>
                      <a:pt x="86" y="356"/>
                    </a:lnTo>
                    <a:lnTo>
                      <a:pt x="83" y="359"/>
                    </a:lnTo>
                    <a:lnTo>
                      <a:pt x="81" y="362"/>
                    </a:lnTo>
                    <a:lnTo>
                      <a:pt x="80" y="365"/>
                    </a:lnTo>
                    <a:lnTo>
                      <a:pt x="79" y="366"/>
                    </a:lnTo>
                    <a:lnTo>
                      <a:pt x="79" y="367"/>
                    </a:lnTo>
                    <a:lnTo>
                      <a:pt x="79" y="369"/>
                    </a:lnTo>
                    <a:lnTo>
                      <a:pt x="77" y="369"/>
                    </a:lnTo>
                    <a:lnTo>
                      <a:pt x="76" y="384"/>
                    </a:lnTo>
                    <a:lnTo>
                      <a:pt x="93" y="363"/>
                    </a:lnTo>
                    <a:lnTo>
                      <a:pt x="98" y="356"/>
                    </a:lnTo>
                    <a:lnTo>
                      <a:pt x="104" y="350"/>
                    </a:lnTo>
                    <a:lnTo>
                      <a:pt x="109" y="343"/>
                    </a:lnTo>
                    <a:lnTo>
                      <a:pt x="115" y="336"/>
                    </a:lnTo>
                    <a:lnTo>
                      <a:pt x="119" y="329"/>
                    </a:lnTo>
                    <a:lnTo>
                      <a:pt x="124" y="322"/>
                    </a:lnTo>
                    <a:lnTo>
                      <a:pt x="126" y="314"/>
                    </a:lnTo>
                    <a:lnTo>
                      <a:pt x="128" y="304"/>
                    </a:lnTo>
                    <a:lnTo>
                      <a:pt x="128" y="297"/>
                    </a:lnTo>
                    <a:lnTo>
                      <a:pt x="128" y="1"/>
                    </a:lnTo>
                    <a:lnTo>
                      <a:pt x="138" y="1"/>
                    </a:lnTo>
                    <a:lnTo>
                      <a:pt x="138" y="310"/>
                    </a:lnTo>
                    <a:lnTo>
                      <a:pt x="138" y="312"/>
                    </a:lnTo>
                    <a:lnTo>
                      <a:pt x="138" y="315"/>
                    </a:lnTo>
                    <a:lnTo>
                      <a:pt x="136" y="319"/>
                    </a:lnTo>
                    <a:lnTo>
                      <a:pt x="136" y="328"/>
                    </a:lnTo>
                    <a:lnTo>
                      <a:pt x="135" y="339"/>
                    </a:lnTo>
                    <a:lnTo>
                      <a:pt x="132" y="350"/>
                    </a:lnTo>
                    <a:lnTo>
                      <a:pt x="129" y="365"/>
                    </a:lnTo>
                    <a:lnTo>
                      <a:pt x="125" y="379"/>
                    </a:lnTo>
                    <a:lnTo>
                      <a:pt x="119" y="393"/>
                    </a:lnTo>
                    <a:lnTo>
                      <a:pt x="119" y="394"/>
                    </a:lnTo>
                    <a:lnTo>
                      <a:pt x="118" y="396"/>
                    </a:lnTo>
                    <a:lnTo>
                      <a:pt x="117" y="398"/>
                    </a:lnTo>
                    <a:lnTo>
                      <a:pt x="115" y="401"/>
                    </a:lnTo>
                    <a:lnTo>
                      <a:pt x="114" y="404"/>
                    </a:lnTo>
                    <a:lnTo>
                      <a:pt x="111" y="408"/>
                    </a:lnTo>
                    <a:lnTo>
                      <a:pt x="108" y="412"/>
                    </a:lnTo>
                    <a:lnTo>
                      <a:pt x="107" y="417"/>
                    </a:lnTo>
                    <a:lnTo>
                      <a:pt x="102" y="422"/>
                    </a:lnTo>
                    <a:lnTo>
                      <a:pt x="100" y="427"/>
                    </a:lnTo>
                    <a:lnTo>
                      <a:pt x="95" y="432"/>
                    </a:lnTo>
                    <a:lnTo>
                      <a:pt x="91" y="436"/>
                    </a:lnTo>
                    <a:lnTo>
                      <a:pt x="88" y="441"/>
                    </a:lnTo>
                    <a:lnTo>
                      <a:pt x="84" y="446"/>
                    </a:lnTo>
                    <a:lnTo>
                      <a:pt x="80" y="453"/>
                    </a:lnTo>
                    <a:lnTo>
                      <a:pt x="76" y="460"/>
                    </a:lnTo>
                    <a:lnTo>
                      <a:pt x="76" y="476"/>
                    </a:lnTo>
                    <a:lnTo>
                      <a:pt x="63" y="476"/>
                    </a:lnTo>
                    <a:lnTo>
                      <a:pt x="62" y="445"/>
                    </a:lnTo>
                    <a:lnTo>
                      <a:pt x="60" y="443"/>
                    </a:lnTo>
                    <a:lnTo>
                      <a:pt x="60" y="442"/>
                    </a:lnTo>
                    <a:lnTo>
                      <a:pt x="60" y="439"/>
                    </a:lnTo>
                    <a:lnTo>
                      <a:pt x="59" y="436"/>
                    </a:lnTo>
                    <a:lnTo>
                      <a:pt x="59" y="434"/>
                    </a:lnTo>
                    <a:lnTo>
                      <a:pt x="59" y="429"/>
                    </a:lnTo>
                    <a:lnTo>
                      <a:pt x="57" y="427"/>
                    </a:lnTo>
                    <a:lnTo>
                      <a:pt x="57" y="422"/>
                    </a:lnTo>
                    <a:lnTo>
                      <a:pt x="56" y="419"/>
                    </a:lnTo>
                    <a:lnTo>
                      <a:pt x="55" y="417"/>
                    </a:lnTo>
                    <a:lnTo>
                      <a:pt x="55" y="414"/>
                    </a:lnTo>
                    <a:lnTo>
                      <a:pt x="53" y="412"/>
                    </a:lnTo>
                    <a:lnTo>
                      <a:pt x="52" y="411"/>
                    </a:lnTo>
                    <a:lnTo>
                      <a:pt x="52" y="410"/>
                    </a:lnTo>
                    <a:lnTo>
                      <a:pt x="42" y="397"/>
                    </a:lnTo>
                    <a:lnTo>
                      <a:pt x="33" y="386"/>
                    </a:lnTo>
                    <a:lnTo>
                      <a:pt x="25" y="373"/>
                    </a:lnTo>
                    <a:lnTo>
                      <a:pt x="19" y="362"/>
                    </a:lnTo>
                    <a:lnTo>
                      <a:pt x="11" y="342"/>
                    </a:lnTo>
                    <a:lnTo>
                      <a:pt x="5" y="324"/>
                    </a:lnTo>
                    <a:lnTo>
                      <a:pt x="2" y="308"/>
                    </a:lnTo>
                    <a:lnTo>
                      <a:pt x="1" y="295"/>
                    </a:lnTo>
                    <a:lnTo>
                      <a:pt x="1" y="288"/>
                    </a:lnTo>
                    <a:lnTo>
                      <a:pt x="1" y="286"/>
                    </a:lnTo>
                    <a:lnTo>
                      <a:pt x="0" y="277"/>
                    </a:lnTo>
                    <a:lnTo>
                      <a:pt x="0" y="1"/>
                    </a:lnTo>
                    <a:lnTo>
                      <a:pt x="9" y="1"/>
                    </a:lnTo>
                    <a:lnTo>
                      <a:pt x="9" y="250"/>
                    </a:lnTo>
                    <a:lnTo>
                      <a:pt x="11" y="269"/>
                    </a:lnTo>
                    <a:lnTo>
                      <a:pt x="11" y="272"/>
                    </a:lnTo>
                    <a:lnTo>
                      <a:pt x="11" y="276"/>
                    </a:lnTo>
                    <a:lnTo>
                      <a:pt x="11" y="280"/>
                    </a:lnTo>
                    <a:lnTo>
                      <a:pt x="12" y="287"/>
                    </a:lnTo>
                    <a:lnTo>
                      <a:pt x="15" y="293"/>
                    </a:lnTo>
                    <a:lnTo>
                      <a:pt x="19" y="300"/>
                    </a:lnTo>
                    <a:lnTo>
                      <a:pt x="24" y="305"/>
                    </a:lnTo>
                    <a:lnTo>
                      <a:pt x="28" y="310"/>
                    </a:lnTo>
                    <a:lnTo>
                      <a:pt x="31" y="312"/>
                    </a:lnTo>
                    <a:lnTo>
                      <a:pt x="32" y="314"/>
                    </a:lnTo>
                    <a:lnTo>
                      <a:pt x="35" y="317"/>
                    </a:lnTo>
                    <a:lnTo>
                      <a:pt x="36" y="318"/>
                    </a:lnTo>
                    <a:lnTo>
                      <a:pt x="39" y="321"/>
                    </a:lnTo>
                    <a:lnTo>
                      <a:pt x="40" y="322"/>
                    </a:lnTo>
                    <a:lnTo>
                      <a:pt x="45" y="326"/>
                    </a:lnTo>
                    <a:lnTo>
                      <a:pt x="48" y="329"/>
                    </a:lnTo>
                    <a:lnTo>
                      <a:pt x="50" y="334"/>
                    </a:lnTo>
                    <a:lnTo>
                      <a:pt x="52" y="338"/>
                    </a:lnTo>
                    <a:lnTo>
                      <a:pt x="55" y="341"/>
                    </a:lnTo>
                    <a:lnTo>
                      <a:pt x="56" y="343"/>
                    </a:lnTo>
                    <a:lnTo>
                      <a:pt x="57" y="346"/>
                    </a:lnTo>
                    <a:lnTo>
                      <a:pt x="57" y="348"/>
                    </a:lnTo>
                    <a:lnTo>
                      <a:pt x="57" y="349"/>
                    </a:lnTo>
                    <a:lnTo>
                      <a:pt x="59" y="336"/>
                    </a:lnTo>
                    <a:lnTo>
                      <a:pt x="53" y="325"/>
                    </a:lnTo>
                    <a:lnTo>
                      <a:pt x="48" y="315"/>
                    </a:lnTo>
                    <a:lnTo>
                      <a:pt x="36" y="305"/>
                    </a:lnTo>
                    <a:lnTo>
                      <a:pt x="29" y="295"/>
                    </a:lnTo>
                    <a:lnTo>
                      <a:pt x="24" y="284"/>
                    </a:lnTo>
                    <a:lnTo>
                      <a:pt x="21" y="274"/>
                    </a:lnTo>
                    <a:lnTo>
                      <a:pt x="19" y="267"/>
                    </a:lnTo>
                    <a:lnTo>
                      <a:pt x="19" y="260"/>
                    </a:lnTo>
                    <a:lnTo>
                      <a:pt x="19" y="256"/>
                    </a:lnTo>
                    <a:lnTo>
                      <a:pt x="19" y="255"/>
                    </a:lnTo>
                    <a:lnTo>
                      <a:pt x="18" y="0"/>
                    </a:lnTo>
                    <a:lnTo>
                      <a:pt x="28" y="1"/>
                    </a:lnTo>
                    <a:lnTo>
                      <a:pt x="28" y="177"/>
                    </a:lnTo>
                    <a:lnTo>
                      <a:pt x="31" y="193"/>
                    </a:lnTo>
                    <a:lnTo>
                      <a:pt x="31" y="195"/>
                    </a:lnTo>
                    <a:lnTo>
                      <a:pt x="32" y="200"/>
                    </a:lnTo>
                    <a:lnTo>
                      <a:pt x="35" y="205"/>
                    </a:lnTo>
                    <a:lnTo>
                      <a:pt x="36" y="211"/>
                    </a:lnTo>
                    <a:lnTo>
                      <a:pt x="39" y="217"/>
                    </a:lnTo>
                    <a:lnTo>
                      <a:pt x="40" y="222"/>
                    </a:lnTo>
                    <a:lnTo>
                      <a:pt x="43" y="229"/>
                    </a:lnTo>
                    <a:lnTo>
                      <a:pt x="48" y="238"/>
                    </a:lnTo>
                    <a:lnTo>
                      <a:pt x="52" y="246"/>
                    </a:lnTo>
                    <a:lnTo>
                      <a:pt x="55" y="255"/>
                    </a:lnTo>
                    <a:lnTo>
                      <a:pt x="57" y="260"/>
                    </a:lnTo>
                    <a:lnTo>
                      <a:pt x="60" y="265"/>
                    </a:lnTo>
                    <a:lnTo>
                      <a:pt x="62" y="269"/>
                    </a:lnTo>
                    <a:lnTo>
                      <a:pt x="63" y="270"/>
                    </a:lnTo>
                    <a:lnTo>
                      <a:pt x="63" y="272"/>
                    </a:lnTo>
                    <a:lnTo>
                      <a:pt x="63" y="270"/>
                    </a:lnTo>
                    <a:lnTo>
                      <a:pt x="63" y="267"/>
                    </a:lnTo>
                    <a:lnTo>
                      <a:pt x="63" y="265"/>
                    </a:lnTo>
                    <a:lnTo>
                      <a:pt x="63" y="260"/>
                    </a:lnTo>
                    <a:lnTo>
                      <a:pt x="62" y="255"/>
                    </a:lnTo>
                    <a:lnTo>
                      <a:pt x="62" y="250"/>
                    </a:lnTo>
                    <a:lnTo>
                      <a:pt x="60" y="248"/>
                    </a:lnTo>
                    <a:lnTo>
                      <a:pt x="59" y="245"/>
                    </a:lnTo>
                    <a:lnTo>
                      <a:pt x="59" y="242"/>
                    </a:lnTo>
                    <a:lnTo>
                      <a:pt x="57" y="239"/>
                    </a:lnTo>
                    <a:lnTo>
                      <a:pt x="56" y="236"/>
                    </a:lnTo>
                    <a:lnTo>
                      <a:pt x="55" y="234"/>
                    </a:lnTo>
                    <a:lnTo>
                      <a:pt x="53" y="231"/>
                    </a:lnTo>
                    <a:lnTo>
                      <a:pt x="52" y="228"/>
                    </a:lnTo>
                    <a:lnTo>
                      <a:pt x="52" y="226"/>
                    </a:lnTo>
                    <a:lnTo>
                      <a:pt x="50" y="225"/>
                    </a:lnTo>
                    <a:lnTo>
                      <a:pt x="49" y="219"/>
                    </a:lnTo>
                    <a:lnTo>
                      <a:pt x="46" y="214"/>
                    </a:lnTo>
                    <a:lnTo>
                      <a:pt x="45" y="208"/>
                    </a:lnTo>
                    <a:lnTo>
                      <a:pt x="43" y="203"/>
                    </a:lnTo>
                    <a:lnTo>
                      <a:pt x="42" y="198"/>
                    </a:lnTo>
                    <a:lnTo>
                      <a:pt x="40" y="195"/>
                    </a:lnTo>
                    <a:lnTo>
                      <a:pt x="40" y="193"/>
                    </a:lnTo>
                    <a:lnTo>
                      <a:pt x="38" y="180"/>
                    </a:lnTo>
                    <a:lnTo>
                      <a:pt x="38" y="172"/>
                    </a:lnTo>
                    <a:lnTo>
                      <a:pt x="38" y="1"/>
                    </a:lnTo>
                    <a:lnTo>
                      <a:pt x="46" y="1"/>
                    </a:lnTo>
                    <a:lnTo>
                      <a:pt x="46" y="5"/>
                    </a:lnTo>
                    <a:lnTo>
                      <a:pt x="46" y="17"/>
                    </a:lnTo>
                    <a:lnTo>
                      <a:pt x="46" y="32"/>
                    </a:lnTo>
                    <a:lnTo>
                      <a:pt x="46" y="50"/>
                    </a:lnTo>
                    <a:lnTo>
                      <a:pt x="46" y="70"/>
                    </a:lnTo>
                    <a:lnTo>
                      <a:pt x="46" y="88"/>
                    </a:lnTo>
                    <a:lnTo>
                      <a:pt x="46" y="102"/>
                    </a:lnTo>
                    <a:lnTo>
                      <a:pt x="46" y="110"/>
                    </a:lnTo>
                    <a:lnTo>
                      <a:pt x="46" y="117"/>
                    </a:lnTo>
                    <a:lnTo>
                      <a:pt x="46" y="124"/>
                    </a:lnTo>
                    <a:lnTo>
                      <a:pt x="48" y="128"/>
                    </a:lnTo>
                    <a:lnTo>
                      <a:pt x="49" y="132"/>
                    </a:lnTo>
                    <a:lnTo>
                      <a:pt x="50" y="136"/>
                    </a:lnTo>
                    <a:lnTo>
                      <a:pt x="52" y="139"/>
                    </a:lnTo>
                    <a:lnTo>
                      <a:pt x="53" y="142"/>
                    </a:lnTo>
                    <a:lnTo>
                      <a:pt x="55" y="145"/>
                    </a:lnTo>
                    <a:lnTo>
                      <a:pt x="56" y="149"/>
                    </a:lnTo>
                    <a:lnTo>
                      <a:pt x="57" y="152"/>
                    </a:lnTo>
                    <a:lnTo>
                      <a:pt x="59" y="156"/>
                    </a:lnTo>
                    <a:lnTo>
                      <a:pt x="59" y="159"/>
                    </a:lnTo>
                    <a:lnTo>
                      <a:pt x="60" y="162"/>
                    </a:lnTo>
                    <a:lnTo>
                      <a:pt x="62" y="164"/>
                    </a:lnTo>
                    <a:lnTo>
                      <a:pt x="62" y="166"/>
                    </a:lnTo>
                    <a:lnTo>
                      <a:pt x="62" y="167"/>
                    </a:lnTo>
                    <a:lnTo>
                      <a:pt x="62" y="166"/>
                    </a:lnTo>
                    <a:lnTo>
                      <a:pt x="62" y="164"/>
                    </a:lnTo>
                    <a:lnTo>
                      <a:pt x="62" y="163"/>
                    </a:lnTo>
                    <a:lnTo>
                      <a:pt x="63" y="159"/>
                    </a:lnTo>
                    <a:lnTo>
                      <a:pt x="62" y="155"/>
                    </a:lnTo>
                    <a:lnTo>
                      <a:pt x="62" y="149"/>
                    </a:lnTo>
                    <a:lnTo>
                      <a:pt x="60" y="142"/>
                    </a:lnTo>
                    <a:lnTo>
                      <a:pt x="59" y="133"/>
                    </a:lnTo>
                    <a:lnTo>
                      <a:pt x="57" y="129"/>
                    </a:lnTo>
                    <a:lnTo>
                      <a:pt x="57" y="125"/>
                    </a:lnTo>
                    <a:lnTo>
                      <a:pt x="56" y="121"/>
                    </a:lnTo>
                    <a:lnTo>
                      <a:pt x="56" y="115"/>
                    </a:lnTo>
                    <a:lnTo>
                      <a:pt x="56" y="110"/>
                    </a:lnTo>
                    <a:lnTo>
                      <a:pt x="56" y="105"/>
                    </a:lnTo>
                    <a:lnTo>
                      <a:pt x="55" y="102"/>
                    </a:lnTo>
                    <a:lnTo>
                      <a:pt x="55" y="1"/>
                    </a:lnTo>
                    <a:lnTo>
                      <a:pt x="63" y="1"/>
                    </a:lnTo>
                    <a:lnTo>
                      <a:pt x="64" y="67"/>
                    </a:lnTo>
                    <a:lnTo>
                      <a:pt x="64" y="69"/>
                    </a:lnTo>
                    <a:lnTo>
                      <a:pt x="64" y="71"/>
                    </a:lnTo>
                    <a:lnTo>
                      <a:pt x="64" y="76"/>
                    </a:lnTo>
                    <a:lnTo>
                      <a:pt x="66" y="81"/>
                    </a:lnTo>
                    <a:lnTo>
                      <a:pt x="66" y="86"/>
                    </a:lnTo>
                    <a:lnTo>
                      <a:pt x="67" y="88"/>
                    </a:lnTo>
                    <a:lnTo>
                      <a:pt x="69" y="90"/>
                    </a:lnTo>
                    <a:lnTo>
                      <a:pt x="70" y="88"/>
                    </a:lnTo>
                    <a:lnTo>
                      <a:pt x="70" y="86"/>
                    </a:lnTo>
                    <a:lnTo>
                      <a:pt x="71" y="83"/>
                    </a:lnTo>
                    <a:lnTo>
                      <a:pt x="71" y="80"/>
                    </a:lnTo>
                    <a:lnTo>
                      <a:pt x="73" y="77"/>
                    </a:lnTo>
                    <a:lnTo>
                      <a:pt x="73" y="76"/>
                    </a:lnTo>
                    <a:lnTo>
                      <a:pt x="73" y="74"/>
                    </a:lnTo>
                    <a:lnTo>
                      <a:pt x="73" y="73"/>
                    </a:lnTo>
                    <a:lnTo>
                      <a:pt x="73" y="1"/>
                    </a:lnTo>
                    <a:lnTo>
                      <a:pt x="83" y="1"/>
                    </a:lnTo>
                    <a:lnTo>
                      <a:pt x="83" y="153"/>
                    </a:lnTo>
                    <a:lnTo>
                      <a:pt x="83" y="155"/>
                    </a:lnTo>
                    <a:lnTo>
                      <a:pt x="81" y="157"/>
                    </a:lnTo>
                    <a:lnTo>
                      <a:pt x="81" y="160"/>
                    </a:lnTo>
                    <a:lnTo>
                      <a:pt x="81" y="164"/>
                    </a:lnTo>
                    <a:lnTo>
                      <a:pt x="80" y="170"/>
                    </a:lnTo>
                    <a:lnTo>
                      <a:pt x="80" y="176"/>
                    </a:lnTo>
                    <a:lnTo>
                      <a:pt x="79" y="180"/>
                    </a:lnTo>
                    <a:lnTo>
                      <a:pt x="77" y="186"/>
                    </a:lnTo>
                    <a:lnTo>
                      <a:pt x="76" y="190"/>
                    </a:lnTo>
                    <a:lnTo>
                      <a:pt x="74" y="195"/>
                    </a:lnTo>
                    <a:lnTo>
                      <a:pt x="74" y="198"/>
                    </a:lnTo>
                    <a:lnTo>
                      <a:pt x="74" y="203"/>
                    </a:lnTo>
                    <a:lnTo>
                      <a:pt x="74" y="205"/>
                    </a:lnTo>
                    <a:lnTo>
                      <a:pt x="74" y="207"/>
                    </a:lnTo>
                    <a:lnTo>
                      <a:pt x="74" y="208"/>
                    </a:lnTo>
                    <a:lnTo>
                      <a:pt x="76" y="207"/>
                    </a:lnTo>
                    <a:lnTo>
                      <a:pt x="77" y="205"/>
                    </a:lnTo>
                    <a:lnTo>
                      <a:pt x="77" y="204"/>
                    </a:lnTo>
                    <a:lnTo>
                      <a:pt x="79" y="201"/>
                    </a:lnTo>
                    <a:lnTo>
                      <a:pt x="81" y="197"/>
                    </a:lnTo>
                    <a:lnTo>
                      <a:pt x="83" y="194"/>
                    </a:lnTo>
                    <a:lnTo>
                      <a:pt x="84" y="188"/>
                    </a:lnTo>
                    <a:lnTo>
                      <a:pt x="86" y="186"/>
                    </a:lnTo>
                    <a:lnTo>
                      <a:pt x="86" y="181"/>
                    </a:lnTo>
                    <a:lnTo>
                      <a:pt x="87" y="177"/>
                    </a:lnTo>
                    <a:lnTo>
                      <a:pt x="88" y="173"/>
                    </a:lnTo>
                    <a:lnTo>
                      <a:pt x="90" y="169"/>
                    </a:lnTo>
                    <a:lnTo>
                      <a:pt x="91" y="164"/>
                    </a:lnTo>
                    <a:lnTo>
                      <a:pt x="91" y="163"/>
                    </a:lnTo>
                    <a:lnTo>
                      <a:pt x="91" y="162"/>
                    </a:lnTo>
                    <a:lnTo>
                      <a:pt x="91" y="1"/>
                    </a:lnTo>
                    <a:lnTo>
                      <a:pt x="101" y="1"/>
                    </a:lnTo>
                    <a:lnTo>
                      <a:pt x="101" y="214"/>
                    </a:lnTo>
                    <a:lnTo>
                      <a:pt x="100" y="217"/>
                    </a:lnTo>
                    <a:lnTo>
                      <a:pt x="100" y="219"/>
                    </a:lnTo>
                    <a:lnTo>
                      <a:pt x="98" y="225"/>
                    </a:lnTo>
                    <a:lnTo>
                      <a:pt x="97" y="232"/>
                    </a:lnTo>
                    <a:lnTo>
                      <a:pt x="94" y="239"/>
                    </a:lnTo>
                    <a:lnTo>
                      <a:pt x="93" y="248"/>
                    </a:lnTo>
                    <a:lnTo>
                      <a:pt x="88" y="256"/>
                    </a:lnTo>
                    <a:lnTo>
                      <a:pt x="87" y="263"/>
                    </a:lnTo>
                    <a:lnTo>
                      <a:pt x="86" y="267"/>
                    </a:lnTo>
                    <a:lnTo>
                      <a:pt x="83" y="272"/>
                    </a:lnTo>
                    <a:lnTo>
                      <a:pt x="81" y="274"/>
                    </a:lnTo>
                    <a:lnTo>
                      <a:pt x="80" y="277"/>
                    </a:lnTo>
                    <a:lnTo>
                      <a:pt x="80" y="280"/>
                    </a:lnTo>
                    <a:lnTo>
                      <a:pt x="79" y="281"/>
                    </a:lnTo>
                    <a:lnTo>
                      <a:pt x="79" y="284"/>
                    </a:lnTo>
                    <a:lnTo>
                      <a:pt x="77" y="287"/>
                    </a:lnTo>
                    <a:lnTo>
                      <a:pt x="77" y="291"/>
                    </a:lnTo>
                    <a:lnTo>
                      <a:pt x="77" y="294"/>
                    </a:lnTo>
                    <a:lnTo>
                      <a:pt x="77" y="297"/>
                    </a:lnTo>
                    <a:lnTo>
                      <a:pt x="77" y="298"/>
                    </a:lnTo>
                    <a:lnTo>
                      <a:pt x="77" y="301"/>
                    </a:lnTo>
                    <a:lnTo>
                      <a:pt x="77" y="303"/>
                    </a:lnTo>
                    <a:lnTo>
                      <a:pt x="90" y="274"/>
                    </a:lnTo>
                    <a:lnTo>
                      <a:pt x="91" y="272"/>
                    </a:lnTo>
                    <a:lnTo>
                      <a:pt x="93" y="269"/>
                    </a:lnTo>
                    <a:lnTo>
                      <a:pt x="94" y="267"/>
                    </a:lnTo>
                    <a:lnTo>
                      <a:pt x="94" y="265"/>
                    </a:lnTo>
                    <a:lnTo>
                      <a:pt x="95" y="263"/>
                    </a:lnTo>
                    <a:lnTo>
                      <a:pt x="97" y="260"/>
                    </a:lnTo>
                    <a:lnTo>
                      <a:pt x="97" y="259"/>
                    </a:lnTo>
                    <a:lnTo>
                      <a:pt x="98" y="257"/>
                    </a:lnTo>
                    <a:lnTo>
                      <a:pt x="98" y="256"/>
                    </a:lnTo>
                    <a:lnTo>
                      <a:pt x="100" y="255"/>
                    </a:lnTo>
                    <a:lnTo>
                      <a:pt x="100" y="252"/>
                    </a:lnTo>
                    <a:lnTo>
                      <a:pt x="101" y="248"/>
                    </a:lnTo>
                    <a:lnTo>
                      <a:pt x="102" y="243"/>
                    </a:lnTo>
                    <a:lnTo>
                      <a:pt x="104" y="239"/>
                    </a:lnTo>
                    <a:lnTo>
                      <a:pt x="109" y="21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44" name="Freeform 139"/>
              <p:cNvSpPr>
                <a:spLocks/>
              </p:cNvSpPr>
              <p:nvPr/>
            </p:nvSpPr>
            <p:spPr bwMode="auto">
              <a:xfrm>
                <a:off x="3305" y="1046"/>
                <a:ext cx="45" cy="40"/>
              </a:xfrm>
              <a:custGeom>
                <a:avLst/>
                <a:gdLst>
                  <a:gd name="T0" fmla="*/ 502 w 33"/>
                  <a:gd name="T1" fmla="*/ 36 h 31"/>
                  <a:gd name="T2" fmla="*/ 552 w 33"/>
                  <a:gd name="T3" fmla="*/ 59 h 31"/>
                  <a:gd name="T4" fmla="*/ 620 w 33"/>
                  <a:gd name="T5" fmla="*/ 76 h 31"/>
                  <a:gd name="T6" fmla="*/ 656 w 33"/>
                  <a:gd name="T7" fmla="*/ 114 h 31"/>
                  <a:gd name="T8" fmla="*/ 671 w 33"/>
                  <a:gd name="T9" fmla="*/ 126 h 31"/>
                  <a:gd name="T10" fmla="*/ 723 w 33"/>
                  <a:gd name="T11" fmla="*/ 147 h 31"/>
                  <a:gd name="T12" fmla="*/ 723 w 33"/>
                  <a:gd name="T13" fmla="*/ 163 h 31"/>
                  <a:gd name="T14" fmla="*/ 725 w 33"/>
                  <a:gd name="T15" fmla="*/ 179 h 31"/>
                  <a:gd name="T16" fmla="*/ 725 w 33"/>
                  <a:gd name="T17" fmla="*/ 210 h 31"/>
                  <a:gd name="T18" fmla="*/ 725 w 33"/>
                  <a:gd name="T19" fmla="*/ 265 h 31"/>
                  <a:gd name="T20" fmla="*/ 725 w 33"/>
                  <a:gd name="T21" fmla="*/ 298 h 31"/>
                  <a:gd name="T22" fmla="*/ 723 w 33"/>
                  <a:gd name="T23" fmla="*/ 342 h 31"/>
                  <a:gd name="T24" fmla="*/ 671 w 33"/>
                  <a:gd name="T25" fmla="*/ 350 h 31"/>
                  <a:gd name="T26" fmla="*/ 620 w 33"/>
                  <a:gd name="T27" fmla="*/ 397 h 31"/>
                  <a:gd name="T28" fmla="*/ 552 w 33"/>
                  <a:gd name="T29" fmla="*/ 397 h 31"/>
                  <a:gd name="T30" fmla="*/ 502 w 33"/>
                  <a:gd name="T31" fmla="*/ 397 h 31"/>
                  <a:gd name="T32" fmla="*/ 481 w 33"/>
                  <a:gd name="T33" fmla="*/ 397 h 31"/>
                  <a:gd name="T34" fmla="*/ 405 w 33"/>
                  <a:gd name="T35" fmla="*/ 397 h 31"/>
                  <a:gd name="T36" fmla="*/ 322 w 33"/>
                  <a:gd name="T37" fmla="*/ 397 h 31"/>
                  <a:gd name="T38" fmla="*/ 265 w 33"/>
                  <a:gd name="T39" fmla="*/ 385 h 31"/>
                  <a:gd name="T40" fmla="*/ 236 w 33"/>
                  <a:gd name="T41" fmla="*/ 385 h 31"/>
                  <a:gd name="T42" fmla="*/ 173 w 33"/>
                  <a:gd name="T43" fmla="*/ 350 h 31"/>
                  <a:gd name="T44" fmla="*/ 165 w 33"/>
                  <a:gd name="T45" fmla="*/ 346 h 31"/>
                  <a:gd name="T46" fmla="*/ 121 w 33"/>
                  <a:gd name="T47" fmla="*/ 346 h 31"/>
                  <a:gd name="T48" fmla="*/ 89 w 33"/>
                  <a:gd name="T49" fmla="*/ 342 h 31"/>
                  <a:gd name="T50" fmla="*/ 48 w 33"/>
                  <a:gd name="T51" fmla="*/ 308 h 31"/>
                  <a:gd name="T52" fmla="*/ 48 w 33"/>
                  <a:gd name="T53" fmla="*/ 298 h 31"/>
                  <a:gd name="T54" fmla="*/ 1 w 33"/>
                  <a:gd name="T55" fmla="*/ 265 h 31"/>
                  <a:gd name="T56" fmla="*/ 1 w 33"/>
                  <a:gd name="T57" fmla="*/ 210 h 31"/>
                  <a:gd name="T58" fmla="*/ 0 w 33"/>
                  <a:gd name="T59" fmla="*/ 179 h 31"/>
                  <a:gd name="T60" fmla="*/ 1 w 33"/>
                  <a:gd name="T61" fmla="*/ 147 h 31"/>
                  <a:gd name="T62" fmla="*/ 1 w 33"/>
                  <a:gd name="T63" fmla="*/ 126 h 31"/>
                  <a:gd name="T64" fmla="*/ 1 w 33"/>
                  <a:gd name="T65" fmla="*/ 88 h 31"/>
                  <a:gd name="T66" fmla="*/ 1 w 33"/>
                  <a:gd name="T67" fmla="*/ 76 h 31"/>
                  <a:gd name="T68" fmla="*/ 48 w 33"/>
                  <a:gd name="T69" fmla="*/ 59 h 31"/>
                  <a:gd name="T70" fmla="*/ 89 w 33"/>
                  <a:gd name="T71" fmla="*/ 36 h 31"/>
                  <a:gd name="T72" fmla="*/ 121 w 33"/>
                  <a:gd name="T73" fmla="*/ 28 h 31"/>
                  <a:gd name="T74" fmla="*/ 165 w 33"/>
                  <a:gd name="T75" fmla="*/ 28 h 31"/>
                  <a:gd name="T76" fmla="*/ 194 w 33"/>
                  <a:gd name="T77" fmla="*/ 28 h 31"/>
                  <a:gd name="T78" fmla="*/ 236 w 33"/>
                  <a:gd name="T79" fmla="*/ 0 h 31"/>
                  <a:gd name="T80" fmla="*/ 307 w 33"/>
                  <a:gd name="T81" fmla="*/ 28 h 31"/>
                  <a:gd name="T82" fmla="*/ 307 w 33"/>
                  <a:gd name="T83" fmla="*/ 28 h 31"/>
                  <a:gd name="T84" fmla="*/ 322 w 33"/>
                  <a:gd name="T85" fmla="*/ 28 h 31"/>
                  <a:gd name="T86" fmla="*/ 361 w 33"/>
                  <a:gd name="T87" fmla="*/ 28 h 31"/>
                  <a:gd name="T88" fmla="*/ 492 w 33"/>
                  <a:gd name="T89" fmla="*/ 36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3"/>
                    </a:moveTo>
                    <a:lnTo>
                      <a:pt x="23" y="3"/>
                    </a:lnTo>
                    <a:lnTo>
                      <a:pt x="23" y="5"/>
                    </a:lnTo>
                    <a:lnTo>
                      <a:pt x="25" y="5"/>
                    </a:lnTo>
                    <a:lnTo>
                      <a:pt x="26" y="6"/>
                    </a:lnTo>
                    <a:lnTo>
                      <a:pt x="28" y="6"/>
                    </a:lnTo>
                    <a:lnTo>
                      <a:pt x="29" y="7"/>
                    </a:lnTo>
                    <a:lnTo>
                      <a:pt x="29" y="9"/>
                    </a:lnTo>
                    <a:lnTo>
                      <a:pt x="30" y="9"/>
                    </a:lnTo>
                    <a:lnTo>
                      <a:pt x="30" y="10"/>
                    </a:lnTo>
                    <a:lnTo>
                      <a:pt x="32" y="10"/>
                    </a:lnTo>
                    <a:lnTo>
                      <a:pt x="32" y="12"/>
                    </a:lnTo>
                    <a:lnTo>
                      <a:pt x="32" y="13"/>
                    </a:lnTo>
                    <a:lnTo>
                      <a:pt x="33" y="13"/>
                    </a:lnTo>
                    <a:lnTo>
                      <a:pt x="33" y="14"/>
                    </a:lnTo>
                    <a:lnTo>
                      <a:pt x="33" y="16"/>
                    </a:lnTo>
                    <a:lnTo>
                      <a:pt x="33" y="17"/>
                    </a:lnTo>
                    <a:lnTo>
                      <a:pt x="33" y="19"/>
                    </a:lnTo>
                    <a:lnTo>
                      <a:pt x="33" y="20"/>
                    </a:lnTo>
                    <a:lnTo>
                      <a:pt x="33" y="21"/>
                    </a:lnTo>
                    <a:lnTo>
                      <a:pt x="33" y="23"/>
                    </a:lnTo>
                    <a:lnTo>
                      <a:pt x="33" y="26"/>
                    </a:lnTo>
                    <a:lnTo>
                      <a:pt x="32" y="26"/>
                    </a:lnTo>
                    <a:lnTo>
                      <a:pt x="32" y="27"/>
                    </a:lnTo>
                    <a:lnTo>
                      <a:pt x="30" y="28"/>
                    </a:lnTo>
                    <a:lnTo>
                      <a:pt x="29" y="30"/>
                    </a:lnTo>
                    <a:lnTo>
                      <a:pt x="28" y="31"/>
                    </a:lnTo>
                    <a:lnTo>
                      <a:pt x="26" y="31"/>
                    </a:lnTo>
                    <a:lnTo>
                      <a:pt x="25" y="31"/>
                    </a:lnTo>
                    <a:lnTo>
                      <a:pt x="23" y="31"/>
                    </a:lnTo>
                    <a:lnTo>
                      <a:pt x="22" y="31"/>
                    </a:lnTo>
                    <a:lnTo>
                      <a:pt x="21" y="31"/>
                    </a:lnTo>
                    <a:lnTo>
                      <a:pt x="19" y="31"/>
                    </a:lnTo>
                    <a:lnTo>
                      <a:pt x="18" y="31"/>
                    </a:lnTo>
                    <a:lnTo>
                      <a:pt x="16" y="31"/>
                    </a:lnTo>
                    <a:lnTo>
                      <a:pt x="15" y="31"/>
                    </a:lnTo>
                    <a:lnTo>
                      <a:pt x="14" y="30"/>
                    </a:lnTo>
                    <a:lnTo>
                      <a:pt x="12" y="30"/>
                    </a:lnTo>
                    <a:lnTo>
                      <a:pt x="11" y="30"/>
                    </a:lnTo>
                    <a:lnTo>
                      <a:pt x="9" y="28"/>
                    </a:lnTo>
                    <a:lnTo>
                      <a:pt x="8" y="28"/>
                    </a:lnTo>
                    <a:lnTo>
                      <a:pt x="7" y="27"/>
                    </a:lnTo>
                    <a:lnTo>
                      <a:pt x="5" y="27"/>
                    </a:lnTo>
                    <a:lnTo>
                      <a:pt x="5" y="26"/>
                    </a:lnTo>
                    <a:lnTo>
                      <a:pt x="4" y="26"/>
                    </a:lnTo>
                    <a:lnTo>
                      <a:pt x="4" y="24"/>
                    </a:lnTo>
                    <a:lnTo>
                      <a:pt x="2" y="24"/>
                    </a:lnTo>
                    <a:lnTo>
                      <a:pt x="2" y="23"/>
                    </a:lnTo>
                    <a:lnTo>
                      <a:pt x="1" y="21"/>
                    </a:lnTo>
                    <a:lnTo>
                      <a:pt x="1" y="20"/>
                    </a:lnTo>
                    <a:lnTo>
                      <a:pt x="1" y="19"/>
                    </a:lnTo>
                    <a:lnTo>
                      <a:pt x="1" y="17"/>
                    </a:lnTo>
                    <a:lnTo>
                      <a:pt x="1" y="16"/>
                    </a:lnTo>
                    <a:lnTo>
                      <a:pt x="0" y="14"/>
                    </a:lnTo>
                    <a:lnTo>
                      <a:pt x="0" y="13"/>
                    </a:lnTo>
                    <a:lnTo>
                      <a:pt x="1" y="12"/>
                    </a:lnTo>
                    <a:lnTo>
                      <a:pt x="1" y="10"/>
                    </a:lnTo>
                    <a:lnTo>
                      <a:pt x="1" y="9"/>
                    </a:lnTo>
                    <a:lnTo>
                      <a:pt x="1" y="7"/>
                    </a:lnTo>
                    <a:lnTo>
                      <a:pt x="1" y="6"/>
                    </a:lnTo>
                    <a:lnTo>
                      <a:pt x="2" y="5"/>
                    </a:lnTo>
                    <a:lnTo>
                      <a:pt x="4" y="3"/>
                    </a:lnTo>
                    <a:lnTo>
                      <a:pt x="5" y="3"/>
                    </a:lnTo>
                    <a:lnTo>
                      <a:pt x="5" y="2"/>
                    </a:lnTo>
                    <a:lnTo>
                      <a:pt x="7" y="2"/>
                    </a:lnTo>
                    <a:lnTo>
                      <a:pt x="8" y="2"/>
                    </a:lnTo>
                    <a:lnTo>
                      <a:pt x="9" y="2"/>
                    </a:lnTo>
                    <a:lnTo>
                      <a:pt x="11" y="0"/>
                    </a:lnTo>
                    <a:lnTo>
                      <a:pt x="12" y="2"/>
                    </a:lnTo>
                    <a:lnTo>
                      <a:pt x="14" y="2"/>
                    </a:lnTo>
                    <a:lnTo>
                      <a:pt x="15" y="2"/>
                    </a:lnTo>
                    <a:lnTo>
                      <a:pt x="16" y="2"/>
                    </a:lnTo>
                    <a:lnTo>
                      <a:pt x="22"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45" name="Freeform 140"/>
              <p:cNvSpPr>
                <a:spLocks/>
              </p:cNvSpPr>
              <p:nvPr/>
            </p:nvSpPr>
            <p:spPr bwMode="auto">
              <a:xfrm>
                <a:off x="3259" y="987"/>
                <a:ext cx="12" cy="40"/>
              </a:xfrm>
              <a:custGeom>
                <a:avLst/>
                <a:gdLst>
                  <a:gd name="T0" fmla="*/ 243 w 8"/>
                  <a:gd name="T1" fmla="*/ 36 h 31"/>
                  <a:gd name="T2" fmla="*/ 243 w 8"/>
                  <a:gd name="T3" fmla="*/ 76 h 31"/>
                  <a:gd name="T4" fmla="*/ 315 w 8"/>
                  <a:gd name="T5" fmla="*/ 114 h 31"/>
                  <a:gd name="T6" fmla="*/ 315 w 8"/>
                  <a:gd name="T7" fmla="*/ 139 h 31"/>
                  <a:gd name="T8" fmla="*/ 315 w 8"/>
                  <a:gd name="T9" fmla="*/ 208 h 31"/>
                  <a:gd name="T10" fmla="*/ 453 w 8"/>
                  <a:gd name="T11" fmla="*/ 265 h 31"/>
                  <a:gd name="T12" fmla="*/ 453 w 8"/>
                  <a:gd name="T13" fmla="*/ 298 h 31"/>
                  <a:gd name="T14" fmla="*/ 453 w 8"/>
                  <a:gd name="T15" fmla="*/ 308 h 31"/>
                  <a:gd name="T16" fmla="*/ 473 w 8"/>
                  <a:gd name="T17" fmla="*/ 346 h 31"/>
                  <a:gd name="T18" fmla="*/ 453 w 8"/>
                  <a:gd name="T19" fmla="*/ 350 h 31"/>
                  <a:gd name="T20" fmla="*/ 453 w 8"/>
                  <a:gd name="T21" fmla="*/ 385 h 31"/>
                  <a:gd name="T22" fmla="*/ 453 w 8"/>
                  <a:gd name="T23" fmla="*/ 385 h 31"/>
                  <a:gd name="T24" fmla="*/ 315 w 8"/>
                  <a:gd name="T25" fmla="*/ 397 h 31"/>
                  <a:gd name="T26" fmla="*/ 315 w 8"/>
                  <a:gd name="T27" fmla="*/ 397 h 31"/>
                  <a:gd name="T28" fmla="*/ 243 w 8"/>
                  <a:gd name="T29" fmla="*/ 397 h 31"/>
                  <a:gd name="T30" fmla="*/ 243 w 8"/>
                  <a:gd name="T31" fmla="*/ 397 h 31"/>
                  <a:gd name="T32" fmla="*/ 243 w 8"/>
                  <a:gd name="T33" fmla="*/ 397 h 31"/>
                  <a:gd name="T34" fmla="*/ 210 w 8"/>
                  <a:gd name="T35" fmla="*/ 385 h 31"/>
                  <a:gd name="T36" fmla="*/ 93 w 8"/>
                  <a:gd name="T37" fmla="*/ 385 h 31"/>
                  <a:gd name="T38" fmla="*/ 93 w 8"/>
                  <a:gd name="T39" fmla="*/ 350 h 31"/>
                  <a:gd name="T40" fmla="*/ 93 w 8"/>
                  <a:gd name="T41" fmla="*/ 342 h 31"/>
                  <a:gd name="T42" fmla="*/ 0 w 8"/>
                  <a:gd name="T43" fmla="*/ 298 h 31"/>
                  <a:gd name="T44" fmla="*/ 0 w 8"/>
                  <a:gd name="T45" fmla="*/ 265 h 31"/>
                  <a:gd name="T46" fmla="*/ 0 w 8"/>
                  <a:gd name="T47" fmla="*/ 210 h 31"/>
                  <a:gd name="T48" fmla="*/ 0 w 8"/>
                  <a:gd name="T49" fmla="*/ 179 h 31"/>
                  <a:gd name="T50" fmla="*/ 0 w 8"/>
                  <a:gd name="T51" fmla="*/ 139 h 31"/>
                  <a:gd name="T52" fmla="*/ 0 w 8"/>
                  <a:gd name="T53" fmla="*/ 114 h 31"/>
                  <a:gd name="T54" fmla="*/ 0 w 8"/>
                  <a:gd name="T55" fmla="*/ 76 h 31"/>
                  <a:gd name="T56" fmla="*/ 0 w 8"/>
                  <a:gd name="T57" fmla="*/ 46 h 31"/>
                  <a:gd name="T58" fmla="*/ 0 w 8"/>
                  <a:gd name="T59" fmla="*/ 36 h 31"/>
                  <a:gd name="T60" fmla="*/ 0 w 8"/>
                  <a:gd name="T61" fmla="*/ 28 h 31"/>
                  <a:gd name="T62" fmla="*/ 0 w 8"/>
                  <a:gd name="T63" fmla="*/ 0 h 31"/>
                  <a:gd name="T64" fmla="*/ 93 w 8"/>
                  <a:gd name="T65" fmla="*/ 0 h 31"/>
                  <a:gd name="T66" fmla="*/ 93 w 8"/>
                  <a:gd name="T67" fmla="*/ 0 h 31"/>
                  <a:gd name="T68" fmla="*/ 93 w 8"/>
                  <a:gd name="T69" fmla="*/ 0 h 31"/>
                  <a:gd name="T70" fmla="*/ 93 w 8"/>
                  <a:gd name="T71" fmla="*/ 0 h 31"/>
                  <a:gd name="T72" fmla="*/ 210 w 8"/>
                  <a:gd name="T73" fmla="*/ 0 h 31"/>
                  <a:gd name="T74" fmla="*/ 210 w 8"/>
                  <a:gd name="T75" fmla="*/ 0 h 31"/>
                  <a:gd name="T76" fmla="*/ 243 w 8"/>
                  <a:gd name="T77" fmla="*/ 28 h 31"/>
                  <a:gd name="T78" fmla="*/ 243 w 8"/>
                  <a:gd name="T79" fmla="*/ 28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 h="31">
                    <a:moveTo>
                      <a:pt x="4" y="3"/>
                    </a:moveTo>
                    <a:lnTo>
                      <a:pt x="4" y="3"/>
                    </a:lnTo>
                    <a:lnTo>
                      <a:pt x="4" y="4"/>
                    </a:lnTo>
                    <a:lnTo>
                      <a:pt x="4" y="6"/>
                    </a:lnTo>
                    <a:lnTo>
                      <a:pt x="4" y="7"/>
                    </a:lnTo>
                    <a:lnTo>
                      <a:pt x="5" y="9"/>
                    </a:lnTo>
                    <a:lnTo>
                      <a:pt x="5" y="10"/>
                    </a:lnTo>
                    <a:lnTo>
                      <a:pt x="5" y="11"/>
                    </a:lnTo>
                    <a:lnTo>
                      <a:pt x="5" y="13"/>
                    </a:lnTo>
                    <a:lnTo>
                      <a:pt x="5" y="16"/>
                    </a:lnTo>
                    <a:lnTo>
                      <a:pt x="5" y="17"/>
                    </a:lnTo>
                    <a:lnTo>
                      <a:pt x="7" y="20"/>
                    </a:lnTo>
                    <a:lnTo>
                      <a:pt x="7" y="21"/>
                    </a:lnTo>
                    <a:lnTo>
                      <a:pt x="7" y="23"/>
                    </a:lnTo>
                    <a:lnTo>
                      <a:pt x="7" y="24"/>
                    </a:lnTo>
                    <a:lnTo>
                      <a:pt x="8" y="26"/>
                    </a:lnTo>
                    <a:lnTo>
                      <a:pt x="8" y="27"/>
                    </a:lnTo>
                    <a:lnTo>
                      <a:pt x="7" y="28"/>
                    </a:lnTo>
                    <a:lnTo>
                      <a:pt x="7" y="30"/>
                    </a:lnTo>
                    <a:lnTo>
                      <a:pt x="5" y="31"/>
                    </a:lnTo>
                    <a:lnTo>
                      <a:pt x="4" y="31"/>
                    </a:lnTo>
                    <a:lnTo>
                      <a:pt x="3" y="31"/>
                    </a:lnTo>
                    <a:lnTo>
                      <a:pt x="3" y="30"/>
                    </a:lnTo>
                    <a:lnTo>
                      <a:pt x="1" y="30"/>
                    </a:lnTo>
                    <a:lnTo>
                      <a:pt x="1" y="28"/>
                    </a:lnTo>
                    <a:lnTo>
                      <a:pt x="1" y="27"/>
                    </a:lnTo>
                    <a:lnTo>
                      <a:pt x="1" y="26"/>
                    </a:lnTo>
                    <a:lnTo>
                      <a:pt x="1" y="24"/>
                    </a:lnTo>
                    <a:lnTo>
                      <a:pt x="0" y="23"/>
                    </a:lnTo>
                    <a:lnTo>
                      <a:pt x="0" y="21"/>
                    </a:lnTo>
                    <a:lnTo>
                      <a:pt x="0" y="20"/>
                    </a:lnTo>
                    <a:lnTo>
                      <a:pt x="0" y="19"/>
                    </a:lnTo>
                    <a:lnTo>
                      <a:pt x="0" y="17"/>
                    </a:lnTo>
                    <a:lnTo>
                      <a:pt x="0" y="16"/>
                    </a:lnTo>
                    <a:lnTo>
                      <a:pt x="0" y="14"/>
                    </a:lnTo>
                    <a:lnTo>
                      <a:pt x="0" y="13"/>
                    </a:lnTo>
                    <a:lnTo>
                      <a:pt x="0" y="11"/>
                    </a:lnTo>
                    <a:lnTo>
                      <a:pt x="0" y="10"/>
                    </a:lnTo>
                    <a:lnTo>
                      <a:pt x="0" y="9"/>
                    </a:lnTo>
                    <a:lnTo>
                      <a:pt x="0" y="7"/>
                    </a:lnTo>
                    <a:lnTo>
                      <a:pt x="0" y="6"/>
                    </a:lnTo>
                    <a:lnTo>
                      <a:pt x="0" y="4"/>
                    </a:lnTo>
                    <a:lnTo>
                      <a:pt x="0" y="3"/>
                    </a:lnTo>
                    <a:lnTo>
                      <a:pt x="0" y="2"/>
                    </a:lnTo>
                    <a:lnTo>
                      <a:pt x="0" y="0"/>
                    </a:lnTo>
                    <a:lnTo>
                      <a:pt x="1" y="0"/>
                    </a:lnTo>
                    <a:lnTo>
                      <a:pt x="3" y="0"/>
                    </a:lnTo>
                    <a:lnTo>
                      <a:pt x="4" y="2"/>
                    </a:lnTo>
                    <a:lnTo>
                      <a:pt x="4"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46" name="Freeform 141"/>
              <p:cNvSpPr>
                <a:spLocks/>
              </p:cNvSpPr>
              <p:nvPr/>
            </p:nvSpPr>
            <p:spPr bwMode="auto">
              <a:xfrm>
                <a:off x="3259" y="939"/>
                <a:ext cx="12" cy="47"/>
              </a:xfrm>
              <a:custGeom>
                <a:avLst/>
                <a:gdLst>
                  <a:gd name="T0" fmla="*/ 315 w 8"/>
                  <a:gd name="T1" fmla="*/ 76 h 37"/>
                  <a:gd name="T2" fmla="*/ 315 w 8"/>
                  <a:gd name="T3" fmla="*/ 119 h 37"/>
                  <a:gd name="T4" fmla="*/ 315 w 8"/>
                  <a:gd name="T5" fmla="*/ 151 h 37"/>
                  <a:gd name="T6" fmla="*/ 315 w 8"/>
                  <a:gd name="T7" fmla="*/ 192 h 37"/>
                  <a:gd name="T8" fmla="*/ 453 w 8"/>
                  <a:gd name="T9" fmla="*/ 220 h 37"/>
                  <a:gd name="T10" fmla="*/ 453 w 8"/>
                  <a:gd name="T11" fmla="*/ 281 h 37"/>
                  <a:gd name="T12" fmla="*/ 473 w 8"/>
                  <a:gd name="T13" fmla="*/ 310 h 37"/>
                  <a:gd name="T14" fmla="*/ 473 w 8"/>
                  <a:gd name="T15" fmla="*/ 340 h 37"/>
                  <a:gd name="T16" fmla="*/ 453 w 8"/>
                  <a:gd name="T17" fmla="*/ 375 h 37"/>
                  <a:gd name="T18" fmla="*/ 453 w 8"/>
                  <a:gd name="T19" fmla="*/ 375 h 37"/>
                  <a:gd name="T20" fmla="*/ 453 w 8"/>
                  <a:gd name="T21" fmla="*/ 377 h 37"/>
                  <a:gd name="T22" fmla="*/ 453 w 8"/>
                  <a:gd name="T23" fmla="*/ 377 h 37"/>
                  <a:gd name="T24" fmla="*/ 315 w 8"/>
                  <a:gd name="T25" fmla="*/ 377 h 37"/>
                  <a:gd name="T26" fmla="*/ 243 w 8"/>
                  <a:gd name="T27" fmla="*/ 406 h 37"/>
                  <a:gd name="T28" fmla="*/ 243 w 8"/>
                  <a:gd name="T29" fmla="*/ 406 h 37"/>
                  <a:gd name="T30" fmla="*/ 210 w 8"/>
                  <a:gd name="T31" fmla="*/ 406 h 37"/>
                  <a:gd name="T32" fmla="*/ 210 w 8"/>
                  <a:gd name="T33" fmla="*/ 377 h 37"/>
                  <a:gd name="T34" fmla="*/ 93 w 8"/>
                  <a:gd name="T35" fmla="*/ 375 h 37"/>
                  <a:gd name="T36" fmla="*/ 93 w 8"/>
                  <a:gd name="T37" fmla="*/ 357 h 37"/>
                  <a:gd name="T38" fmla="*/ 0 w 8"/>
                  <a:gd name="T39" fmla="*/ 324 h 37"/>
                  <a:gd name="T40" fmla="*/ 0 w 8"/>
                  <a:gd name="T41" fmla="*/ 295 h 37"/>
                  <a:gd name="T42" fmla="*/ 0 w 8"/>
                  <a:gd name="T43" fmla="*/ 76 h 37"/>
                  <a:gd name="T44" fmla="*/ 0 w 8"/>
                  <a:gd name="T45" fmla="*/ 74 h 37"/>
                  <a:gd name="T46" fmla="*/ 0 w 8"/>
                  <a:gd name="T47" fmla="*/ 36 h 37"/>
                  <a:gd name="T48" fmla="*/ 0 w 8"/>
                  <a:gd name="T49" fmla="*/ 36 h 37"/>
                  <a:gd name="T50" fmla="*/ 93 w 8"/>
                  <a:gd name="T51" fmla="*/ 28 h 37"/>
                  <a:gd name="T52" fmla="*/ 93 w 8"/>
                  <a:gd name="T53" fmla="*/ 28 h 37"/>
                  <a:gd name="T54" fmla="*/ 93 w 8"/>
                  <a:gd name="T55" fmla="*/ 0 h 37"/>
                  <a:gd name="T56" fmla="*/ 210 w 8"/>
                  <a:gd name="T57" fmla="*/ 0 h 37"/>
                  <a:gd name="T58" fmla="*/ 210 w 8"/>
                  <a:gd name="T59" fmla="*/ 0 h 37"/>
                  <a:gd name="T60" fmla="*/ 243 w 8"/>
                  <a:gd name="T61" fmla="*/ 28 h 37"/>
                  <a:gd name="T62" fmla="*/ 243 w 8"/>
                  <a:gd name="T63" fmla="*/ 28 h 37"/>
                  <a:gd name="T64" fmla="*/ 243 w 8"/>
                  <a:gd name="T65" fmla="*/ 36 h 37"/>
                  <a:gd name="T66" fmla="*/ 315 w 8"/>
                  <a:gd name="T67" fmla="*/ 46 h 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7">
                    <a:moveTo>
                      <a:pt x="5" y="4"/>
                    </a:moveTo>
                    <a:lnTo>
                      <a:pt x="5" y="7"/>
                    </a:lnTo>
                    <a:lnTo>
                      <a:pt x="5" y="9"/>
                    </a:lnTo>
                    <a:lnTo>
                      <a:pt x="5" y="10"/>
                    </a:lnTo>
                    <a:lnTo>
                      <a:pt x="5" y="11"/>
                    </a:lnTo>
                    <a:lnTo>
                      <a:pt x="5" y="13"/>
                    </a:lnTo>
                    <a:lnTo>
                      <a:pt x="5" y="14"/>
                    </a:lnTo>
                    <a:lnTo>
                      <a:pt x="5" y="17"/>
                    </a:lnTo>
                    <a:lnTo>
                      <a:pt x="5" y="18"/>
                    </a:lnTo>
                    <a:lnTo>
                      <a:pt x="7" y="20"/>
                    </a:lnTo>
                    <a:lnTo>
                      <a:pt x="7" y="23"/>
                    </a:lnTo>
                    <a:lnTo>
                      <a:pt x="7" y="26"/>
                    </a:lnTo>
                    <a:lnTo>
                      <a:pt x="7" y="27"/>
                    </a:lnTo>
                    <a:lnTo>
                      <a:pt x="8" y="28"/>
                    </a:lnTo>
                    <a:lnTo>
                      <a:pt x="8" y="30"/>
                    </a:lnTo>
                    <a:lnTo>
                      <a:pt x="8" y="31"/>
                    </a:lnTo>
                    <a:lnTo>
                      <a:pt x="8" y="33"/>
                    </a:lnTo>
                    <a:lnTo>
                      <a:pt x="7" y="34"/>
                    </a:lnTo>
                    <a:lnTo>
                      <a:pt x="7" y="35"/>
                    </a:lnTo>
                    <a:lnTo>
                      <a:pt x="5" y="35"/>
                    </a:lnTo>
                    <a:lnTo>
                      <a:pt x="5" y="37"/>
                    </a:lnTo>
                    <a:lnTo>
                      <a:pt x="4" y="37"/>
                    </a:lnTo>
                    <a:lnTo>
                      <a:pt x="3" y="37"/>
                    </a:lnTo>
                    <a:lnTo>
                      <a:pt x="3" y="35"/>
                    </a:lnTo>
                    <a:lnTo>
                      <a:pt x="1" y="35"/>
                    </a:lnTo>
                    <a:lnTo>
                      <a:pt x="1" y="34"/>
                    </a:lnTo>
                    <a:lnTo>
                      <a:pt x="1" y="33"/>
                    </a:lnTo>
                    <a:lnTo>
                      <a:pt x="0" y="31"/>
                    </a:lnTo>
                    <a:lnTo>
                      <a:pt x="0" y="30"/>
                    </a:lnTo>
                    <a:lnTo>
                      <a:pt x="0" y="28"/>
                    </a:lnTo>
                    <a:lnTo>
                      <a:pt x="0" y="27"/>
                    </a:lnTo>
                    <a:lnTo>
                      <a:pt x="0" y="9"/>
                    </a:lnTo>
                    <a:lnTo>
                      <a:pt x="0" y="7"/>
                    </a:lnTo>
                    <a:lnTo>
                      <a:pt x="0" y="6"/>
                    </a:lnTo>
                    <a:lnTo>
                      <a:pt x="0" y="4"/>
                    </a:lnTo>
                    <a:lnTo>
                      <a:pt x="0" y="3"/>
                    </a:lnTo>
                    <a:lnTo>
                      <a:pt x="1" y="2"/>
                    </a:lnTo>
                    <a:lnTo>
                      <a:pt x="1" y="0"/>
                    </a:lnTo>
                    <a:lnTo>
                      <a:pt x="3" y="0"/>
                    </a:lnTo>
                    <a:lnTo>
                      <a:pt x="3" y="2"/>
                    </a:lnTo>
                    <a:lnTo>
                      <a:pt x="4" y="2"/>
                    </a:lnTo>
                    <a:lnTo>
                      <a:pt x="4" y="3"/>
                    </a:lnTo>
                    <a:lnTo>
                      <a:pt x="5" y="4"/>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47" name="Freeform 142"/>
              <p:cNvSpPr>
                <a:spLocks/>
              </p:cNvSpPr>
              <p:nvPr/>
            </p:nvSpPr>
            <p:spPr bwMode="auto">
              <a:xfrm>
                <a:off x="3259" y="1031"/>
                <a:ext cx="12" cy="38"/>
              </a:xfrm>
              <a:custGeom>
                <a:avLst/>
                <a:gdLst>
                  <a:gd name="T0" fmla="*/ 917 w 7"/>
                  <a:gd name="T1" fmla="*/ 2 h 31"/>
                  <a:gd name="T2" fmla="*/ 917 w 7"/>
                  <a:gd name="T3" fmla="*/ 38 h 31"/>
                  <a:gd name="T4" fmla="*/ 917 w 7"/>
                  <a:gd name="T5" fmla="*/ 60 h 31"/>
                  <a:gd name="T6" fmla="*/ 1137 w 7"/>
                  <a:gd name="T7" fmla="*/ 87 h 31"/>
                  <a:gd name="T8" fmla="*/ 1137 w 7"/>
                  <a:gd name="T9" fmla="*/ 112 h 31"/>
                  <a:gd name="T10" fmla="*/ 1572 w 7"/>
                  <a:gd name="T11" fmla="*/ 141 h 31"/>
                  <a:gd name="T12" fmla="*/ 1572 w 7"/>
                  <a:gd name="T13" fmla="*/ 168 h 31"/>
                  <a:gd name="T14" fmla="*/ 1572 w 7"/>
                  <a:gd name="T15" fmla="*/ 181 h 31"/>
                  <a:gd name="T16" fmla="*/ 1572 w 7"/>
                  <a:gd name="T17" fmla="*/ 199 h 31"/>
                  <a:gd name="T18" fmla="*/ 1572 w 7"/>
                  <a:gd name="T19" fmla="*/ 199 h 31"/>
                  <a:gd name="T20" fmla="*/ 1572 w 7"/>
                  <a:gd name="T21" fmla="*/ 212 h 31"/>
                  <a:gd name="T22" fmla="*/ 1572 w 7"/>
                  <a:gd name="T23" fmla="*/ 222 h 31"/>
                  <a:gd name="T24" fmla="*/ 1137 w 7"/>
                  <a:gd name="T25" fmla="*/ 241 h 31"/>
                  <a:gd name="T26" fmla="*/ 1137 w 7"/>
                  <a:gd name="T27" fmla="*/ 241 h 31"/>
                  <a:gd name="T28" fmla="*/ 917 w 7"/>
                  <a:gd name="T29" fmla="*/ 241 h 31"/>
                  <a:gd name="T30" fmla="*/ 917 w 7"/>
                  <a:gd name="T31" fmla="*/ 241 h 31"/>
                  <a:gd name="T32" fmla="*/ 917 w 7"/>
                  <a:gd name="T33" fmla="*/ 241 h 31"/>
                  <a:gd name="T34" fmla="*/ 663 w 7"/>
                  <a:gd name="T35" fmla="*/ 222 h 31"/>
                  <a:gd name="T36" fmla="*/ 226 w 7"/>
                  <a:gd name="T37" fmla="*/ 222 h 31"/>
                  <a:gd name="T38" fmla="*/ 226 w 7"/>
                  <a:gd name="T39" fmla="*/ 199 h 31"/>
                  <a:gd name="T40" fmla="*/ 226 w 7"/>
                  <a:gd name="T41" fmla="*/ 197 h 31"/>
                  <a:gd name="T42" fmla="*/ 0 w 7"/>
                  <a:gd name="T43" fmla="*/ 168 h 31"/>
                  <a:gd name="T44" fmla="*/ 0 w 7"/>
                  <a:gd name="T45" fmla="*/ 141 h 31"/>
                  <a:gd name="T46" fmla="*/ 0 w 7"/>
                  <a:gd name="T47" fmla="*/ 132 h 31"/>
                  <a:gd name="T48" fmla="*/ 0 w 7"/>
                  <a:gd name="T49" fmla="*/ 108 h 31"/>
                  <a:gd name="T50" fmla="*/ 0 w 7"/>
                  <a:gd name="T51" fmla="*/ 87 h 31"/>
                  <a:gd name="T52" fmla="*/ 0 w 7"/>
                  <a:gd name="T53" fmla="*/ 60 h 31"/>
                  <a:gd name="T54" fmla="*/ 0 w 7"/>
                  <a:gd name="T55" fmla="*/ 38 h 31"/>
                  <a:gd name="T56" fmla="*/ 0 w 7"/>
                  <a:gd name="T57" fmla="*/ 31 h 31"/>
                  <a:gd name="T58" fmla="*/ 0 w 7"/>
                  <a:gd name="T59" fmla="*/ 2 h 31"/>
                  <a:gd name="T60" fmla="*/ 0 w 7"/>
                  <a:gd name="T61" fmla="*/ 1 h 31"/>
                  <a:gd name="T62" fmla="*/ 0 w 7"/>
                  <a:gd name="T63" fmla="*/ 0 h 31"/>
                  <a:gd name="T64" fmla="*/ 226 w 7"/>
                  <a:gd name="T65" fmla="*/ 0 h 31"/>
                  <a:gd name="T66" fmla="*/ 226 w 7"/>
                  <a:gd name="T67" fmla="*/ 0 h 31"/>
                  <a:gd name="T68" fmla="*/ 226 w 7"/>
                  <a:gd name="T69" fmla="*/ 0 h 31"/>
                  <a:gd name="T70" fmla="*/ 226 w 7"/>
                  <a:gd name="T71" fmla="*/ 0 h 31"/>
                  <a:gd name="T72" fmla="*/ 663 w 7"/>
                  <a:gd name="T73" fmla="*/ 0 h 31"/>
                  <a:gd name="T74" fmla="*/ 663 w 7"/>
                  <a:gd name="T75" fmla="*/ 0 h 31"/>
                  <a:gd name="T76" fmla="*/ 917 w 7"/>
                  <a:gd name="T77" fmla="*/ 1 h 31"/>
                  <a:gd name="T78" fmla="*/ 917 w 7"/>
                  <a:gd name="T79" fmla="*/ 1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4" y="1"/>
                    </a:moveTo>
                    <a:lnTo>
                      <a:pt x="4" y="2"/>
                    </a:lnTo>
                    <a:lnTo>
                      <a:pt x="4" y="4"/>
                    </a:lnTo>
                    <a:lnTo>
                      <a:pt x="4" y="5"/>
                    </a:lnTo>
                    <a:lnTo>
                      <a:pt x="4" y="7"/>
                    </a:lnTo>
                    <a:lnTo>
                      <a:pt x="4" y="8"/>
                    </a:lnTo>
                    <a:lnTo>
                      <a:pt x="5" y="9"/>
                    </a:lnTo>
                    <a:lnTo>
                      <a:pt x="5" y="11"/>
                    </a:lnTo>
                    <a:lnTo>
                      <a:pt x="5" y="12"/>
                    </a:lnTo>
                    <a:lnTo>
                      <a:pt x="5" y="15"/>
                    </a:lnTo>
                    <a:lnTo>
                      <a:pt x="5" y="17"/>
                    </a:lnTo>
                    <a:lnTo>
                      <a:pt x="7" y="19"/>
                    </a:lnTo>
                    <a:lnTo>
                      <a:pt x="7" y="21"/>
                    </a:lnTo>
                    <a:lnTo>
                      <a:pt x="7" y="22"/>
                    </a:lnTo>
                    <a:lnTo>
                      <a:pt x="7" y="24"/>
                    </a:lnTo>
                    <a:lnTo>
                      <a:pt x="7" y="25"/>
                    </a:lnTo>
                    <a:lnTo>
                      <a:pt x="7" y="26"/>
                    </a:lnTo>
                    <a:lnTo>
                      <a:pt x="7" y="28"/>
                    </a:lnTo>
                    <a:lnTo>
                      <a:pt x="7" y="29"/>
                    </a:lnTo>
                    <a:lnTo>
                      <a:pt x="5" y="29"/>
                    </a:lnTo>
                    <a:lnTo>
                      <a:pt x="5" y="31"/>
                    </a:lnTo>
                    <a:lnTo>
                      <a:pt x="4" y="31"/>
                    </a:lnTo>
                    <a:lnTo>
                      <a:pt x="3" y="31"/>
                    </a:lnTo>
                    <a:lnTo>
                      <a:pt x="3" y="29"/>
                    </a:lnTo>
                    <a:lnTo>
                      <a:pt x="1" y="29"/>
                    </a:lnTo>
                    <a:lnTo>
                      <a:pt x="1" y="28"/>
                    </a:lnTo>
                    <a:lnTo>
                      <a:pt x="1" y="26"/>
                    </a:lnTo>
                    <a:lnTo>
                      <a:pt x="1" y="25"/>
                    </a:lnTo>
                    <a:lnTo>
                      <a:pt x="1" y="24"/>
                    </a:lnTo>
                    <a:lnTo>
                      <a:pt x="0" y="22"/>
                    </a:lnTo>
                    <a:lnTo>
                      <a:pt x="0" y="21"/>
                    </a:lnTo>
                    <a:lnTo>
                      <a:pt x="0" y="19"/>
                    </a:lnTo>
                    <a:lnTo>
                      <a:pt x="0" y="18"/>
                    </a:lnTo>
                    <a:lnTo>
                      <a:pt x="0" y="17"/>
                    </a:lnTo>
                    <a:lnTo>
                      <a:pt x="0" y="15"/>
                    </a:lnTo>
                    <a:lnTo>
                      <a:pt x="0" y="14"/>
                    </a:lnTo>
                    <a:lnTo>
                      <a:pt x="0" y="12"/>
                    </a:lnTo>
                    <a:lnTo>
                      <a:pt x="0" y="11"/>
                    </a:lnTo>
                    <a:lnTo>
                      <a:pt x="0" y="9"/>
                    </a:lnTo>
                    <a:lnTo>
                      <a:pt x="0" y="8"/>
                    </a:lnTo>
                    <a:lnTo>
                      <a:pt x="0" y="7"/>
                    </a:lnTo>
                    <a:lnTo>
                      <a:pt x="0" y="5"/>
                    </a:lnTo>
                    <a:lnTo>
                      <a:pt x="0" y="4"/>
                    </a:lnTo>
                    <a:lnTo>
                      <a:pt x="0" y="2"/>
                    </a:lnTo>
                    <a:lnTo>
                      <a:pt x="0" y="1"/>
                    </a:lnTo>
                    <a:lnTo>
                      <a:pt x="0" y="0"/>
                    </a:lnTo>
                    <a:lnTo>
                      <a:pt x="1" y="0"/>
                    </a:lnTo>
                    <a:lnTo>
                      <a:pt x="3" y="0"/>
                    </a:lnTo>
                    <a:lnTo>
                      <a:pt x="4"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48" name="Freeform 143"/>
              <p:cNvSpPr>
                <a:spLocks/>
              </p:cNvSpPr>
              <p:nvPr/>
            </p:nvSpPr>
            <p:spPr bwMode="auto">
              <a:xfrm>
                <a:off x="3305" y="1005"/>
                <a:ext cx="45" cy="41"/>
              </a:xfrm>
              <a:custGeom>
                <a:avLst/>
                <a:gdLst>
                  <a:gd name="T0" fmla="*/ 502 w 33"/>
                  <a:gd name="T1" fmla="*/ 49 h 31"/>
                  <a:gd name="T2" fmla="*/ 552 w 33"/>
                  <a:gd name="T3" fmla="*/ 86 h 31"/>
                  <a:gd name="T4" fmla="*/ 620 w 33"/>
                  <a:gd name="T5" fmla="*/ 104 h 31"/>
                  <a:gd name="T6" fmla="*/ 656 w 33"/>
                  <a:gd name="T7" fmla="*/ 114 h 31"/>
                  <a:gd name="T8" fmla="*/ 671 w 33"/>
                  <a:gd name="T9" fmla="*/ 151 h 31"/>
                  <a:gd name="T10" fmla="*/ 723 w 33"/>
                  <a:gd name="T11" fmla="*/ 152 h 31"/>
                  <a:gd name="T12" fmla="*/ 723 w 33"/>
                  <a:gd name="T13" fmla="*/ 200 h 31"/>
                  <a:gd name="T14" fmla="*/ 725 w 33"/>
                  <a:gd name="T15" fmla="*/ 237 h 31"/>
                  <a:gd name="T16" fmla="*/ 725 w 33"/>
                  <a:gd name="T17" fmla="*/ 266 h 31"/>
                  <a:gd name="T18" fmla="*/ 725 w 33"/>
                  <a:gd name="T19" fmla="*/ 320 h 31"/>
                  <a:gd name="T20" fmla="*/ 725 w 33"/>
                  <a:gd name="T21" fmla="*/ 378 h 31"/>
                  <a:gd name="T22" fmla="*/ 723 w 33"/>
                  <a:gd name="T23" fmla="*/ 423 h 31"/>
                  <a:gd name="T24" fmla="*/ 671 w 33"/>
                  <a:gd name="T25" fmla="*/ 463 h 31"/>
                  <a:gd name="T26" fmla="*/ 620 w 33"/>
                  <a:gd name="T27" fmla="*/ 500 h 31"/>
                  <a:gd name="T28" fmla="*/ 552 w 33"/>
                  <a:gd name="T29" fmla="*/ 503 h 31"/>
                  <a:gd name="T30" fmla="*/ 502 w 33"/>
                  <a:gd name="T31" fmla="*/ 503 h 31"/>
                  <a:gd name="T32" fmla="*/ 481 w 33"/>
                  <a:gd name="T33" fmla="*/ 503 h 31"/>
                  <a:gd name="T34" fmla="*/ 405 w 33"/>
                  <a:gd name="T35" fmla="*/ 503 h 31"/>
                  <a:gd name="T36" fmla="*/ 322 w 33"/>
                  <a:gd name="T37" fmla="*/ 500 h 31"/>
                  <a:gd name="T38" fmla="*/ 265 w 33"/>
                  <a:gd name="T39" fmla="*/ 500 h 31"/>
                  <a:gd name="T40" fmla="*/ 236 w 33"/>
                  <a:gd name="T41" fmla="*/ 463 h 31"/>
                  <a:gd name="T42" fmla="*/ 173 w 33"/>
                  <a:gd name="T43" fmla="*/ 463 h 31"/>
                  <a:gd name="T44" fmla="*/ 165 w 33"/>
                  <a:gd name="T45" fmla="*/ 444 h 31"/>
                  <a:gd name="T46" fmla="*/ 121 w 33"/>
                  <a:gd name="T47" fmla="*/ 423 h 31"/>
                  <a:gd name="T48" fmla="*/ 89 w 33"/>
                  <a:gd name="T49" fmla="*/ 423 h 31"/>
                  <a:gd name="T50" fmla="*/ 48 w 33"/>
                  <a:gd name="T51" fmla="*/ 397 h 31"/>
                  <a:gd name="T52" fmla="*/ 48 w 33"/>
                  <a:gd name="T53" fmla="*/ 350 h 31"/>
                  <a:gd name="T54" fmla="*/ 1 w 33"/>
                  <a:gd name="T55" fmla="*/ 320 h 31"/>
                  <a:gd name="T56" fmla="*/ 1 w 33"/>
                  <a:gd name="T57" fmla="*/ 266 h 31"/>
                  <a:gd name="T58" fmla="*/ 0 w 33"/>
                  <a:gd name="T59" fmla="*/ 237 h 31"/>
                  <a:gd name="T60" fmla="*/ 1 w 33"/>
                  <a:gd name="T61" fmla="*/ 200 h 31"/>
                  <a:gd name="T62" fmla="*/ 1 w 33"/>
                  <a:gd name="T63" fmla="*/ 152 h 31"/>
                  <a:gd name="T64" fmla="*/ 1 w 33"/>
                  <a:gd name="T65" fmla="*/ 114 h 31"/>
                  <a:gd name="T66" fmla="*/ 1 w 33"/>
                  <a:gd name="T67" fmla="*/ 104 h 31"/>
                  <a:gd name="T68" fmla="*/ 48 w 33"/>
                  <a:gd name="T69" fmla="*/ 86 h 31"/>
                  <a:gd name="T70" fmla="*/ 89 w 33"/>
                  <a:gd name="T71" fmla="*/ 49 h 31"/>
                  <a:gd name="T72" fmla="*/ 121 w 33"/>
                  <a:gd name="T73" fmla="*/ 37 h 31"/>
                  <a:gd name="T74" fmla="*/ 165 w 33"/>
                  <a:gd name="T75" fmla="*/ 0 h 31"/>
                  <a:gd name="T76" fmla="*/ 194 w 33"/>
                  <a:gd name="T77" fmla="*/ 0 h 31"/>
                  <a:gd name="T78" fmla="*/ 236 w 33"/>
                  <a:gd name="T79" fmla="*/ 0 h 31"/>
                  <a:gd name="T80" fmla="*/ 307 w 33"/>
                  <a:gd name="T81" fmla="*/ 0 h 31"/>
                  <a:gd name="T82" fmla="*/ 307 w 33"/>
                  <a:gd name="T83" fmla="*/ 0 h 31"/>
                  <a:gd name="T84" fmla="*/ 322 w 33"/>
                  <a:gd name="T85" fmla="*/ 37 h 31"/>
                  <a:gd name="T86" fmla="*/ 361 w 33"/>
                  <a:gd name="T87" fmla="*/ 37 h 31"/>
                  <a:gd name="T88" fmla="*/ 492 w 33"/>
                  <a:gd name="T89" fmla="*/ 49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3"/>
                    </a:moveTo>
                    <a:lnTo>
                      <a:pt x="23" y="3"/>
                    </a:lnTo>
                    <a:lnTo>
                      <a:pt x="25" y="5"/>
                    </a:lnTo>
                    <a:lnTo>
                      <a:pt x="26" y="5"/>
                    </a:lnTo>
                    <a:lnTo>
                      <a:pt x="28" y="6"/>
                    </a:lnTo>
                    <a:lnTo>
                      <a:pt x="29" y="6"/>
                    </a:lnTo>
                    <a:lnTo>
                      <a:pt x="29" y="7"/>
                    </a:lnTo>
                    <a:lnTo>
                      <a:pt x="30" y="9"/>
                    </a:lnTo>
                    <a:lnTo>
                      <a:pt x="32" y="10"/>
                    </a:lnTo>
                    <a:lnTo>
                      <a:pt x="32" y="12"/>
                    </a:lnTo>
                    <a:lnTo>
                      <a:pt x="33" y="13"/>
                    </a:lnTo>
                    <a:lnTo>
                      <a:pt x="33" y="14"/>
                    </a:lnTo>
                    <a:lnTo>
                      <a:pt x="33" y="17"/>
                    </a:lnTo>
                    <a:lnTo>
                      <a:pt x="33" y="19"/>
                    </a:lnTo>
                    <a:lnTo>
                      <a:pt x="33" y="20"/>
                    </a:lnTo>
                    <a:lnTo>
                      <a:pt x="33" y="21"/>
                    </a:lnTo>
                    <a:lnTo>
                      <a:pt x="33" y="23"/>
                    </a:lnTo>
                    <a:lnTo>
                      <a:pt x="33" y="24"/>
                    </a:lnTo>
                    <a:lnTo>
                      <a:pt x="32" y="26"/>
                    </a:lnTo>
                    <a:lnTo>
                      <a:pt x="32" y="27"/>
                    </a:lnTo>
                    <a:lnTo>
                      <a:pt x="30" y="28"/>
                    </a:lnTo>
                    <a:lnTo>
                      <a:pt x="29" y="30"/>
                    </a:lnTo>
                    <a:lnTo>
                      <a:pt x="28" y="30"/>
                    </a:lnTo>
                    <a:lnTo>
                      <a:pt x="26" y="31"/>
                    </a:lnTo>
                    <a:lnTo>
                      <a:pt x="25" y="31"/>
                    </a:lnTo>
                    <a:lnTo>
                      <a:pt x="23" y="31"/>
                    </a:lnTo>
                    <a:lnTo>
                      <a:pt x="22" y="31"/>
                    </a:lnTo>
                    <a:lnTo>
                      <a:pt x="21" y="31"/>
                    </a:lnTo>
                    <a:lnTo>
                      <a:pt x="19" y="31"/>
                    </a:lnTo>
                    <a:lnTo>
                      <a:pt x="18" y="31"/>
                    </a:lnTo>
                    <a:lnTo>
                      <a:pt x="16" y="30"/>
                    </a:lnTo>
                    <a:lnTo>
                      <a:pt x="15" y="30"/>
                    </a:lnTo>
                    <a:lnTo>
                      <a:pt x="14" y="30"/>
                    </a:lnTo>
                    <a:lnTo>
                      <a:pt x="12" y="30"/>
                    </a:lnTo>
                    <a:lnTo>
                      <a:pt x="11" y="28"/>
                    </a:lnTo>
                    <a:lnTo>
                      <a:pt x="9" y="28"/>
                    </a:lnTo>
                    <a:lnTo>
                      <a:pt x="8" y="28"/>
                    </a:lnTo>
                    <a:lnTo>
                      <a:pt x="7" y="27"/>
                    </a:lnTo>
                    <a:lnTo>
                      <a:pt x="5" y="26"/>
                    </a:lnTo>
                    <a:lnTo>
                      <a:pt x="4" y="26"/>
                    </a:lnTo>
                    <a:lnTo>
                      <a:pt x="4" y="24"/>
                    </a:lnTo>
                    <a:lnTo>
                      <a:pt x="2" y="24"/>
                    </a:lnTo>
                    <a:lnTo>
                      <a:pt x="2" y="23"/>
                    </a:lnTo>
                    <a:lnTo>
                      <a:pt x="2" y="21"/>
                    </a:lnTo>
                    <a:lnTo>
                      <a:pt x="1" y="20"/>
                    </a:lnTo>
                    <a:lnTo>
                      <a:pt x="1" y="19"/>
                    </a:lnTo>
                    <a:lnTo>
                      <a:pt x="1" y="17"/>
                    </a:lnTo>
                    <a:lnTo>
                      <a:pt x="1" y="16"/>
                    </a:lnTo>
                    <a:lnTo>
                      <a:pt x="0" y="14"/>
                    </a:lnTo>
                    <a:lnTo>
                      <a:pt x="0" y="13"/>
                    </a:lnTo>
                    <a:lnTo>
                      <a:pt x="1" y="12"/>
                    </a:lnTo>
                    <a:lnTo>
                      <a:pt x="1" y="10"/>
                    </a:lnTo>
                    <a:lnTo>
                      <a:pt x="1" y="9"/>
                    </a:lnTo>
                    <a:lnTo>
                      <a:pt x="1" y="7"/>
                    </a:lnTo>
                    <a:lnTo>
                      <a:pt x="1" y="6"/>
                    </a:lnTo>
                    <a:lnTo>
                      <a:pt x="2" y="5"/>
                    </a:lnTo>
                    <a:lnTo>
                      <a:pt x="2" y="3"/>
                    </a:lnTo>
                    <a:lnTo>
                      <a:pt x="4" y="3"/>
                    </a:lnTo>
                    <a:lnTo>
                      <a:pt x="5" y="2"/>
                    </a:lnTo>
                    <a:lnTo>
                      <a:pt x="7" y="2"/>
                    </a:lnTo>
                    <a:lnTo>
                      <a:pt x="7" y="0"/>
                    </a:lnTo>
                    <a:lnTo>
                      <a:pt x="8" y="0"/>
                    </a:lnTo>
                    <a:lnTo>
                      <a:pt x="9" y="0"/>
                    </a:lnTo>
                    <a:lnTo>
                      <a:pt x="11" y="0"/>
                    </a:lnTo>
                    <a:lnTo>
                      <a:pt x="12" y="0"/>
                    </a:lnTo>
                    <a:lnTo>
                      <a:pt x="14" y="0"/>
                    </a:lnTo>
                    <a:lnTo>
                      <a:pt x="15" y="0"/>
                    </a:lnTo>
                    <a:lnTo>
                      <a:pt x="15" y="2"/>
                    </a:lnTo>
                    <a:lnTo>
                      <a:pt x="16" y="2"/>
                    </a:lnTo>
                    <a:lnTo>
                      <a:pt x="22"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49" name="Freeform 144"/>
              <p:cNvSpPr>
                <a:spLocks/>
              </p:cNvSpPr>
              <p:nvPr/>
            </p:nvSpPr>
            <p:spPr bwMode="auto">
              <a:xfrm>
                <a:off x="3305" y="1130"/>
                <a:ext cx="45" cy="38"/>
              </a:xfrm>
              <a:custGeom>
                <a:avLst/>
                <a:gdLst>
                  <a:gd name="T0" fmla="*/ 502 w 33"/>
                  <a:gd name="T1" fmla="*/ 25 h 31"/>
                  <a:gd name="T2" fmla="*/ 552 w 33"/>
                  <a:gd name="T3" fmla="*/ 31 h 31"/>
                  <a:gd name="T4" fmla="*/ 620 w 33"/>
                  <a:gd name="T5" fmla="*/ 38 h 31"/>
                  <a:gd name="T6" fmla="*/ 656 w 33"/>
                  <a:gd name="T7" fmla="*/ 58 h 31"/>
                  <a:gd name="T8" fmla="*/ 671 w 33"/>
                  <a:gd name="T9" fmla="*/ 60 h 31"/>
                  <a:gd name="T10" fmla="*/ 723 w 33"/>
                  <a:gd name="T11" fmla="*/ 74 h 31"/>
                  <a:gd name="T12" fmla="*/ 723 w 33"/>
                  <a:gd name="T13" fmla="*/ 87 h 31"/>
                  <a:gd name="T14" fmla="*/ 725 w 33"/>
                  <a:gd name="T15" fmla="*/ 108 h 31"/>
                  <a:gd name="T16" fmla="*/ 725 w 33"/>
                  <a:gd name="T17" fmla="*/ 132 h 31"/>
                  <a:gd name="T18" fmla="*/ 725 w 33"/>
                  <a:gd name="T19" fmla="*/ 141 h 31"/>
                  <a:gd name="T20" fmla="*/ 725 w 33"/>
                  <a:gd name="T21" fmla="*/ 168 h 31"/>
                  <a:gd name="T22" fmla="*/ 723 w 33"/>
                  <a:gd name="T23" fmla="*/ 197 h 31"/>
                  <a:gd name="T24" fmla="*/ 671 w 33"/>
                  <a:gd name="T25" fmla="*/ 212 h 31"/>
                  <a:gd name="T26" fmla="*/ 620 w 33"/>
                  <a:gd name="T27" fmla="*/ 222 h 31"/>
                  <a:gd name="T28" fmla="*/ 552 w 33"/>
                  <a:gd name="T29" fmla="*/ 241 h 31"/>
                  <a:gd name="T30" fmla="*/ 502 w 33"/>
                  <a:gd name="T31" fmla="*/ 241 h 31"/>
                  <a:gd name="T32" fmla="*/ 481 w 33"/>
                  <a:gd name="T33" fmla="*/ 241 h 31"/>
                  <a:gd name="T34" fmla="*/ 405 w 33"/>
                  <a:gd name="T35" fmla="*/ 241 h 31"/>
                  <a:gd name="T36" fmla="*/ 322 w 33"/>
                  <a:gd name="T37" fmla="*/ 222 h 31"/>
                  <a:gd name="T38" fmla="*/ 265 w 33"/>
                  <a:gd name="T39" fmla="*/ 222 h 31"/>
                  <a:gd name="T40" fmla="*/ 236 w 33"/>
                  <a:gd name="T41" fmla="*/ 212 h 31"/>
                  <a:gd name="T42" fmla="*/ 173 w 33"/>
                  <a:gd name="T43" fmla="*/ 212 h 31"/>
                  <a:gd name="T44" fmla="*/ 165 w 33"/>
                  <a:gd name="T45" fmla="*/ 199 h 31"/>
                  <a:gd name="T46" fmla="*/ 121 w 33"/>
                  <a:gd name="T47" fmla="*/ 197 h 31"/>
                  <a:gd name="T48" fmla="*/ 89 w 33"/>
                  <a:gd name="T49" fmla="*/ 181 h 31"/>
                  <a:gd name="T50" fmla="*/ 48 w 33"/>
                  <a:gd name="T51" fmla="*/ 168 h 31"/>
                  <a:gd name="T52" fmla="*/ 48 w 33"/>
                  <a:gd name="T53" fmla="*/ 162 h 31"/>
                  <a:gd name="T54" fmla="*/ 1 w 33"/>
                  <a:gd name="T55" fmla="*/ 137 h 31"/>
                  <a:gd name="T56" fmla="*/ 1 w 33"/>
                  <a:gd name="T57" fmla="*/ 112 h 31"/>
                  <a:gd name="T58" fmla="*/ 0 w 33"/>
                  <a:gd name="T59" fmla="*/ 108 h 31"/>
                  <a:gd name="T60" fmla="*/ 1 w 33"/>
                  <a:gd name="T61" fmla="*/ 87 h 31"/>
                  <a:gd name="T62" fmla="*/ 1 w 33"/>
                  <a:gd name="T63" fmla="*/ 60 h 31"/>
                  <a:gd name="T64" fmla="*/ 1 w 33"/>
                  <a:gd name="T65" fmla="*/ 58 h 31"/>
                  <a:gd name="T66" fmla="*/ 1 w 33"/>
                  <a:gd name="T67" fmla="*/ 38 h 31"/>
                  <a:gd name="T68" fmla="*/ 48 w 33"/>
                  <a:gd name="T69" fmla="*/ 31 h 31"/>
                  <a:gd name="T70" fmla="*/ 89 w 33"/>
                  <a:gd name="T71" fmla="*/ 25 h 31"/>
                  <a:gd name="T72" fmla="*/ 121 w 33"/>
                  <a:gd name="T73" fmla="*/ 1 h 31"/>
                  <a:gd name="T74" fmla="*/ 165 w 33"/>
                  <a:gd name="T75" fmla="*/ 0 h 31"/>
                  <a:gd name="T76" fmla="*/ 194 w 33"/>
                  <a:gd name="T77" fmla="*/ 0 h 31"/>
                  <a:gd name="T78" fmla="*/ 236 w 33"/>
                  <a:gd name="T79" fmla="*/ 0 h 31"/>
                  <a:gd name="T80" fmla="*/ 307 w 33"/>
                  <a:gd name="T81" fmla="*/ 0 h 31"/>
                  <a:gd name="T82" fmla="*/ 307 w 33"/>
                  <a:gd name="T83" fmla="*/ 0 h 31"/>
                  <a:gd name="T84" fmla="*/ 322 w 33"/>
                  <a:gd name="T85" fmla="*/ 0 h 31"/>
                  <a:gd name="T86" fmla="*/ 361 w 33"/>
                  <a:gd name="T87" fmla="*/ 1 h 31"/>
                  <a:gd name="T88" fmla="*/ 492 w 33"/>
                  <a:gd name="T89" fmla="*/ 25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3"/>
                    </a:moveTo>
                    <a:lnTo>
                      <a:pt x="23" y="3"/>
                    </a:lnTo>
                    <a:lnTo>
                      <a:pt x="25" y="4"/>
                    </a:lnTo>
                    <a:lnTo>
                      <a:pt x="26" y="4"/>
                    </a:lnTo>
                    <a:lnTo>
                      <a:pt x="28" y="5"/>
                    </a:lnTo>
                    <a:lnTo>
                      <a:pt x="29" y="5"/>
                    </a:lnTo>
                    <a:lnTo>
                      <a:pt x="29" y="7"/>
                    </a:lnTo>
                    <a:lnTo>
                      <a:pt x="30" y="8"/>
                    </a:lnTo>
                    <a:lnTo>
                      <a:pt x="32" y="10"/>
                    </a:lnTo>
                    <a:lnTo>
                      <a:pt x="32" y="11"/>
                    </a:lnTo>
                    <a:lnTo>
                      <a:pt x="33" y="12"/>
                    </a:lnTo>
                    <a:lnTo>
                      <a:pt x="33" y="14"/>
                    </a:lnTo>
                    <a:lnTo>
                      <a:pt x="33" y="17"/>
                    </a:lnTo>
                    <a:lnTo>
                      <a:pt x="33" y="18"/>
                    </a:lnTo>
                    <a:lnTo>
                      <a:pt x="33" y="19"/>
                    </a:lnTo>
                    <a:lnTo>
                      <a:pt x="33" y="21"/>
                    </a:lnTo>
                    <a:lnTo>
                      <a:pt x="33" y="22"/>
                    </a:lnTo>
                    <a:lnTo>
                      <a:pt x="33" y="24"/>
                    </a:lnTo>
                    <a:lnTo>
                      <a:pt x="32" y="25"/>
                    </a:lnTo>
                    <a:lnTo>
                      <a:pt x="32" y="26"/>
                    </a:lnTo>
                    <a:lnTo>
                      <a:pt x="30" y="28"/>
                    </a:lnTo>
                    <a:lnTo>
                      <a:pt x="29" y="29"/>
                    </a:lnTo>
                    <a:lnTo>
                      <a:pt x="28" y="29"/>
                    </a:lnTo>
                    <a:lnTo>
                      <a:pt x="26" y="31"/>
                    </a:lnTo>
                    <a:lnTo>
                      <a:pt x="25" y="31"/>
                    </a:lnTo>
                    <a:lnTo>
                      <a:pt x="23" y="31"/>
                    </a:lnTo>
                    <a:lnTo>
                      <a:pt x="22" y="31"/>
                    </a:lnTo>
                    <a:lnTo>
                      <a:pt x="21" y="31"/>
                    </a:lnTo>
                    <a:lnTo>
                      <a:pt x="19" y="31"/>
                    </a:lnTo>
                    <a:lnTo>
                      <a:pt x="18" y="31"/>
                    </a:lnTo>
                    <a:lnTo>
                      <a:pt x="16" y="29"/>
                    </a:lnTo>
                    <a:lnTo>
                      <a:pt x="15" y="29"/>
                    </a:lnTo>
                    <a:lnTo>
                      <a:pt x="14" y="29"/>
                    </a:lnTo>
                    <a:lnTo>
                      <a:pt x="12" y="29"/>
                    </a:lnTo>
                    <a:lnTo>
                      <a:pt x="11" y="28"/>
                    </a:lnTo>
                    <a:lnTo>
                      <a:pt x="9" y="28"/>
                    </a:lnTo>
                    <a:lnTo>
                      <a:pt x="8" y="28"/>
                    </a:lnTo>
                    <a:lnTo>
                      <a:pt x="8" y="26"/>
                    </a:lnTo>
                    <a:lnTo>
                      <a:pt x="7" y="26"/>
                    </a:lnTo>
                    <a:lnTo>
                      <a:pt x="5" y="25"/>
                    </a:lnTo>
                    <a:lnTo>
                      <a:pt x="4" y="24"/>
                    </a:lnTo>
                    <a:lnTo>
                      <a:pt x="2" y="22"/>
                    </a:lnTo>
                    <a:lnTo>
                      <a:pt x="2" y="21"/>
                    </a:lnTo>
                    <a:lnTo>
                      <a:pt x="1" y="19"/>
                    </a:lnTo>
                    <a:lnTo>
                      <a:pt x="1" y="18"/>
                    </a:lnTo>
                    <a:lnTo>
                      <a:pt x="1" y="17"/>
                    </a:lnTo>
                    <a:lnTo>
                      <a:pt x="1" y="15"/>
                    </a:lnTo>
                    <a:lnTo>
                      <a:pt x="0" y="14"/>
                    </a:lnTo>
                    <a:lnTo>
                      <a:pt x="0" y="12"/>
                    </a:lnTo>
                    <a:lnTo>
                      <a:pt x="1" y="11"/>
                    </a:lnTo>
                    <a:lnTo>
                      <a:pt x="1" y="10"/>
                    </a:lnTo>
                    <a:lnTo>
                      <a:pt x="1" y="8"/>
                    </a:lnTo>
                    <a:lnTo>
                      <a:pt x="1" y="7"/>
                    </a:lnTo>
                    <a:lnTo>
                      <a:pt x="1" y="5"/>
                    </a:lnTo>
                    <a:lnTo>
                      <a:pt x="2" y="4"/>
                    </a:lnTo>
                    <a:lnTo>
                      <a:pt x="2" y="3"/>
                    </a:lnTo>
                    <a:lnTo>
                      <a:pt x="4" y="3"/>
                    </a:lnTo>
                    <a:lnTo>
                      <a:pt x="5" y="1"/>
                    </a:lnTo>
                    <a:lnTo>
                      <a:pt x="7" y="1"/>
                    </a:lnTo>
                    <a:lnTo>
                      <a:pt x="7" y="0"/>
                    </a:lnTo>
                    <a:lnTo>
                      <a:pt x="8" y="0"/>
                    </a:lnTo>
                    <a:lnTo>
                      <a:pt x="9" y="0"/>
                    </a:lnTo>
                    <a:lnTo>
                      <a:pt x="11" y="0"/>
                    </a:lnTo>
                    <a:lnTo>
                      <a:pt x="12" y="0"/>
                    </a:lnTo>
                    <a:lnTo>
                      <a:pt x="14" y="0"/>
                    </a:lnTo>
                    <a:lnTo>
                      <a:pt x="15" y="0"/>
                    </a:lnTo>
                    <a:lnTo>
                      <a:pt x="16" y="0"/>
                    </a:lnTo>
                    <a:lnTo>
                      <a:pt x="16" y="1"/>
                    </a:lnTo>
                    <a:lnTo>
                      <a:pt x="22"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50" name="Freeform 145"/>
              <p:cNvSpPr>
                <a:spLocks/>
              </p:cNvSpPr>
              <p:nvPr/>
            </p:nvSpPr>
            <p:spPr bwMode="auto">
              <a:xfrm>
                <a:off x="3305" y="1089"/>
                <a:ext cx="45" cy="41"/>
              </a:xfrm>
              <a:custGeom>
                <a:avLst/>
                <a:gdLst>
                  <a:gd name="T0" fmla="*/ 502 w 33"/>
                  <a:gd name="T1" fmla="*/ 49 h 31"/>
                  <a:gd name="T2" fmla="*/ 552 w 33"/>
                  <a:gd name="T3" fmla="*/ 49 h 31"/>
                  <a:gd name="T4" fmla="*/ 620 w 33"/>
                  <a:gd name="T5" fmla="*/ 65 h 31"/>
                  <a:gd name="T6" fmla="*/ 656 w 33"/>
                  <a:gd name="T7" fmla="*/ 114 h 31"/>
                  <a:gd name="T8" fmla="*/ 671 w 33"/>
                  <a:gd name="T9" fmla="*/ 138 h 31"/>
                  <a:gd name="T10" fmla="*/ 723 w 33"/>
                  <a:gd name="T11" fmla="*/ 152 h 31"/>
                  <a:gd name="T12" fmla="*/ 723 w 33"/>
                  <a:gd name="T13" fmla="*/ 183 h 31"/>
                  <a:gd name="T14" fmla="*/ 725 w 33"/>
                  <a:gd name="T15" fmla="*/ 200 h 31"/>
                  <a:gd name="T16" fmla="*/ 725 w 33"/>
                  <a:gd name="T17" fmla="*/ 242 h 31"/>
                  <a:gd name="T18" fmla="*/ 725 w 33"/>
                  <a:gd name="T19" fmla="*/ 313 h 31"/>
                  <a:gd name="T20" fmla="*/ 725 w 33"/>
                  <a:gd name="T21" fmla="*/ 352 h 31"/>
                  <a:gd name="T22" fmla="*/ 723 w 33"/>
                  <a:gd name="T23" fmla="*/ 414 h 31"/>
                  <a:gd name="T24" fmla="*/ 671 w 33"/>
                  <a:gd name="T25" fmla="*/ 463 h 31"/>
                  <a:gd name="T26" fmla="*/ 620 w 33"/>
                  <a:gd name="T27" fmla="*/ 466 h 31"/>
                  <a:gd name="T28" fmla="*/ 552 w 33"/>
                  <a:gd name="T29" fmla="*/ 466 h 31"/>
                  <a:gd name="T30" fmla="*/ 502 w 33"/>
                  <a:gd name="T31" fmla="*/ 503 h 31"/>
                  <a:gd name="T32" fmla="*/ 481 w 33"/>
                  <a:gd name="T33" fmla="*/ 503 h 31"/>
                  <a:gd name="T34" fmla="*/ 405 w 33"/>
                  <a:gd name="T35" fmla="*/ 466 h 31"/>
                  <a:gd name="T36" fmla="*/ 322 w 33"/>
                  <a:gd name="T37" fmla="*/ 466 h 31"/>
                  <a:gd name="T38" fmla="*/ 265 w 33"/>
                  <a:gd name="T39" fmla="*/ 463 h 31"/>
                  <a:gd name="T40" fmla="*/ 236 w 33"/>
                  <a:gd name="T41" fmla="*/ 463 h 31"/>
                  <a:gd name="T42" fmla="*/ 173 w 33"/>
                  <a:gd name="T43" fmla="*/ 423 h 31"/>
                  <a:gd name="T44" fmla="*/ 165 w 33"/>
                  <a:gd name="T45" fmla="*/ 423 h 31"/>
                  <a:gd name="T46" fmla="*/ 121 w 33"/>
                  <a:gd name="T47" fmla="*/ 414 h 31"/>
                  <a:gd name="T48" fmla="*/ 89 w 33"/>
                  <a:gd name="T49" fmla="*/ 397 h 31"/>
                  <a:gd name="T50" fmla="*/ 48 w 33"/>
                  <a:gd name="T51" fmla="*/ 352 h 31"/>
                  <a:gd name="T52" fmla="*/ 48 w 33"/>
                  <a:gd name="T53" fmla="*/ 350 h 31"/>
                  <a:gd name="T54" fmla="*/ 1 w 33"/>
                  <a:gd name="T55" fmla="*/ 300 h 31"/>
                  <a:gd name="T56" fmla="*/ 1 w 33"/>
                  <a:gd name="T57" fmla="*/ 242 h 31"/>
                  <a:gd name="T58" fmla="*/ 0 w 33"/>
                  <a:gd name="T59" fmla="*/ 200 h 31"/>
                  <a:gd name="T60" fmla="*/ 1 w 33"/>
                  <a:gd name="T61" fmla="*/ 183 h 31"/>
                  <a:gd name="T62" fmla="*/ 1 w 33"/>
                  <a:gd name="T63" fmla="*/ 138 h 31"/>
                  <a:gd name="T64" fmla="*/ 1 w 33"/>
                  <a:gd name="T65" fmla="*/ 114 h 31"/>
                  <a:gd name="T66" fmla="*/ 1 w 33"/>
                  <a:gd name="T67" fmla="*/ 65 h 31"/>
                  <a:gd name="T68" fmla="*/ 48 w 33"/>
                  <a:gd name="T69" fmla="*/ 49 h 31"/>
                  <a:gd name="T70" fmla="*/ 89 w 33"/>
                  <a:gd name="T71" fmla="*/ 1 h 31"/>
                  <a:gd name="T72" fmla="*/ 121 w 33"/>
                  <a:gd name="T73" fmla="*/ 1 h 31"/>
                  <a:gd name="T74" fmla="*/ 165 w 33"/>
                  <a:gd name="T75" fmla="*/ 0 h 31"/>
                  <a:gd name="T76" fmla="*/ 194 w 33"/>
                  <a:gd name="T77" fmla="*/ 0 h 31"/>
                  <a:gd name="T78" fmla="*/ 236 w 33"/>
                  <a:gd name="T79" fmla="*/ 0 h 31"/>
                  <a:gd name="T80" fmla="*/ 307 w 33"/>
                  <a:gd name="T81" fmla="*/ 0 h 31"/>
                  <a:gd name="T82" fmla="*/ 307 w 33"/>
                  <a:gd name="T83" fmla="*/ 0 h 31"/>
                  <a:gd name="T84" fmla="*/ 322 w 33"/>
                  <a:gd name="T85" fmla="*/ 0 h 31"/>
                  <a:gd name="T86" fmla="*/ 361 w 33"/>
                  <a:gd name="T87" fmla="*/ 0 h 31"/>
                  <a:gd name="T88" fmla="*/ 492 w 33"/>
                  <a:gd name="T89" fmla="*/ 1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1"/>
                    </a:moveTo>
                    <a:lnTo>
                      <a:pt x="23" y="3"/>
                    </a:lnTo>
                    <a:lnTo>
                      <a:pt x="25" y="3"/>
                    </a:lnTo>
                    <a:lnTo>
                      <a:pt x="26" y="4"/>
                    </a:lnTo>
                    <a:lnTo>
                      <a:pt x="28" y="4"/>
                    </a:lnTo>
                    <a:lnTo>
                      <a:pt x="29" y="5"/>
                    </a:lnTo>
                    <a:lnTo>
                      <a:pt x="29" y="7"/>
                    </a:lnTo>
                    <a:lnTo>
                      <a:pt x="30" y="8"/>
                    </a:lnTo>
                    <a:lnTo>
                      <a:pt x="32" y="8"/>
                    </a:lnTo>
                    <a:lnTo>
                      <a:pt x="32" y="10"/>
                    </a:lnTo>
                    <a:lnTo>
                      <a:pt x="32" y="11"/>
                    </a:lnTo>
                    <a:lnTo>
                      <a:pt x="33" y="12"/>
                    </a:lnTo>
                    <a:lnTo>
                      <a:pt x="33" y="14"/>
                    </a:lnTo>
                    <a:lnTo>
                      <a:pt x="33" y="15"/>
                    </a:lnTo>
                    <a:lnTo>
                      <a:pt x="33" y="18"/>
                    </a:lnTo>
                    <a:lnTo>
                      <a:pt x="33" y="19"/>
                    </a:lnTo>
                    <a:lnTo>
                      <a:pt x="33" y="21"/>
                    </a:lnTo>
                    <a:lnTo>
                      <a:pt x="33" y="22"/>
                    </a:lnTo>
                    <a:lnTo>
                      <a:pt x="33" y="24"/>
                    </a:lnTo>
                    <a:lnTo>
                      <a:pt x="32" y="25"/>
                    </a:lnTo>
                    <a:lnTo>
                      <a:pt x="32" y="26"/>
                    </a:lnTo>
                    <a:lnTo>
                      <a:pt x="30" y="28"/>
                    </a:lnTo>
                    <a:lnTo>
                      <a:pt x="29" y="28"/>
                    </a:lnTo>
                    <a:lnTo>
                      <a:pt x="28" y="29"/>
                    </a:lnTo>
                    <a:lnTo>
                      <a:pt x="26" y="29"/>
                    </a:lnTo>
                    <a:lnTo>
                      <a:pt x="25" y="29"/>
                    </a:lnTo>
                    <a:lnTo>
                      <a:pt x="25" y="31"/>
                    </a:lnTo>
                    <a:lnTo>
                      <a:pt x="23" y="31"/>
                    </a:lnTo>
                    <a:lnTo>
                      <a:pt x="22" y="31"/>
                    </a:lnTo>
                    <a:lnTo>
                      <a:pt x="21" y="31"/>
                    </a:lnTo>
                    <a:lnTo>
                      <a:pt x="19" y="29"/>
                    </a:lnTo>
                    <a:lnTo>
                      <a:pt x="18" y="29"/>
                    </a:lnTo>
                    <a:lnTo>
                      <a:pt x="16" y="29"/>
                    </a:lnTo>
                    <a:lnTo>
                      <a:pt x="15" y="29"/>
                    </a:lnTo>
                    <a:lnTo>
                      <a:pt x="14" y="29"/>
                    </a:lnTo>
                    <a:lnTo>
                      <a:pt x="12" y="28"/>
                    </a:lnTo>
                    <a:lnTo>
                      <a:pt x="11" y="28"/>
                    </a:lnTo>
                    <a:lnTo>
                      <a:pt x="9" y="28"/>
                    </a:lnTo>
                    <a:lnTo>
                      <a:pt x="8" y="26"/>
                    </a:lnTo>
                    <a:lnTo>
                      <a:pt x="7" y="26"/>
                    </a:lnTo>
                    <a:lnTo>
                      <a:pt x="7" y="25"/>
                    </a:lnTo>
                    <a:lnTo>
                      <a:pt x="5" y="25"/>
                    </a:lnTo>
                    <a:lnTo>
                      <a:pt x="4" y="24"/>
                    </a:lnTo>
                    <a:lnTo>
                      <a:pt x="2" y="22"/>
                    </a:lnTo>
                    <a:lnTo>
                      <a:pt x="2" y="21"/>
                    </a:lnTo>
                    <a:lnTo>
                      <a:pt x="1" y="19"/>
                    </a:lnTo>
                    <a:lnTo>
                      <a:pt x="1" y="18"/>
                    </a:lnTo>
                    <a:lnTo>
                      <a:pt x="1" y="17"/>
                    </a:lnTo>
                    <a:lnTo>
                      <a:pt x="1" y="15"/>
                    </a:lnTo>
                    <a:lnTo>
                      <a:pt x="1" y="14"/>
                    </a:lnTo>
                    <a:lnTo>
                      <a:pt x="0" y="12"/>
                    </a:lnTo>
                    <a:lnTo>
                      <a:pt x="1" y="11"/>
                    </a:lnTo>
                    <a:lnTo>
                      <a:pt x="1" y="10"/>
                    </a:lnTo>
                    <a:lnTo>
                      <a:pt x="1" y="8"/>
                    </a:lnTo>
                    <a:lnTo>
                      <a:pt x="1" y="7"/>
                    </a:lnTo>
                    <a:lnTo>
                      <a:pt x="1" y="5"/>
                    </a:lnTo>
                    <a:lnTo>
                      <a:pt x="1" y="4"/>
                    </a:lnTo>
                    <a:lnTo>
                      <a:pt x="2" y="4"/>
                    </a:lnTo>
                    <a:lnTo>
                      <a:pt x="2" y="3"/>
                    </a:lnTo>
                    <a:lnTo>
                      <a:pt x="4" y="1"/>
                    </a:lnTo>
                    <a:lnTo>
                      <a:pt x="5" y="1"/>
                    </a:lnTo>
                    <a:lnTo>
                      <a:pt x="7" y="0"/>
                    </a:lnTo>
                    <a:lnTo>
                      <a:pt x="8" y="0"/>
                    </a:lnTo>
                    <a:lnTo>
                      <a:pt x="9" y="0"/>
                    </a:lnTo>
                    <a:lnTo>
                      <a:pt x="11" y="0"/>
                    </a:lnTo>
                    <a:lnTo>
                      <a:pt x="12" y="0"/>
                    </a:lnTo>
                    <a:lnTo>
                      <a:pt x="14" y="0"/>
                    </a:lnTo>
                    <a:lnTo>
                      <a:pt x="15" y="0"/>
                    </a:lnTo>
                    <a:lnTo>
                      <a:pt x="16" y="0"/>
                    </a:lnTo>
                    <a:lnTo>
                      <a:pt x="22"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51" name="Freeform 146"/>
              <p:cNvSpPr>
                <a:spLocks/>
              </p:cNvSpPr>
              <p:nvPr/>
            </p:nvSpPr>
            <p:spPr bwMode="auto">
              <a:xfrm>
                <a:off x="3305" y="1211"/>
                <a:ext cx="45" cy="38"/>
              </a:xfrm>
              <a:custGeom>
                <a:avLst/>
                <a:gdLst>
                  <a:gd name="T0" fmla="*/ 502 w 33"/>
                  <a:gd name="T1" fmla="*/ 1 h 31"/>
                  <a:gd name="T2" fmla="*/ 552 w 33"/>
                  <a:gd name="T3" fmla="*/ 25 h 31"/>
                  <a:gd name="T4" fmla="*/ 620 w 33"/>
                  <a:gd name="T5" fmla="*/ 31 h 31"/>
                  <a:gd name="T6" fmla="*/ 656 w 33"/>
                  <a:gd name="T7" fmla="*/ 58 h 31"/>
                  <a:gd name="T8" fmla="*/ 671 w 33"/>
                  <a:gd name="T9" fmla="*/ 71 h 31"/>
                  <a:gd name="T10" fmla="*/ 723 w 33"/>
                  <a:gd name="T11" fmla="*/ 74 h 31"/>
                  <a:gd name="T12" fmla="*/ 723 w 33"/>
                  <a:gd name="T13" fmla="*/ 87 h 31"/>
                  <a:gd name="T14" fmla="*/ 725 w 33"/>
                  <a:gd name="T15" fmla="*/ 107 h 31"/>
                  <a:gd name="T16" fmla="*/ 725 w 33"/>
                  <a:gd name="T17" fmla="*/ 131 h 31"/>
                  <a:gd name="T18" fmla="*/ 725 w 33"/>
                  <a:gd name="T19" fmla="*/ 161 h 31"/>
                  <a:gd name="T20" fmla="*/ 725 w 33"/>
                  <a:gd name="T21" fmla="*/ 173 h 31"/>
                  <a:gd name="T22" fmla="*/ 723 w 33"/>
                  <a:gd name="T23" fmla="*/ 197 h 31"/>
                  <a:gd name="T24" fmla="*/ 671 w 33"/>
                  <a:gd name="T25" fmla="*/ 212 h 31"/>
                  <a:gd name="T26" fmla="*/ 620 w 33"/>
                  <a:gd name="T27" fmla="*/ 228 h 31"/>
                  <a:gd name="T28" fmla="*/ 552 w 33"/>
                  <a:gd name="T29" fmla="*/ 228 h 31"/>
                  <a:gd name="T30" fmla="*/ 502 w 33"/>
                  <a:gd name="T31" fmla="*/ 241 h 31"/>
                  <a:gd name="T32" fmla="*/ 481 w 33"/>
                  <a:gd name="T33" fmla="*/ 228 h 31"/>
                  <a:gd name="T34" fmla="*/ 405 w 33"/>
                  <a:gd name="T35" fmla="*/ 228 h 31"/>
                  <a:gd name="T36" fmla="*/ 322 w 33"/>
                  <a:gd name="T37" fmla="*/ 228 h 31"/>
                  <a:gd name="T38" fmla="*/ 265 w 33"/>
                  <a:gd name="T39" fmla="*/ 212 h 31"/>
                  <a:gd name="T40" fmla="*/ 236 w 33"/>
                  <a:gd name="T41" fmla="*/ 212 h 31"/>
                  <a:gd name="T42" fmla="*/ 173 w 33"/>
                  <a:gd name="T43" fmla="*/ 206 h 31"/>
                  <a:gd name="T44" fmla="*/ 165 w 33"/>
                  <a:gd name="T45" fmla="*/ 206 h 31"/>
                  <a:gd name="T46" fmla="*/ 121 w 33"/>
                  <a:gd name="T47" fmla="*/ 197 h 31"/>
                  <a:gd name="T48" fmla="*/ 89 w 33"/>
                  <a:gd name="T49" fmla="*/ 181 h 31"/>
                  <a:gd name="T50" fmla="*/ 48 w 33"/>
                  <a:gd name="T51" fmla="*/ 173 h 31"/>
                  <a:gd name="T52" fmla="*/ 48 w 33"/>
                  <a:gd name="T53" fmla="*/ 162 h 31"/>
                  <a:gd name="T54" fmla="*/ 1 w 33"/>
                  <a:gd name="T55" fmla="*/ 137 h 31"/>
                  <a:gd name="T56" fmla="*/ 1 w 33"/>
                  <a:gd name="T57" fmla="*/ 131 h 31"/>
                  <a:gd name="T58" fmla="*/ 0 w 33"/>
                  <a:gd name="T59" fmla="*/ 107 h 31"/>
                  <a:gd name="T60" fmla="*/ 1 w 33"/>
                  <a:gd name="T61" fmla="*/ 87 h 31"/>
                  <a:gd name="T62" fmla="*/ 1 w 33"/>
                  <a:gd name="T63" fmla="*/ 71 h 31"/>
                  <a:gd name="T64" fmla="*/ 1 w 33"/>
                  <a:gd name="T65" fmla="*/ 47 h 31"/>
                  <a:gd name="T66" fmla="*/ 1 w 33"/>
                  <a:gd name="T67" fmla="*/ 31 h 31"/>
                  <a:gd name="T68" fmla="*/ 48 w 33"/>
                  <a:gd name="T69" fmla="*/ 25 h 31"/>
                  <a:gd name="T70" fmla="*/ 89 w 33"/>
                  <a:gd name="T71" fmla="*/ 1 h 31"/>
                  <a:gd name="T72" fmla="*/ 121 w 33"/>
                  <a:gd name="T73" fmla="*/ 0 h 31"/>
                  <a:gd name="T74" fmla="*/ 165 w 33"/>
                  <a:gd name="T75" fmla="*/ 0 h 31"/>
                  <a:gd name="T76" fmla="*/ 194 w 33"/>
                  <a:gd name="T77" fmla="*/ 0 h 31"/>
                  <a:gd name="T78" fmla="*/ 236 w 33"/>
                  <a:gd name="T79" fmla="*/ 0 h 31"/>
                  <a:gd name="T80" fmla="*/ 307 w 33"/>
                  <a:gd name="T81" fmla="*/ 0 h 31"/>
                  <a:gd name="T82" fmla="*/ 307 w 33"/>
                  <a:gd name="T83" fmla="*/ 0 h 31"/>
                  <a:gd name="T84" fmla="*/ 322 w 33"/>
                  <a:gd name="T85" fmla="*/ 0 h 31"/>
                  <a:gd name="T86" fmla="*/ 361 w 33"/>
                  <a:gd name="T87" fmla="*/ 0 h 31"/>
                  <a:gd name="T88" fmla="*/ 492 w 33"/>
                  <a:gd name="T89" fmla="*/ 1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1"/>
                    </a:moveTo>
                    <a:lnTo>
                      <a:pt x="23" y="1"/>
                    </a:lnTo>
                    <a:lnTo>
                      <a:pt x="23" y="3"/>
                    </a:lnTo>
                    <a:lnTo>
                      <a:pt x="25" y="3"/>
                    </a:lnTo>
                    <a:lnTo>
                      <a:pt x="26" y="4"/>
                    </a:lnTo>
                    <a:lnTo>
                      <a:pt x="28" y="4"/>
                    </a:lnTo>
                    <a:lnTo>
                      <a:pt x="29" y="6"/>
                    </a:lnTo>
                    <a:lnTo>
                      <a:pt x="29" y="7"/>
                    </a:lnTo>
                    <a:lnTo>
                      <a:pt x="30" y="7"/>
                    </a:lnTo>
                    <a:lnTo>
                      <a:pt x="30" y="9"/>
                    </a:lnTo>
                    <a:lnTo>
                      <a:pt x="32" y="9"/>
                    </a:lnTo>
                    <a:lnTo>
                      <a:pt x="32" y="10"/>
                    </a:lnTo>
                    <a:lnTo>
                      <a:pt x="32" y="11"/>
                    </a:lnTo>
                    <a:lnTo>
                      <a:pt x="33" y="13"/>
                    </a:lnTo>
                    <a:lnTo>
                      <a:pt x="33" y="14"/>
                    </a:lnTo>
                    <a:lnTo>
                      <a:pt x="33" y="16"/>
                    </a:lnTo>
                    <a:lnTo>
                      <a:pt x="33" y="17"/>
                    </a:lnTo>
                    <a:lnTo>
                      <a:pt x="33" y="20"/>
                    </a:lnTo>
                    <a:lnTo>
                      <a:pt x="33" y="21"/>
                    </a:lnTo>
                    <a:lnTo>
                      <a:pt x="33" y="23"/>
                    </a:lnTo>
                    <a:lnTo>
                      <a:pt x="33" y="24"/>
                    </a:lnTo>
                    <a:lnTo>
                      <a:pt x="32" y="25"/>
                    </a:lnTo>
                    <a:lnTo>
                      <a:pt x="32" y="27"/>
                    </a:lnTo>
                    <a:lnTo>
                      <a:pt x="30" y="28"/>
                    </a:lnTo>
                    <a:lnTo>
                      <a:pt x="29" y="28"/>
                    </a:lnTo>
                    <a:lnTo>
                      <a:pt x="28" y="30"/>
                    </a:lnTo>
                    <a:lnTo>
                      <a:pt x="26" y="30"/>
                    </a:lnTo>
                    <a:lnTo>
                      <a:pt x="25" y="30"/>
                    </a:lnTo>
                    <a:lnTo>
                      <a:pt x="23" y="31"/>
                    </a:lnTo>
                    <a:lnTo>
                      <a:pt x="22" y="31"/>
                    </a:lnTo>
                    <a:lnTo>
                      <a:pt x="21" y="30"/>
                    </a:lnTo>
                    <a:lnTo>
                      <a:pt x="19" y="30"/>
                    </a:lnTo>
                    <a:lnTo>
                      <a:pt x="18" y="30"/>
                    </a:lnTo>
                    <a:lnTo>
                      <a:pt x="16" y="30"/>
                    </a:lnTo>
                    <a:lnTo>
                      <a:pt x="15" y="30"/>
                    </a:lnTo>
                    <a:lnTo>
                      <a:pt x="14" y="30"/>
                    </a:lnTo>
                    <a:lnTo>
                      <a:pt x="12" y="28"/>
                    </a:lnTo>
                    <a:lnTo>
                      <a:pt x="11" y="28"/>
                    </a:lnTo>
                    <a:lnTo>
                      <a:pt x="9" y="28"/>
                    </a:lnTo>
                    <a:lnTo>
                      <a:pt x="8" y="27"/>
                    </a:lnTo>
                    <a:lnTo>
                      <a:pt x="7" y="27"/>
                    </a:lnTo>
                    <a:lnTo>
                      <a:pt x="7" y="25"/>
                    </a:lnTo>
                    <a:lnTo>
                      <a:pt x="5" y="25"/>
                    </a:lnTo>
                    <a:lnTo>
                      <a:pt x="5" y="24"/>
                    </a:lnTo>
                    <a:lnTo>
                      <a:pt x="4" y="24"/>
                    </a:lnTo>
                    <a:lnTo>
                      <a:pt x="2" y="23"/>
                    </a:lnTo>
                    <a:lnTo>
                      <a:pt x="2" y="21"/>
                    </a:lnTo>
                    <a:lnTo>
                      <a:pt x="1" y="20"/>
                    </a:lnTo>
                    <a:lnTo>
                      <a:pt x="1" y="18"/>
                    </a:lnTo>
                    <a:lnTo>
                      <a:pt x="1" y="17"/>
                    </a:lnTo>
                    <a:lnTo>
                      <a:pt x="1" y="16"/>
                    </a:lnTo>
                    <a:lnTo>
                      <a:pt x="1" y="14"/>
                    </a:lnTo>
                    <a:lnTo>
                      <a:pt x="0" y="13"/>
                    </a:lnTo>
                    <a:lnTo>
                      <a:pt x="0" y="11"/>
                    </a:lnTo>
                    <a:lnTo>
                      <a:pt x="1" y="11"/>
                    </a:lnTo>
                    <a:lnTo>
                      <a:pt x="1" y="10"/>
                    </a:lnTo>
                    <a:lnTo>
                      <a:pt x="1" y="9"/>
                    </a:lnTo>
                    <a:lnTo>
                      <a:pt x="1" y="7"/>
                    </a:lnTo>
                    <a:lnTo>
                      <a:pt x="1" y="6"/>
                    </a:lnTo>
                    <a:lnTo>
                      <a:pt x="1" y="4"/>
                    </a:lnTo>
                    <a:lnTo>
                      <a:pt x="2" y="4"/>
                    </a:lnTo>
                    <a:lnTo>
                      <a:pt x="2" y="3"/>
                    </a:lnTo>
                    <a:lnTo>
                      <a:pt x="4" y="1"/>
                    </a:lnTo>
                    <a:lnTo>
                      <a:pt x="5" y="1"/>
                    </a:lnTo>
                    <a:lnTo>
                      <a:pt x="5" y="0"/>
                    </a:lnTo>
                    <a:lnTo>
                      <a:pt x="7" y="0"/>
                    </a:lnTo>
                    <a:lnTo>
                      <a:pt x="8" y="0"/>
                    </a:lnTo>
                    <a:lnTo>
                      <a:pt x="9" y="0"/>
                    </a:lnTo>
                    <a:lnTo>
                      <a:pt x="11" y="0"/>
                    </a:lnTo>
                    <a:lnTo>
                      <a:pt x="12" y="0"/>
                    </a:lnTo>
                    <a:lnTo>
                      <a:pt x="14" y="0"/>
                    </a:lnTo>
                    <a:lnTo>
                      <a:pt x="15" y="0"/>
                    </a:lnTo>
                    <a:lnTo>
                      <a:pt x="16" y="0"/>
                    </a:lnTo>
                    <a:lnTo>
                      <a:pt x="22"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52" name="Freeform 147"/>
              <p:cNvSpPr>
                <a:spLocks/>
              </p:cNvSpPr>
              <p:nvPr/>
            </p:nvSpPr>
            <p:spPr bwMode="auto">
              <a:xfrm>
                <a:off x="3305" y="1168"/>
                <a:ext cx="45" cy="40"/>
              </a:xfrm>
              <a:custGeom>
                <a:avLst/>
                <a:gdLst>
                  <a:gd name="T0" fmla="*/ 502 w 33"/>
                  <a:gd name="T1" fmla="*/ 36 h 31"/>
                  <a:gd name="T2" fmla="*/ 552 w 33"/>
                  <a:gd name="T3" fmla="*/ 46 h 31"/>
                  <a:gd name="T4" fmla="*/ 620 w 33"/>
                  <a:gd name="T5" fmla="*/ 59 h 31"/>
                  <a:gd name="T6" fmla="*/ 656 w 33"/>
                  <a:gd name="T7" fmla="*/ 88 h 31"/>
                  <a:gd name="T8" fmla="*/ 671 w 33"/>
                  <a:gd name="T9" fmla="*/ 126 h 31"/>
                  <a:gd name="T10" fmla="*/ 723 w 33"/>
                  <a:gd name="T11" fmla="*/ 139 h 31"/>
                  <a:gd name="T12" fmla="*/ 723 w 33"/>
                  <a:gd name="T13" fmla="*/ 147 h 31"/>
                  <a:gd name="T14" fmla="*/ 725 w 33"/>
                  <a:gd name="T15" fmla="*/ 179 h 31"/>
                  <a:gd name="T16" fmla="*/ 725 w 33"/>
                  <a:gd name="T17" fmla="*/ 210 h 31"/>
                  <a:gd name="T18" fmla="*/ 725 w 33"/>
                  <a:gd name="T19" fmla="*/ 245 h 31"/>
                  <a:gd name="T20" fmla="*/ 725 w 33"/>
                  <a:gd name="T21" fmla="*/ 271 h 31"/>
                  <a:gd name="T22" fmla="*/ 723 w 33"/>
                  <a:gd name="T23" fmla="*/ 316 h 31"/>
                  <a:gd name="T24" fmla="*/ 671 w 33"/>
                  <a:gd name="T25" fmla="*/ 350 h 31"/>
                  <a:gd name="T26" fmla="*/ 620 w 33"/>
                  <a:gd name="T27" fmla="*/ 369 h 31"/>
                  <a:gd name="T28" fmla="*/ 552 w 33"/>
                  <a:gd name="T29" fmla="*/ 397 h 31"/>
                  <a:gd name="T30" fmla="*/ 502 w 33"/>
                  <a:gd name="T31" fmla="*/ 397 h 31"/>
                  <a:gd name="T32" fmla="*/ 481 w 33"/>
                  <a:gd name="T33" fmla="*/ 397 h 31"/>
                  <a:gd name="T34" fmla="*/ 405 w 33"/>
                  <a:gd name="T35" fmla="*/ 397 h 31"/>
                  <a:gd name="T36" fmla="*/ 322 w 33"/>
                  <a:gd name="T37" fmla="*/ 369 h 31"/>
                  <a:gd name="T38" fmla="*/ 265 w 33"/>
                  <a:gd name="T39" fmla="*/ 369 h 31"/>
                  <a:gd name="T40" fmla="*/ 236 w 33"/>
                  <a:gd name="T41" fmla="*/ 369 h 31"/>
                  <a:gd name="T42" fmla="*/ 194 w 33"/>
                  <a:gd name="T43" fmla="*/ 350 h 31"/>
                  <a:gd name="T44" fmla="*/ 165 w 33"/>
                  <a:gd name="T45" fmla="*/ 342 h 31"/>
                  <a:gd name="T46" fmla="*/ 121 w 33"/>
                  <a:gd name="T47" fmla="*/ 342 h 31"/>
                  <a:gd name="T48" fmla="*/ 89 w 33"/>
                  <a:gd name="T49" fmla="*/ 316 h 31"/>
                  <a:gd name="T50" fmla="*/ 48 w 33"/>
                  <a:gd name="T51" fmla="*/ 308 h 31"/>
                  <a:gd name="T52" fmla="*/ 48 w 33"/>
                  <a:gd name="T53" fmla="*/ 268 h 31"/>
                  <a:gd name="T54" fmla="*/ 1 w 33"/>
                  <a:gd name="T55" fmla="*/ 245 h 31"/>
                  <a:gd name="T56" fmla="*/ 1 w 33"/>
                  <a:gd name="T57" fmla="*/ 210 h 31"/>
                  <a:gd name="T58" fmla="*/ 0 w 33"/>
                  <a:gd name="T59" fmla="*/ 179 h 31"/>
                  <a:gd name="T60" fmla="*/ 1 w 33"/>
                  <a:gd name="T61" fmla="*/ 139 h 31"/>
                  <a:gd name="T62" fmla="*/ 1 w 33"/>
                  <a:gd name="T63" fmla="*/ 126 h 31"/>
                  <a:gd name="T64" fmla="*/ 1 w 33"/>
                  <a:gd name="T65" fmla="*/ 88 h 31"/>
                  <a:gd name="T66" fmla="*/ 1 w 33"/>
                  <a:gd name="T67" fmla="*/ 59 h 31"/>
                  <a:gd name="T68" fmla="*/ 48 w 33"/>
                  <a:gd name="T69" fmla="*/ 46 h 31"/>
                  <a:gd name="T70" fmla="*/ 89 w 33"/>
                  <a:gd name="T71" fmla="*/ 36 h 31"/>
                  <a:gd name="T72" fmla="*/ 121 w 33"/>
                  <a:gd name="T73" fmla="*/ 1 h 31"/>
                  <a:gd name="T74" fmla="*/ 165 w 33"/>
                  <a:gd name="T75" fmla="*/ 1 h 31"/>
                  <a:gd name="T76" fmla="*/ 194 w 33"/>
                  <a:gd name="T77" fmla="*/ 0 h 31"/>
                  <a:gd name="T78" fmla="*/ 236 w 33"/>
                  <a:gd name="T79" fmla="*/ 0 h 31"/>
                  <a:gd name="T80" fmla="*/ 307 w 33"/>
                  <a:gd name="T81" fmla="*/ 0 h 31"/>
                  <a:gd name="T82" fmla="*/ 307 w 33"/>
                  <a:gd name="T83" fmla="*/ 1 h 31"/>
                  <a:gd name="T84" fmla="*/ 322 w 33"/>
                  <a:gd name="T85" fmla="*/ 1 h 31"/>
                  <a:gd name="T86" fmla="*/ 361 w 33"/>
                  <a:gd name="T87" fmla="*/ 1 h 31"/>
                  <a:gd name="T88" fmla="*/ 492 w 33"/>
                  <a:gd name="T89" fmla="*/ 36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3"/>
                    </a:moveTo>
                    <a:lnTo>
                      <a:pt x="23" y="3"/>
                    </a:lnTo>
                    <a:lnTo>
                      <a:pt x="23" y="4"/>
                    </a:lnTo>
                    <a:lnTo>
                      <a:pt x="25" y="4"/>
                    </a:lnTo>
                    <a:lnTo>
                      <a:pt x="26" y="4"/>
                    </a:lnTo>
                    <a:lnTo>
                      <a:pt x="28" y="5"/>
                    </a:lnTo>
                    <a:lnTo>
                      <a:pt x="29" y="7"/>
                    </a:lnTo>
                    <a:lnTo>
                      <a:pt x="30" y="8"/>
                    </a:lnTo>
                    <a:lnTo>
                      <a:pt x="30" y="10"/>
                    </a:lnTo>
                    <a:lnTo>
                      <a:pt x="32" y="10"/>
                    </a:lnTo>
                    <a:lnTo>
                      <a:pt x="32" y="11"/>
                    </a:lnTo>
                    <a:lnTo>
                      <a:pt x="32" y="12"/>
                    </a:lnTo>
                    <a:lnTo>
                      <a:pt x="33" y="12"/>
                    </a:lnTo>
                    <a:lnTo>
                      <a:pt x="33" y="14"/>
                    </a:lnTo>
                    <a:lnTo>
                      <a:pt x="33" y="15"/>
                    </a:lnTo>
                    <a:lnTo>
                      <a:pt x="33" y="17"/>
                    </a:lnTo>
                    <a:lnTo>
                      <a:pt x="33" y="18"/>
                    </a:lnTo>
                    <a:lnTo>
                      <a:pt x="33" y="19"/>
                    </a:lnTo>
                    <a:lnTo>
                      <a:pt x="33" y="21"/>
                    </a:lnTo>
                    <a:lnTo>
                      <a:pt x="33" y="22"/>
                    </a:lnTo>
                    <a:lnTo>
                      <a:pt x="33" y="24"/>
                    </a:lnTo>
                    <a:lnTo>
                      <a:pt x="32" y="25"/>
                    </a:lnTo>
                    <a:lnTo>
                      <a:pt x="32" y="26"/>
                    </a:lnTo>
                    <a:lnTo>
                      <a:pt x="30" y="28"/>
                    </a:lnTo>
                    <a:lnTo>
                      <a:pt x="29" y="29"/>
                    </a:lnTo>
                    <a:lnTo>
                      <a:pt x="28" y="29"/>
                    </a:lnTo>
                    <a:lnTo>
                      <a:pt x="26" y="31"/>
                    </a:lnTo>
                    <a:lnTo>
                      <a:pt x="25" y="31"/>
                    </a:lnTo>
                    <a:lnTo>
                      <a:pt x="23" y="31"/>
                    </a:lnTo>
                    <a:lnTo>
                      <a:pt x="22" y="31"/>
                    </a:lnTo>
                    <a:lnTo>
                      <a:pt x="21" y="31"/>
                    </a:lnTo>
                    <a:lnTo>
                      <a:pt x="19" y="31"/>
                    </a:lnTo>
                    <a:lnTo>
                      <a:pt x="18" y="31"/>
                    </a:lnTo>
                    <a:lnTo>
                      <a:pt x="16" y="31"/>
                    </a:lnTo>
                    <a:lnTo>
                      <a:pt x="15" y="29"/>
                    </a:lnTo>
                    <a:lnTo>
                      <a:pt x="14" y="29"/>
                    </a:lnTo>
                    <a:lnTo>
                      <a:pt x="12" y="29"/>
                    </a:lnTo>
                    <a:lnTo>
                      <a:pt x="11" y="29"/>
                    </a:lnTo>
                    <a:lnTo>
                      <a:pt x="9" y="28"/>
                    </a:lnTo>
                    <a:lnTo>
                      <a:pt x="8" y="28"/>
                    </a:lnTo>
                    <a:lnTo>
                      <a:pt x="7" y="26"/>
                    </a:lnTo>
                    <a:lnTo>
                      <a:pt x="5" y="26"/>
                    </a:lnTo>
                    <a:lnTo>
                      <a:pt x="5" y="25"/>
                    </a:lnTo>
                    <a:lnTo>
                      <a:pt x="4" y="25"/>
                    </a:lnTo>
                    <a:lnTo>
                      <a:pt x="4" y="24"/>
                    </a:lnTo>
                    <a:lnTo>
                      <a:pt x="2" y="24"/>
                    </a:lnTo>
                    <a:lnTo>
                      <a:pt x="2" y="22"/>
                    </a:lnTo>
                    <a:lnTo>
                      <a:pt x="2" y="21"/>
                    </a:lnTo>
                    <a:lnTo>
                      <a:pt x="1" y="21"/>
                    </a:lnTo>
                    <a:lnTo>
                      <a:pt x="1" y="19"/>
                    </a:lnTo>
                    <a:lnTo>
                      <a:pt x="1" y="18"/>
                    </a:lnTo>
                    <a:lnTo>
                      <a:pt x="1" y="17"/>
                    </a:lnTo>
                    <a:lnTo>
                      <a:pt x="1" y="15"/>
                    </a:lnTo>
                    <a:lnTo>
                      <a:pt x="0" y="14"/>
                    </a:lnTo>
                    <a:lnTo>
                      <a:pt x="0" y="12"/>
                    </a:lnTo>
                    <a:lnTo>
                      <a:pt x="1" y="11"/>
                    </a:lnTo>
                    <a:lnTo>
                      <a:pt x="1" y="10"/>
                    </a:lnTo>
                    <a:lnTo>
                      <a:pt x="1" y="8"/>
                    </a:lnTo>
                    <a:lnTo>
                      <a:pt x="1" y="7"/>
                    </a:lnTo>
                    <a:lnTo>
                      <a:pt x="1" y="5"/>
                    </a:lnTo>
                    <a:lnTo>
                      <a:pt x="2" y="4"/>
                    </a:lnTo>
                    <a:lnTo>
                      <a:pt x="2" y="3"/>
                    </a:lnTo>
                    <a:lnTo>
                      <a:pt x="4" y="3"/>
                    </a:lnTo>
                    <a:lnTo>
                      <a:pt x="5" y="3"/>
                    </a:lnTo>
                    <a:lnTo>
                      <a:pt x="5" y="1"/>
                    </a:lnTo>
                    <a:lnTo>
                      <a:pt x="7" y="1"/>
                    </a:lnTo>
                    <a:lnTo>
                      <a:pt x="8" y="0"/>
                    </a:lnTo>
                    <a:lnTo>
                      <a:pt x="9" y="0"/>
                    </a:lnTo>
                    <a:lnTo>
                      <a:pt x="11" y="0"/>
                    </a:lnTo>
                    <a:lnTo>
                      <a:pt x="12" y="0"/>
                    </a:lnTo>
                    <a:lnTo>
                      <a:pt x="14" y="0"/>
                    </a:lnTo>
                    <a:lnTo>
                      <a:pt x="14" y="1"/>
                    </a:lnTo>
                    <a:lnTo>
                      <a:pt x="15" y="1"/>
                    </a:lnTo>
                    <a:lnTo>
                      <a:pt x="16" y="1"/>
                    </a:lnTo>
                    <a:lnTo>
                      <a:pt x="22"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53" name="Freeform 148"/>
              <p:cNvSpPr>
                <a:spLocks/>
              </p:cNvSpPr>
              <p:nvPr/>
            </p:nvSpPr>
            <p:spPr bwMode="auto">
              <a:xfrm>
                <a:off x="3305" y="1289"/>
                <a:ext cx="45" cy="41"/>
              </a:xfrm>
              <a:custGeom>
                <a:avLst/>
                <a:gdLst>
                  <a:gd name="T0" fmla="*/ 502 w 33"/>
                  <a:gd name="T1" fmla="*/ 49 h 31"/>
                  <a:gd name="T2" fmla="*/ 552 w 33"/>
                  <a:gd name="T3" fmla="*/ 65 h 31"/>
                  <a:gd name="T4" fmla="*/ 620 w 33"/>
                  <a:gd name="T5" fmla="*/ 104 h 31"/>
                  <a:gd name="T6" fmla="*/ 656 w 33"/>
                  <a:gd name="T7" fmla="*/ 114 h 31"/>
                  <a:gd name="T8" fmla="*/ 671 w 33"/>
                  <a:gd name="T9" fmla="*/ 151 h 31"/>
                  <a:gd name="T10" fmla="*/ 723 w 33"/>
                  <a:gd name="T11" fmla="*/ 152 h 31"/>
                  <a:gd name="T12" fmla="*/ 723 w 33"/>
                  <a:gd name="T13" fmla="*/ 201 h 31"/>
                  <a:gd name="T14" fmla="*/ 725 w 33"/>
                  <a:gd name="T15" fmla="*/ 237 h 31"/>
                  <a:gd name="T16" fmla="*/ 725 w 33"/>
                  <a:gd name="T17" fmla="*/ 266 h 31"/>
                  <a:gd name="T18" fmla="*/ 725 w 33"/>
                  <a:gd name="T19" fmla="*/ 320 h 31"/>
                  <a:gd name="T20" fmla="*/ 725 w 33"/>
                  <a:gd name="T21" fmla="*/ 378 h 31"/>
                  <a:gd name="T22" fmla="*/ 723 w 33"/>
                  <a:gd name="T23" fmla="*/ 414 h 31"/>
                  <a:gd name="T24" fmla="*/ 671 w 33"/>
                  <a:gd name="T25" fmla="*/ 463 h 31"/>
                  <a:gd name="T26" fmla="*/ 620 w 33"/>
                  <a:gd name="T27" fmla="*/ 500 h 31"/>
                  <a:gd name="T28" fmla="*/ 552 w 33"/>
                  <a:gd name="T29" fmla="*/ 503 h 31"/>
                  <a:gd name="T30" fmla="*/ 502 w 33"/>
                  <a:gd name="T31" fmla="*/ 503 h 31"/>
                  <a:gd name="T32" fmla="*/ 481 w 33"/>
                  <a:gd name="T33" fmla="*/ 503 h 31"/>
                  <a:gd name="T34" fmla="*/ 405 w 33"/>
                  <a:gd name="T35" fmla="*/ 503 h 31"/>
                  <a:gd name="T36" fmla="*/ 322 w 33"/>
                  <a:gd name="T37" fmla="*/ 500 h 31"/>
                  <a:gd name="T38" fmla="*/ 265 w 33"/>
                  <a:gd name="T39" fmla="*/ 500 h 31"/>
                  <a:gd name="T40" fmla="*/ 236 w 33"/>
                  <a:gd name="T41" fmla="*/ 463 h 31"/>
                  <a:gd name="T42" fmla="*/ 173 w 33"/>
                  <a:gd name="T43" fmla="*/ 463 h 31"/>
                  <a:gd name="T44" fmla="*/ 165 w 33"/>
                  <a:gd name="T45" fmla="*/ 444 h 31"/>
                  <a:gd name="T46" fmla="*/ 121 w 33"/>
                  <a:gd name="T47" fmla="*/ 414 h 31"/>
                  <a:gd name="T48" fmla="*/ 89 w 33"/>
                  <a:gd name="T49" fmla="*/ 414 h 31"/>
                  <a:gd name="T50" fmla="*/ 48 w 33"/>
                  <a:gd name="T51" fmla="*/ 397 h 31"/>
                  <a:gd name="T52" fmla="*/ 48 w 33"/>
                  <a:gd name="T53" fmla="*/ 350 h 31"/>
                  <a:gd name="T54" fmla="*/ 1 w 33"/>
                  <a:gd name="T55" fmla="*/ 320 h 31"/>
                  <a:gd name="T56" fmla="*/ 1 w 33"/>
                  <a:gd name="T57" fmla="*/ 266 h 31"/>
                  <a:gd name="T58" fmla="*/ 0 w 33"/>
                  <a:gd name="T59" fmla="*/ 237 h 31"/>
                  <a:gd name="T60" fmla="*/ 1 w 33"/>
                  <a:gd name="T61" fmla="*/ 183 h 31"/>
                  <a:gd name="T62" fmla="*/ 1 w 33"/>
                  <a:gd name="T63" fmla="*/ 152 h 31"/>
                  <a:gd name="T64" fmla="*/ 1 w 33"/>
                  <a:gd name="T65" fmla="*/ 114 h 31"/>
                  <a:gd name="T66" fmla="*/ 1 w 33"/>
                  <a:gd name="T67" fmla="*/ 104 h 31"/>
                  <a:gd name="T68" fmla="*/ 48 w 33"/>
                  <a:gd name="T69" fmla="*/ 65 h 31"/>
                  <a:gd name="T70" fmla="*/ 89 w 33"/>
                  <a:gd name="T71" fmla="*/ 49 h 31"/>
                  <a:gd name="T72" fmla="*/ 121 w 33"/>
                  <a:gd name="T73" fmla="*/ 1 h 31"/>
                  <a:gd name="T74" fmla="*/ 165 w 33"/>
                  <a:gd name="T75" fmla="*/ 1 h 31"/>
                  <a:gd name="T76" fmla="*/ 194 w 33"/>
                  <a:gd name="T77" fmla="*/ 0 h 31"/>
                  <a:gd name="T78" fmla="*/ 236 w 33"/>
                  <a:gd name="T79" fmla="*/ 0 h 31"/>
                  <a:gd name="T80" fmla="*/ 307 w 33"/>
                  <a:gd name="T81" fmla="*/ 0 h 31"/>
                  <a:gd name="T82" fmla="*/ 307 w 33"/>
                  <a:gd name="T83" fmla="*/ 0 h 31"/>
                  <a:gd name="T84" fmla="*/ 322 w 33"/>
                  <a:gd name="T85" fmla="*/ 1 h 31"/>
                  <a:gd name="T86" fmla="*/ 361 w 33"/>
                  <a:gd name="T87" fmla="*/ 1 h 31"/>
                  <a:gd name="T88" fmla="*/ 492 w 33"/>
                  <a:gd name="T89" fmla="*/ 49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3"/>
                    </a:moveTo>
                    <a:lnTo>
                      <a:pt x="23" y="3"/>
                    </a:lnTo>
                    <a:lnTo>
                      <a:pt x="25" y="4"/>
                    </a:lnTo>
                    <a:lnTo>
                      <a:pt x="26" y="4"/>
                    </a:lnTo>
                    <a:lnTo>
                      <a:pt x="28" y="6"/>
                    </a:lnTo>
                    <a:lnTo>
                      <a:pt x="29" y="7"/>
                    </a:lnTo>
                    <a:lnTo>
                      <a:pt x="30" y="9"/>
                    </a:lnTo>
                    <a:lnTo>
                      <a:pt x="32" y="10"/>
                    </a:lnTo>
                    <a:lnTo>
                      <a:pt x="32" y="11"/>
                    </a:lnTo>
                    <a:lnTo>
                      <a:pt x="32" y="13"/>
                    </a:lnTo>
                    <a:lnTo>
                      <a:pt x="33" y="13"/>
                    </a:lnTo>
                    <a:lnTo>
                      <a:pt x="33" y="14"/>
                    </a:lnTo>
                    <a:lnTo>
                      <a:pt x="33" y="17"/>
                    </a:lnTo>
                    <a:lnTo>
                      <a:pt x="33" y="18"/>
                    </a:lnTo>
                    <a:lnTo>
                      <a:pt x="33" y="20"/>
                    </a:lnTo>
                    <a:lnTo>
                      <a:pt x="33" y="21"/>
                    </a:lnTo>
                    <a:lnTo>
                      <a:pt x="33" y="23"/>
                    </a:lnTo>
                    <a:lnTo>
                      <a:pt x="33" y="24"/>
                    </a:lnTo>
                    <a:lnTo>
                      <a:pt x="32" y="25"/>
                    </a:lnTo>
                    <a:lnTo>
                      <a:pt x="32" y="27"/>
                    </a:lnTo>
                    <a:lnTo>
                      <a:pt x="30" y="28"/>
                    </a:lnTo>
                    <a:lnTo>
                      <a:pt x="29" y="30"/>
                    </a:lnTo>
                    <a:lnTo>
                      <a:pt x="28" y="30"/>
                    </a:lnTo>
                    <a:lnTo>
                      <a:pt x="26" y="31"/>
                    </a:lnTo>
                    <a:lnTo>
                      <a:pt x="25" y="31"/>
                    </a:lnTo>
                    <a:lnTo>
                      <a:pt x="23" y="31"/>
                    </a:lnTo>
                    <a:lnTo>
                      <a:pt x="22" y="31"/>
                    </a:lnTo>
                    <a:lnTo>
                      <a:pt x="21" y="31"/>
                    </a:lnTo>
                    <a:lnTo>
                      <a:pt x="19" y="31"/>
                    </a:lnTo>
                    <a:lnTo>
                      <a:pt x="18" y="31"/>
                    </a:lnTo>
                    <a:lnTo>
                      <a:pt x="16" y="31"/>
                    </a:lnTo>
                    <a:lnTo>
                      <a:pt x="15" y="30"/>
                    </a:lnTo>
                    <a:lnTo>
                      <a:pt x="14" y="30"/>
                    </a:lnTo>
                    <a:lnTo>
                      <a:pt x="12" y="30"/>
                    </a:lnTo>
                    <a:lnTo>
                      <a:pt x="11" y="28"/>
                    </a:lnTo>
                    <a:lnTo>
                      <a:pt x="9" y="28"/>
                    </a:lnTo>
                    <a:lnTo>
                      <a:pt x="8" y="28"/>
                    </a:lnTo>
                    <a:lnTo>
                      <a:pt x="7" y="27"/>
                    </a:lnTo>
                    <a:lnTo>
                      <a:pt x="5" y="25"/>
                    </a:lnTo>
                    <a:lnTo>
                      <a:pt x="4" y="25"/>
                    </a:lnTo>
                    <a:lnTo>
                      <a:pt x="4" y="24"/>
                    </a:lnTo>
                    <a:lnTo>
                      <a:pt x="2" y="24"/>
                    </a:lnTo>
                    <a:lnTo>
                      <a:pt x="2" y="23"/>
                    </a:lnTo>
                    <a:lnTo>
                      <a:pt x="2" y="21"/>
                    </a:lnTo>
                    <a:lnTo>
                      <a:pt x="1" y="21"/>
                    </a:lnTo>
                    <a:lnTo>
                      <a:pt x="1" y="20"/>
                    </a:lnTo>
                    <a:lnTo>
                      <a:pt x="1" y="18"/>
                    </a:lnTo>
                    <a:lnTo>
                      <a:pt x="1" y="17"/>
                    </a:lnTo>
                    <a:lnTo>
                      <a:pt x="1" y="16"/>
                    </a:lnTo>
                    <a:lnTo>
                      <a:pt x="0" y="14"/>
                    </a:lnTo>
                    <a:lnTo>
                      <a:pt x="0" y="13"/>
                    </a:lnTo>
                    <a:lnTo>
                      <a:pt x="1" y="11"/>
                    </a:lnTo>
                    <a:lnTo>
                      <a:pt x="1" y="10"/>
                    </a:lnTo>
                    <a:lnTo>
                      <a:pt x="1" y="9"/>
                    </a:lnTo>
                    <a:lnTo>
                      <a:pt x="1" y="7"/>
                    </a:lnTo>
                    <a:lnTo>
                      <a:pt x="1" y="6"/>
                    </a:lnTo>
                    <a:lnTo>
                      <a:pt x="2" y="4"/>
                    </a:lnTo>
                    <a:lnTo>
                      <a:pt x="2" y="3"/>
                    </a:lnTo>
                    <a:lnTo>
                      <a:pt x="4" y="3"/>
                    </a:lnTo>
                    <a:lnTo>
                      <a:pt x="5" y="1"/>
                    </a:lnTo>
                    <a:lnTo>
                      <a:pt x="7" y="1"/>
                    </a:lnTo>
                    <a:lnTo>
                      <a:pt x="8" y="0"/>
                    </a:lnTo>
                    <a:lnTo>
                      <a:pt x="9" y="0"/>
                    </a:lnTo>
                    <a:lnTo>
                      <a:pt x="11" y="0"/>
                    </a:lnTo>
                    <a:lnTo>
                      <a:pt x="12" y="0"/>
                    </a:lnTo>
                    <a:lnTo>
                      <a:pt x="14" y="0"/>
                    </a:lnTo>
                    <a:lnTo>
                      <a:pt x="15" y="0"/>
                    </a:lnTo>
                    <a:lnTo>
                      <a:pt x="15" y="1"/>
                    </a:lnTo>
                    <a:lnTo>
                      <a:pt x="16" y="1"/>
                    </a:lnTo>
                    <a:lnTo>
                      <a:pt x="22"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54" name="Freeform 149"/>
              <p:cNvSpPr>
                <a:spLocks/>
              </p:cNvSpPr>
              <p:nvPr/>
            </p:nvSpPr>
            <p:spPr bwMode="auto">
              <a:xfrm>
                <a:off x="3305" y="1249"/>
                <a:ext cx="45" cy="40"/>
              </a:xfrm>
              <a:custGeom>
                <a:avLst/>
                <a:gdLst>
                  <a:gd name="T0" fmla="*/ 502 w 33"/>
                  <a:gd name="T1" fmla="*/ 36 h 31"/>
                  <a:gd name="T2" fmla="*/ 552 w 33"/>
                  <a:gd name="T3" fmla="*/ 46 h 31"/>
                  <a:gd name="T4" fmla="*/ 620 w 33"/>
                  <a:gd name="T5" fmla="*/ 76 h 31"/>
                  <a:gd name="T6" fmla="*/ 656 w 33"/>
                  <a:gd name="T7" fmla="*/ 88 h 31"/>
                  <a:gd name="T8" fmla="*/ 671 w 33"/>
                  <a:gd name="T9" fmla="*/ 114 h 31"/>
                  <a:gd name="T10" fmla="*/ 723 w 33"/>
                  <a:gd name="T11" fmla="*/ 126 h 31"/>
                  <a:gd name="T12" fmla="*/ 723 w 33"/>
                  <a:gd name="T13" fmla="*/ 139 h 31"/>
                  <a:gd name="T14" fmla="*/ 725 w 33"/>
                  <a:gd name="T15" fmla="*/ 163 h 31"/>
                  <a:gd name="T16" fmla="*/ 725 w 33"/>
                  <a:gd name="T17" fmla="*/ 208 h 31"/>
                  <a:gd name="T18" fmla="*/ 725 w 33"/>
                  <a:gd name="T19" fmla="*/ 265 h 31"/>
                  <a:gd name="T20" fmla="*/ 725 w 33"/>
                  <a:gd name="T21" fmla="*/ 298 h 31"/>
                  <a:gd name="T22" fmla="*/ 723 w 33"/>
                  <a:gd name="T23" fmla="*/ 316 h 31"/>
                  <a:gd name="T24" fmla="*/ 671 w 33"/>
                  <a:gd name="T25" fmla="*/ 350 h 31"/>
                  <a:gd name="T26" fmla="*/ 620 w 33"/>
                  <a:gd name="T27" fmla="*/ 385 h 31"/>
                  <a:gd name="T28" fmla="*/ 552 w 33"/>
                  <a:gd name="T29" fmla="*/ 397 h 31"/>
                  <a:gd name="T30" fmla="*/ 502 w 33"/>
                  <a:gd name="T31" fmla="*/ 397 h 31"/>
                  <a:gd name="T32" fmla="*/ 481 w 33"/>
                  <a:gd name="T33" fmla="*/ 397 h 31"/>
                  <a:gd name="T34" fmla="*/ 405 w 33"/>
                  <a:gd name="T35" fmla="*/ 385 h 31"/>
                  <a:gd name="T36" fmla="*/ 322 w 33"/>
                  <a:gd name="T37" fmla="*/ 385 h 31"/>
                  <a:gd name="T38" fmla="*/ 265 w 33"/>
                  <a:gd name="T39" fmla="*/ 385 h 31"/>
                  <a:gd name="T40" fmla="*/ 236 w 33"/>
                  <a:gd name="T41" fmla="*/ 350 h 31"/>
                  <a:gd name="T42" fmla="*/ 173 w 33"/>
                  <a:gd name="T43" fmla="*/ 350 h 31"/>
                  <a:gd name="T44" fmla="*/ 165 w 33"/>
                  <a:gd name="T45" fmla="*/ 346 h 31"/>
                  <a:gd name="T46" fmla="*/ 121 w 33"/>
                  <a:gd name="T47" fmla="*/ 316 h 31"/>
                  <a:gd name="T48" fmla="*/ 89 w 33"/>
                  <a:gd name="T49" fmla="*/ 308 h 31"/>
                  <a:gd name="T50" fmla="*/ 48 w 33"/>
                  <a:gd name="T51" fmla="*/ 298 h 31"/>
                  <a:gd name="T52" fmla="*/ 48 w 33"/>
                  <a:gd name="T53" fmla="*/ 268 h 31"/>
                  <a:gd name="T54" fmla="*/ 1 w 33"/>
                  <a:gd name="T55" fmla="*/ 231 h 31"/>
                  <a:gd name="T56" fmla="*/ 1 w 33"/>
                  <a:gd name="T57" fmla="*/ 208 h 31"/>
                  <a:gd name="T58" fmla="*/ 0 w 33"/>
                  <a:gd name="T59" fmla="*/ 179 h 31"/>
                  <a:gd name="T60" fmla="*/ 1 w 33"/>
                  <a:gd name="T61" fmla="*/ 139 h 31"/>
                  <a:gd name="T62" fmla="*/ 1 w 33"/>
                  <a:gd name="T63" fmla="*/ 114 h 31"/>
                  <a:gd name="T64" fmla="*/ 1 w 33"/>
                  <a:gd name="T65" fmla="*/ 88 h 31"/>
                  <a:gd name="T66" fmla="*/ 1 w 33"/>
                  <a:gd name="T67" fmla="*/ 46 h 31"/>
                  <a:gd name="T68" fmla="*/ 48 w 33"/>
                  <a:gd name="T69" fmla="*/ 36 h 31"/>
                  <a:gd name="T70" fmla="*/ 89 w 33"/>
                  <a:gd name="T71" fmla="*/ 36 h 31"/>
                  <a:gd name="T72" fmla="*/ 121 w 33"/>
                  <a:gd name="T73" fmla="*/ 1 h 31"/>
                  <a:gd name="T74" fmla="*/ 165 w 33"/>
                  <a:gd name="T75" fmla="*/ 0 h 31"/>
                  <a:gd name="T76" fmla="*/ 194 w 33"/>
                  <a:gd name="T77" fmla="*/ 0 h 31"/>
                  <a:gd name="T78" fmla="*/ 236 w 33"/>
                  <a:gd name="T79" fmla="*/ 0 h 31"/>
                  <a:gd name="T80" fmla="*/ 307 w 33"/>
                  <a:gd name="T81" fmla="*/ 0 h 31"/>
                  <a:gd name="T82" fmla="*/ 307 w 33"/>
                  <a:gd name="T83" fmla="*/ 0 h 31"/>
                  <a:gd name="T84" fmla="*/ 322 w 33"/>
                  <a:gd name="T85" fmla="*/ 0 h 31"/>
                  <a:gd name="T86" fmla="*/ 361 w 33"/>
                  <a:gd name="T87" fmla="*/ 0 h 31"/>
                  <a:gd name="T88" fmla="*/ 492 w 33"/>
                  <a:gd name="T89" fmla="*/ 1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1"/>
                    </a:moveTo>
                    <a:lnTo>
                      <a:pt x="23" y="3"/>
                    </a:lnTo>
                    <a:lnTo>
                      <a:pt x="25" y="4"/>
                    </a:lnTo>
                    <a:lnTo>
                      <a:pt x="26" y="4"/>
                    </a:lnTo>
                    <a:lnTo>
                      <a:pt x="28" y="6"/>
                    </a:lnTo>
                    <a:lnTo>
                      <a:pt x="29" y="6"/>
                    </a:lnTo>
                    <a:lnTo>
                      <a:pt x="29" y="7"/>
                    </a:lnTo>
                    <a:lnTo>
                      <a:pt x="30" y="9"/>
                    </a:lnTo>
                    <a:lnTo>
                      <a:pt x="32" y="10"/>
                    </a:lnTo>
                    <a:lnTo>
                      <a:pt x="32" y="11"/>
                    </a:lnTo>
                    <a:lnTo>
                      <a:pt x="33" y="13"/>
                    </a:lnTo>
                    <a:lnTo>
                      <a:pt x="33" y="14"/>
                    </a:lnTo>
                    <a:lnTo>
                      <a:pt x="33" y="16"/>
                    </a:lnTo>
                    <a:lnTo>
                      <a:pt x="33" y="18"/>
                    </a:lnTo>
                    <a:lnTo>
                      <a:pt x="33" y="20"/>
                    </a:lnTo>
                    <a:lnTo>
                      <a:pt x="33" y="21"/>
                    </a:lnTo>
                    <a:lnTo>
                      <a:pt x="33" y="23"/>
                    </a:lnTo>
                    <a:lnTo>
                      <a:pt x="33" y="24"/>
                    </a:lnTo>
                    <a:lnTo>
                      <a:pt x="32" y="25"/>
                    </a:lnTo>
                    <a:lnTo>
                      <a:pt x="32" y="27"/>
                    </a:lnTo>
                    <a:lnTo>
                      <a:pt x="30" y="28"/>
                    </a:lnTo>
                    <a:lnTo>
                      <a:pt x="29" y="30"/>
                    </a:lnTo>
                    <a:lnTo>
                      <a:pt x="28" y="30"/>
                    </a:lnTo>
                    <a:lnTo>
                      <a:pt x="26" y="30"/>
                    </a:lnTo>
                    <a:lnTo>
                      <a:pt x="25" y="31"/>
                    </a:lnTo>
                    <a:lnTo>
                      <a:pt x="23" y="31"/>
                    </a:lnTo>
                    <a:lnTo>
                      <a:pt x="22" y="31"/>
                    </a:lnTo>
                    <a:lnTo>
                      <a:pt x="21" y="31"/>
                    </a:lnTo>
                    <a:lnTo>
                      <a:pt x="19" y="31"/>
                    </a:lnTo>
                    <a:lnTo>
                      <a:pt x="18" y="30"/>
                    </a:lnTo>
                    <a:lnTo>
                      <a:pt x="16" y="30"/>
                    </a:lnTo>
                    <a:lnTo>
                      <a:pt x="15" y="30"/>
                    </a:lnTo>
                    <a:lnTo>
                      <a:pt x="14" y="30"/>
                    </a:lnTo>
                    <a:lnTo>
                      <a:pt x="12" y="30"/>
                    </a:lnTo>
                    <a:lnTo>
                      <a:pt x="12" y="28"/>
                    </a:lnTo>
                    <a:lnTo>
                      <a:pt x="11" y="28"/>
                    </a:lnTo>
                    <a:lnTo>
                      <a:pt x="9" y="28"/>
                    </a:lnTo>
                    <a:lnTo>
                      <a:pt x="8" y="28"/>
                    </a:lnTo>
                    <a:lnTo>
                      <a:pt x="8" y="27"/>
                    </a:lnTo>
                    <a:lnTo>
                      <a:pt x="7" y="27"/>
                    </a:lnTo>
                    <a:lnTo>
                      <a:pt x="5" y="25"/>
                    </a:lnTo>
                    <a:lnTo>
                      <a:pt x="4" y="24"/>
                    </a:lnTo>
                    <a:lnTo>
                      <a:pt x="2" y="23"/>
                    </a:lnTo>
                    <a:lnTo>
                      <a:pt x="2" y="21"/>
                    </a:lnTo>
                    <a:lnTo>
                      <a:pt x="1" y="20"/>
                    </a:lnTo>
                    <a:lnTo>
                      <a:pt x="1" y="18"/>
                    </a:lnTo>
                    <a:lnTo>
                      <a:pt x="1" y="17"/>
                    </a:lnTo>
                    <a:lnTo>
                      <a:pt x="1" y="16"/>
                    </a:lnTo>
                    <a:lnTo>
                      <a:pt x="1" y="14"/>
                    </a:lnTo>
                    <a:lnTo>
                      <a:pt x="0" y="14"/>
                    </a:lnTo>
                    <a:lnTo>
                      <a:pt x="0" y="13"/>
                    </a:lnTo>
                    <a:lnTo>
                      <a:pt x="1" y="11"/>
                    </a:lnTo>
                    <a:lnTo>
                      <a:pt x="1" y="10"/>
                    </a:lnTo>
                    <a:lnTo>
                      <a:pt x="1" y="9"/>
                    </a:lnTo>
                    <a:lnTo>
                      <a:pt x="1" y="7"/>
                    </a:lnTo>
                    <a:lnTo>
                      <a:pt x="1" y="6"/>
                    </a:lnTo>
                    <a:lnTo>
                      <a:pt x="1" y="4"/>
                    </a:lnTo>
                    <a:lnTo>
                      <a:pt x="2" y="4"/>
                    </a:lnTo>
                    <a:lnTo>
                      <a:pt x="2" y="3"/>
                    </a:lnTo>
                    <a:lnTo>
                      <a:pt x="4" y="3"/>
                    </a:lnTo>
                    <a:lnTo>
                      <a:pt x="5" y="1"/>
                    </a:lnTo>
                    <a:lnTo>
                      <a:pt x="7" y="0"/>
                    </a:lnTo>
                    <a:lnTo>
                      <a:pt x="8" y="0"/>
                    </a:lnTo>
                    <a:lnTo>
                      <a:pt x="9" y="0"/>
                    </a:lnTo>
                    <a:lnTo>
                      <a:pt x="11" y="0"/>
                    </a:lnTo>
                    <a:lnTo>
                      <a:pt x="12" y="0"/>
                    </a:lnTo>
                    <a:lnTo>
                      <a:pt x="14" y="0"/>
                    </a:lnTo>
                    <a:lnTo>
                      <a:pt x="15" y="0"/>
                    </a:lnTo>
                    <a:lnTo>
                      <a:pt x="16" y="0"/>
                    </a:lnTo>
                    <a:lnTo>
                      <a:pt x="16" y="1"/>
                    </a:lnTo>
                    <a:lnTo>
                      <a:pt x="22"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55" name="Freeform 150"/>
              <p:cNvSpPr>
                <a:spLocks/>
              </p:cNvSpPr>
              <p:nvPr/>
            </p:nvSpPr>
            <p:spPr bwMode="auto">
              <a:xfrm>
                <a:off x="3305" y="1371"/>
                <a:ext cx="45" cy="40"/>
              </a:xfrm>
              <a:custGeom>
                <a:avLst/>
                <a:gdLst>
                  <a:gd name="T0" fmla="*/ 502 w 33"/>
                  <a:gd name="T1" fmla="*/ 36 h 31"/>
                  <a:gd name="T2" fmla="*/ 552 w 33"/>
                  <a:gd name="T3" fmla="*/ 36 h 31"/>
                  <a:gd name="T4" fmla="*/ 620 w 33"/>
                  <a:gd name="T5" fmla="*/ 59 h 31"/>
                  <a:gd name="T6" fmla="*/ 656 w 33"/>
                  <a:gd name="T7" fmla="*/ 98 h 31"/>
                  <a:gd name="T8" fmla="*/ 671 w 33"/>
                  <a:gd name="T9" fmla="*/ 114 h 31"/>
                  <a:gd name="T10" fmla="*/ 723 w 33"/>
                  <a:gd name="T11" fmla="*/ 126 h 31"/>
                  <a:gd name="T12" fmla="*/ 723 w 33"/>
                  <a:gd name="T13" fmla="*/ 147 h 31"/>
                  <a:gd name="T14" fmla="*/ 725 w 33"/>
                  <a:gd name="T15" fmla="*/ 163 h 31"/>
                  <a:gd name="T16" fmla="*/ 725 w 33"/>
                  <a:gd name="T17" fmla="*/ 208 h 31"/>
                  <a:gd name="T18" fmla="*/ 725 w 33"/>
                  <a:gd name="T19" fmla="*/ 265 h 31"/>
                  <a:gd name="T20" fmla="*/ 725 w 33"/>
                  <a:gd name="T21" fmla="*/ 298 h 31"/>
                  <a:gd name="T22" fmla="*/ 723 w 33"/>
                  <a:gd name="T23" fmla="*/ 342 h 31"/>
                  <a:gd name="T24" fmla="*/ 671 w 33"/>
                  <a:gd name="T25" fmla="*/ 369 h 31"/>
                  <a:gd name="T26" fmla="*/ 620 w 33"/>
                  <a:gd name="T27" fmla="*/ 385 h 31"/>
                  <a:gd name="T28" fmla="*/ 552 w 33"/>
                  <a:gd name="T29" fmla="*/ 397 h 31"/>
                  <a:gd name="T30" fmla="*/ 502 w 33"/>
                  <a:gd name="T31" fmla="*/ 397 h 31"/>
                  <a:gd name="T32" fmla="*/ 481 w 33"/>
                  <a:gd name="T33" fmla="*/ 397 h 31"/>
                  <a:gd name="T34" fmla="*/ 405 w 33"/>
                  <a:gd name="T35" fmla="*/ 385 h 31"/>
                  <a:gd name="T36" fmla="*/ 322 w 33"/>
                  <a:gd name="T37" fmla="*/ 385 h 31"/>
                  <a:gd name="T38" fmla="*/ 265 w 33"/>
                  <a:gd name="T39" fmla="*/ 369 h 31"/>
                  <a:gd name="T40" fmla="*/ 236 w 33"/>
                  <a:gd name="T41" fmla="*/ 369 h 31"/>
                  <a:gd name="T42" fmla="*/ 194 w 33"/>
                  <a:gd name="T43" fmla="*/ 369 h 31"/>
                  <a:gd name="T44" fmla="*/ 165 w 33"/>
                  <a:gd name="T45" fmla="*/ 346 h 31"/>
                  <a:gd name="T46" fmla="*/ 121 w 33"/>
                  <a:gd name="T47" fmla="*/ 342 h 31"/>
                  <a:gd name="T48" fmla="*/ 89 w 33"/>
                  <a:gd name="T49" fmla="*/ 308 h 31"/>
                  <a:gd name="T50" fmla="*/ 48 w 33"/>
                  <a:gd name="T51" fmla="*/ 298 h 31"/>
                  <a:gd name="T52" fmla="*/ 48 w 33"/>
                  <a:gd name="T53" fmla="*/ 271 h 31"/>
                  <a:gd name="T54" fmla="*/ 1 w 33"/>
                  <a:gd name="T55" fmla="*/ 245 h 31"/>
                  <a:gd name="T56" fmla="*/ 1 w 33"/>
                  <a:gd name="T57" fmla="*/ 208 h 31"/>
                  <a:gd name="T58" fmla="*/ 0 w 33"/>
                  <a:gd name="T59" fmla="*/ 163 h 31"/>
                  <a:gd name="T60" fmla="*/ 1 w 33"/>
                  <a:gd name="T61" fmla="*/ 147 h 31"/>
                  <a:gd name="T62" fmla="*/ 1 w 33"/>
                  <a:gd name="T63" fmla="*/ 114 h 31"/>
                  <a:gd name="T64" fmla="*/ 1 w 33"/>
                  <a:gd name="T65" fmla="*/ 98 h 31"/>
                  <a:gd name="T66" fmla="*/ 1 w 33"/>
                  <a:gd name="T67" fmla="*/ 59 h 31"/>
                  <a:gd name="T68" fmla="*/ 48 w 33"/>
                  <a:gd name="T69" fmla="*/ 36 h 31"/>
                  <a:gd name="T70" fmla="*/ 89 w 33"/>
                  <a:gd name="T71" fmla="*/ 28 h 31"/>
                  <a:gd name="T72" fmla="*/ 121 w 33"/>
                  <a:gd name="T73" fmla="*/ 28 h 31"/>
                  <a:gd name="T74" fmla="*/ 165 w 33"/>
                  <a:gd name="T75" fmla="*/ 0 h 31"/>
                  <a:gd name="T76" fmla="*/ 194 w 33"/>
                  <a:gd name="T77" fmla="*/ 0 h 31"/>
                  <a:gd name="T78" fmla="*/ 236 w 33"/>
                  <a:gd name="T79" fmla="*/ 0 h 31"/>
                  <a:gd name="T80" fmla="*/ 307 w 33"/>
                  <a:gd name="T81" fmla="*/ 0 h 31"/>
                  <a:gd name="T82" fmla="*/ 307 w 33"/>
                  <a:gd name="T83" fmla="*/ 0 h 31"/>
                  <a:gd name="T84" fmla="*/ 322 w 33"/>
                  <a:gd name="T85" fmla="*/ 0 h 31"/>
                  <a:gd name="T86" fmla="*/ 361 w 33"/>
                  <a:gd name="T87" fmla="*/ 0 h 31"/>
                  <a:gd name="T88" fmla="*/ 492 w 33"/>
                  <a:gd name="T89" fmla="*/ 28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2"/>
                    </a:moveTo>
                    <a:lnTo>
                      <a:pt x="23" y="3"/>
                    </a:lnTo>
                    <a:lnTo>
                      <a:pt x="25" y="3"/>
                    </a:lnTo>
                    <a:lnTo>
                      <a:pt x="26" y="5"/>
                    </a:lnTo>
                    <a:lnTo>
                      <a:pt x="28" y="5"/>
                    </a:lnTo>
                    <a:lnTo>
                      <a:pt x="29" y="6"/>
                    </a:lnTo>
                    <a:lnTo>
                      <a:pt x="29" y="8"/>
                    </a:lnTo>
                    <a:lnTo>
                      <a:pt x="30" y="9"/>
                    </a:lnTo>
                    <a:lnTo>
                      <a:pt x="32" y="10"/>
                    </a:lnTo>
                    <a:lnTo>
                      <a:pt x="32" y="12"/>
                    </a:lnTo>
                    <a:lnTo>
                      <a:pt x="33" y="13"/>
                    </a:lnTo>
                    <a:lnTo>
                      <a:pt x="33" y="15"/>
                    </a:lnTo>
                    <a:lnTo>
                      <a:pt x="33" y="16"/>
                    </a:lnTo>
                    <a:lnTo>
                      <a:pt x="33" y="19"/>
                    </a:lnTo>
                    <a:lnTo>
                      <a:pt x="33" y="20"/>
                    </a:lnTo>
                    <a:lnTo>
                      <a:pt x="33" y="22"/>
                    </a:lnTo>
                    <a:lnTo>
                      <a:pt x="33" y="23"/>
                    </a:lnTo>
                    <a:lnTo>
                      <a:pt x="33" y="24"/>
                    </a:lnTo>
                    <a:lnTo>
                      <a:pt x="32" y="26"/>
                    </a:lnTo>
                    <a:lnTo>
                      <a:pt x="32" y="27"/>
                    </a:lnTo>
                    <a:lnTo>
                      <a:pt x="30" y="29"/>
                    </a:lnTo>
                    <a:lnTo>
                      <a:pt x="29" y="29"/>
                    </a:lnTo>
                    <a:lnTo>
                      <a:pt x="28" y="30"/>
                    </a:lnTo>
                    <a:lnTo>
                      <a:pt x="26" y="30"/>
                    </a:lnTo>
                    <a:lnTo>
                      <a:pt x="25" y="31"/>
                    </a:lnTo>
                    <a:lnTo>
                      <a:pt x="23" y="31"/>
                    </a:lnTo>
                    <a:lnTo>
                      <a:pt x="22" y="31"/>
                    </a:lnTo>
                    <a:lnTo>
                      <a:pt x="21" y="31"/>
                    </a:lnTo>
                    <a:lnTo>
                      <a:pt x="19" y="30"/>
                    </a:lnTo>
                    <a:lnTo>
                      <a:pt x="18" y="30"/>
                    </a:lnTo>
                    <a:lnTo>
                      <a:pt x="16" y="30"/>
                    </a:lnTo>
                    <a:lnTo>
                      <a:pt x="15" y="30"/>
                    </a:lnTo>
                    <a:lnTo>
                      <a:pt x="14" y="30"/>
                    </a:lnTo>
                    <a:lnTo>
                      <a:pt x="12" y="29"/>
                    </a:lnTo>
                    <a:lnTo>
                      <a:pt x="11" y="29"/>
                    </a:lnTo>
                    <a:lnTo>
                      <a:pt x="9" y="29"/>
                    </a:lnTo>
                    <a:lnTo>
                      <a:pt x="8" y="27"/>
                    </a:lnTo>
                    <a:lnTo>
                      <a:pt x="7" y="27"/>
                    </a:lnTo>
                    <a:lnTo>
                      <a:pt x="7" y="26"/>
                    </a:lnTo>
                    <a:lnTo>
                      <a:pt x="5" y="26"/>
                    </a:lnTo>
                    <a:lnTo>
                      <a:pt x="4" y="24"/>
                    </a:lnTo>
                    <a:lnTo>
                      <a:pt x="2" y="23"/>
                    </a:lnTo>
                    <a:lnTo>
                      <a:pt x="2" y="22"/>
                    </a:lnTo>
                    <a:lnTo>
                      <a:pt x="1" y="20"/>
                    </a:lnTo>
                    <a:lnTo>
                      <a:pt x="1" y="19"/>
                    </a:lnTo>
                    <a:lnTo>
                      <a:pt x="1" y="17"/>
                    </a:lnTo>
                    <a:lnTo>
                      <a:pt x="1" y="16"/>
                    </a:lnTo>
                    <a:lnTo>
                      <a:pt x="1" y="15"/>
                    </a:lnTo>
                    <a:lnTo>
                      <a:pt x="0" y="13"/>
                    </a:lnTo>
                    <a:lnTo>
                      <a:pt x="1" y="12"/>
                    </a:lnTo>
                    <a:lnTo>
                      <a:pt x="1" y="10"/>
                    </a:lnTo>
                    <a:lnTo>
                      <a:pt x="1" y="9"/>
                    </a:lnTo>
                    <a:lnTo>
                      <a:pt x="1" y="8"/>
                    </a:lnTo>
                    <a:lnTo>
                      <a:pt x="1" y="6"/>
                    </a:lnTo>
                    <a:lnTo>
                      <a:pt x="1" y="5"/>
                    </a:lnTo>
                    <a:lnTo>
                      <a:pt x="2" y="5"/>
                    </a:lnTo>
                    <a:lnTo>
                      <a:pt x="2" y="3"/>
                    </a:lnTo>
                    <a:lnTo>
                      <a:pt x="4" y="2"/>
                    </a:lnTo>
                    <a:lnTo>
                      <a:pt x="5" y="2"/>
                    </a:lnTo>
                    <a:lnTo>
                      <a:pt x="7" y="0"/>
                    </a:lnTo>
                    <a:lnTo>
                      <a:pt x="8" y="0"/>
                    </a:lnTo>
                    <a:lnTo>
                      <a:pt x="9" y="0"/>
                    </a:lnTo>
                    <a:lnTo>
                      <a:pt x="11" y="0"/>
                    </a:lnTo>
                    <a:lnTo>
                      <a:pt x="12" y="0"/>
                    </a:lnTo>
                    <a:lnTo>
                      <a:pt x="14" y="0"/>
                    </a:lnTo>
                    <a:lnTo>
                      <a:pt x="15" y="0"/>
                    </a:lnTo>
                    <a:lnTo>
                      <a:pt x="16" y="0"/>
                    </a:lnTo>
                    <a:lnTo>
                      <a:pt x="22" y="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56" name="Freeform 151"/>
              <p:cNvSpPr>
                <a:spLocks/>
              </p:cNvSpPr>
              <p:nvPr/>
            </p:nvSpPr>
            <p:spPr bwMode="auto">
              <a:xfrm>
                <a:off x="3305" y="1330"/>
                <a:ext cx="45" cy="41"/>
              </a:xfrm>
              <a:custGeom>
                <a:avLst/>
                <a:gdLst>
                  <a:gd name="T0" fmla="*/ 502 w 33"/>
                  <a:gd name="T1" fmla="*/ 49 h 30"/>
                  <a:gd name="T2" fmla="*/ 552 w 33"/>
                  <a:gd name="T3" fmla="*/ 67 h 30"/>
                  <a:gd name="T4" fmla="*/ 620 w 33"/>
                  <a:gd name="T5" fmla="*/ 126 h 30"/>
                  <a:gd name="T6" fmla="*/ 656 w 33"/>
                  <a:gd name="T7" fmla="*/ 193 h 30"/>
                  <a:gd name="T8" fmla="*/ 671 w 33"/>
                  <a:gd name="T9" fmla="*/ 197 h 30"/>
                  <a:gd name="T10" fmla="*/ 723 w 33"/>
                  <a:gd name="T11" fmla="*/ 235 h 30"/>
                  <a:gd name="T12" fmla="*/ 723 w 33"/>
                  <a:gd name="T13" fmla="*/ 269 h 30"/>
                  <a:gd name="T14" fmla="*/ 725 w 33"/>
                  <a:gd name="T15" fmla="*/ 301 h 30"/>
                  <a:gd name="T16" fmla="*/ 725 w 33"/>
                  <a:gd name="T17" fmla="*/ 368 h 30"/>
                  <a:gd name="T18" fmla="*/ 725 w 33"/>
                  <a:gd name="T19" fmla="*/ 439 h 30"/>
                  <a:gd name="T20" fmla="*/ 725 w 33"/>
                  <a:gd name="T21" fmla="*/ 510 h 30"/>
                  <a:gd name="T22" fmla="*/ 723 w 33"/>
                  <a:gd name="T23" fmla="*/ 600 h 30"/>
                  <a:gd name="T24" fmla="*/ 671 w 33"/>
                  <a:gd name="T25" fmla="*/ 626 h 30"/>
                  <a:gd name="T26" fmla="*/ 620 w 33"/>
                  <a:gd name="T27" fmla="*/ 687 h 30"/>
                  <a:gd name="T28" fmla="*/ 552 w 33"/>
                  <a:gd name="T29" fmla="*/ 687 h 30"/>
                  <a:gd name="T30" fmla="*/ 502 w 33"/>
                  <a:gd name="T31" fmla="*/ 687 h 30"/>
                  <a:gd name="T32" fmla="*/ 481 w 33"/>
                  <a:gd name="T33" fmla="*/ 687 h 30"/>
                  <a:gd name="T34" fmla="*/ 405 w 33"/>
                  <a:gd name="T35" fmla="*/ 687 h 30"/>
                  <a:gd name="T36" fmla="*/ 322 w 33"/>
                  <a:gd name="T37" fmla="*/ 687 h 30"/>
                  <a:gd name="T38" fmla="*/ 265 w 33"/>
                  <a:gd name="T39" fmla="*/ 674 h 30"/>
                  <a:gd name="T40" fmla="*/ 236 w 33"/>
                  <a:gd name="T41" fmla="*/ 674 h 30"/>
                  <a:gd name="T42" fmla="*/ 194 w 33"/>
                  <a:gd name="T43" fmla="*/ 626 h 30"/>
                  <a:gd name="T44" fmla="*/ 165 w 33"/>
                  <a:gd name="T45" fmla="*/ 626 h 30"/>
                  <a:gd name="T46" fmla="*/ 121 w 33"/>
                  <a:gd name="T47" fmla="*/ 600 h 30"/>
                  <a:gd name="T48" fmla="*/ 89 w 33"/>
                  <a:gd name="T49" fmla="*/ 555 h 30"/>
                  <a:gd name="T50" fmla="*/ 48 w 33"/>
                  <a:gd name="T51" fmla="*/ 510 h 30"/>
                  <a:gd name="T52" fmla="*/ 48 w 33"/>
                  <a:gd name="T53" fmla="*/ 503 h 30"/>
                  <a:gd name="T54" fmla="*/ 1 w 33"/>
                  <a:gd name="T55" fmla="*/ 439 h 30"/>
                  <a:gd name="T56" fmla="*/ 1 w 33"/>
                  <a:gd name="T57" fmla="*/ 368 h 30"/>
                  <a:gd name="T58" fmla="*/ 0 w 33"/>
                  <a:gd name="T59" fmla="*/ 301 h 30"/>
                  <a:gd name="T60" fmla="*/ 1 w 33"/>
                  <a:gd name="T61" fmla="*/ 235 h 30"/>
                  <a:gd name="T62" fmla="*/ 1 w 33"/>
                  <a:gd name="T63" fmla="*/ 197 h 30"/>
                  <a:gd name="T64" fmla="*/ 1 w 33"/>
                  <a:gd name="T65" fmla="*/ 141 h 30"/>
                  <a:gd name="T66" fmla="*/ 1 w 33"/>
                  <a:gd name="T67" fmla="*/ 126 h 30"/>
                  <a:gd name="T68" fmla="*/ 48 w 33"/>
                  <a:gd name="T69" fmla="*/ 67 h 30"/>
                  <a:gd name="T70" fmla="*/ 89 w 33"/>
                  <a:gd name="T71" fmla="*/ 49 h 30"/>
                  <a:gd name="T72" fmla="*/ 121 w 33"/>
                  <a:gd name="T73" fmla="*/ 0 h 30"/>
                  <a:gd name="T74" fmla="*/ 165 w 33"/>
                  <a:gd name="T75" fmla="*/ 0 h 30"/>
                  <a:gd name="T76" fmla="*/ 194 w 33"/>
                  <a:gd name="T77" fmla="*/ 0 h 30"/>
                  <a:gd name="T78" fmla="*/ 236 w 33"/>
                  <a:gd name="T79" fmla="*/ 0 h 30"/>
                  <a:gd name="T80" fmla="*/ 307 w 33"/>
                  <a:gd name="T81" fmla="*/ 0 h 30"/>
                  <a:gd name="T82" fmla="*/ 307 w 33"/>
                  <a:gd name="T83" fmla="*/ 0 h 30"/>
                  <a:gd name="T84" fmla="*/ 322 w 33"/>
                  <a:gd name="T85" fmla="*/ 0 h 30"/>
                  <a:gd name="T86" fmla="*/ 361 w 33"/>
                  <a:gd name="T87" fmla="*/ 0 h 30"/>
                  <a:gd name="T88" fmla="*/ 492 w 33"/>
                  <a:gd name="T89" fmla="*/ 49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0">
                    <a:moveTo>
                      <a:pt x="22" y="2"/>
                    </a:moveTo>
                    <a:lnTo>
                      <a:pt x="23" y="2"/>
                    </a:lnTo>
                    <a:lnTo>
                      <a:pt x="23" y="3"/>
                    </a:lnTo>
                    <a:lnTo>
                      <a:pt x="25" y="3"/>
                    </a:lnTo>
                    <a:lnTo>
                      <a:pt x="26" y="5"/>
                    </a:lnTo>
                    <a:lnTo>
                      <a:pt x="28" y="5"/>
                    </a:lnTo>
                    <a:lnTo>
                      <a:pt x="29" y="6"/>
                    </a:lnTo>
                    <a:lnTo>
                      <a:pt x="29" y="8"/>
                    </a:lnTo>
                    <a:lnTo>
                      <a:pt x="30" y="8"/>
                    </a:lnTo>
                    <a:lnTo>
                      <a:pt x="30" y="9"/>
                    </a:lnTo>
                    <a:lnTo>
                      <a:pt x="32" y="9"/>
                    </a:lnTo>
                    <a:lnTo>
                      <a:pt x="32" y="10"/>
                    </a:lnTo>
                    <a:lnTo>
                      <a:pt x="32" y="12"/>
                    </a:lnTo>
                    <a:lnTo>
                      <a:pt x="33" y="12"/>
                    </a:lnTo>
                    <a:lnTo>
                      <a:pt x="33" y="13"/>
                    </a:lnTo>
                    <a:lnTo>
                      <a:pt x="33" y="15"/>
                    </a:lnTo>
                    <a:lnTo>
                      <a:pt x="33" y="16"/>
                    </a:lnTo>
                    <a:lnTo>
                      <a:pt x="33" y="17"/>
                    </a:lnTo>
                    <a:lnTo>
                      <a:pt x="33" y="19"/>
                    </a:lnTo>
                    <a:lnTo>
                      <a:pt x="33" y="20"/>
                    </a:lnTo>
                    <a:lnTo>
                      <a:pt x="33" y="23"/>
                    </a:lnTo>
                    <a:lnTo>
                      <a:pt x="33" y="24"/>
                    </a:lnTo>
                    <a:lnTo>
                      <a:pt x="32" y="26"/>
                    </a:lnTo>
                    <a:lnTo>
                      <a:pt x="32" y="27"/>
                    </a:lnTo>
                    <a:lnTo>
                      <a:pt x="30" y="27"/>
                    </a:lnTo>
                    <a:lnTo>
                      <a:pt x="29" y="29"/>
                    </a:lnTo>
                    <a:lnTo>
                      <a:pt x="28" y="30"/>
                    </a:lnTo>
                    <a:lnTo>
                      <a:pt x="26" y="30"/>
                    </a:lnTo>
                    <a:lnTo>
                      <a:pt x="25" y="30"/>
                    </a:lnTo>
                    <a:lnTo>
                      <a:pt x="23" y="30"/>
                    </a:lnTo>
                    <a:lnTo>
                      <a:pt x="22" y="30"/>
                    </a:lnTo>
                    <a:lnTo>
                      <a:pt x="21" y="30"/>
                    </a:lnTo>
                    <a:lnTo>
                      <a:pt x="19" y="30"/>
                    </a:lnTo>
                    <a:lnTo>
                      <a:pt x="18" y="30"/>
                    </a:lnTo>
                    <a:lnTo>
                      <a:pt x="16" y="30"/>
                    </a:lnTo>
                    <a:lnTo>
                      <a:pt x="15" y="30"/>
                    </a:lnTo>
                    <a:lnTo>
                      <a:pt x="14" y="29"/>
                    </a:lnTo>
                    <a:lnTo>
                      <a:pt x="12" y="29"/>
                    </a:lnTo>
                    <a:lnTo>
                      <a:pt x="11" y="29"/>
                    </a:lnTo>
                    <a:lnTo>
                      <a:pt x="9" y="29"/>
                    </a:lnTo>
                    <a:lnTo>
                      <a:pt x="9" y="27"/>
                    </a:lnTo>
                    <a:lnTo>
                      <a:pt x="8" y="27"/>
                    </a:lnTo>
                    <a:lnTo>
                      <a:pt x="7" y="27"/>
                    </a:lnTo>
                    <a:lnTo>
                      <a:pt x="7" y="26"/>
                    </a:lnTo>
                    <a:lnTo>
                      <a:pt x="5" y="26"/>
                    </a:lnTo>
                    <a:lnTo>
                      <a:pt x="5" y="24"/>
                    </a:lnTo>
                    <a:lnTo>
                      <a:pt x="4" y="24"/>
                    </a:lnTo>
                    <a:lnTo>
                      <a:pt x="4" y="23"/>
                    </a:lnTo>
                    <a:lnTo>
                      <a:pt x="2" y="23"/>
                    </a:lnTo>
                    <a:lnTo>
                      <a:pt x="2" y="22"/>
                    </a:lnTo>
                    <a:lnTo>
                      <a:pt x="1" y="20"/>
                    </a:lnTo>
                    <a:lnTo>
                      <a:pt x="1" y="19"/>
                    </a:lnTo>
                    <a:lnTo>
                      <a:pt x="1" y="17"/>
                    </a:lnTo>
                    <a:lnTo>
                      <a:pt x="1" y="16"/>
                    </a:lnTo>
                    <a:lnTo>
                      <a:pt x="1" y="15"/>
                    </a:lnTo>
                    <a:lnTo>
                      <a:pt x="0" y="13"/>
                    </a:lnTo>
                    <a:lnTo>
                      <a:pt x="0" y="12"/>
                    </a:lnTo>
                    <a:lnTo>
                      <a:pt x="1" y="10"/>
                    </a:lnTo>
                    <a:lnTo>
                      <a:pt x="1" y="9"/>
                    </a:lnTo>
                    <a:lnTo>
                      <a:pt x="1" y="8"/>
                    </a:lnTo>
                    <a:lnTo>
                      <a:pt x="1" y="6"/>
                    </a:lnTo>
                    <a:lnTo>
                      <a:pt x="1" y="5"/>
                    </a:lnTo>
                    <a:lnTo>
                      <a:pt x="2" y="5"/>
                    </a:lnTo>
                    <a:lnTo>
                      <a:pt x="2" y="3"/>
                    </a:lnTo>
                    <a:lnTo>
                      <a:pt x="4" y="2"/>
                    </a:lnTo>
                    <a:lnTo>
                      <a:pt x="5" y="2"/>
                    </a:lnTo>
                    <a:lnTo>
                      <a:pt x="5" y="0"/>
                    </a:lnTo>
                    <a:lnTo>
                      <a:pt x="7" y="0"/>
                    </a:lnTo>
                    <a:lnTo>
                      <a:pt x="8" y="0"/>
                    </a:lnTo>
                    <a:lnTo>
                      <a:pt x="9" y="0"/>
                    </a:lnTo>
                    <a:lnTo>
                      <a:pt x="11" y="0"/>
                    </a:lnTo>
                    <a:lnTo>
                      <a:pt x="12" y="0"/>
                    </a:lnTo>
                    <a:lnTo>
                      <a:pt x="14" y="0"/>
                    </a:lnTo>
                    <a:lnTo>
                      <a:pt x="15" y="0"/>
                    </a:lnTo>
                    <a:lnTo>
                      <a:pt x="16" y="0"/>
                    </a:lnTo>
                    <a:lnTo>
                      <a:pt x="22" y="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57" name="Freeform 152"/>
              <p:cNvSpPr>
                <a:spLocks/>
              </p:cNvSpPr>
              <p:nvPr/>
            </p:nvSpPr>
            <p:spPr bwMode="auto">
              <a:xfrm>
                <a:off x="3305" y="1411"/>
                <a:ext cx="45" cy="41"/>
              </a:xfrm>
              <a:custGeom>
                <a:avLst/>
                <a:gdLst>
                  <a:gd name="T0" fmla="*/ 502 w 33"/>
                  <a:gd name="T1" fmla="*/ 49 h 31"/>
                  <a:gd name="T2" fmla="*/ 552 w 33"/>
                  <a:gd name="T3" fmla="*/ 86 h 31"/>
                  <a:gd name="T4" fmla="*/ 620 w 33"/>
                  <a:gd name="T5" fmla="*/ 104 h 31"/>
                  <a:gd name="T6" fmla="*/ 656 w 33"/>
                  <a:gd name="T7" fmla="*/ 138 h 31"/>
                  <a:gd name="T8" fmla="*/ 671 w 33"/>
                  <a:gd name="T9" fmla="*/ 151 h 31"/>
                  <a:gd name="T10" fmla="*/ 723 w 33"/>
                  <a:gd name="T11" fmla="*/ 152 h 31"/>
                  <a:gd name="T12" fmla="*/ 723 w 33"/>
                  <a:gd name="T13" fmla="*/ 200 h 31"/>
                  <a:gd name="T14" fmla="*/ 725 w 33"/>
                  <a:gd name="T15" fmla="*/ 242 h 31"/>
                  <a:gd name="T16" fmla="*/ 725 w 33"/>
                  <a:gd name="T17" fmla="*/ 266 h 31"/>
                  <a:gd name="T18" fmla="*/ 725 w 33"/>
                  <a:gd name="T19" fmla="*/ 320 h 31"/>
                  <a:gd name="T20" fmla="*/ 725 w 33"/>
                  <a:gd name="T21" fmla="*/ 378 h 31"/>
                  <a:gd name="T22" fmla="*/ 723 w 33"/>
                  <a:gd name="T23" fmla="*/ 423 h 31"/>
                  <a:gd name="T24" fmla="*/ 671 w 33"/>
                  <a:gd name="T25" fmla="*/ 466 h 31"/>
                  <a:gd name="T26" fmla="*/ 620 w 33"/>
                  <a:gd name="T27" fmla="*/ 500 h 31"/>
                  <a:gd name="T28" fmla="*/ 552 w 33"/>
                  <a:gd name="T29" fmla="*/ 503 h 31"/>
                  <a:gd name="T30" fmla="*/ 502 w 33"/>
                  <a:gd name="T31" fmla="*/ 503 h 31"/>
                  <a:gd name="T32" fmla="*/ 481 w 33"/>
                  <a:gd name="T33" fmla="*/ 503 h 31"/>
                  <a:gd name="T34" fmla="*/ 405 w 33"/>
                  <a:gd name="T35" fmla="*/ 503 h 31"/>
                  <a:gd name="T36" fmla="*/ 322 w 33"/>
                  <a:gd name="T37" fmla="*/ 500 h 31"/>
                  <a:gd name="T38" fmla="*/ 265 w 33"/>
                  <a:gd name="T39" fmla="*/ 500 h 31"/>
                  <a:gd name="T40" fmla="*/ 236 w 33"/>
                  <a:gd name="T41" fmla="*/ 466 h 31"/>
                  <a:gd name="T42" fmla="*/ 173 w 33"/>
                  <a:gd name="T43" fmla="*/ 466 h 31"/>
                  <a:gd name="T44" fmla="*/ 165 w 33"/>
                  <a:gd name="T45" fmla="*/ 444 h 31"/>
                  <a:gd name="T46" fmla="*/ 121 w 33"/>
                  <a:gd name="T47" fmla="*/ 423 h 31"/>
                  <a:gd name="T48" fmla="*/ 89 w 33"/>
                  <a:gd name="T49" fmla="*/ 423 h 31"/>
                  <a:gd name="T50" fmla="*/ 48 w 33"/>
                  <a:gd name="T51" fmla="*/ 397 h 31"/>
                  <a:gd name="T52" fmla="*/ 48 w 33"/>
                  <a:gd name="T53" fmla="*/ 352 h 31"/>
                  <a:gd name="T54" fmla="*/ 1 w 33"/>
                  <a:gd name="T55" fmla="*/ 320 h 31"/>
                  <a:gd name="T56" fmla="*/ 1 w 33"/>
                  <a:gd name="T57" fmla="*/ 266 h 31"/>
                  <a:gd name="T58" fmla="*/ 0 w 33"/>
                  <a:gd name="T59" fmla="*/ 242 h 31"/>
                  <a:gd name="T60" fmla="*/ 1 w 33"/>
                  <a:gd name="T61" fmla="*/ 200 h 31"/>
                  <a:gd name="T62" fmla="*/ 1 w 33"/>
                  <a:gd name="T63" fmla="*/ 151 h 31"/>
                  <a:gd name="T64" fmla="*/ 1 w 33"/>
                  <a:gd name="T65" fmla="*/ 138 h 31"/>
                  <a:gd name="T66" fmla="*/ 1 w 33"/>
                  <a:gd name="T67" fmla="*/ 104 h 31"/>
                  <a:gd name="T68" fmla="*/ 48 w 33"/>
                  <a:gd name="T69" fmla="*/ 86 h 31"/>
                  <a:gd name="T70" fmla="*/ 89 w 33"/>
                  <a:gd name="T71" fmla="*/ 49 h 31"/>
                  <a:gd name="T72" fmla="*/ 121 w 33"/>
                  <a:gd name="T73" fmla="*/ 37 h 31"/>
                  <a:gd name="T74" fmla="*/ 165 w 33"/>
                  <a:gd name="T75" fmla="*/ 0 h 31"/>
                  <a:gd name="T76" fmla="*/ 194 w 33"/>
                  <a:gd name="T77" fmla="*/ 0 h 31"/>
                  <a:gd name="T78" fmla="*/ 236 w 33"/>
                  <a:gd name="T79" fmla="*/ 0 h 31"/>
                  <a:gd name="T80" fmla="*/ 307 w 33"/>
                  <a:gd name="T81" fmla="*/ 0 h 31"/>
                  <a:gd name="T82" fmla="*/ 307 w 33"/>
                  <a:gd name="T83" fmla="*/ 0 h 31"/>
                  <a:gd name="T84" fmla="*/ 322 w 33"/>
                  <a:gd name="T85" fmla="*/ 0 h 31"/>
                  <a:gd name="T86" fmla="*/ 361 w 33"/>
                  <a:gd name="T87" fmla="*/ 37 h 31"/>
                  <a:gd name="T88" fmla="*/ 405 w 33"/>
                  <a:gd name="T89" fmla="*/ 37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3"/>
                    </a:moveTo>
                    <a:lnTo>
                      <a:pt x="23" y="3"/>
                    </a:lnTo>
                    <a:lnTo>
                      <a:pt x="25" y="5"/>
                    </a:lnTo>
                    <a:lnTo>
                      <a:pt x="26" y="5"/>
                    </a:lnTo>
                    <a:lnTo>
                      <a:pt x="28" y="6"/>
                    </a:lnTo>
                    <a:lnTo>
                      <a:pt x="29" y="6"/>
                    </a:lnTo>
                    <a:lnTo>
                      <a:pt x="29" y="8"/>
                    </a:lnTo>
                    <a:lnTo>
                      <a:pt x="30" y="9"/>
                    </a:lnTo>
                    <a:lnTo>
                      <a:pt x="32" y="10"/>
                    </a:lnTo>
                    <a:lnTo>
                      <a:pt x="32" y="12"/>
                    </a:lnTo>
                    <a:lnTo>
                      <a:pt x="33" y="13"/>
                    </a:lnTo>
                    <a:lnTo>
                      <a:pt x="33" y="15"/>
                    </a:lnTo>
                    <a:lnTo>
                      <a:pt x="33" y="17"/>
                    </a:lnTo>
                    <a:lnTo>
                      <a:pt x="33" y="19"/>
                    </a:lnTo>
                    <a:lnTo>
                      <a:pt x="33" y="20"/>
                    </a:lnTo>
                    <a:lnTo>
                      <a:pt x="33" y="22"/>
                    </a:lnTo>
                    <a:lnTo>
                      <a:pt x="33" y="23"/>
                    </a:lnTo>
                    <a:lnTo>
                      <a:pt x="33" y="24"/>
                    </a:lnTo>
                    <a:lnTo>
                      <a:pt x="32" y="26"/>
                    </a:lnTo>
                    <a:lnTo>
                      <a:pt x="32" y="27"/>
                    </a:lnTo>
                    <a:lnTo>
                      <a:pt x="30" y="29"/>
                    </a:lnTo>
                    <a:lnTo>
                      <a:pt x="29" y="30"/>
                    </a:lnTo>
                    <a:lnTo>
                      <a:pt x="28" y="30"/>
                    </a:lnTo>
                    <a:lnTo>
                      <a:pt x="26" y="31"/>
                    </a:lnTo>
                    <a:lnTo>
                      <a:pt x="25" y="31"/>
                    </a:lnTo>
                    <a:lnTo>
                      <a:pt x="23" y="31"/>
                    </a:lnTo>
                    <a:lnTo>
                      <a:pt x="22" y="31"/>
                    </a:lnTo>
                    <a:lnTo>
                      <a:pt x="21" y="31"/>
                    </a:lnTo>
                    <a:lnTo>
                      <a:pt x="19" y="31"/>
                    </a:lnTo>
                    <a:lnTo>
                      <a:pt x="18" y="31"/>
                    </a:lnTo>
                    <a:lnTo>
                      <a:pt x="16" y="30"/>
                    </a:lnTo>
                    <a:lnTo>
                      <a:pt x="15" y="30"/>
                    </a:lnTo>
                    <a:lnTo>
                      <a:pt x="14" y="30"/>
                    </a:lnTo>
                    <a:lnTo>
                      <a:pt x="12" y="30"/>
                    </a:lnTo>
                    <a:lnTo>
                      <a:pt x="11" y="29"/>
                    </a:lnTo>
                    <a:lnTo>
                      <a:pt x="9" y="29"/>
                    </a:lnTo>
                    <a:lnTo>
                      <a:pt x="8" y="29"/>
                    </a:lnTo>
                    <a:lnTo>
                      <a:pt x="8" y="27"/>
                    </a:lnTo>
                    <a:lnTo>
                      <a:pt x="7" y="27"/>
                    </a:lnTo>
                    <a:lnTo>
                      <a:pt x="5" y="26"/>
                    </a:lnTo>
                    <a:lnTo>
                      <a:pt x="4" y="26"/>
                    </a:lnTo>
                    <a:lnTo>
                      <a:pt x="4" y="24"/>
                    </a:lnTo>
                    <a:lnTo>
                      <a:pt x="2" y="24"/>
                    </a:lnTo>
                    <a:lnTo>
                      <a:pt x="2" y="23"/>
                    </a:lnTo>
                    <a:lnTo>
                      <a:pt x="2" y="22"/>
                    </a:lnTo>
                    <a:lnTo>
                      <a:pt x="1" y="20"/>
                    </a:lnTo>
                    <a:lnTo>
                      <a:pt x="1" y="19"/>
                    </a:lnTo>
                    <a:lnTo>
                      <a:pt x="1" y="17"/>
                    </a:lnTo>
                    <a:lnTo>
                      <a:pt x="1" y="16"/>
                    </a:lnTo>
                    <a:lnTo>
                      <a:pt x="0" y="15"/>
                    </a:lnTo>
                    <a:lnTo>
                      <a:pt x="0" y="13"/>
                    </a:lnTo>
                    <a:lnTo>
                      <a:pt x="1" y="12"/>
                    </a:lnTo>
                    <a:lnTo>
                      <a:pt x="1" y="10"/>
                    </a:lnTo>
                    <a:lnTo>
                      <a:pt x="1" y="9"/>
                    </a:lnTo>
                    <a:lnTo>
                      <a:pt x="1" y="8"/>
                    </a:lnTo>
                    <a:lnTo>
                      <a:pt x="1" y="6"/>
                    </a:lnTo>
                    <a:lnTo>
                      <a:pt x="2" y="5"/>
                    </a:lnTo>
                    <a:lnTo>
                      <a:pt x="2" y="3"/>
                    </a:lnTo>
                    <a:lnTo>
                      <a:pt x="4" y="3"/>
                    </a:lnTo>
                    <a:lnTo>
                      <a:pt x="5" y="2"/>
                    </a:lnTo>
                    <a:lnTo>
                      <a:pt x="7" y="2"/>
                    </a:lnTo>
                    <a:lnTo>
                      <a:pt x="7" y="0"/>
                    </a:lnTo>
                    <a:lnTo>
                      <a:pt x="8" y="0"/>
                    </a:lnTo>
                    <a:lnTo>
                      <a:pt x="9" y="0"/>
                    </a:lnTo>
                    <a:lnTo>
                      <a:pt x="11" y="0"/>
                    </a:lnTo>
                    <a:lnTo>
                      <a:pt x="12" y="0"/>
                    </a:lnTo>
                    <a:lnTo>
                      <a:pt x="14" y="0"/>
                    </a:lnTo>
                    <a:lnTo>
                      <a:pt x="15" y="0"/>
                    </a:lnTo>
                    <a:lnTo>
                      <a:pt x="16" y="2"/>
                    </a:lnTo>
                    <a:lnTo>
                      <a:pt x="18" y="2"/>
                    </a:lnTo>
                    <a:lnTo>
                      <a:pt x="22"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58" name="Freeform 153"/>
              <p:cNvSpPr>
                <a:spLocks/>
              </p:cNvSpPr>
              <p:nvPr/>
            </p:nvSpPr>
            <p:spPr bwMode="auto">
              <a:xfrm>
                <a:off x="3271" y="1023"/>
                <a:ext cx="34" cy="40"/>
              </a:xfrm>
              <a:custGeom>
                <a:avLst/>
                <a:gdLst>
                  <a:gd name="T0" fmla="*/ 246 w 27"/>
                  <a:gd name="T1" fmla="*/ 346 h 31"/>
                  <a:gd name="T2" fmla="*/ 241 w 27"/>
                  <a:gd name="T3" fmla="*/ 385 h 31"/>
                  <a:gd name="T4" fmla="*/ 220 w 27"/>
                  <a:gd name="T5" fmla="*/ 385 h 31"/>
                  <a:gd name="T6" fmla="*/ 210 w 27"/>
                  <a:gd name="T7" fmla="*/ 397 h 31"/>
                  <a:gd name="T8" fmla="*/ 191 w 27"/>
                  <a:gd name="T9" fmla="*/ 397 h 31"/>
                  <a:gd name="T10" fmla="*/ 185 w 27"/>
                  <a:gd name="T11" fmla="*/ 397 h 31"/>
                  <a:gd name="T12" fmla="*/ 167 w 27"/>
                  <a:gd name="T13" fmla="*/ 397 h 31"/>
                  <a:gd name="T14" fmla="*/ 152 w 27"/>
                  <a:gd name="T15" fmla="*/ 397 h 31"/>
                  <a:gd name="T16" fmla="*/ 121 w 27"/>
                  <a:gd name="T17" fmla="*/ 385 h 31"/>
                  <a:gd name="T18" fmla="*/ 117 w 27"/>
                  <a:gd name="T19" fmla="*/ 350 h 31"/>
                  <a:gd name="T20" fmla="*/ 98 w 27"/>
                  <a:gd name="T21" fmla="*/ 350 h 31"/>
                  <a:gd name="T22" fmla="*/ 78 w 27"/>
                  <a:gd name="T23" fmla="*/ 346 h 31"/>
                  <a:gd name="T24" fmla="*/ 78 w 27"/>
                  <a:gd name="T25" fmla="*/ 316 h 31"/>
                  <a:gd name="T26" fmla="*/ 74 w 27"/>
                  <a:gd name="T27" fmla="*/ 308 h 31"/>
                  <a:gd name="T28" fmla="*/ 49 w 27"/>
                  <a:gd name="T29" fmla="*/ 268 h 31"/>
                  <a:gd name="T30" fmla="*/ 39 w 27"/>
                  <a:gd name="T31" fmla="*/ 265 h 31"/>
                  <a:gd name="T32" fmla="*/ 31 w 27"/>
                  <a:gd name="T33" fmla="*/ 210 h 31"/>
                  <a:gd name="T34" fmla="*/ 1 w 27"/>
                  <a:gd name="T35" fmla="*/ 163 h 31"/>
                  <a:gd name="T36" fmla="*/ 1 w 27"/>
                  <a:gd name="T37" fmla="*/ 126 h 31"/>
                  <a:gd name="T38" fmla="*/ 1 w 27"/>
                  <a:gd name="T39" fmla="*/ 88 h 31"/>
                  <a:gd name="T40" fmla="*/ 1 w 27"/>
                  <a:gd name="T41" fmla="*/ 46 h 31"/>
                  <a:gd name="T42" fmla="*/ 31 w 27"/>
                  <a:gd name="T43" fmla="*/ 36 h 31"/>
                  <a:gd name="T44" fmla="*/ 39 w 27"/>
                  <a:gd name="T45" fmla="*/ 0 h 31"/>
                  <a:gd name="T46" fmla="*/ 49 w 27"/>
                  <a:gd name="T47" fmla="*/ 0 h 31"/>
                  <a:gd name="T48" fmla="*/ 74 w 27"/>
                  <a:gd name="T49" fmla="*/ 0 h 31"/>
                  <a:gd name="T50" fmla="*/ 98 w 27"/>
                  <a:gd name="T51" fmla="*/ 0 h 31"/>
                  <a:gd name="T52" fmla="*/ 121 w 27"/>
                  <a:gd name="T53" fmla="*/ 0 h 31"/>
                  <a:gd name="T54" fmla="*/ 147 w 27"/>
                  <a:gd name="T55" fmla="*/ 1 h 31"/>
                  <a:gd name="T56" fmla="*/ 152 w 27"/>
                  <a:gd name="T57" fmla="*/ 36 h 31"/>
                  <a:gd name="T58" fmla="*/ 167 w 27"/>
                  <a:gd name="T59" fmla="*/ 46 h 31"/>
                  <a:gd name="T60" fmla="*/ 185 w 27"/>
                  <a:gd name="T61" fmla="*/ 76 h 31"/>
                  <a:gd name="T62" fmla="*/ 191 w 27"/>
                  <a:gd name="T63" fmla="*/ 88 h 31"/>
                  <a:gd name="T64" fmla="*/ 210 w 27"/>
                  <a:gd name="T65" fmla="*/ 98 h 31"/>
                  <a:gd name="T66" fmla="*/ 241 w 27"/>
                  <a:gd name="T67" fmla="*/ 163 h 31"/>
                  <a:gd name="T68" fmla="*/ 246 w 27"/>
                  <a:gd name="T69" fmla="*/ 190 h 31"/>
                  <a:gd name="T70" fmla="*/ 271 w 27"/>
                  <a:gd name="T71" fmla="*/ 265 h 31"/>
                  <a:gd name="T72" fmla="*/ 271 w 27"/>
                  <a:gd name="T73" fmla="*/ 298 h 31"/>
                  <a:gd name="T74" fmla="*/ 271 w 27"/>
                  <a:gd name="T75" fmla="*/ 308 h 31"/>
                  <a:gd name="T76" fmla="*/ 246 w 27"/>
                  <a:gd name="T77" fmla="*/ 316 h 31"/>
                  <a:gd name="T78" fmla="*/ 246 w 27"/>
                  <a:gd name="T79" fmla="*/ 316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1">
                    <a:moveTo>
                      <a:pt x="25" y="27"/>
                    </a:moveTo>
                    <a:lnTo>
                      <a:pt x="25" y="27"/>
                    </a:lnTo>
                    <a:lnTo>
                      <a:pt x="25" y="28"/>
                    </a:lnTo>
                    <a:lnTo>
                      <a:pt x="24" y="30"/>
                    </a:lnTo>
                    <a:lnTo>
                      <a:pt x="22" y="30"/>
                    </a:lnTo>
                    <a:lnTo>
                      <a:pt x="22" y="31"/>
                    </a:lnTo>
                    <a:lnTo>
                      <a:pt x="21" y="31"/>
                    </a:lnTo>
                    <a:lnTo>
                      <a:pt x="19" y="31"/>
                    </a:lnTo>
                    <a:lnTo>
                      <a:pt x="18" y="31"/>
                    </a:lnTo>
                    <a:lnTo>
                      <a:pt x="17" y="31"/>
                    </a:lnTo>
                    <a:lnTo>
                      <a:pt x="15" y="31"/>
                    </a:lnTo>
                    <a:lnTo>
                      <a:pt x="14" y="30"/>
                    </a:lnTo>
                    <a:lnTo>
                      <a:pt x="12" y="30"/>
                    </a:lnTo>
                    <a:lnTo>
                      <a:pt x="11" y="28"/>
                    </a:lnTo>
                    <a:lnTo>
                      <a:pt x="10" y="28"/>
                    </a:lnTo>
                    <a:lnTo>
                      <a:pt x="10" y="27"/>
                    </a:lnTo>
                    <a:lnTo>
                      <a:pt x="8" y="27"/>
                    </a:lnTo>
                    <a:lnTo>
                      <a:pt x="8" y="25"/>
                    </a:lnTo>
                    <a:lnTo>
                      <a:pt x="7" y="24"/>
                    </a:lnTo>
                    <a:lnTo>
                      <a:pt x="5" y="23"/>
                    </a:lnTo>
                    <a:lnTo>
                      <a:pt x="5" y="21"/>
                    </a:lnTo>
                    <a:lnTo>
                      <a:pt x="4" y="20"/>
                    </a:lnTo>
                    <a:lnTo>
                      <a:pt x="3" y="18"/>
                    </a:lnTo>
                    <a:lnTo>
                      <a:pt x="3" y="17"/>
                    </a:lnTo>
                    <a:lnTo>
                      <a:pt x="1" y="15"/>
                    </a:lnTo>
                    <a:lnTo>
                      <a:pt x="1" y="13"/>
                    </a:lnTo>
                    <a:lnTo>
                      <a:pt x="1" y="11"/>
                    </a:lnTo>
                    <a:lnTo>
                      <a:pt x="1" y="10"/>
                    </a:lnTo>
                    <a:lnTo>
                      <a:pt x="0" y="8"/>
                    </a:lnTo>
                    <a:lnTo>
                      <a:pt x="1" y="7"/>
                    </a:lnTo>
                    <a:lnTo>
                      <a:pt x="1" y="6"/>
                    </a:lnTo>
                    <a:lnTo>
                      <a:pt x="1" y="4"/>
                    </a:lnTo>
                    <a:lnTo>
                      <a:pt x="1" y="3"/>
                    </a:lnTo>
                    <a:lnTo>
                      <a:pt x="3" y="3"/>
                    </a:lnTo>
                    <a:lnTo>
                      <a:pt x="3" y="1"/>
                    </a:lnTo>
                    <a:lnTo>
                      <a:pt x="4" y="0"/>
                    </a:lnTo>
                    <a:lnTo>
                      <a:pt x="5" y="0"/>
                    </a:lnTo>
                    <a:lnTo>
                      <a:pt x="7" y="0"/>
                    </a:lnTo>
                    <a:lnTo>
                      <a:pt x="8" y="0"/>
                    </a:lnTo>
                    <a:lnTo>
                      <a:pt x="10" y="0"/>
                    </a:lnTo>
                    <a:lnTo>
                      <a:pt x="11" y="0"/>
                    </a:lnTo>
                    <a:lnTo>
                      <a:pt x="12" y="0"/>
                    </a:lnTo>
                    <a:lnTo>
                      <a:pt x="14" y="1"/>
                    </a:lnTo>
                    <a:lnTo>
                      <a:pt x="15" y="1"/>
                    </a:lnTo>
                    <a:lnTo>
                      <a:pt x="15" y="3"/>
                    </a:lnTo>
                    <a:lnTo>
                      <a:pt x="17" y="3"/>
                    </a:lnTo>
                    <a:lnTo>
                      <a:pt x="17" y="4"/>
                    </a:lnTo>
                    <a:lnTo>
                      <a:pt x="18" y="4"/>
                    </a:lnTo>
                    <a:lnTo>
                      <a:pt x="18" y="6"/>
                    </a:lnTo>
                    <a:lnTo>
                      <a:pt x="19" y="6"/>
                    </a:lnTo>
                    <a:lnTo>
                      <a:pt x="19" y="7"/>
                    </a:lnTo>
                    <a:lnTo>
                      <a:pt x="21" y="7"/>
                    </a:lnTo>
                    <a:lnTo>
                      <a:pt x="21" y="8"/>
                    </a:lnTo>
                    <a:lnTo>
                      <a:pt x="22" y="10"/>
                    </a:lnTo>
                    <a:lnTo>
                      <a:pt x="24" y="13"/>
                    </a:lnTo>
                    <a:lnTo>
                      <a:pt x="24" y="14"/>
                    </a:lnTo>
                    <a:lnTo>
                      <a:pt x="25" y="15"/>
                    </a:lnTo>
                    <a:lnTo>
                      <a:pt x="25" y="18"/>
                    </a:lnTo>
                    <a:lnTo>
                      <a:pt x="27" y="20"/>
                    </a:lnTo>
                    <a:lnTo>
                      <a:pt x="27" y="23"/>
                    </a:lnTo>
                    <a:lnTo>
                      <a:pt x="27" y="24"/>
                    </a:lnTo>
                    <a:lnTo>
                      <a:pt x="25" y="24"/>
                    </a:lnTo>
                    <a:lnTo>
                      <a:pt x="25" y="25"/>
                    </a:lnTo>
                    <a:lnTo>
                      <a:pt x="25" y="2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59" name="Freeform 154"/>
              <p:cNvSpPr>
                <a:spLocks/>
              </p:cNvSpPr>
              <p:nvPr/>
            </p:nvSpPr>
            <p:spPr bwMode="auto">
              <a:xfrm>
                <a:off x="3271" y="1063"/>
                <a:ext cx="34" cy="41"/>
              </a:xfrm>
              <a:custGeom>
                <a:avLst/>
                <a:gdLst>
                  <a:gd name="T0" fmla="*/ 246 w 27"/>
                  <a:gd name="T1" fmla="*/ 334 h 32"/>
                  <a:gd name="T2" fmla="*/ 241 w 27"/>
                  <a:gd name="T3" fmla="*/ 357 h 32"/>
                  <a:gd name="T4" fmla="*/ 220 w 27"/>
                  <a:gd name="T5" fmla="*/ 366 h 32"/>
                  <a:gd name="T6" fmla="*/ 210 w 27"/>
                  <a:gd name="T7" fmla="*/ 366 h 32"/>
                  <a:gd name="T8" fmla="*/ 191 w 27"/>
                  <a:gd name="T9" fmla="*/ 383 h 32"/>
                  <a:gd name="T10" fmla="*/ 185 w 27"/>
                  <a:gd name="T11" fmla="*/ 383 h 32"/>
                  <a:gd name="T12" fmla="*/ 167 w 27"/>
                  <a:gd name="T13" fmla="*/ 383 h 32"/>
                  <a:gd name="T14" fmla="*/ 152 w 27"/>
                  <a:gd name="T15" fmla="*/ 366 h 32"/>
                  <a:gd name="T16" fmla="*/ 121 w 27"/>
                  <a:gd name="T17" fmla="*/ 366 h 32"/>
                  <a:gd name="T18" fmla="*/ 117 w 27"/>
                  <a:gd name="T19" fmla="*/ 357 h 32"/>
                  <a:gd name="T20" fmla="*/ 98 w 27"/>
                  <a:gd name="T21" fmla="*/ 334 h 32"/>
                  <a:gd name="T22" fmla="*/ 78 w 27"/>
                  <a:gd name="T23" fmla="*/ 328 h 32"/>
                  <a:gd name="T24" fmla="*/ 78 w 27"/>
                  <a:gd name="T25" fmla="*/ 299 h 32"/>
                  <a:gd name="T26" fmla="*/ 74 w 27"/>
                  <a:gd name="T27" fmla="*/ 286 h 32"/>
                  <a:gd name="T28" fmla="*/ 49 w 27"/>
                  <a:gd name="T29" fmla="*/ 268 h 32"/>
                  <a:gd name="T30" fmla="*/ 39 w 27"/>
                  <a:gd name="T31" fmla="*/ 238 h 32"/>
                  <a:gd name="T32" fmla="*/ 31 w 27"/>
                  <a:gd name="T33" fmla="*/ 204 h 32"/>
                  <a:gd name="T34" fmla="*/ 1 w 27"/>
                  <a:gd name="T35" fmla="*/ 163 h 32"/>
                  <a:gd name="T36" fmla="*/ 1 w 27"/>
                  <a:gd name="T37" fmla="*/ 127 h 32"/>
                  <a:gd name="T38" fmla="*/ 1 w 27"/>
                  <a:gd name="T39" fmla="*/ 97 h 32"/>
                  <a:gd name="T40" fmla="*/ 1 w 27"/>
                  <a:gd name="T41" fmla="*/ 76 h 32"/>
                  <a:gd name="T42" fmla="*/ 31 w 27"/>
                  <a:gd name="T43" fmla="*/ 36 h 32"/>
                  <a:gd name="T44" fmla="*/ 39 w 27"/>
                  <a:gd name="T45" fmla="*/ 1 h 32"/>
                  <a:gd name="T46" fmla="*/ 49 w 27"/>
                  <a:gd name="T47" fmla="*/ 0 h 32"/>
                  <a:gd name="T48" fmla="*/ 74 w 27"/>
                  <a:gd name="T49" fmla="*/ 0 h 32"/>
                  <a:gd name="T50" fmla="*/ 98 w 27"/>
                  <a:gd name="T51" fmla="*/ 0 h 32"/>
                  <a:gd name="T52" fmla="*/ 121 w 27"/>
                  <a:gd name="T53" fmla="*/ 1 h 32"/>
                  <a:gd name="T54" fmla="*/ 147 w 27"/>
                  <a:gd name="T55" fmla="*/ 1 h 32"/>
                  <a:gd name="T56" fmla="*/ 152 w 27"/>
                  <a:gd name="T57" fmla="*/ 36 h 32"/>
                  <a:gd name="T58" fmla="*/ 167 w 27"/>
                  <a:gd name="T59" fmla="*/ 46 h 32"/>
                  <a:gd name="T60" fmla="*/ 185 w 27"/>
                  <a:gd name="T61" fmla="*/ 76 h 32"/>
                  <a:gd name="T62" fmla="*/ 191 w 27"/>
                  <a:gd name="T63" fmla="*/ 83 h 32"/>
                  <a:gd name="T64" fmla="*/ 210 w 27"/>
                  <a:gd name="T65" fmla="*/ 124 h 32"/>
                  <a:gd name="T66" fmla="*/ 241 w 27"/>
                  <a:gd name="T67" fmla="*/ 159 h 32"/>
                  <a:gd name="T68" fmla="*/ 246 w 27"/>
                  <a:gd name="T69" fmla="*/ 204 h 32"/>
                  <a:gd name="T70" fmla="*/ 271 w 27"/>
                  <a:gd name="T71" fmla="*/ 256 h 32"/>
                  <a:gd name="T72" fmla="*/ 271 w 27"/>
                  <a:gd name="T73" fmla="*/ 286 h 32"/>
                  <a:gd name="T74" fmla="*/ 271 w 27"/>
                  <a:gd name="T75" fmla="*/ 286 h 32"/>
                  <a:gd name="T76" fmla="*/ 246 w 27"/>
                  <a:gd name="T77" fmla="*/ 299 h 32"/>
                  <a:gd name="T78" fmla="*/ 246 w 27"/>
                  <a:gd name="T79" fmla="*/ 328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25" y="27"/>
                    </a:moveTo>
                    <a:lnTo>
                      <a:pt x="25" y="28"/>
                    </a:lnTo>
                    <a:lnTo>
                      <a:pt x="25" y="30"/>
                    </a:lnTo>
                    <a:lnTo>
                      <a:pt x="24" y="30"/>
                    </a:lnTo>
                    <a:lnTo>
                      <a:pt x="24" y="31"/>
                    </a:lnTo>
                    <a:lnTo>
                      <a:pt x="22" y="31"/>
                    </a:lnTo>
                    <a:lnTo>
                      <a:pt x="21" y="31"/>
                    </a:lnTo>
                    <a:lnTo>
                      <a:pt x="21" y="32"/>
                    </a:lnTo>
                    <a:lnTo>
                      <a:pt x="19" y="32"/>
                    </a:lnTo>
                    <a:lnTo>
                      <a:pt x="18" y="32"/>
                    </a:lnTo>
                    <a:lnTo>
                      <a:pt x="17" y="32"/>
                    </a:lnTo>
                    <a:lnTo>
                      <a:pt x="15" y="32"/>
                    </a:lnTo>
                    <a:lnTo>
                      <a:pt x="15" y="31"/>
                    </a:lnTo>
                    <a:lnTo>
                      <a:pt x="14" y="31"/>
                    </a:lnTo>
                    <a:lnTo>
                      <a:pt x="12" y="31"/>
                    </a:lnTo>
                    <a:lnTo>
                      <a:pt x="12" y="30"/>
                    </a:lnTo>
                    <a:lnTo>
                      <a:pt x="11" y="30"/>
                    </a:lnTo>
                    <a:lnTo>
                      <a:pt x="10" y="28"/>
                    </a:lnTo>
                    <a:lnTo>
                      <a:pt x="8" y="27"/>
                    </a:lnTo>
                    <a:lnTo>
                      <a:pt x="8" y="25"/>
                    </a:lnTo>
                    <a:lnTo>
                      <a:pt x="7" y="25"/>
                    </a:lnTo>
                    <a:lnTo>
                      <a:pt x="7" y="24"/>
                    </a:lnTo>
                    <a:lnTo>
                      <a:pt x="5" y="24"/>
                    </a:lnTo>
                    <a:lnTo>
                      <a:pt x="5" y="23"/>
                    </a:lnTo>
                    <a:lnTo>
                      <a:pt x="4" y="21"/>
                    </a:lnTo>
                    <a:lnTo>
                      <a:pt x="4" y="20"/>
                    </a:lnTo>
                    <a:lnTo>
                      <a:pt x="3" y="18"/>
                    </a:lnTo>
                    <a:lnTo>
                      <a:pt x="3" y="17"/>
                    </a:lnTo>
                    <a:lnTo>
                      <a:pt x="1" y="15"/>
                    </a:lnTo>
                    <a:lnTo>
                      <a:pt x="1" y="14"/>
                    </a:lnTo>
                    <a:lnTo>
                      <a:pt x="1" y="13"/>
                    </a:lnTo>
                    <a:lnTo>
                      <a:pt x="1" y="11"/>
                    </a:lnTo>
                    <a:lnTo>
                      <a:pt x="0" y="10"/>
                    </a:lnTo>
                    <a:lnTo>
                      <a:pt x="1" y="8"/>
                    </a:lnTo>
                    <a:lnTo>
                      <a:pt x="1" y="7"/>
                    </a:lnTo>
                    <a:lnTo>
                      <a:pt x="1" y="6"/>
                    </a:lnTo>
                    <a:lnTo>
                      <a:pt x="1" y="4"/>
                    </a:lnTo>
                    <a:lnTo>
                      <a:pt x="3" y="3"/>
                    </a:lnTo>
                    <a:lnTo>
                      <a:pt x="4" y="1"/>
                    </a:lnTo>
                    <a:lnTo>
                      <a:pt x="5" y="0"/>
                    </a:lnTo>
                    <a:lnTo>
                      <a:pt x="7" y="0"/>
                    </a:lnTo>
                    <a:lnTo>
                      <a:pt x="8" y="0"/>
                    </a:lnTo>
                    <a:lnTo>
                      <a:pt x="10" y="0"/>
                    </a:lnTo>
                    <a:lnTo>
                      <a:pt x="11" y="0"/>
                    </a:lnTo>
                    <a:lnTo>
                      <a:pt x="12" y="1"/>
                    </a:lnTo>
                    <a:lnTo>
                      <a:pt x="14" y="1"/>
                    </a:lnTo>
                    <a:lnTo>
                      <a:pt x="15" y="3"/>
                    </a:lnTo>
                    <a:lnTo>
                      <a:pt x="17" y="4"/>
                    </a:lnTo>
                    <a:lnTo>
                      <a:pt x="18" y="6"/>
                    </a:lnTo>
                    <a:lnTo>
                      <a:pt x="19" y="7"/>
                    </a:lnTo>
                    <a:lnTo>
                      <a:pt x="21" y="8"/>
                    </a:lnTo>
                    <a:lnTo>
                      <a:pt x="21" y="10"/>
                    </a:lnTo>
                    <a:lnTo>
                      <a:pt x="22" y="11"/>
                    </a:lnTo>
                    <a:lnTo>
                      <a:pt x="24" y="13"/>
                    </a:lnTo>
                    <a:lnTo>
                      <a:pt x="24" y="15"/>
                    </a:lnTo>
                    <a:lnTo>
                      <a:pt x="25" y="17"/>
                    </a:lnTo>
                    <a:lnTo>
                      <a:pt x="25" y="18"/>
                    </a:lnTo>
                    <a:lnTo>
                      <a:pt x="27" y="21"/>
                    </a:lnTo>
                    <a:lnTo>
                      <a:pt x="27" y="23"/>
                    </a:lnTo>
                    <a:lnTo>
                      <a:pt x="27" y="24"/>
                    </a:lnTo>
                    <a:lnTo>
                      <a:pt x="25" y="25"/>
                    </a:lnTo>
                    <a:lnTo>
                      <a:pt x="25" y="2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60" name="Freeform 155"/>
              <p:cNvSpPr>
                <a:spLocks/>
              </p:cNvSpPr>
              <p:nvPr/>
            </p:nvSpPr>
            <p:spPr bwMode="auto">
              <a:xfrm>
                <a:off x="3271" y="1104"/>
                <a:ext cx="34" cy="41"/>
              </a:xfrm>
              <a:custGeom>
                <a:avLst/>
                <a:gdLst>
                  <a:gd name="T0" fmla="*/ 246 w 27"/>
                  <a:gd name="T1" fmla="*/ 466 h 31"/>
                  <a:gd name="T2" fmla="*/ 241 w 27"/>
                  <a:gd name="T3" fmla="*/ 500 h 31"/>
                  <a:gd name="T4" fmla="*/ 220 w 27"/>
                  <a:gd name="T5" fmla="*/ 503 h 31"/>
                  <a:gd name="T6" fmla="*/ 210 w 27"/>
                  <a:gd name="T7" fmla="*/ 503 h 31"/>
                  <a:gd name="T8" fmla="*/ 191 w 27"/>
                  <a:gd name="T9" fmla="*/ 503 h 31"/>
                  <a:gd name="T10" fmla="*/ 185 w 27"/>
                  <a:gd name="T11" fmla="*/ 503 h 31"/>
                  <a:gd name="T12" fmla="*/ 167 w 27"/>
                  <a:gd name="T13" fmla="*/ 503 h 31"/>
                  <a:gd name="T14" fmla="*/ 152 w 27"/>
                  <a:gd name="T15" fmla="*/ 503 h 31"/>
                  <a:gd name="T16" fmla="*/ 121 w 27"/>
                  <a:gd name="T17" fmla="*/ 500 h 31"/>
                  <a:gd name="T18" fmla="*/ 117 w 27"/>
                  <a:gd name="T19" fmla="*/ 500 h 31"/>
                  <a:gd name="T20" fmla="*/ 98 w 27"/>
                  <a:gd name="T21" fmla="*/ 466 h 31"/>
                  <a:gd name="T22" fmla="*/ 78 w 27"/>
                  <a:gd name="T23" fmla="*/ 444 h 31"/>
                  <a:gd name="T24" fmla="*/ 78 w 27"/>
                  <a:gd name="T25" fmla="*/ 423 h 31"/>
                  <a:gd name="T26" fmla="*/ 74 w 27"/>
                  <a:gd name="T27" fmla="*/ 397 h 31"/>
                  <a:gd name="T28" fmla="*/ 49 w 27"/>
                  <a:gd name="T29" fmla="*/ 378 h 31"/>
                  <a:gd name="T30" fmla="*/ 39 w 27"/>
                  <a:gd name="T31" fmla="*/ 320 h 31"/>
                  <a:gd name="T32" fmla="*/ 31 w 27"/>
                  <a:gd name="T33" fmla="*/ 266 h 31"/>
                  <a:gd name="T34" fmla="*/ 1 w 27"/>
                  <a:gd name="T35" fmla="*/ 237 h 31"/>
                  <a:gd name="T36" fmla="*/ 1 w 27"/>
                  <a:gd name="T37" fmla="*/ 200 h 31"/>
                  <a:gd name="T38" fmla="*/ 1 w 27"/>
                  <a:gd name="T39" fmla="*/ 114 h 31"/>
                  <a:gd name="T40" fmla="*/ 1 w 27"/>
                  <a:gd name="T41" fmla="*/ 86 h 31"/>
                  <a:gd name="T42" fmla="*/ 31 w 27"/>
                  <a:gd name="T43" fmla="*/ 49 h 31"/>
                  <a:gd name="T44" fmla="*/ 39 w 27"/>
                  <a:gd name="T45" fmla="*/ 37 h 31"/>
                  <a:gd name="T46" fmla="*/ 49 w 27"/>
                  <a:gd name="T47" fmla="*/ 0 h 31"/>
                  <a:gd name="T48" fmla="*/ 74 w 27"/>
                  <a:gd name="T49" fmla="*/ 0 h 31"/>
                  <a:gd name="T50" fmla="*/ 98 w 27"/>
                  <a:gd name="T51" fmla="*/ 0 h 31"/>
                  <a:gd name="T52" fmla="*/ 121 w 27"/>
                  <a:gd name="T53" fmla="*/ 0 h 31"/>
                  <a:gd name="T54" fmla="*/ 147 w 27"/>
                  <a:gd name="T55" fmla="*/ 37 h 31"/>
                  <a:gd name="T56" fmla="*/ 152 w 27"/>
                  <a:gd name="T57" fmla="*/ 49 h 31"/>
                  <a:gd name="T58" fmla="*/ 167 w 27"/>
                  <a:gd name="T59" fmla="*/ 86 h 31"/>
                  <a:gd name="T60" fmla="*/ 185 w 27"/>
                  <a:gd name="T61" fmla="*/ 104 h 31"/>
                  <a:gd name="T62" fmla="*/ 191 w 27"/>
                  <a:gd name="T63" fmla="*/ 114 h 31"/>
                  <a:gd name="T64" fmla="*/ 210 w 27"/>
                  <a:gd name="T65" fmla="*/ 151 h 31"/>
                  <a:gd name="T66" fmla="*/ 220 w 27"/>
                  <a:gd name="T67" fmla="*/ 152 h 31"/>
                  <a:gd name="T68" fmla="*/ 220 w 27"/>
                  <a:gd name="T69" fmla="*/ 200 h 31"/>
                  <a:gd name="T70" fmla="*/ 241 w 27"/>
                  <a:gd name="T71" fmla="*/ 237 h 31"/>
                  <a:gd name="T72" fmla="*/ 246 w 27"/>
                  <a:gd name="T73" fmla="*/ 265 h 31"/>
                  <a:gd name="T74" fmla="*/ 246 w 27"/>
                  <a:gd name="T75" fmla="*/ 266 h 31"/>
                  <a:gd name="T76" fmla="*/ 271 w 27"/>
                  <a:gd name="T77" fmla="*/ 320 h 31"/>
                  <a:gd name="T78" fmla="*/ 271 w 27"/>
                  <a:gd name="T79" fmla="*/ 352 h 31"/>
                  <a:gd name="T80" fmla="*/ 271 w 27"/>
                  <a:gd name="T81" fmla="*/ 378 h 31"/>
                  <a:gd name="T82" fmla="*/ 271 w 27"/>
                  <a:gd name="T83" fmla="*/ 397 h 31"/>
                  <a:gd name="T84" fmla="*/ 246 w 27"/>
                  <a:gd name="T85" fmla="*/ 423 h 31"/>
                  <a:gd name="T86" fmla="*/ 246 w 27"/>
                  <a:gd name="T87" fmla="*/ 444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 h="31">
                    <a:moveTo>
                      <a:pt x="25" y="27"/>
                    </a:moveTo>
                    <a:lnTo>
                      <a:pt x="25" y="29"/>
                    </a:lnTo>
                    <a:lnTo>
                      <a:pt x="24" y="30"/>
                    </a:lnTo>
                    <a:lnTo>
                      <a:pt x="22" y="31"/>
                    </a:lnTo>
                    <a:lnTo>
                      <a:pt x="21" y="31"/>
                    </a:lnTo>
                    <a:lnTo>
                      <a:pt x="19" y="31"/>
                    </a:lnTo>
                    <a:lnTo>
                      <a:pt x="18" y="31"/>
                    </a:lnTo>
                    <a:lnTo>
                      <a:pt x="17" y="31"/>
                    </a:lnTo>
                    <a:lnTo>
                      <a:pt x="15" y="31"/>
                    </a:lnTo>
                    <a:lnTo>
                      <a:pt x="14" y="31"/>
                    </a:lnTo>
                    <a:lnTo>
                      <a:pt x="12" y="30"/>
                    </a:lnTo>
                    <a:lnTo>
                      <a:pt x="11" y="30"/>
                    </a:lnTo>
                    <a:lnTo>
                      <a:pt x="11" y="29"/>
                    </a:lnTo>
                    <a:lnTo>
                      <a:pt x="10" y="29"/>
                    </a:lnTo>
                    <a:lnTo>
                      <a:pt x="10" y="27"/>
                    </a:lnTo>
                    <a:lnTo>
                      <a:pt x="8" y="27"/>
                    </a:lnTo>
                    <a:lnTo>
                      <a:pt x="8" y="26"/>
                    </a:lnTo>
                    <a:lnTo>
                      <a:pt x="7" y="24"/>
                    </a:lnTo>
                    <a:lnTo>
                      <a:pt x="5" y="23"/>
                    </a:lnTo>
                    <a:lnTo>
                      <a:pt x="4" y="22"/>
                    </a:lnTo>
                    <a:lnTo>
                      <a:pt x="4" y="20"/>
                    </a:lnTo>
                    <a:lnTo>
                      <a:pt x="3" y="19"/>
                    </a:lnTo>
                    <a:lnTo>
                      <a:pt x="3" y="17"/>
                    </a:lnTo>
                    <a:lnTo>
                      <a:pt x="1" y="16"/>
                    </a:lnTo>
                    <a:lnTo>
                      <a:pt x="1" y="14"/>
                    </a:lnTo>
                    <a:lnTo>
                      <a:pt x="1" y="13"/>
                    </a:lnTo>
                    <a:lnTo>
                      <a:pt x="1" y="12"/>
                    </a:lnTo>
                    <a:lnTo>
                      <a:pt x="0" y="9"/>
                    </a:lnTo>
                    <a:lnTo>
                      <a:pt x="1" y="7"/>
                    </a:lnTo>
                    <a:lnTo>
                      <a:pt x="1" y="6"/>
                    </a:lnTo>
                    <a:lnTo>
                      <a:pt x="1" y="5"/>
                    </a:lnTo>
                    <a:lnTo>
                      <a:pt x="3" y="3"/>
                    </a:lnTo>
                    <a:lnTo>
                      <a:pt x="3" y="2"/>
                    </a:lnTo>
                    <a:lnTo>
                      <a:pt x="4" y="2"/>
                    </a:lnTo>
                    <a:lnTo>
                      <a:pt x="4" y="0"/>
                    </a:lnTo>
                    <a:lnTo>
                      <a:pt x="5" y="0"/>
                    </a:lnTo>
                    <a:lnTo>
                      <a:pt x="7" y="0"/>
                    </a:lnTo>
                    <a:lnTo>
                      <a:pt x="8" y="0"/>
                    </a:lnTo>
                    <a:lnTo>
                      <a:pt x="10" y="0"/>
                    </a:lnTo>
                    <a:lnTo>
                      <a:pt x="11" y="0"/>
                    </a:lnTo>
                    <a:lnTo>
                      <a:pt x="12" y="0"/>
                    </a:lnTo>
                    <a:lnTo>
                      <a:pt x="12" y="2"/>
                    </a:lnTo>
                    <a:lnTo>
                      <a:pt x="14" y="2"/>
                    </a:lnTo>
                    <a:lnTo>
                      <a:pt x="15" y="2"/>
                    </a:lnTo>
                    <a:lnTo>
                      <a:pt x="15" y="3"/>
                    </a:lnTo>
                    <a:lnTo>
                      <a:pt x="17" y="5"/>
                    </a:lnTo>
                    <a:lnTo>
                      <a:pt x="18" y="6"/>
                    </a:lnTo>
                    <a:lnTo>
                      <a:pt x="19" y="7"/>
                    </a:lnTo>
                    <a:lnTo>
                      <a:pt x="21" y="9"/>
                    </a:lnTo>
                    <a:lnTo>
                      <a:pt x="21" y="10"/>
                    </a:lnTo>
                    <a:lnTo>
                      <a:pt x="22" y="10"/>
                    </a:lnTo>
                    <a:lnTo>
                      <a:pt x="22" y="12"/>
                    </a:lnTo>
                    <a:lnTo>
                      <a:pt x="24" y="13"/>
                    </a:lnTo>
                    <a:lnTo>
                      <a:pt x="24" y="14"/>
                    </a:lnTo>
                    <a:lnTo>
                      <a:pt x="25" y="16"/>
                    </a:lnTo>
                    <a:lnTo>
                      <a:pt x="25" y="17"/>
                    </a:lnTo>
                    <a:lnTo>
                      <a:pt x="25" y="19"/>
                    </a:lnTo>
                    <a:lnTo>
                      <a:pt x="27" y="20"/>
                    </a:lnTo>
                    <a:lnTo>
                      <a:pt x="27" y="22"/>
                    </a:lnTo>
                    <a:lnTo>
                      <a:pt x="27" y="23"/>
                    </a:lnTo>
                    <a:lnTo>
                      <a:pt x="27" y="24"/>
                    </a:lnTo>
                    <a:lnTo>
                      <a:pt x="25" y="24"/>
                    </a:lnTo>
                    <a:lnTo>
                      <a:pt x="25" y="26"/>
                    </a:lnTo>
                    <a:lnTo>
                      <a:pt x="25" y="2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61" name="Freeform 156"/>
              <p:cNvSpPr>
                <a:spLocks/>
              </p:cNvSpPr>
              <p:nvPr/>
            </p:nvSpPr>
            <p:spPr bwMode="auto">
              <a:xfrm>
                <a:off x="3271" y="1145"/>
                <a:ext cx="34" cy="42"/>
              </a:xfrm>
              <a:custGeom>
                <a:avLst/>
                <a:gdLst>
                  <a:gd name="T0" fmla="*/ 246 w 27"/>
                  <a:gd name="T1" fmla="*/ 325 h 33"/>
                  <a:gd name="T2" fmla="*/ 241 w 27"/>
                  <a:gd name="T3" fmla="*/ 331 h 33"/>
                  <a:gd name="T4" fmla="*/ 220 w 27"/>
                  <a:gd name="T5" fmla="*/ 345 h 33"/>
                  <a:gd name="T6" fmla="*/ 210 w 27"/>
                  <a:gd name="T7" fmla="*/ 358 h 33"/>
                  <a:gd name="T8" fmla="*/ 191 w 27"/>
                  <a:gd name="T9" fmla="*/ 358 h 33"/>
                  <a:gd name="T10" fmla="*/ 185 w 27"/>
                  <a:gd name="T11" fmla="*/ 358 h 33"/>
                  <a:gd name="T12" fmla="*/ 167 w 27"/>
                  <a:gd name="T13" fmla="*/ 358 h 33"/>
                  <a:gd name="T14" fmla="*/ 152 w 27"/>
                  <a:gd name="T15" fmla="*/ 358 h 33"/>
                  <a:gd name="T16" fmla="*/ 121 w 27"/>
                  <a:gd name="T17" fmla="*/ 345 h 33"/>
                  <a:gd name="T18" fmla="*/ 117 w 27"/>
                  <a:gd name="T19" fmla="*/ 331 h 33"/>
                  <a:gd name="T20" fmla="*/ 98 w 27"/>
                  <a:gd name="T21" fmla="*/ 325 h 33"/>
                  <a:gd name="T22" fmla="*/ 78 w 27"/>
                  <a:gd name="T23" fmla="*/ 325 h 33"/>
                  <a:gd name="T24" fmla="*/ 78 w 27"/>
                  <a:gd name="T25" fmla="*/ 297 h 33"/>
                  <a:gd name="T26" fmla="*/ 74 w 27"/>
                  <a:gd name="T27" fmla="*/ 281 h 33"/>
                  <a:gd name="T28" fmla="*/ 49 w 27"/>
                  <a:gd name="T29" fmla="*/ 255 h 33"/>
                  <a:gd name="T30" fmla="*/ 39 w 27"/>
                  <a:gd name="T31" fmla="*/ 249 h 33"/>
                  <a:gd name="T32" fmla="*/ 31 w 27"/>
                  <a:gd name="T33" fmla="*/ 213 h 33"/>
                  <a:gd name="T34" fmla="*/ 1 w 27"/>
                  <a:gd name="T35" fmla="*/ 157 h 33"/>
                  <a:gd name="T36" fmla="*/ 1 w 27"/>
                  <a:gd name="T37" fmla="*/ 131 h 33"/>
                  <a:gd name="T38" fmla="*/ 1 w 27"/>
                  <a:gd name="T39" fmla="*/ 97 h 33"/>
                  <a:gd name="T40" fmla="*/ 1 w 27"/>
                  <a:gd name="T41" fmla="*/ 75 h 33"/>
                  <a:gd name="T42" fmla="*/ 31 w 27"/>
                  <a:gd name="T43" fmla="*/ 36 h 33"/>
                  <a:gd name="T44" fmla="*/ 39 w 27"/>
                  <a:gd name="T45" fmla="*/ 28 h 33"/>
                  <a:gd name="T46" fmla="*/ 49 w 27"/>
                  <a:gd name="T47" fmla="*/ 28 h 33"/>
                  <a:gd name="T48" fmla="*/ 74 w 27"/>
                  <a:gd name="T49" fmla="*/ 0 h 33"/>
                  <a:gd name="T50" fmla="*/ 98 w 27"/>
                  <a:gd name="T51" fmla="*/ 28 h 33"/>
                  <a:gd name="T52" fmla="*/ 121 w 27"/>
                  <a:gd name="T53" fmla="*/ 28 h 33"/>
                  <a:gd name="T54" fmla="*/ 147 w 27"/>
                  <a:gd name="T55" fmla="*/ 36 h 33"/>
                  <a:gd name="T56" fmla="*/ 152 w 27"/>
                  <a:gd name="T57" fmla="*/ 59 h 33"/>
                  <a:gd name="T58" fmla="*/ 167 w 27"/>
                  <a:gd name="T59" fmla="*/ 75 h 33"/>
                  <a:gd name="T60" fmla="*/ 185 w 27"/>
                  <a:gd name="T61" fmla="*/ 76 h 33"/>
                  <a:gd name="T62" fmla="*/ 191 w 27"/>
                  <a:gd name="T63" fmla="*/ 97 h 33"/>
                  <a:gd name="T64" fmla="*/ 210 w 27"/>
                  <a:gd name="T65" fmla="*/ 121 h 33"/>
                  <a:gd name="T66" fmla="*/ 241 w 27"/>
                  <a:gd name="T67" fmla="*/ 157 h 33"/>
                  <a:gd name="T68" fmla="*/ 246 w 27"/>
                  <a:gd name="T69" fmla="*/ 196 h 33"/>
                  <a:gd name="T70" fmla="*/ 271 w 27"/>
                  <a:gd name="T71" fmla="*/ 249 h 33"/>
                  <a:gd name="T72" fmla="*/ 271 w 27"/>
                  <a:gd name="T73" fmla="*/ 271 h 33"/>
                  <a:gd name="T74" fmla="*/ 271 w 27"/>
                  <a:gd name="T75" fmla="*/ 281 h 33"/>
                  <a:gd name="T76" fmla="*/ 246 w 27"/>
                  <a:gd name="T77" fmla="*/ 281 h 33"/>
                  <a:gd name="T78" fmla="*/ 246 w 27"/>
                  <a:gd name="T79" fmla="*/ 297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3">
                    <a:moveTo>
                      <a:pt x="25" y="29"/>
                    </a:moveTo>
                    <a:lnTo>
                      <a:pt x="25" y="29"/>
                    </a:lnTo>
                    <a:lnTo>
                      <a:pt x="25" y="30"/>
                    </a:lnTo>
                    <a:lnTo>
                      <a:pt x="24" y="30"/>
                    </a:lnTo>
                    <a:lnTo>
                      <a:pt x="24" y="31"/>
                    </a:lnTo>
                    <a:lnTo>
                      <a:pt x="22" y="31"/>
                    </a:lnTo>
                    <a:lnTo>
                      <a:pt x="21" y="33"/>
                    </a:lnTo>
                    <a:lnTo>
                      <a:pt x="19" y="33"/>
                    </a:lnTo>
                    <a:lnTo>
                      <a:pt x="18" y="33"/>
                    </a:lnTo>
                    <a:lnTo>
                      <a:pt x="17" y="33"/>
                    </a:lnTo>
                    <a:lnTo>
                      <a:pt x="15" y="33"/>
                    </a:lnTo>
                    <a:lnTo>
                      <a:pt x="14" y="31"/>
                    </a:lnTo>
                    <a:lnTo>
                      <a:pt x="12" y="31"/>
                    </a:lnTo>
                    <a:lnTo>
                      <a:pt x="11" y="30"/>
                    </a:lnTo>
                    <a:lnTo>
                      <a:pt x="10" y="29"/>
                    </a:lnTo>
                    <a:lnTo>
                      <a:pt x="8" y="29"/>
                    </a:lnTo>
                    <a:lnTo>
                      <a:pt x="8" y="27"/>
                    </a:lnTo>
                    <a:lnTo>
                      <a:pt x="7" y="26"/>
                    </a:lnTo>
                    <a:lnTo>
                      <a:pt x="5" y="24"/>
                    </a:lnTo>
                    <a:lnTo>
                      <a:pt x="5" y="23"/>
                    </a:lnTo>
                    <a:lnTo>
                      <a:pt x="4" y="22"/>
                    </a:lnTo>
                    <a:lnTo>
                      <a:pt x="3" y="20"/>
                    </a:lnTo>
                    <a:lnTo>
                      <a:pt x="3" y="19"/>
                    </a:lnTo>
                    <a:lnTo>
                      <a:pt x="1" y="16"/>
                    </a:lnTo>
                    <a:lnTo>
                      <a:pt x="1" y="14"/>
                    </a:lnTo>
                    <a:lnTo>
                      <a:pt x="1" y="13"/>
                    </a:lnTo>
                    <a:lnTo>
                      <a:pt x="1" y="12"/>
                    </a:lnTo>
                    <a:lnTo>
                      <a:pt x="0" y="10"/>
                    </a:lnTo>
                    <a:lnTo>
                      <a:pt x="1" y="9"/>
                    </a:lnTo>
                    <a:lnTo>
                      <a:pt x="1" y="7"/>
                    </a:lnTo>
                    <a:lnTo>
                      <a:pt x="1" y="6"/>
                    </a:lnTo>
                    <a:lnTo>
                      <a:pt x="1" y="5"/>
                    </a:lnTo>
                    <a:lnTo>
                      <a:pt x="3" y="3"/>
                    </a:lnTo>
                    <a:lnTo>
                      <a:pt x="4" y="2"/>
                    </a:lnTo>
                    <a:lnTo>
                      <a:pt x="5" y="2"/>
                    </a:lnTo>
                    <a:lnTo>
                      <a:pt x="7" y="2"/>
                    </a:lnTo>
                    <a:lnTo>
                      <a:pt x="7" y="0"/>
                    </a:lnTo>
                    <a:lnTo>
                      <a:pt x="8" y="0"/>
                    </a:lnTo>
                    <a:lnTo>
                      <a:pt x="10" y="2"/>
                    </a:lnTo>
                    <a:lnTo>
                      <a:pt x="11" y="2"/>
                    </a:lnTo>
                    <a:lnTo>
                      <a:pt x="12" y="2"/>
                    </a:lnTo>
                    <a:lnTo>
                      <a:pt x="14" y="3"/>
                    </a:lnTo>
                    <a:lnTo>
                      <a:pt x="15" y="3"/>
                    </a:lnTo>
                    <a:lnTo>
                      <a:pt x="15" y="5"/>
                    </a:lnTo>
                    <a:lnTo>
                      <a:pt x="17" y="5"/>
                    </a:lnTo>
                    <a:lnTo>
                      <a:pt x="17" y="6"/>
                    </a:lnTo>
                    <a:lnTo>
                      <a:pt x="18" y="6"/>
                    </a:lnTo>
                    <a:lnTo>
                      <a:pt x="18" y="7"/>
                    </a:lnTo>
                    <a:lnTo>
                      <a:pt x="19" y="7"/>
                    </a:lnTo>
                    <a:lnTo>
                      <a:pt x="19" y="9"/>
                    </a:lnTo>
                    <a:lnTo>
                      <a:pt x="21" y="9"/>
                    </a:lnTo>
                    <a:lnTo>
                      <a:pt x="21" y="10"/>
                    </a:lnTo>
                    <a:lnTo>
                      <a:pt x="22" y="12"/>
                    </a:lnTo>
                    <a:lnTo>
                      <a:pt x="24" y="14"/>
                    </a:lnTo>
                    <a:lnTo>
                      <a:pt x="24" y="16"/>
                    </a:lnTo>
                    <a:lnTo>
                      <a:pt x="25" y="17"/>
                    </a:lnTo>
                    <a:lnTo>
                      <a:pt x="25" y="20"/>
                    </a:lnTo>
                    <a:lnTo>
                      <a:pt x="27" y="22"/>
                    </a:lnTo>
                    <a:lnTo>
                      <a:pt x="27" y="24"/>
                    </a:lnTo>
                    <a:lnTo>
                      <a:pt x="27" y="26"/>
                    </a:lnTo>
                    <a:lnTo>
                      <a:pt x="25" y="26"/>
                    </a:lnTo>
                    <a:lnTo>
                      <a:pt x="25" y="27"/>
                    </a:lnTo>
                    <a:lnTo>
                      <a:pt x="25" y="29"/>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62" name="Freeform 157"/>
              <p:cNvSpPr>
                <a:spLocks/>
              </p:cNvSpPr>
              <p:nvPr/>
            </p:nvSpPr>
            <p:spPr bwMode="auto">
              <a:xfrm>
                <a:off x="3271" y="1187"/>
                <a:ext cx="34" cy="40"/>
              </a:xfrm>
              <a:custGeom>
                <a:avLst/>
                <a:gdLst>
                  <a:gd name="T0" fmla="*/ 246 w 27"/>
                  <a:gd name="T1" fmla="*/ 264 h 32"/>
                  <a:gd name="T2" fmla="*/ 241 w 27"/>
                  <a:gd name="T3" fmla="*/ 270 h 32"/>
                  <a:gd name="T4" fmla="*/ 220 w 27"/>
                  <a:gd name="T5" fmla="*/ 291 h 32"/>
                  <a:gd name="T6" fmla="*/ 210 w 27"/>
                  <a:gd name="T7" fmla="*/ 291 h 32"/>
                  <a:gd name="T8" fmla="*/ 191 w 27"/>
                  <a:gd name="T9" fmla="*/ 304 h 32"/>
                  <a:gd name="T10" fmla="*/ 185 w 27"/>
                  <a:gd name="T11" fmla="*/ 304 h 32"/>
                  <a:gd name="T12" fmla="*/ 167 w 27"/>
                  <a:gd name="T13" fmla="*/ 304 h 32"/>
                  <a:gd name="T14" fmla="*/ 152 w 27"/>
                  <a:gd name="T15" fmla="*/ 291 h 32"/>
                  <a:gd name="T16" fmla="*/ 121 w 27"/>
                  <a:gd name="T17" fmla="*/ 291 h 32"/>
                  <a:gd name="T18" fmla="*/ 117 w 27"/>
                  <a:gd name="T19" fmla="*/ 270 h 32"/>
                  <a:gd name="T20" fmla="*/ 98 w 27"/>
                  <a:gd name="T21" fmla="*/ 264 h 32"/>
                  <a:gd name="T22" fmla="*/ 78 w 27"/>
                  <a:gd name="T23" fmla="*/ 260 h 32"/>
                  <a:gd name="T24" fmla="*/ 78 w 27"/>
                  <a:gd name="T25" fmla="*/ 233 h 32"/>
                  <a:gd name="T26" fmla="*/ 74 w 27"/>
                  <a:gd name="T27" fmla="*/ 231 h 32"/>
                  <a:gd name="T28" fmla="*/ 49 w 27"/>
                  <a:gd name="T29" fmla="*/ 211 h 32"/>
                  <a:gd name="T30" fmla="*/ 39 w 27"/>
                  <a:gd name="T31" fmla="*/ 185 h 32"/>
                  <a:gd name="T32" fmla="*/ 31 w 27"/>
                  <a:gd name="T33" fmla="*/ 156 h 32"/>
                  <a:gd name="T34" fmla="*/ 1 w 27"/>
                  <a:gd name="T35" fmla="*/ 138 h 32"/>
                  <a:gd name="T36" fmla="*/ 1 w 27"/>
                  <a:gd name="T37" fmla="*/ 110 h 32"/>
                  <a:gd name="T38" fmla="*/ 1 w 27"/>
                  <a:gd name="T39" fmla="*/ 76 h 32"/>
                  <a:gd name="T40" fmla="*/ 1 w 27"/>
                  <a:gd name="T41" fmla="*/ 49 h 32"/>
                  <a:gd name="T42" fmla="*/ 31 w 27"/>
                  <a:gd name="T43" fmla="*/ 31 h 32"/>
                  <a:gd name="T44" fmla="*/ 39 w 27"/>
                  <a:gd name="T45" fmla="*/ 1 h 32"/>
                  <a:gd name="T46" fmla="*/ 49 w 27"/>
                  <a:gd name="T47" fmla="*/ 0 h 32"/>
                  <a:gd name="T48" fmla="*/ 74 w 27"/>
                  <a:gd name="T49" fmla="*/ 0 h 32"/>
                  <a:gd name="T50" fmla="*/ 98 w 27"/>
                  <a:gd name="T51" fmla="*/ 0 h 32"/>
                  <a:gd name="T52" fmla="*/ 121 w 27"/>
                  <a:gd name="T53" fmla="*/ 1 h 32"/>
                  <a:gd name="T54" fmla="*/ 147 w 27"/>
                  <a:gd name="T55" fmla="*/ 1 h 32"/>
                  <a:gd name="T56" fmla="*/ 152 w 27"/>
                  <a:gd name="T57" fmla="*/ 31 h 32"/>
                  <a:gd name="T58" fmla="*/ 167 w 27"/>
                  <a:gd name="T59" fmla="*/ 39 h 32"/>
                  <a:gd name="T60" fmla="*/ 185 w 27"/>
                  <a:gd name="T61" fmla="*/ 49 h 32"/>
                  <a:gd name="T62" fmla="*/ 191 w 27"/>
                  <a:gd name="T63" fmla="*/ 70 h 32"/>
                  <a:gd name="T64" fmla="*/ 210 w 27"/>
                  <a:gd name="T65" fmla="*/ 95 h 32"/>
                  <a:gd name="T66" fmla="*/ 241 w 27"/>
                  <a:gd name="T67" fmla="*/ 118 h 32"/>
                  <a:gd name="T68" fmla="*/ 246 w 27"/>
                  <a:gd name="T69" fmla="*/ 156 h 32"/>
                  <a:gd name="T70" fmla="*/ 271 w 27"/>
                  <a:gd name="T71" fmla="*/ 195 h 32"/>
                  <a:gd name="T72" fmla="*/ 271 w 27"/>
                  <a:gd name="T73" fmla="*/ 231 h 32"/>
                  <a:gd name="T74" fmla="*/ 271 w 27"/>
                  <a:gd name="T75" fmla="*/ 231 h 32"/>
                  <a:gd name="T76" fmla="*/ 246 w 27"/>
                  <a:gd name="T77" fmla="*/ 233 h 32"/>
                  <a:gd name="T78" fmla="*/ 246 w 27"/>
                  <a:gd name="T79" fmla="*/ 260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25" y="27"/>
                    </a:moveTo>
                    <a:lnTo>
                      <a:pt x="25" y="28"/>
                    </a:lnTo>
                    <a:lnTo>
                      <a:pt x="25" y="29"/>
                    </a:lnTo>
                    <a:lnTo>
                      <a:pt x="24" y="29"/>
                    </a:lnTo>
                    <a:lnTo>
                      <a:pt x="22" y="31"/>
                    </a:lnTo>
                    <a:lnTo>
                      <a:pt x="21" y="31"/>
                    </a:lnTo>
                    <a:lnTo>
                      <a:pt x="21" y="32"/>
                    </a:lnTo>
                    <a:lnTo>
                      <a:pt x="19" y="32"/>
                    </a:lnTo>
                    <a:lnTo>
                      <a:pt x="18" y="32"/>
                    </a:lnTo>
                    <a:lnTo>
                      <a:pt x="17" y="32"/>
                    </a:lnTo>
                    <a:lnTo>
                      <a:pt x="15" y="31"/>
                    </a:lnTo>
                    <a:lnTo>
                      <a:pt x="14" y="31"/>
                    </a:lnTo>
                    <a:lnTo>
                      <a:pt x="12" y="31"/>
                    </a:lnTo>
                    <a:lnTo>
                      <a:pt x="12" y="29"/>
                    </a:lnTo>
                    <a:lnTo>
                      <a:pt x="11" y="29"/>
                    </a:lnTo>
                    <a:lnTo>
                      <a:pt x="11" y="28"/>
                    </a:lnTo>
                    <a:lnTo>
                      <a:pt x="10" y="28"/>
                    </a:lnTo>
                    <a:lnTo>
                      <a:pt x="8" y="27"/>
                    </a:lnTo>
                    <a:lnTo>
                      <a:pt x="8" y="25"/>
                    </a:lnTo>
                    <a:lnTo>
                      <a:pt x="7" y="25"/>
                    </a:lnTo>
                    <a:lnTo>
                      <a:pt x="7" y="24"/>
                    </a:lnTo>
                    <a:lnTo>
                      <a:pt x="5" y="24"/>
                    </a:lnTo>
                    <a:lnTo>
                      <a:pt x="5" y="22"/>
                    </a:lnTo>
                    <a:lnTo>
                      <a:pt x="4" y="21"/>
                    </a:lnTo>
                    <a:lnTo>
                      <a:pt x="4" y="19"/>
                    </a:lnTo>
                    <a:lnTo>
                      <a:pt x="3" y="18"/>
                    </a:lnTo>
                    <a:lnTo>
                      <a:pt x="3" y="17"/>
                    </a:lnTo>
                    <a:lnTo>
                      <a:pt x="1" y="15"/>
                    </a:lnTo>
                    <a:lnTo>
                      <a:pt x="1" y="14"/>
                    </a:lnTo>
                    <a:lnTo>
                      <a:pt x="1" y="12"/>
                    </a:lnTo>
                    <a:lnTo>
                      <a:pt x="1" y="11"/>
                    </a:lnTo>
                    <a:lnTo>
                      <a:pt x="0" y="10"/>
                    </a:lnTo>
                    <a:lnTo>
                      <a:pt x="1" y="8"/>
                    </a:lnTo>
                    <a:lnTo>
                      <a:pt x="1" y="7"/>
                    </a:lnTo>
                    <a:lnTo>
                      <a:pt x="1" y="5"/>
                    </a:lnTo>
                    <a:lnTo>
                      <a:pt x="1" y="4"/>
                    </a:lnTo>
                    <a:lnTo>
                      <a:pt x="3" y="3"/>
                    </a:lnTo>
                    <a:lnTo>
                      <a:pt x="4" y="1"/>
                    </a:lnTo>
                    <a:lnTo>
                      <a:pt x="5" y="0"/>
                    </a:lnTo>
                    <a:lnTo>
                      <a:pt x="7" y="0"/>
                    </a:lnTo>
                    <a:lnTo>
                      <a:pt x="8" y="0"/>
                    </a:lnTo>
                    <a:lnTo>
                      <a:pt x="10" y="0"/>
                    </a:lnTo>
                    <a:lnTo>
                      <a:pt x="11" y="0"/>
                    </a:lnTo>
                    <a:lnTo>
                      <a:pt x="12" y="1"/>
                    </a:lnTo>
                    <a:lnTo>
                      <a:pt x="14" y="1"/>
                    </a:lnTo>
                    <a:lnTo>
                      <a:pt x="15" y="3"/>
                    </a:lnTo>
                    <a:lnTo>
                      <a:pt x="17" y="4"/>
                    </a:lnTo>
                    <a:lnTo>
                      <a:pt x="18" y="5"/>
                    </a:lnTo>
                    <a:lnTo>
                      <a:pt x="19" y="7"/>
                    </a:lnTo>
                    <a:lnTo>
                      <a:pt x="21" y="8"/>
                    </a:lnTo>
                    <a:lnTo>
                      <a:pt x="21" y="10"/>
                    </a:lnTo>
                    <a:lnTo>
                      <a:pt x="22" y="11"/>
                    </a:lnTo>
                    <a:lnTo>
                      <a:pt x="24" y="12"/>
                    </a:lnTo>
                    <a:lnTo>
                      <a:pt x="24" y="14"/>
                    </a:lnTo>
                    <a:lnTo>
                      <a:pt x="25" y="17"/>
                    </a:lnTo>
                    <a:lnTo>
                      <a:pt x="25" y="18"/>
                    </a:lnTo>
                    <a:lnTo>
                      <a:pt x="27" y="21"/>
                    </a:lnTo>
                    <a:lnTo>
                      <a:pt x="27" y="22"/>
                    </a:lnTo>
                    <a:lnTo>
                      <a:pt x="27" y="24"/>
                    </a:lnTo>
                    <a:lnTo>
                      <a:pt x="25" y="25"/>
                    </a:lnTo>
                    <a:lnTo>
                      <a:pt x="25" y="2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63" name="Freeform 158"/>
              <p:cNvSpPr>
                <a:spLocks/>
              </p:cNvSpPr>
              <p:nvPr/>
            </p:nvSpPr>
            <p:spPr bwMode="auto">
              <a:xfrm>
                <a:off x="3271" y="1227"/>
                <a:ext cx="34" cy="41"/>
              </a:xfrm>
              <a:custGeom>
                <a:avLst/>
                <a:gdLst>
                  <a:gd name="T0" fmla="*/ 246 w 27"/>
                  <a:gd name="T1" fmla="*/ 463 h 31"/>
                  <a:gd name="T2" fmla="*/ 241 w 27"/>
                  <a:gd name="T3" fmla="*/ 500 h 31"/>
                  <a:gd name="T4" fmla="*/ 220 w 27"/>
                  <a:gd name="T5" fmla="*/ 500 h 31"/>
                  <a:gd name="T6" fmla="*/ 210 w 27"/>
                  <a:gd name="T7" fmla="*/ 503 h 31"/>
                  <a:gd name="T8" fmla="*/ 191 w 27"/>
                  <a:gd name="T9" fmla="*/ 503 h 31"/>
                  <a:gd name="T10" fmla="*/ 185 w 27"/>
                  <a:gd name="T11" fmla="*/ 503 h 31"/>
                  <a:gd name="T12" fmla="*/ 167 w 27"/>
                  <a:gd name="T13" fmla="*/ 503 h 31"/>
                  <a:gd name="T14" fmla="*/ 152 w 27"/>
                  <a:gd name="T15" fmla="*/ 503 h 31"/>
                  <a:gd name="T16" fmla="*/ 121 w 27"/>
                  <a:gd name="T17" fmla="*/ 500 h 31"/>
                  <a:gd name="T18" fmla="*/ 117 w 27"/>
                  <a:gd name="T19" fmla="*/ 463 h 31"/>
                  <a:gd name="T20" fmla="*/ 98 w 27"/>
                  <a:gd name="T21" fmla="*/ 463 h 31"/>
                  <a:gd name="T22" fmla="*/ 78 w 27"/>
                  <a:gd name="T23" fmla="*/ 444 h 31"/>
                  <a:gd name="T24" fmla="*/ 78 w 27"/>
                  <a:gd name="T25" fmla="*/ 423 h 31"/>
                  <a:gd name="T26" fmla="*/ 74 w 27"/>
                  <a:gd name="T27" fmla="*/ 397 h 31"/>
                  <a:gd name="T28" fmla="*/ 49 w 27"/>
                  <a:gd name="T29" fmla="*/ 378 h 31"/>
                  <a:gd name="T30" fmla="*/ 39 w 27"/>
                  <a:gd name="T31" fmla="*/ 320 h 31"/>
                  <a:gd name="T32" fmla="*/ 31 w 27"/>
                  <a:gd name="T33" fmla="*/ 266 h 31"/>
                  <a:gd name="T34" fmla="*/ 1 w 27"/>
                  <a:gd name="T35" fmla="*/ 237 h 31"/>
                  <a:gd name="T36" fmla="*/ 1 w 27"/>
                  <a:gd name="T37" fmla="*/ 152 h 31"/>
                  <a:gd name="T38" fmla="*/ 1 w 27"/>
                  <a:gd name="T39" fmla="*/ 114 h 31"/>
                  <a:gd name="T40" fmla="*/ 1 w 27"/>
                  <a:gd name="T41" fmla="*/ 65 h 31"/>
                  <a:gd name="T42" fmla="*/ 31 w 27"/>
                  <a:gd name="T43" fmla="*/ 49 h 31"/>
                  <a:gd name="T44" fmla="*/ 39 w 27"/>
                  <a:gd name="T45" fmla="*/ 37 h 31"/>
                  <a:gd name="T46" fmla="*/ 49 w 27"/>
                  <a:gd name="T47" fmla="*/ 0 h 31"/>
                  <a:gd name="T48" fmla="*/ 74 w 27"/>
                  <a:gd name="T49" fmla="*/ 0 h 31"/>
                  <a:gd name="T50" fmla="*/ 98 w 27"/>
                  <a:gd name="T51" fmla="*/ 0 h 31"/>
                  <a:gd name="T52" fmla="*/ 121 w 27"/>
                  <a:gd name="T53" fmla="*/ 0 h 31"/>
                  <a:gd name="T54" fmla="*/ 147 w 27"/>
                  <a:gd name="T55" fmla="*/ 37 h 31"/>
                  <a:gd name="T56" fmla="*/ 152 w 27"/>
                  <a:gd name="T57" fmla="*/ 49 h 31"/>
                  <a:gd name="T58" fmla="*/ 167 w 27"/>
                  <a:gd name="T59" fmla="*/ 65 h 31"/>
                  <a:gd name="T60" fmla="*/ 185 w 27"/>
                  <a:gd name="T61" fmla="*/ 104 h 31"/>
                  <a:gd name="T62" fmla="*/ 191 w 27"/>
                  <a:gd name="T63" fmla="*/ 114 h 31"/>
                  <a:gd name="T64" fmla="*/ 210 w 27"/>
                  <a:gd name="T65" fmla="*/ 151 h 31"/>
                  <a:gd name="T66" fmla="*/ 241 w 27"/>
                  <a:gd name="T67" fmla="*/ 201 h 31"/>
                  <a:gd name="T68" fmla="*/ 246 w 27"/>
                  <a:gd name="T69" fmla="*/ 266 h 31"/>
                  <a:gd name="T70" fmla="*/ 271 w 27"/>
                  <a:gd name="T71" fmla="*/ 350 h 31"/>
                  <a:gd name="T72" fmla="*/ 271 w 27"/>
                  <a:gd name="T73" fmla="*/ 378 h 31"/>
                  <a:gd name="T74" fmla="*/ 271 w 27"/>
                  <a:gd name="T75" fmla="*/ 397 h 31"/>
                  <a:gd name="T76" fmla="*/ 246 w 27"/>
                  <a:gd name="T77" fmla="*/ 423 h 31"/>
                  <a:gd name="T78" fmla="*/ 246 w 27"/>
                  <a:gd name="T79" fmla="*/ 444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1">
                    <a:moveTo>
                      <a:pt x="25" y="27"/>
                    </a:moveTo>
                    <a:lnTo>
                      <a:pt x="25" y="28"/>
                    </a:lnTo>
                    <a:lnTo>
                      <a:pt x="24" y="30"/>
                    </a:lnTo>
                    <a:lnTo>
                      <a:pt x="22" y="30"/>
                    </a:lnTo>
                    <a:lnTo>
                      <a:pt x="22" y="31"/>
                    </a:lnTo>
                    <a:lnTo>
                      <a:pt x="21" y="31"/>
                    </a:lnTo>
                    <a:lnTo>
                      <a:pt x="19" y="31"/>
                    </a:lnTo>
                    <a:lnTo>
                      <a:pt x="18" y="31"/>
                    </a:lnTo>
                    <a:lnTo>
                      <a:pt x="17" y="31"/>
                    </a:lnTo>
                    <a:lnTo>
                      <a:pt x="15" y="31"/>
                    </a:lnTo>
                    <a:lnTo>
                      <a:pt x="14" y="31"/>
                    </a:lnTo>
                    <a:lnTo>
                      <a:pt x="12" y="30"/>
                    </a:lnTo>
                    <a:lnTo>
                      <a:pt x="11" y="28"/>
                    </a:lnTo>
                    <a:lnTo>
                      <a:pt x="10" y="28"/>
                    </a:lnTo>
                    <a:lnTo>
                      <a:pt x="10" y="27"/>
                    </a:lnTo>
                    <a:lnTo>
                      <a:pt x="8" y="27"/>
                    </a:lnTo>
                    <a:lnTo>
                      <a:pt x="8" y="26"/>
                    </a:lnTo>
                    <a:lnTo>
                      <a:pt x="7" y="24"/>
                    </a:lnTo>
                    <a:lnTo>
                      <a:pt x="5" y="23"/>
                    </a:lnTo>
                    <a:lnTo>
                      <a:pt x="4" y="21"/>
                    </a:lnTo>
                    <a:lnTo>
                      <a:pt x="4" y="20"/>
                    </a:lnTo>
                    <a:lnTo>
                      <a:pt x="3" y="18"/>
                    </a:lnTo>
                    <a:lnTo>
                      <a:pt x="3" y="17"/>
                    </a:lnTo>
                    <a:lnTo>
                      <a:pt x="1" y="16"/>
                    </a:lnTo>
                    <a:lnTo>
                      <a:pt x="1" y="14"/>
                    </a:lnTo>
                    <a:lnTo>
                      <a:pt x="1" y="13"/>
                    </a:lnTo>
                    <a:lnTo>
                      <a:pt x="1" y="10"/>
                    </a:lnTo>
                    <a:lnTo>
                      <a:pt x="0" y="9"/>
                    </a:lnTo>
                    <a:lnTo>
                      <a:pt x="1" y="7"/>
                    </a:lnTo>
                    <a:lnTo>
                      <a:pt x="1" y="6"/>
                    </a:lnTo>
                    <a:lnTo>
                      <a:pt x="1" y="4"/>
                    </a:lnTo>
                    <a:lnTo>
                      <a:pt x="1" y="3"/>
                    </a:lnTo>
                    <a:lnTo>
                      <a:pt x="3" y="3"/>
                    </a:lnTo>
                    <a:lnTo>
                      <a:pt x="3" y="2"/>
                    </a:lnTo>
                    <a:lnTo>
                      <a:pt x="4" y="2"/>
                    </a:lnTo>
                    <a:lnTo>
                      <a:pt x="4" y="0"/>
                    </a:lnTo>
                    <a:lnTo>
                      <a:pt x="5" y="0"/>
                    </a:lnTo>
                    <a:lnTo>
                      <a:pt x="7" y="0"/>
                    </a:lnTo>
                    <a:lnTo>
                      <a:pt x="8" y="0"/>
                    </a:lnTo>
                    <a:lnTo>
                      <a:pt x="10" y="0"/>
                    </a:lnTo>
                    <a:lnTo>
                      <a:pt x="11" y="0"/>
                    </a:lnTo>
                    <a:lnTo>
                      <a:pt x="12" y="0"/>
                    </a:lnTo>
                    <a:lnTo>
                      <a:pt x="12" y="2"/>
                    </a:lnTo>
                    <a:lnTo>
                      <a:pt x="14" y="2"/>
                    </a:lnTo>
                    <a:lnTo>
                      <a:pt x="15" y="2"/>
                    </a:lnTo>
                    <a:lnTo>
                      <a:pt x="15" y="3"/>
                    </a:lnTo>
                    <a:lnTo>
                      <a:pt x="17" y="3"/>
                    </a:lnTo>
                    <a:lnTo>
                      <a:pt x="17" y="4"/>
                    </a:lnTo>
                    <a:lnTo>
                      <a:pt x="18" y="4"/>
                    </a:lnTo>
                    <a:lnTo>
                      <a:pt x="18" y="6"/>
                    </a:lnTo>
                    <a:lnTo>
                      <a:pt x="19" y="7"/>
                    </a:lnTo>
                    <a:lnTo>
                      <a:pt x="21" y="7"/>
                    </a:lnTo>
                    <a:lnTo>
                      <a:pt x="21" y="9"/>
                    </a:lnTo>
                    <a:lnTo>
                      <a:pt x="22" y="11"/>
                    </a:lnTo>
                    <a:lnTo>
                      <a:pt x="24" y="13"/>
                    </a:lnTo>
                    <a:lnTo>
                      <a:pt x="24" y="14"/>
                    </a:lnTo>
                    <a:lnTo>
                      <a:pt x="25" y="17"/>
                    </a:lnTo>
                    <a:lnTo>
                      <a:pt x="25" y="18"/>
                    </a:lnTo>
                    <a:lnTo>
                      <a:pt x="27" y="21"/>
                    </a:lnTo>
                    <a:lnTo>
                      <a:pt x="27" y="23"/>
                    </a:lnTo>
                    <a:lnTo>
                      <a:pt x="27" y="24"/>
                    </a:lnTo>
                    <a:lnTo>
                      <a:pt x="25" y="24"/>
                    </a:lnTo>
                    <a:lnTo>
                      <a:pt x="25" y="26"/>
                    </a:lnTo>
                    <a:lnTo>
                      <a:pt x="25" y="2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64" name="Freeform 159"/>
              <p:cNvSpPr>
                <a:spLocks/>
              </p:cNvSpPr>
              <p:nvPr/>
            </p:nvSpPr>
            <p:spPr bwMode="auto">
              <a:xfrm>
                <a:off x="3271" y="1268"/>
                <a:ext cx="34" cy="43"/>
              </a:xfrm>
              <a:custGeom>
                <a:avLst/>
                <a:gdLst>
                  <a:gd name="T0" fmla="*/ 246 w 27"/>
                  <a:gd name="T1" fmla="*/ 387 h 33"/>
                  <a:gd name="T2" fmla="*/ 241 w 27"/>
                  <a:gd name="T3" fmla="*/ 421 h 33"/>
                  <a:gd name="T4" fmla="*/ 220 w 27"/>
                  <a:gd name="T5" fmla="*/ 437 h 33"/>
                  <a:gd name="T6" fmla="*/ 210 w 27"/>
                  <a:gd name="T7" fmla="*/ 466 h 33"/>
                  <a:gd name="T8" fmla="*/ 191 w 27"/>
                  <a:gd name="T9" fmla="*/ 466 h 33"/>
                  <a:gd name="T10" fmla="*/ 185 w 27"/>
                  <a:gd name="T11" fmla="*/ 466 h 33"/>
                  <a:gd name="T12" fmla="*/ 167 w 27"/>
                  <a:gd name="T13" fmla="*/ 466 h 33"/>
                  <a:gd name="T14" fmla="*/ 152 w 27"/>
                  <a:gd name="T15" fmla="*/ 466 h 33"/>
                  <a:gd name="T16" fmla="*/ 121 w 27"/>
                  <a:gd name="T17" fmla="*/ 437 h 33"/>
                  <a:gd name="T18" fmla="*/ 117 w 27"/>
                  <a:gd name="T19" fmla="*/ 421 h 33"/>
                  <a:gd name="T20" fmla="*/ 98 w 27"/>
                  <a:gd name="T21" fmla="*/ 387 h 33"/>
                  <a:gd name="T22" fmla="*/ 78 w 27"/>
                  <a:gd name="T23" fmla="*/ 387 h 33"/>
                  <a:gd name="T24" fmla="*/ 78 w 27"/>
                  <a:gd name="T25" fmla="*/ 382 h 33"/>
                  <a:gd name="T26" fmla="*/ 74 w 27"/>
                  <a:gd name="T27" fmla="*/ 335 h 33"/>
                  <a:gd name="T28" fmla="*/ 49 w 27"/>
                  <a:gd name="T29" fmla="*/ 323 h 33"/>
                  <a:gd name="T30" fmla="*/ 39 w 27"/>
                  <a:gd name="T31" fmla="*/ 276 h 33"/>
                  <a:gd name="T32" fmla="*/ 31 w 27"/>
                  <a:gd name="T33" fmla="*/ 246 h 33"/>
                  <a:gd name="T34" fmla="*/ 1 w 27"/>
                  <a:gd name="T35" fmla="*/ 190 h 33"/>
                  <a:gd name="T36" fmla="*/ 1 w 27"/>
                  <a:gd name="T37" fmla="*/ 146 h 33"/>
                  <a:gd name="T38" fmla="*/ 1 w 27"/>
                  <a:gd name="T39" fmla="*/ 133 h 33"/>
                  <a:gd name="T40" fmla="*/ 1 w 27"/>
                  <a:gd name="T41" fmla="*/ 85 h 33"/>
                  <a:gd name="T42" fmla="*/ 31 w 27"/>
                  <a:gd name="T43" fmla="*/ 46 h 33"/>
                  <a:gd name="T44" fmla="*/ 39 w 27"/>
                  <a:gd name="T45" fmla="*/ 35 h 33"/>
                  <a:gd name="T46" fmla="*/ 49 w 27"/>
                  <a:gd name="T47" fmla="*/ 35 h 33"/>
                  <a:gd name="T48" fmla="*/ 74 w 27"/>
                  <a:gd name="T49" fmla="*/ 0 h 33"/>
                  <a:gd name="T50" fmla="*/ 98 w 27"/>
                  <a:gd name="T51" fmla="*/ 0 h 33"/>
                  <a:gd name="T52" fmla="*/ 121 w 27"/>
                  <a:gd name="T53" fmla="*/ 35 h 33"/>
                  <a:gd name="T54" fmla="*/ 147 w 27"/>
                  <a:gd name="T55" fmla="*/ 46 h 33"/>
                  <a:gd name="T56" fmla="*/ 152 w 27"/>
                  <a:gd name="T57" fmla="*/ 60 h 33"/>
                  <a:gd name="T58" fmla="*/ 167 w 27"/>
                  <a:gd name="T59" fmla="*/ 85 h 33"/>
                  <a:gd name="T60" fmla="*/ 185 w 27"/>
                  <a:gd name="T61" fmla="*/ 102 h 33"/>
                  <a:gd name="T62" fmla="*/ 191 w 27"/>
                  <a:gd name="T63" fmla="*/ 133 h 33"/>
                  <a:gd name="T64" fmla="*/ 210 w 27"/>
                  <a:gd name="T65" fmla="*/ 145 h 33"/>
                  <a:gd name="T66" fmla="*/ 241 w 27"/>
                  <a:gd name="T67" fmla="*/ 189 h 33"/>
                  <a:gd name="T68" fmla="*/ 246 w 27"/>
                  <a:gd name="T69" fmla="*/ 246 h 33"/>
                  <a:gd name="T70" fmla="*/ 271 w 27"/>
                  <a:gd name="T71" fmla="*/ 293 h 33"/>
                  <a:gd name="T72" fmla="*/ 271 w 27"/>
                  <a:gd name="T73" fmla="*/ 335 h 33"/>
                  <a:gd name="T74" fmla="*/ 271 w 27"/>
                  <a:gd name="T75" fmla="*/ 360 h 33"/>
                  <a:gd name="T76" fmla="*/ 246 w 27"/>
                  <a:gd name="T77" fmla="*/ 360 h 33"/>
                  <a:gd name="T78" fmla="*/ 246 w 27"/>
                  <a:gd name="T79" fmla="*/ 382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3">
                    <a:moveTo>
                      <a:pt x="25" y="28"/>
                    </a:moveTo>
                    <a:lnTo>
                      <a:pt x="25" y="28"/>
                    </a:lnTo>
                    <a:lnTo>
                      <a:pt x="25" y="30"/>
                    </a:lnTo>
                    <a:lnTo>
                      <a:pt x="24" y="30"/>
                    </a:lnTo>
                    <a:lnTo>
                      <a:pt x="24" y="31"/>
                    </a:lnTo>
                    <a:lnTo>
                      <a:pt x="22" y="31"/>
                    </a:lnTo>
                    <a:lnTo>
                      <a:pt x="21" y="33"/>
                    </a:lnTo>
                    <a:lnTo>
                      <a:pt x="19" y="33"/>
                    </a:lnTo>
                    <a:lnTo>
                      <a:pt x="18" y="33"/>
                    </a:lnTo>
                    <a:lnTo>
                      <a:pt x="17" y="33"/>
                    </a:lnTo>
                    <a:lnTo>
                      <a:pt x="15" y="33"/>
                    </a:lnTo>
                    <a:lnTo>
                      <a:pt x="14" y="31"/>
                    </a:lnTo>
                    <a:lnTo>
                      <a:pt x="12" y="31"/>
                    </a:lnTo>
                    <a:lnTo>
                      <a:pt x="12" y="30"/>
                    </a:lnTo>
                    <a:lnTo>
                      <a:pt x="11" y="30"/>
                    </a:lnTo>
                    <a:lnTo>
                      <a:pt x="10" y="28"/>
                    </a:lnTo>
                    <a:lnTo>
                      <a:pt x="8" y="28"/>
                    </a:lnTo>
                    <a:lnTo>
                      <a:pt x="8" y="27"/>
                    </a:lnTo>
                    <a:lnTo>
                      <a:pt x="7" y="26"/>
                    </a:lnTo>
                    <a:lnTo>
                      <a:pt x="7" y="24"/>
                    </a:lnTo>
                    <a:lnTo>
                      <a:pt x="5" y="24"/>
                    </a:lnTo>
                    <a:lnTo>
                      <a:pt x="5" y="23"/>
                    </a:lnTo>
                    <a:lnTo>
                      <a:pt x="4" y="21"/>
                    </a:lnTo>
                    <a:lnTo>
                      <a:pt x="4" y="20"/>
                    </a:lnTo>
                    <a:lnTo>
                      <a:pt x="3" y="18"/>
                    </a:lnTo>
                    <a:lnTo>
                      <a:pt x="3" y="17"/>
                    </a:lnTo>
                    <a:lnTo>
                      <a:pt x="1" y="16"/>
                    </a:lnTo>
                    <a:lnTo>
                      <a:pt x="1" y="14"/>
                    </a:lnTo>
                    <a:lnTo>
                      <a:pt x="1" y="13"/>
                    </a:lnTo>
                    <a:lnTo>
                      <a:pt x="1" y="11"/>
                    </a:lnTo>
                    <a:lnTo>
                      <a:pt x="0" y="10"/>
                    </a:lnTo>
                    <a:lnTo>
                      <a:pt x="1" y="9"/>
                    </a:lnTo>
                    <a:lnTo>
                      <a:pt x="1" y="7"/>
                    </a:lnTo>
                    <a:lnTo>
                      <a:pt x="1" y="6"/>
                    </a:lnTo>
                    <a:lnTo>
                      <a:pt x="1" y="4"/>
                    </a:lnTo>
                    <a:lnTo>
                      <a:pt x="3" y="3"/>
                    </a:lnTo>
                    <a:lnTo>
                      <a:pt x="4" y="2"/>
                    </a:lnTo>
                    <a:lnTo>
                      <a:pt x="5" y="2"/>
                    </a:lnTo>
                    <a:lnTo>
                      <a:pt x="7" y="0"/>
                    </a:lnTo>
                    <a:lnTo>
                      <a:pt x="8" y="0"/>
                    </a:lnTo>
                    <a:lnTo>
                      <a:pt x="10" y="0"/>
                    </a:lnTo>
                    <a:lnTo>
                      <a:pt x="11" y="2"/>
                    </a:lnTo>
                    <a:lnTo>
                      <a:pt x="12" y="2"/>
                    </a:lnTo>
                    <a:lnTo>
                      <a:pt x="14" y="3"/>
                    </a:lnTo>
                    <a:lnTo>
                      <a:pt x="15" y="3"/>
                    </a:lnTo>
                    <a:lnTo>
                      <a:pt x="15" y="4"/>
                    </a:lnTo>
                    <a:lnTo>
                      <a:pt x="17" y="4"/>
                    </a:lnTo>
                    <a:lnTo>
                      <a:pt x="17" y="6"/>
                    </a:lnTo>
                    <a:lnTo>
                      <a:pt x="18" y="6"/>
                    </a:lnTo>
                    <a:lnTo>
                      <a:pt x="18" y="7"/>
                    </a:lnTo>
                    <a:lnTo>
                      <a:pt x="19" y="7"/>
                    </a:lnTo>
                    <a:lnTo>
                      <a:pt x="19" y="9"/>
                    </a:lnTo>
                    <a:lnTo>
                      <a:pt x="21" y="9"/>
                    </a:lnTo>
                    <a:lnTo>
                      <a:pt x="21" y="10"/>
                    </a:lnTo>
                    <a:lnTo>
                      <a:pt x="22" y="11"/>
                    </a:lnTo>
                    <a:lnTo>
                      <a:pt x="24" y="13"/>
                    </a:lnTo>
                    <a:lnTo>
                      <a:pt x="24" y="16"/>
                    </a:lnTo>
                    <a:lnTo>
                      <a:pt x="25" y="17"/>
                    </a:lnTo>
                    <a:lnTo>
                      <a:pt x="25" y="20"/>
                    </a:lnTo>
                    <a:lnTo>
                      <a:pt x="27" y="21"/>
                    </a:lnTo>
                    <a:lnTo>
                      <a:pt x="27" y="24"/>
                    </a:lnTo>
                    <a:lnTo>
                      <a:pt x="27" y="26"/>
                    </a:lnTo>
                    <a:lnTo>
                      <a:pt x="25" y="26"/>
                    </a:lnTo>
                    <a:lnTo>
                      <a:pt x="25" y="27"/>
                    </a:lnTo>
                    <a:lnTo>
                      <a:pt x="25" y="28"/>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65" name="Freeform 160"/>
              <p:cNvSpPr>
                <a:spLocks/>
              </p:cNvSpPr>
              <p:nvPr/>
            </p:nvSpPr>
            <p:spPr bwMode="auto">
              <a:xfrm>
                <a:off x="3271" y="1311"/>
                <a:ext cx="34" cy="41"/>
              </a:xfrm>
              <a:custGeom>
                <a:avLst/>
                <a:gdLst>
                  <a:gd name="T0" fmla="*/ 246 w 27"/>
                  <a:gd name="T1" fmla="*/ 334 h 32"/>
                  <a:gd name="T2" fmla="*/ 241 w 27"/>
                  <a:gd name="T3" fmla="*/ 343 h 32"/>
                  <a:gd name="T4" fmla="*/ 220 w 27"/>
                  <a:gd name="T5" fmla="*/ 366 h 32"/>
                  <a:gd name="T6" fmla="*/ 210 w 27"/>
                  <a:gd name="T7" fmla="*/ 366 h 32"/>
                  <a:gd name="T8" fmla="*/ 191 w 27"/>
                  <a:gd name="T9" fmla="*/ 383 h 32"/>
                  <a:gd name="T10" fmla="*/ 185 w 27"/>
                  <a:gd name="T11" fmla="*/ 383 h 32"/>
                  <a:gd name="T12" fmla="*/ 167 w 27"/>
                  <a:gd name="T13" fmla="*/ 383 h 32"/>
                  <a:gd name="T14" fmla="*/ 152 w 27"/>
                  <a:gd name="T15" fmla="*/ 366 h 32"/>
                  <a:gd name="T16" fmla="*/ 121 w 27"/>
                  <a:gd name="T17" fmla="*/ 343 h 32"/>
                  <a:gd name="T18" fmla="*/ 117 w 27"/>
                  <a:gd name="T19" fmla="*/ 343 h 32"/>
                  <a:gd name="T20" fmla="*/ 98 w 27"/>
                  <a:gd name="T21" fmla="*/ 334 h 32"/>
                  <a:gd name="T22" fmla="*/ 78 w 27"/>
                  <a:gd name="T23" fmla="*/ 305 h 32"/>
                  <a:gd name="T24" fmla="*/ 78 w 27"/>
                  <a:gd name="T25" fmla="*/ 299 h 32"/>
                  <a:gd name="T26" fmla="*/ 74 w 27"/>
                  <a:gd name="T27" fmla="*/ 286 h 32"/>
                  <a:gd name="T28" fmla="*/ 49 w 27"/>
                  <a:gd name="T29" fmla="*/ 261 h 32"/>
                  <a:gd name="T30" fmla="*/ 39 w 27"/>
                  <a:gd name="T31" fmla="*/ 223 h 32"/>
                  <a:gd name="T32" fmla="*/ 31 w 27"/>
                  <a:gd name="T33" fmla="*/ 200 h 32"/>
                  <a:gd name="T34" fmla="*/ 1 w 27"/>
                  <a:gd name="T35" fmla="*/ 163 h 32"/>
                  <a:gd name="T36" fmla="*/ 1 w 27"/>
                  <a:gd name="T37" fmla="*/ 127 h 32"/>
                  <a:gd name="T38" fmla="*/ 1 w 27"/>
                  <a:gd name="T39" fmla="*/ 97 h 32"/>
                  <a:gd name="T40" fmla="*/ 1 w 27"/>
                  <a:gd name="T41" fmla="*/ 59 h 32"/>
                  <a:gd name="T42" fmla="*/ 31 w 27"/>
                  <a:gd name="T43" fmla="*/ 28 h 32"/>
                  <a:gd name="T44" fmla="*/ 39 w 27"/>
                  <a:gd name="T45" fmla="*/ 1 h 32"/>
                  <a:gd name="T46" fmla="*/ 49 w 27"/>
                  <a:gd name="T47" fmla="*/ 0 h 32"/>
                  <a:gd name="T48" fmla="*/ 74 w 27"/>
                  <a:gd name="T49" fmla="*/ 0 h 32"/>
                  <a:gd name="T50" fmla="*/ 98 w 27"/>
                  <a:gd name="T51" fmla="*/ 0 h 32"/>
                  <a:gd name="T52" fmla="*/ 121 w 27"/>
                  <a:gd name="T53" fmla="*/ 1 h 32"/>
                  <a:gd name="T54" fmla="*/ 147 w 27"/>
                  <a:gd name="T55" fmla="*/ 1 h 32"/>
                  <a:gd name="T56" fmla="*/ 152 w 27"/>
                  <a:gd name="T57" fmla="*/ 28 h 32"/>
                  <a:gd name="T58" fmla="*/ 167 w 27"/>
                  <a:gd name="T59" fmla="*/ 46 h 32"/>
                  <a:gd name="T60" fmla="*/ 185 w 27"/>
                  <a:gd name="T61" fmla="*/ 59 h 32"/>
                  <a:gd name="T62" fmla="*/ 191 w 27"/>
                  <a:gd name="T63" fmla="*/ 83 h 32"/>
                  <a:gd name="T64" fmla="*/ 210 w 27"/>
                  <a:gd name="T65" fmla="*/ 97 h 32"/>
                  <a:gd name="T66" fmla="*/ 220 w 27"/>
                  <a:gd name="T67" fmla="*/ 106 h 32"/>
                  <a:gd name="T68" fmla="*/ 220 w 27"/>
                  <a:gd name="T69" fmla="*/ 136 h 32"/>
                  <a:gd name="T70" fmla="*/ 241 w 27"/>
                  <a:gd name="T71" fmla="*/ 163 h 32"/>
                  <a:gd name="T72" fmla="*/ 246 w 27"/>
                  <a:gd name="T73" fmla="*/ 174 h 32"/>
                  <a:gd name="T74" fmla="*/ 246 w 27"/>
                  <a:gd name="T75" fmla="*/ 209 h 32"/>
                  <a:gd name="T76" fmla="*/ 271 w 27"/>
                  <a:gd name="T77" fmla="*/ 223 h 32"/>
                  <a:gd name="T78" fmla="*/ 271 w 27"/>
                  <a:gd name="T79" fmla="*/ 261 h 32"/>
                  <a:gd name="T80" fmla="*/ 271 w 27"/>
                  <a:gd name="T81" fmla="*/ 286 h 32"/>
                  <a:gd name="T82" fmla="*/ 271 w 27"/>
                  <a:gd name="T83" fmla="*/ 286 h 32"/>
                  <a:gd name="T84" fmla="*/ 246 w 27"/>
                  <a:gd name="T85" fmla="*/ 299 h 32"/>
                  <a:gd name="T86" fmla="*/ 246 w 27"/>
                  <a:gd name="T87" fmla="*/ 305 h 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 h="32">
                    <a:moveTo>
                      <a:pt x="25" y="26"/>
                    </a:moveTo>
                    <a:lnTo>
                      <a:pt x="25" y="28"/>
                    </a:lnTo>
                    <a:lnTo>
                      <a:pt x="24" y="29"/>
                    </a:lnTo>
                    <a:lnTo>
                      <a:pt x="22" y="31"/>
                    </a:lnTo>
                    <a:lnTo>
                      <a:pt x="21" y="31"/>
                    </a:lnTo>
                    <a:lnTo>
                      <a:pt x="19" y="32"/>
                    </a:lnTo>
                    <a:lnTo>
                      <a:pt x="18" y="32"/>
                    </a:lnTo>
                    <a:lnTo>
                      <a:pt x="17" y="32"/>
                    </a:lnTo>
                    <a:lnTo>
                      <a:pt x="15" y="31"/>
                    </a:lnTo>
                    <a:lnTo>
                      <a:pt x="14" y="31"/>
                    </a:lnTo>
                    <a:lnTo>
                      <a:pt x="12" y="29"/>
                    </a:lnTo>
                    <a:lnTo>
                      <a:pt x="11" y="29"/>
                    </a:lnTo>
                    <a:lnTo>
                      <a:pt x="11" y="28"/>
                    </a:lnTo>
                    <a:lnTo>
                      <a:pt x="10" y="28"/>
                    </a:lnTo>
                    <a:lnTo>
                      <a:pt x="8" y="26"/>
                    </a:lnTo>
                    <a:lnTo>
                      <a:pt x="8" y="25"/>
                    </a:lnTo>
                    <a:lnTo>
                      <a:pt x="7" y="25"/>
                    </a:lnTo>
                    <a:lnTo>
                      <a:pt x="7" y="24"/>
                    </a:lnTo>
                    <a:lnTo>
                      <a:pt x="5" y="22"/>
                    </a:lnTo>
                    <a:lnTo>
                      <a:pt x="4" y="21"/>
                    </a:lnTo>
                    <a:lnTo>
                      <a:pt x="4" y="19"/>
                    </a:lnTo>
                    <a:lnTo>
                      <a:pt x="3" y="18"/>
                    </a:lnTo>
                    <a:lnTo>
                      <a:pt x="3" y="16"/>
                    </a:lnTo>
                    <a:lnTo>
                      <a:pt x="1" y="15"/>
                    </a:lnTo>
                    <a:lnTo>
                      <a:pt x="1" y="14"/>
                    </a:lnTo>
                    <a:lnTo>
                      <a:pt x="1" y="12"/>
                    </a:lnTo>
                    <a:lnTo>
                      <a:pt x="1" y="11"/>
                    </a:lnTo>
                    <a:lnTo>
                      <a:pt x="0" y="9"/>
                    </a:lnTo>
                    <a:lnTo>
                      <a:pt x="1" y="8"/>
                    </a:lnTo>
                    <a:lnTo>
                      <a:pt x="1" y="7"/>
                    </a:lnTo>
                    <a:lnTo>
                      <a:pt x="1" y="5"/>
                    </a:lnTo>
                    <a:lnTo>
                      <a:pt x="1" y="4"/>
                    </a:lnTo>
                    <a:lnTo>
                      <a:pt x="3" y="2"/>
                    </a:lnTo>
                    <a:lnTo>
                      <a:pt x="3" y="1"/>
                    </a:lnTo>
                    <a:lnTo>
                      <a:pt x="4" y="1"/>
                    </a:lnTo>
                    <a:lnTo>
                      <a:pt x="5" y="0"/>
                    </a:lnTo>
                    <a:lnTo>
                      <a:pt x="7" y="0"/>
                    </a:lnTo>
                    <a:lnTo>
                      <a:pt x="8" y="0"/>
                    </a:lnTo>
                    <a:lnTo>
                      <a:pt x="10" y="0"/>
                    </a:lnTo>
                    <a:lnTo>
                      <a:pt x="11" y="0"/>
                    </a:lnTo>
                    <a:lnTo>
                      <a:pt x="12" y="1"/>
                    </a:lnTo>
                    <a:lnTo>
                      <a:pt x="14" y="1"/>
                    </a:lnTo>
                    <a:lnTo>
                      <a:pt x="15" y="2"/>
                    </a:lnTo>
                    <a:lnTo>
                      <a:pt x="17" y="4"/>
                    </a:lnTo>
                    <a:lnTo>
                      <a:pt x="18" y="5"/>
                    </a:lnTo>
                    <a:lnTo>
                      <a:pt x="19" y="7"/>
                    </a:lnTo>
                    <a:lnTo>
                      <a:pt x="21" y="8"/>
                    </a:lnTo>
                    <a:lnTo>
                      <a:pt x="21" y="9"/>
                    </a:lnTo>
                    <a:lnTo>
                      <a:pt x="22" y="9"/>
                    </a:lnTo>
                    <a:lnTo>
                      <a:pt x="22" y="11"/>
                    </a:lnTo>
                    <a:lnTo>
                      <a:pt x="22" y="12"/>
                    </a:lnTo>
                    <a:lnTo>
                      <a:pt x="24" y="12"/>
                    </a:lnTo>
                    <a:lnTo>
                      <a:pt x="24" y="14"/>
                    </a:lnTo>
                    <a:lnTo>
                      <a:pt x="24" y="15"/>
                    </a:lnTo>
                    <a:lnTo>
                      <a:pt x="25" y="15"/>
                    </a:lnTo>
                    <a:lnTo>
                      <a:pt x="25" y="16"/>
                    </a:lnTo>
                    <a:lnTo>
                      <a:pt x="25" y="18"/>
                    </a:lnTo>
                    <a:lnTo>
                      <a:pt x="27" y="19"/>
                    </a:lnTo>
                    <a:lnTo>
                      <a:pt x="27" y="21"/>
                    </a:lnTo>
                    <a:lnTo>
                      <a:pt x="27" y="22"/>
                    </a:lnTo>
                    <a:lnTo>
                      <a:pt x="27" y="24"/>
                    </a:lnTo>
                    <a:lnTo>
                      <a:pt x="25" y="25"/>
                    </a:lnTo>
                    <a:lnTo>
                      <a:pt x="25" y="26"/>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66" name="Freeform 161"/>
              <p:cNvSpPr>
                <a:spLocks/>
              </p:cNvSpPr>
              <p:nvPr/>
            </p:nvSpPr>
            <p:spPr bwMode="auto">
              <a:xfrm>
                <a:off x="3271" y="1352"/>
                <a:ext cx="34" cy="40"/>
              </a:xfrm>
              <a:custGeom>
                <a:avLst/>
                <a:gdLst>
                  <a:gd name="T0" fmla="*/ 246 w 27"/>
                  <a:gd name="T1" fmla="*/ 350 h 31"/>
                  <a:gd name="T2" fmla="*/ 241 w 27"/>
                  <a:gd name="T3" fmla="*/ 385 h 31"/>
                  <a:gd name="T4" fmla="*/ 220 w 27"/>
                  <a:gd name="T5" fmla="*/ 385 h 31"/>
                  <a:gd name="T6" fmla="*/ 210 w 27"/>
                  <a:gd name="T7" fmla="*/ 397 h 31"/>
                  <a:gd name="T8" fmla="*/ 191 w 27"/>
                  <a:gd name="T9" fmla="*/ 397 h 31"/>
                  <a:gd name="T10" fmla="*/ 185 w 27"/>
                  <a:gd name="T11" fmla="*/ 397 h 31"/>
                  <a:gd name="T12" fmla="*/ 167 w 27"/>
                  <a:gd name="T13" fmla="*/ 397 h 31"/>
                  <a:gd name="T14" fmla="*/ 152 w 27"/>
                  <a:gd name="T15" fmla="*/ 397 h 31"/>
                  <a:gd name="T16" fmla="*/ 121 w 27"/>
                  <a:gd name="T17" fmla="*/ 385 h 31"/>
                  <a:gd name="T18" fmla="*/ 117 w 27"/>
                  <a:gd name="T19" fmla="*/ 350 h 31"/>
                  <a:gd name="T20" fmla="*/ 98 w 27"/>
                  <a:gd name="T21" fmla="*/ 350 h 31"/>
                  <a:gd name="T22" fmla="*/ 78 w 27"/>
                  <a:gd name="T23" fmla="*/ 346 h 31"/>
                  <a:gd name="T24" fmla="*/ 78 w 27"/>
                  <a:gd name="T25" fmla="*/ 316 h 31"/>
                  <a:gd name="T26" fmla="*/ 74 w 27"/>
                  <a:gd name="T27" fmla="*/ 308 h 31"/>
                  <a:gd name="T28" fmla="*/ 49 w 27"/>
                  <a:gd name="T29" fmla="*/ 268 h 31"/>
                  <a:gd name="T30" fmla="*/ 39 w 27"/>
                  <a:gd name="T31" fmla="*/ 265 h 31"/>
                  <a:gd name="T32" fmla="*/ 31 w 27"/>
                  <a:gd name="T33" fmla="*/ 210 h 31"/>
                  <a:gd name="T34" fmla="*/ 1 w 27"/>
                  <a:gd name="T35" fmla="*/ 179 h 31"/>
                  <a:gd name="T36" fmla="*/ 1 w 27"/>
                  <a:gd name="T37" fmla="*/ 126 h 31"/>
                  <a:gd name="T38" fmla="*/ 1 w 27"/>
                  <a:gd name="T39" fmla="*/ 88 h 31"/>
                  <a:gd name="T40" fmla="*/ 1 w 27"/>
                  <a:gd name="T41" fmla="*/ 46 h 31"/>
                  <a:gd name="T42" fmla="*/ 31 w 27"/>
                  <a:gd name="T43" fmla="*/ 36 h 31"/>
                  <a:gd name="T44" fmla="*/ 39 w 27"/>
                  <a:gd name="T45" fmla="*/ 1 h 31"/>
                  <a:gd name="T46" fmla="*/ 49 w 27"/>
                  <a:gd name="T47" fmla="*/ 0 h 31"/>
                  <a:gd name="T48" fmla="*/ 74 w 27"/>
                  <a:gd name="T49" fmla="*/ 0 h 31"/>
                  <a:gd name="T50" fmla="*/ 98 w 27"/>
                  <a:gd name="T51" fmla="*/ 0 h 31"/>
                  <a:gd name="T52" fmla="*/ 121 w 27"/>
                  <a:gd name="T53" fmla="*/ 0 h 31"/>
                  <a:gd name="T54" fmla="*/ 147 w 27"/>
                  <a:gd name="T55" fmla="*/ 1 h 31"/>
                  <a:gd name="T56" fmla="*/ 152 w 27"/>
                  <a:gd name="T57" fmla="*/ 36 h 31"/>
                  <a:gd name="T58" fmla="*/ 167 w 27"/>
                  <a:gd name="T59" fmla="*/ 46 h 31"/>
                  <a:gd name="T60" fmla="*/ 185 w 27"/>
                  <a:gd name="T61" fmla="*/ 76 h 31"/>
                  <a:gd name="T62" fmla="*/ 191 w 27"/>
                  <a:gd name="T63" fmla="*/ 88 h 31"/>
                  <a:gd name="T64" fmla="*/ 210 w 27"/>
                  <a:gd name="T65" fmla="*/ 98 h 31"/>
                  <a:gd name="T66" fmla="*/ 220 w 27"/>
                  <a:gd name="T67" fmla="*/ 126 h 31"/>
                  <a:gd name="T68" fmla="*/ 220 w 27"/>
                  <a:gd name="T69" fmla="*/ 139 h 31"/>
                  <a:gd name="T70" fmla="*/ 241 w 27"/>
                  <a:gd name="T71" fmla="*/ 179 h 31"/>
                  <a:gd name="T72" fmla="*/ 246 w 27"/>
                  <a:gd name="T73" fmla="*/ 190 h 31"/>
                  <a:gd name="T74" fmla="*/ 246 w 27"/>
                  <a:gd name="T75" fmla="*/ 210 h 31"/>
                  <a:gd name="T76" fmla="*/ 271 w 27"/>
                  <a:gd name="T77" fmla="*/ 265 h 31"/>
                  <a:gd name="T78" fmla="*/ 271 w 27"/>
                  <a:gd name="T79" fmla="*/ 268 h 31"/>
                  <a:gd name="T80" fmla="*/ 271 w 27"/>
                  <a:gd name="T81" fmla="*/ 298 h 31"/>
                  <a:gd name="T82" fmla="*/ 271 w 27"/>
                  <a:gd name="T83" fmla="*/ 308 h 31"/>
                  <a:gd name="T84" fmla="*/ 246 w 27"/>
                  <a:gd name="T85" fmla="*/ 316 h 31"/>
                  <a:gd name="T86" fmla="*/ 246 w 27"/>
                  <a:gd name="T87" fmla="*/ 316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 h="31">
                    <a:moveTo>
                      <a:pt x="25" y="27"/>
                    </a:moveTo>
                    <a:lnTo>
                      <a:pt x="25" y="28"/>
                    </a:lnTo>
                    <a:lnTo>
                      <a:pt x="24" y="30"/>
                    </a:lnTo>
                    <a:lnTo>
                      <a:pt x="22" y="30"/>
                    </a:lnTo>
                    <a:lnTo>
                      <a:pt x="22" y="31"/>
                    </a:lnTo>
                    <a:lnTo>
                      <a:pt x="21" y="31"/>
                    </a:lnTo>
                    <a:lnTo>
                      <a:pt x="19" y="31"/>
                    </a:lnTo>
                    <a:lnTo>
                      <a:pt x="18" y="31"/>
                    </a:lnTo>
                    <a:lnTo>
                      <a:pt x="17" y="31"/>
                    </a:lnTo>
                    <a:lnTo>
                      <a:pt x="15" y="31"/>
                    </a:lnTo>
                    <a:lnTo>
                      <a:pt x="14" y="30"/>
                    </a:lnTo>
                    <a:lnTo>
                      <a:pt x="12" y="30"/>
                    </a:lnTo>
                    <a:lnTo>
                      <a:pt x="11" y="28"/>
                    </a:lnTo>
                    <a:lnTo>
                      <a:pt x="10" y="28"/>
                    </a:lnTo>
                    <a:lnTo>
                      <a:pt x="10" y="27"/>
                    </a:lnTo>
                    <a:lnTo>
                      <a:pt x="8" y="27"/>
                    </a:lnTo>
                    <a:lnTo>
                      <a:pt x="8" y="25"/>
                    </a:lnTo>
                    <a:lnTo>
                      <a:pt x="7" y="24"/>
                    </a:lnTo>
                    <a:lnTo>
                      <a:pt x="5" y="23"/>
                    </a:lnTo>
                    <a:lnTo>
                      <a:pt x="5" y="21"/>
                    </a:lnTo>
                    <a:lnTo>
                      <a:pt x="4" y="21"/>
                    </a:lnTo>
                    <a:lnTo>
                      <a:pt x="4" y="20"/>
                    </a:lnTo>
                    <a:lnTo>
                      <a:pt x="3" y="18"/>
                    </a:lnTo>
                    <a:lnTo>
                      <a:pt x="3" y="17"/>
                    </a:lnTo>
                    <a:lnTo>
                      <a:pt x="1" y="15"/>
                    </a:lnTo>
                    <a:lnTo>
                      <a:pt x="1" y="14"/>
                    </a:lnTo>
                    <a:lnTo>
                      <a:pt x="1" y="13"/>
                    </a:lnTo>
                    <a:lnTo>
                      <a:pt x="1" y="10"/>
                    </a:lnTo>
                    <a:lnTo>
                      <a:pt x="0" y="8"/>
                    </a:lnTo>
                    <a:lnTo>
                      <a:pt x="1" y="7"/>
                    </a:lnTo>
                    <a:lnTo>
                      <a:pt x="1" y="6"/>
                    </a:lnTo>
                    <a:lnTo>
                      <a:pt x="1" y="4"/>
                    </a:lnTo>
                    <a:lnTo>
                      <a:pt x="1" y="3"/>
                    </a:lnTo>
                    <a:lnTo>
                      <a:pt x="3" y="3"/>
                    </a:lnTo>
                    <a:lnTo>
                      <a:pt x="3" y="1"/>
                    </a:lnTo>
                    <a:lnTo>
                      <a:pt x="4" y="1"/>
                    </a:lnTo>
                    <a:lnTo>
                      <a:pt x="4" y="0"/>
                    </a:lnTo>
                    <a:lnTo>
                      <a:pt x="5" y="0"/>
                    </a:lnTo>
                    <a:lnTo>
                      <a:pt x="7" y="0"/>
                    </a:lnTo>
                    <a:lnTo>
                      <a:pt x="8" y="0"/>
                    </a:lnTo>
                    <a:lnTo>
                      <a:pt x="10" y="0"/>
                    </a:lnTo>
                    <a:lnTo>
                      <a:pt x="11" y="0"/>
                    </a:lnTo>
                    <a:lnTo>
                      <a:pt x="12" y="0"/>
                    </a:lnTo>
                    <a:lnTo>
                      <a:pt x="12" y="1"/>
                    </a:lnTo>
                    <a:lnTo>
                      <a:pt x="14" y="1"/>
                    </a:lnTo>
                    <a:lnTo>
                      <a:pt x="15" y="1"/>
                    </a:lnTo>
                    <a:lnTo>
                      <a:pt x="15" y="3"/>
                    </a:lnTo>
                    <a:lnTo>
                      <a:pt x="17" y="3"/>
                    </a:lnTo>
                    <a:lnTo>
                      <a:pt x="17" y="4"/>
                    </a:lnTo>
                    <a:lnTo>
                      <a:pt x="18" y="4"/>
                    </a:lnTo>
                    <a:lnTo>
                      <a:pt x="18" y="6"/>
                    </a:lnTo>
                    <a:lnTo>
                      <a:pt x="19" y="6"/>
                    </a:lnTo>
                    <a:lnTo>
                      <a:pt x="19" y="7"/>
                    </a:lnTo>
                    <a:lnTo>
                      <a:pt x="21" y="7"/>
                    </a:lnTo>
                    <a:lnTo>
                      <a:pt x="21" y="8"/>
                    </a:lnTo>
                    <a:lnTo>
                      <a:pt x="22" y="10"/>
                    </a:lnTo>
                    <a:lnTo>
                      <a:pt x="22" y="11"/>
                    </a:lnTo>
                    <a:lnTo>
                      <a:pt x="24" y="13"/>
                    </a:lnTo>
                    <a:lnTo>
                      <a:pt x="24" y="14"/>
                    </a:lnTo>
                    <a:lnTo>
                      <a:pt x="25" y="15"/>
                    </a:lnTo>
                    <a:lnTo>
                      <a:pt x="25" y="17"/>
                    </a:lnTo>
                    <a:lnTo>
                      <a:pt x="25" y="18"/>
                    </a:lnTo>
                    <a:lnTo>
                      <a:pt x="27" y="20"/>
                    </a:lnTo>
                    <a:lnTo>
                      <a:pt x="27" y="21"/>
                    </a:lnTo>
                    <a:lnTo>
                      <a:pt x="27" y="23"/>
                    </a:lnTo>
                    <a:lnTo>
                      <a:pt x="27" y="24"/>
                    </a:lnTo>
                    <a:lnTo>
                      <a:pt x="25" y="24"/>
                    </a:lnTo>
                    <a:lnTo>
                      <a:pt x="25" y="25"/>
                    </a:lnTo>
                    <a:lnTo>
                      <a:pt x="25" y="2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67" name="Freeform 162"/>
              <p:cNvSpPr>
                <a:spLocks/>
              </p:cNvSpPr>
              <p:nvPr/>
            </p:nvSpPr>
            <p:spPr bwMode="auto">
              <a:xfrm>
                <a:off x="3271" y="1390"/>
                <a:ext cx="31" cy="43"/>
              </a:xfrm>
              <a:custGeom>
                <a:avLst/>
                <a:gdLst>
                  <a:gd name="T0" fmla="*/ 210 w 25"/>
                  <a:gd name="T1" fmla="*/ 550 h 32"/>
                  <a:gd name="T2" fmla="*/ 207 w 25"/>
                  <a:gd name="T3" fmla="*/ 551 h 32"/>
                  <a:gd name="T4" fmla="*/ 185 w 25"/>
                  <a:gd name="T5" fmla="*/ 598 h 32"/>
                  <a:gd name="T6" fmla="*/ 181 w 25"/>
                  <a:gd name="T7" fmla="*/ 598 h 32"/>
                  <a:gd name="T8" fmla="*/ 167 w 25"/>
                  <a:gd name="T9" fmla="*/ 615 h 32"/>
                  <a:gd name="T10" fmla="*/ 149 w 25"/>
                  <a:gd name="T11" fmla="*/ 615 h 32"/>
                  <a:gd name="T12" fmla="*/ 146 w 25"/>
                  <a:gd name="T13" fmla="*/ 615 h 32"/>
                  <a:gd name="T14" fmla="*/ 118 w 25"/>
                  <a:gd name="T15" fmla="*/ 598 h 32"/>
                  <a:gd name="T16" fmla="*/ 109 w 25"/>
                  <a:gd name="T17" fmla="*/ 598 h 32"/>
                  <a:gd name="T18" fmla="*/ 95 w 25"/>
                  <a:gd name="T19" fmla="*/ 551 h 32"/>
                  <a:gd name="T20" fmla="*/ 88 w 25"/>
                  <a:gd name="T21" fmla="*/ 550 h 32"/>
                  <a:gd name="T22" fmla="*/ 71 w 25"/>
                  <a:gd name="T23" fmla="*/ 500 h 32"/>
                  <a:gd name="T24" fmla="*/ 62 w 25"/>
                  <a:gd name="T25" fmla="*/ 493 h 32"/>
                  <a:gd name="T26" fmla="*/ 40 w 25"/>
                  <a:gd name="T27" fmla="*/ 458 h 32"/>
                  <a:gd name="T28" fmla="*/ 32 w 25"/>
                  <a:gd name="T29" fmla="*/ 430 h 32"/>
                  <a:gd name="T30" fmla="*/ 26 w 25"/>
                  <a:gd name="T31" fmla="*/ 372 h 32"/>
                  <a:gd name="T32" fmla="*/ 26 w 25"/>
                  <a:gd name="T33" fmla="*/ 320 h 32"/>
                  <a:gd name="T34" fmla="*/ 1 w 25"/>
                  <a:gd name="T35" fmla="*/ 277 h 32"/>
                  <a:gd name="T36" fmla="*/ 0 w 25"/>
                  <a:gd name="T37" fmla="*/ 211 h 32"/>
                  <a:gd name="T38" fmla="*/ 0 w 25"/>
                  <a:gd name="T39" fmla="*/ 157 h 32"/>
                  <a:gd name="T40" fmla="*/ 1 w 25"/>
                  <a:gd name="T41" fmla="*/ 98 h 32"/>
                  <a:gd name="T42" fmla="*/ 1 w 25"/>
                  <a:gd name="T43" fmla="*/ 40 h 32"/>
                  <a:gd name="T44" fmla="*/ 32 w 25"/>
                  <a:gd name="T45" fmla="*/ 1 h 32"/>
                  <a:gd name="T46" fmla="*/ 40 w 25"/>
                  <a:gd name="T47" fmla="*/ 0 h 32"/>
                  <a:gd name="T48" fmla="*/ 62 w 25"/>
                  <a:gd name="T49" fmla="*/ 0 h 32"/>
                  <a:gd name="T50" fmla="*/ 88 w 25"/>
                  <a:gd name="T51" fmla="*/ 0 h 32"/>
                  <a:gd name="T52" fmla="*/ 95 w 25"/>
                  <a:gd name="T53" fmla="*/ 1 h 32"/>
                  <a:gd name="T54" fmla="*/ 118 w 25"/>
                  <a:gd name="T55" fmla="*/ 1 h 32"/>
                  <a:gd name="T56" fmla="*/ 135 w 25"/>
                  <a:gd name="T57" fmla="*/ 40 h 32"/>
                  <a:gd name="T58" fmla="*/ 146 w 25"/>
                  <a:gd name="T59" fmla="*/ 73 h 32"/>
                  <a:gd name="T60" fmla="*/ 149 w 25"/>
                  <a:gd name="T61" fmla="*/ 98 h 32"/>
                  <a:gd name="T62" fmla="*/ 167 w 25"/>
                  <a:gd name="T63" fmla="*/ 132 h 32"/>
                  <a:gd name="T64" fmla="*/ 181 w 25"/>
                  <a:gd name="T65" fmla="*/ 157 h 32"/>
                  <a:gd name="T66" fmla="*/ 185 w 25"/>
                  <a:gd name="T67" fmla="*/ 177 h 32"/>
                  <a:gd name="T68" fmla="*/ 185 w 25"/>
                  <a:gd name="T69" fmla="*/ 238 h 32"/>
                  <a:gd name="T70" fmla="*/ 207 w 25"/>
                  <a:gd name="T71" fmla="*/ 277 h 32"/>
                  <a:gd name="T72" fmla="*/ 210 w 25"/>
                  <a:gd name="T73" fmla="*/ 284 h 32"/>
                  <a:gd name="T74" fmla="*/ 210 w 25"/>
                  <a:gd name="T75" fmla="*/ 341 h 32"/>
                  <a:gd name="T76" fmla="*/ 210 w 25"/>
                  <a:gd name="T77" fmla="*/ 372 h 32"/>
                  <a:gd name="T78" fmla="*/ 210 w 25"/>
                  <a:gd name="T79" fmla="*/ 430 h 32"/>
                  <a:gd name="T80" fmla="*/ 210 w 25"/>
                  <a:gd name="T81" fmla="*/ 458 h 32"/>
                  <a:gd name="T82" fmla="*/ 210 w 25"/>
                  <a:gd name="T83" fmla="*/ 458 h 32"/>
                  <a:gd name="T84" fmla="*/ 210 w 25"/>
                  <a:gd name="T85" fmla="*/ 493 h 32"/>
                  <a:gd name="T86" fmla="*/ 210 w 25"/>
                  <a:gd name="T87" fmla="*/ 500 h 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 h="32">
                    <a:moveTo>
                      <a:pt x="25" y="26"/>
                    </a:moveTo>
                    <a:lnTo>
                      <a:pt x="25" y="28"/>
                    </a:lnTo>
                    <a:lnTo>
                      <a:pt x="24" y="29"/>
                    </a:lnTo>
                    <a:lnTo>
                      <a:pt x="24" y="31"/>
                    </a:lnTo>
                    <a:lnTo>
                      <a:pt x="22" y="31"/>
                    </a:lnTo>
                    <a:lnTo>
                      <a:pt x="21" y="31"/>
                    </a:lnTo>
                    <a:lnTo>
                      <a:pt x="19" y="32"/>
                    </a:lnTo>
                    <a:lnTo>
                      <a:pt x="18" y="32"/>
                    </a:lnTo>
                    <a:lnTo>
                      <a:pt x="17" y="32"/>
                    </a:lnTo>
                    <a:lnTo>
                      <a:pt x="15" y="32"/>
                    </a:lnTo>
                    <a:lnTo>
                      <a:pt x="14" y="31"/>
                    </a:lnTo>
                    <a:lnTo>
                      <a:pt x="12" y="31"/>
                    </a:lnTo>
                    <a:lnTo>
                      <a:pt x="11" y="29"/>
                    </a:lnTo>
                    <a:lnTo>
                      <a:pt x="10" y="28"/>
                    </a:lnTo>
                    <a:lnTo>
                      <a:pt x="8" y="26"/>
                    </a:lnTo>
                    <a:lnTo>
                      <a:pt x="7" y="25"/>
                    </a:lnTo>
                    <a:lnTo>
                      <a:pt x="5" y="24"/>
                    </a:lnTo>
                    <a:lnTo>
                      <a:pt x="4" y="22"/>
                    </a:lnTo>
                    <a:lnTo>
                      <a:pt x="4" y="21"/>
                    </a:lnTo>
                    <a:lnTo>
                      <a:pt x="3" y="19"/>
                    </a:lnTo>
                    <a:lnTo>
                      <a:pt x="3" y="18"/>
                    </a:lnTo>
                    <a:lnTo>
                      <a:pt x="3" y="16"/>
                    </a:lnTo>
                    <a:lnTo>
                      <a:pt x="1" y="15"/>
                    </a:lnTo>
                    <a:lnTo>
                      <a:pt x="1" y="14"/>
                    </a:lnTo>
                    <a:lnTo>
                      <a:pt x="1" y="12"/>
                    </a:lnTo>
                    <a:lnTo>
                      <a:pt x="0" y="11"/>
                    </a:lnTo>
                    <a:lnTo>
                      <a:pt x="0" y="9"/>
                    </a:lnTo>
                    <a:lnTo>
                      <a:pt x="0" y="8"/>
                    </a:lnTo>
                    <a:lnTo>
                      <a:pt x="0" y="7"/>
                    </a:lnTo>
                    <a:lnTo>
                      <a:pt x="1" y="5"/>
                    </a:lnTo>
                    <a:lnTo>
                      <a:pt x="1" y="4"/>
                    </a:lnTo>
                    <a:lnTo>
                      <a:pt x="1" y="2"/>
                    </a:lnTo>
                    <a:lnTo>
                      <a:pt x="3" y="2"/>
                    </a:lnTo>
                    <a:lnTo>
                      <a:pt x="4" y="1"/>
                    </a:lnTo>
                    <a:lnTo>
                      <a:pt x="5" y="0"/>
                    </a:lnTo>
                    <a:lnTo>
                      <a:pt x="7" y="0"/>
                    </a:lnTo>
                    <a:lnTo>
                      <a:pt x="8" y="0"/>
                    </a:lnTo>
                    <a:lnTo>
                      <a:pt x="10" y="0"/>
                    </a:lnTo>
                    <a:lnTo>
                      <a:pt x="11" y="0"/>
                    </a:lnTo>
                    <a:lnTo>
                      <a:pt x="11" y="1"/>
                    </a:lnTo>
                    <a:lnTo>
                      <a:pt x="12" y="1"/>
                    </a:lnTo>
                    <a:lnTo>
                      <a:pt x="14" y="1"/>
                    </a:lnTo>
                    <a:lnTo>
                      <a:pt x="14" y="2"/>
                    </a:lnTo>
                    <a:lnTo>
                      <a:pt x="15" y="2"/>
                    </a:lnTo>
                    <a:lnTo>
                      <a:pt x="15" y="4"/>
                    </a:lnTo>
                    <a:lnTo>
                      <a:pt x="17" y="4"/>
                    </a:lnTo>
                    <a:lnTo>
                      <a:pt x="17" y="5"/>
                    </a:lnTo>
                    <a:lnTo>
                      <a:pt x="18" y="5"/>
                    </a:lnTo>
                    <a:lnTo>
                      <a:pt x="18" y="7"/>
                    </a:lnTo>
                    <a:lnTo>
                      <a:pt x="19" y="7"/>
                    </a:lnTo>
                    <a:lnTo>
                      <a:pt x="19" y="8"/>
                    </a:lnTo>
                    <a:lnTo>
                      <a:pt x="21" y="8"/>
                    </a:lnTo>
                    <a:lnTo>
                      <a:pt x="21" y="9"/>
                    </a:lnTo>
                    <a:lnTo>
                      <a:pt x="22" y="9"/>
                    </a:lnTo>
                    <a:lnTo>
                      <a:pt x="22" y="11"/>
                    </a:lnTo>
                    <a:lnTo>
                      <a:pt x="22" y="12"/>
                    </a:lnTo>
                    <a:lnTo>
                      <a:pt x="24" y="12"/>
                    </a:lnTo>
                    <a:lnTo>
                      <a:pt x="24" y="14"/>
                    </a:lnTo>
                    <a:lnTo>
                      <a:pt x="24" y="15"/>
                    </a:lnTo>
                    <a:lnTo>
                      <a:pt x="25" y="15"/>
                    </a:lnTo>
                    <a:lnTo>
                      <a:pt x="25" y="16"/>
                    </a:lnTo>
                    <a:lnTo>
                      <a:pt x="25" y="18"/>
                    </a:lnTo>
                    <a:lnTo>
                      <a:pt x="25" y="19"/>
                    </a:lnTo>
                    <a:lnTo>
                      <a:pt x="25" y="21"/>
                    </a:lnTo>
                    <a:lnTo>
                      <a:pt x="25" y="22"/>
                    </a:lnTo>
                    <a:lnTo>
                      <a:pt x="25" y="24"/>
                    </a:lnTo>
                    <a:lnTo>
                      <a:pt x="25" y="25"/>
                    </a:lnTo>
                    <a:lnTo>
                      <a:pt x="25" y="26"/>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68" name="Freeform 163"/>
              <p:cNvSpPr>
                <a:spLocks/>
              </p:cNvSpPr>
              <p:nvPr/>
            </p:nvSpPr>
            <p:spPr bwMode="auto">
              <a:xfrm>
                <a:off x="3259" y="1069"/>
                <a:ext cx="12" cy="40"/>
              </a:xfrm>
              <a:custGeom>
                <a:avLst/>
                <a:gdLst>
                  <a:gd name="T0" fmla="*/ 917 w 7"/>
                  <a:gd name="T1" fmla="*/ 46 h 31"/>
                  <a:gd name="T2" fmla="*/ 917 w 7"/>
                  <a:gd name="T3" fmla="*/ 88 h 31"/>
                  <a:gd name="T4" fmla="*/ 917 w 7"/>
                  <a:gd name="T5" fmla="*/ 98 h 31"/>
                  <a:gd name="T6" fmla="*/ 1137 w 7"/>
                  <a:gd name="T7" fmla="*/ 147 h 31"/>
                  <a:gd name="T8" fmla="*/ 1137 w 7"/>
                  <a:gd name="T9" fmla="*/ 190 h 31"/>
                  <a:gd name="T10" fmla="*/ 1572 w 7"/>
                  <a:gd name="T11" fmla="*/ 245 h 31"/>
                  <a:gd name="T12" fmla="*/ 1572 w 7"/>
                  <a:gd name="T13" fmla="*/ 271 h 31"/>
                  <a:gd name="T14" fmla="*/ 1572 w 7"/>
                  <a:gd name="T15" fmla="*/ 316 h 31"/>
                  <a:gd name="T16" fmla="*/ 1572 w 7"/>
                  <a:gd name="T17" fmla="*/ 342 h 31"/>
                  <a:gd name="T18" fmla="*/ 1572 w 7"/>
                  <a:gd name="T19" fmla="*/ 350 h 31"/>
                  <a:gd name="T20" fmla="*/ 1572 w 7"/>
                  <a:gd name="T21" fmla="*/ 369 h 31"/>
                  <a:gd name="T22" fmla="*/ 1572 w 7"/>
                  <a:gd name="T23" fmla="*/ 397 h 31"/>
                  <a:gd name="T24" fmla="*/ 1137 w 7"/>
                  <a:gd name="T25" fmla="*/ 397 h 31"/>
                  <a:gd name="T26" fmla="*/ 1137 w 7"/>
                  <a:gd name="T27" fmla="*/ 397 h 31"/>
                  <a:gd name="T28" fmla="*/ 917 w 7"/>
                  <a:gd name="T29" fmla="*/ 397 h 31"/>
                  <a:gd name="T30" fmla="*/ 917 w 7"/>
                  <a:gd name="T31" fmla="*/ 397 h 31"/>
                  <a:gd name="T32" fmla="*/ 917 w 7"/>
                  <a:gd name="T33" fmla="*/ 397 h 31"/>
                  <a:gd name="T34" fmla="*/ 663 w 7"/>
                  <a:gd name="T35" fmla="*/ 397 h 31"/>
                  <a:gd name="T36" fmla="*/ 226 w 7"/>
                  <a:gd name="T37" fmla="*/ 369 h 31"/>
                  <a:gd name="T38" fmla="*/ 226 w 7"/>
                  <a:gd name="T39" fmla="*/ 350 h 31"/>
                  <a:gd name="T40" fmla="*/ 226 w 7"/>
                  <a:gd name="T41" fmla="*/ 316 h 31"/>
                  <a:gd name="T42" fmla="*/ 0 w 7"/>
                  <a:gd name="T43" fmla="*/ 271 h 31"/>
                  <a:gd name="T44" fmla="*/ 0 w 7"/>
                  <a:gd name="T45" fmla="*/ 245 h 31"/>
                  <a:gd name="T46" fmla="*/ 0 w 7"/>
                  <a:gd name="T47" fmla="*/ 210 h 31"/>
                  <a:gd name="T48" fmla="*/ 0 w 7"/>
                  <a:gd name="T49" fmla="*/ 179 h 31"/>
                  <a:gd name="T50" fmla="*/ 0 w 7"/>
                  <a:gd name="T51" fmla="*/ 139 h 31"/>
                  <a:gd name="T52" fmla="*/ 0 w 7"/>
                  <a:gd name="T53" fmla="*/ 114 h 31"/>
                  <a:gd name="T54" fmla="*/ 0 w 7"/>
                  <a:gd name="T55" fmla="*/ 88 h 31"/>
                  <a:gd name="T56" fmla="*/ 0 w 7"/>
                  <a:gd name="T57" fmla="*/ 46 h 31"/>
                  <a:gd name="T58" fmla="*/ 0 w 7"/>
                  <a:gd name="T59" fmla="*/ 28 h 31"/>
                  <a:gd name="T60" fmla="*/ 0 w 7"/>
                  <a:gd name="T61" fmla="*/ 1 h 31"/>
                  <a:gd name="T62" fmla="*/ 0 w 7"/>
                  <a:gd name="T63" fmla="*/ 1 h 31"/>
                  <a:gd name="T64" fmla="*/ 226 w 7"/>
                  <a:gd name="T65" fmla="*/ 0 h 31"/>
                  <a:gd name="T66" fmla="*/ 226 w 7"/>
                  <a:gd name="T67" fmla="*/ 0 h 31"/>
                  <a:gd name="T68" fmla="*/ 226 w 7"/>
                  <a:gd name="T69" fmla="*/ 0 h 31"/>
                  <a:gd name="T70" fmla="*/ 226 w 7"/>
                  <a:gd name="T71" fmla="*/ 0 h 31"/>
                  <a:gd name="T72" fmla="*/ 663 w 7"/>
                  <a:gd name="T73" fmla="*/ 0 h 31"/>
                  <a:gd name="T74" fmla="*/ 663 w 7"/>
                  <a:gd name="T75" fmla="*/ 1 h 31"/>
                  <a:gd name="T76" fmla="*/ 917 w 7"/>
                  <a:gd name="T77" fmla="*/ 1 h 31"/>
                  <a:gd name="T78" fmla="*/ 917 w 7"/>
                  <a:gd name="T79" fmla="*/ 1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4" y="2"/>
                    </a:moveTo>
                    <a:lnTo>
                      <a:pt x="4" y="4"/>
                    </a:lnTo>
                    <a:lnTo>
                      <a:pt x="4" y="5"/>
                    </a:lnTo>
                    <a:lnTo>
                      <a:pt x="4" y="7"/>
                    </a:lnTo>
                    <a:lnTo>
                      <a:pt x="4" y="8"/>
                    </a:lnTo>
                    <a:lnTo>
                      <a:pt x="5" y="11"/>
                    </a:lnTo>
                    <a:lnTo>
                      <a:pt x="5" y="12"/>
                    </a:lnTo>
                    <a:lnTo>
                      <a:pt x="5" y="14"/>
                    </a:lnTo>
                    <a:lnTo>
                      <a:pt x="5" y="15"/>
                    </a:lnTo>
                    <a:lnTo>
                      <a:pt x="5" y="18"/>
                    </a:lnTo>
                    <a:lnTo>
                      <a:pt x="7" y="19"/>
                    </a:lnTo>
                    <a:lnTo>
                      <a:pt x="7" y="21"/>
                    </a:lnTo>
                    <a:lnTo>
                      <a:pt x="7" y="22"/>
                    </a:lnTo>
                    <a:lnTo>
                      <a:pt x="7" y="24"/>
                    </a:lnTo>
                    <a:lnTo>
                      <a:pt x="7" y="25"/>
                    </a:lnTo>
                    <a:lnTo>
                      <a:pt x="7" y="26"/>
                    </a:lnTo>
                    <a:lnTo>
                      <a:pt x="7" y="28"/>
                    </a:lnTo>
                    <a:lnTo>
                      <a:pt x="7" y="29"/>
                    </a:lnTo>
                    <a:lnTo>
                      <a:pt x="7" y="31"/>
                    </a:lnTo>
                    <a:lnTo>
                      <a:pt x="5" y="31"/>
                    </a:lnTo>
                    <a:lnTo>
                      <a:pt x="4" y="31"/>
                    </a:lnTo>
                    <a:lnTo>
                      <a:pt x="3" y="31"/>
                    </a:lnTo>
                    <a:lnTo>
                      <a:pt x="3" y="29"/>
                    </a:lnTo>
                    <a:lnTo>
                      <a:pt x="1" y="29"/>
                    </a:lnTo>
                    <a:lnTo>
                      <a:pt x="1" y="28"/>
                    </a:lnTo>
                    <a:lnTo>
                      <a:pt x="1" y="26"/>
                    </a:lnTo>
                    <a:lnTo>
                      <a:pt x="1" y="25"/>
                    </a:lnTo>
                    <a:lnTo>
                      <a:pt x="1" y="24"/>
                    </a:lnTo>
                    <a:lnTo>
                      <a:pt x="0" y="22"/>
                    </a:lnTo>
                    <a:lnTo>
                      <a:pt x="0" y="21"/>
                    </a:lnTo>
                    <a:lnTo>
                      <a:pt x="0" y="19"/>
                    </a:lnTo>
                    <a:lnTo>
                      <a:pt x="0" y="18"/>
                    </a:lnTo>
                    <a:lnTo>
                      <a:pt x="0" y="17"/>
                    </a:lnTo>
                    <a:lnTo>
                      <a:pt x="0" y="15"/>
                    </a:lnTo>
                    <a:lnTo>
                      <a:pt x="0" y="14"/>
                    </a:lnTo>
                    <a:lnTo>
                      <a:pt x="0" y="12"/>
                    </a:lnTo>
                    <a:lnTo>
                      <a:pt x="0" y="11"/>
                    </a:lnTo>
                    <a:lnTo>
                      <a:pt x="0" y="9"/>
                    </a:lnTo>
                    <a:lnTo>
                      <a:pt x="0" y="8"/>
                    </a:lnTo>
                    <a:lnTo>
                      <a:pt x="0" y="7"/>
                    </a:lnTo>
                    <a:lnTo>
                      <a:pt x="0" y="5"/>
                    </a:lnTo>
                    <a:lnTo>
                      <a:pt x="0" y="4"/>
                    </a:lnTo>
                    <a:lnTo>
                      <a:pt x="0" y="2"/>
                    </a:lnTo>
                    <a:lnTo>
                      <a:pt x="0" y="1"/>
                    </a:lnTo>
                    <a:lnTo>
                      <a:pt x="1" y="0"/>
                    </a:lnTo>
                    <a:lnTo>
                      <a:pt x="3" y="0"/>
                    </a:lnTo>
                    <a:lnTo>
                      <a:pt x="3" y="1"/>
                    </a:lnTo>
                    <a:lnTo>
                      <a:pt x="4" y="1"/>
                    </a:lnTo>
                    <a:lnTo>
                      <a:pt x="4" y="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69" name="Freeform 164"/>
              <p:cNvSpPr>
                <a:spLocks/>
              </p:cNvSpPr>
              <p:nvPr/>
            </p:nvSpPr>
            <p:spPr bwMode="auto">
              <a:xfrm>
                <a:off x="3259" y="1112"/>
                <a:ext cx="12" cy="38"/>
              </a:xfrm>
              <a:custGeom>
                <a:avLst/>
                <a:gdLst>
                  <a:gd name="T0" fmla="*/ 917 w 7"/>
                  <a:gd name="T1" fmla="*/ 25 h 31"/>
                  <a:gd name="T2" fmla="*/ 917 w 7"/>
                  <a:gd name="T3" fmla="*/ 47 h 31"/>
                  <a:gd name="T4" fmla="*/ 917 w 7"/>
                  <a:gd name="T5" fmla="*/ 60 h 31"/>
                  <a:gd name="T6" fmla="*/ 917 w 7"/>
                  <a:gd name="T7" fmla="*/ 87 h 31"/>
                  <a:gd name="T8" fmla="*/ 1137 w 7"/>
                  <a:gd name="T9" fmla="*/ 131 h 31"/>
                  <a:gd name="T10" fmla="*/ 1137 w 7"/>
                  <a:gd name="T11" fmla="*/ 137 h 31"/>
                  <a:gd name="T12" fmla="*/ 1572 w 7"/>
                  <a:gd name="T13" fmla="*/ 162 h 31"/>
                  <a:gd name="T14" fmla="*/ 1572 w 7"/>
                  <a:gd name="T15" fmla="*/ 181 h 31"/>
                  <a:gd name="T16" fmla="*/ 1572 w 7"/>
                  <a:gd name="T17" fmla="*/ 197 h 31"/>
                  <a:gd name="T18" fmla="*/ 1572 w 7"/>
                  <a:gd name="T19" fmla="*/ 206 h 31"/>
                  <a:gd name="T20" fmla="*/ 1572 w 7"/>
                  <a:gd name="T21" fmla="*/ 212 h 31"/>
                  <a:gd name="T22" fmla="*/ 1137 w 7"/>
                  <a:gd name="T23" fmla="*/ 228 h 31"/>
                  <a:gd name="T24" fmla="*/ 1137 w 7"/>
                  <a:gd name="T25" fmla="*/ 228 h 31"/>
                  <a:gd name="T26" fmla="*/ 917 w 7"/>
                  <a:gd name="T27" fmla="*/ 241 h 31"/>
                  <a:gd name="T28" fmla="*/ 917 w 7"/>
                  <a:gd name="T29" fmla="*/ 241 h 31"/>
                  <a:gd name="T30" fmla="*/ 917 w 7"/>
                  <a:gd name="T31" fmla="*/ 241 h 31"/>
                  <a:gd name="T32" fmla="*/ 663 w 7"/>
                  <a:gd name="T33" fmla="*/ 241 h 31"/>
                  <a:gd name="T34" fmla="*/ 663 w 7"/>
                  <a:gd name="T35" fmla="*/ 228 h 31"/>
                  <a:gd name="T36" fmla="*/ 226 w 7"/>
                  <a:gd name="T37" fmla="*/ 212 h 31"/>
                  <a:gd name="T38" fmla="*/ 226 w 7"/>
                  <a:gd name="T39" fmla="*/ 206 h 31"/>
                  <a:gd name="T40" fmla="*/ 0 w 7"/>
                  <a:gd name="T41" fmla="*/ 181 h 31"/>
                  <a:gd name="T42" fmla="*/ 0 w 7"/>
                  <a:gd name="T43" fmla="*/ 162 h 31"/>
                  <a:gd name="T44" fmla="*/ 0 w 7"/>
                  <a:gd name="T45" fmla="*/ 137 h 31"/>
                  <a:gd name="T46" fmla="*/ 0 w 7"/>
                  <a:gd name="T47" fmla="*/ 131 h 31"/>
                  <a:gd name="T48" fmla="*/ 0 w 7"/>
                  <a:gd name="T49" fmla="*/ 47 h 31"/>
                  <a:gd name="T50" fmla="*/ 0 w 7"/>
                  <a:gd name="T51" fmla="*/ 25 h 31"/>
                  <a:gd name="T52" fmla="*/ 0 w 7"/>
                  <a:gd name="T53" fmla="*/ 1 h 31"/>
                  <a:gd name="T54" fmla="*/ 0 w 7"/>
                  <a:gd name="T55" fmla="*/ 1 h 31"/>
                  <a:gd name="T56" fmla="*/ 0 w 7"/>
                  <a:gd name="T57" fmla="*/ 0 h 31"/>
                  <a:gd name="T58" fmla="*/ 0 w 7"/>
                  <a:gd name="T59" fmla="*/ 0 h 31"/>
                  <a:gd name="T60" fmla="*/ 0 w 7"/>
                  <a:gd name="T61" fmla="*/ 0 h 31"/>
                  <a:gd name="T62" fmla="*/ 226 w 7"/>
                  <a:gd name="T63" fmla="*/ 0 h 31"/>
                  <a:gd name="T64" fmla="*/ 226 w 7"/>
                  <a:gd name="T65" fmla="*/ 0 h 31"/>
                  <a:gd name="T66" fmla="*/ 663 w 7"/>
                  <a:gd name="T67" fmla="*/ 0 h 31"/>
                  <a:gd name="T68" fmla="*/ 663 w 7"/>
                  <a:gd name="T69" fmla="*/ 0 h 31"/>
                  <a:gd name="T70" fmla="*/ 663 w 7"/>
                  <a:gd name="T71" fmla="*/ 0 h 31"/>
                  <a:gd name="T72" fmla="*/ 917 w 7"/>
                  <a:gd name="T73" fmla="*/ 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 h="31">
                    <a:moveTo>
                      <a:pt x="4" y="1"/>
                    </a:moveTo>
                    <a:lnTo>
                      <a:pt x="4" y="3"/>
                    </a:lnTo>
                    <a:lnTo>
                      <a:pt x="4" y="4"/>
                    </a:lnTo>
                    <a:lnTo>
                      <a:pt x="4" y="6"/>
                    </a:lnTo>
                    <a:lnTo>
                      <a:pt x="4" y="7"/>
                    </a:lnTo>
                    <a:lnTo>
                      <a:pt x="4" y="8"/>
                    </a:lnTo>
                    <a:lnTo>
                      <a:pt x="4" y="10"/>
                    </a:lnTo>
                    <a:lnTo>
                      <a:pt x="4" y="11"/>
                    </a:lnTo>
                    <a:lnTo>
                      <a:pt x="5" y="13"/>
                    </a:lnTo>
                    <a:lnTo>
                      <a:pt x="5" y="16"/>
                    </a:lnTo>
                    <a:lnTo>
                      <a:pt x="5" y="17"/>
                    </a:lnTo>
                    <a:lnTo>
                      <a:pt x="5" y="18"/>
                    </a:lnTo>
                    <a:lnTo>
                      <a:pt x="7" y="20"/>
                    </a:lnTo>
                    <a:lnTo>
                      <a:pt x="7" y="21"/>
                    </a:lnTo>
                    <a:lnTo>
                      <a:pt x="7" y="23"/>
                    </a:lnTo>
                    <a:lnTo>
                      <a:pt x="7" y="24"/>
                    </a:lnTo>
                    <a:lnTo>
                      <a:pt x="7" y="25"/>
                    </a:lnTo>
                    <a:lnTo>
                      <a:pt x="7" y="27"/>
                    </a:lnTo>
                    <a:lnTo>
                      <a:pt x="7" y="28"/>
                    </a:lnTo>
                    <a:lnTo>
                      <a:pt x="7" y="30"/>
                    </a:lnTo>
                    <a:lnTo>
                      <a:pt x="5" y="30"/>
                    </a:lnTo>
                    <a:lnTo>
                      <a:pt x="4" y="31"/>
                    </a:lnTo>
                    <a:lnTo>
                      <a:pt x="3" y="31"/>
                    </a:lnTo>
                    <a:lnTo>
                      <a:pt x="3" y="30"/>
                    </a:lnTo>
                    <a:lnTo>
                      <a:pt x="1" y="30"/>
                    </a:lnTo>
                    <a:lnTo>
                      <a:pt x="1" y="28"/>
                    </a:lnTo>
                    <a:lnTo>
                      <a:pt x="1" y="27"/>
                    </a:lnTo>
                    <a:lnTo>
                      <a:pt x="1" y="25"/>
                    </a:lnTo>
                    <a:lnTo>
                      <a:pt x="0" y="24"/>
                    </a:lnTo>
                    <a:lnTo>
                      <a:pt x="0" y="23"/>
                    </a:lnTo>
                    <a:lnTo>
                      <a:pt x="0" y="21"/>
                    </a:lnTo>
                    <a:lnTo>
                      <a:pt x="0" y="20"/>
                    </a:lnTo>
                    <a:lnTo>
                      <a:pt x="0" y="18"/>
                    </a:lnTo>
                    <a:lnTo>
                      <a:pt x="0" y="17"/>
                    </a:lnTo>
                    <a:lnTo>
                      <a:pt x="0" y="16"/>
                    </a:lnTo>
                    <a:lnTo>
                      <a:pt x="0" y="14"/>
                    </a:lnTo>
                    <a:lnTo>
                      <a:pt x="0" y="6"/>
                    </a:lnTo>
                    <a:lnTo>
                      <a:pt x="0" y="4"/>
                    </a:lnTo>
                    <a:lnTo>
                      <a:pt x="0" y="3"/>
                    </a:lnTo>
                    <a:lnTo>
                      <a:pt x="0" y="1"/>
                    </a:lnTo>
                    <a:lnTo>
                      <a:pt x="0" y="0"/>
                    </a:lnTo>
                    <a:lnTo>
                      <a:pt x="1" y="0"/>
                    </a:lnTo>
                    <a:lnTo>
                      <a:pt x="3" y="0"/>
                    </a:lnTo>
                    <a:lnTo>
                      <a:pt x="4"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70" name="Freeform 165"/>
              <p:cNvSpPr>
                <a:spLocks/>
              </p:cNvSpPr>
              <p:nvPr/>
            </p:nvSpPr>
            <p:spPr bwMode="auto">
              <a:xfrm>
                <a:off x="3259" y="1150"/>
                <a:ext cx="12" cy="41"/>
              </a:xfrm>
              <a:custGeom>
                <a:avLst/>
                <a:gdLst>
                  <a:gd name="T0" fmla="*/ 917 w 7"/>
                  <a:gd name="T1" fmla="*/ 49 h 31"/>
                  <a:gd name="T2" fmla="*/ 917 w 7"/>
                  <a:gd name="T3" fmla="*/ 104 h 31"/>
                  <a:gd name="T4" fmla="*/ 917 w 7"/>
                  <a:gd name="T5" fmla="*/ 138 h 31"/>
                  <a:gd name="T6" fmla="*/ 917 w 7"/>
                  <a:gd name="T7" fmla="*/ 183 h 31"/>
                  <a:gd name="T8" fmla="*/ 1137 w 7"/>
                  <a:gd name="T9" fmla="*/ 265 h 31"/>
                  <a:gd name="T10" fmla="*/ 1137 w 7"/>
                  <a:gd name="T11" fmla="*/ 320 h 31"/>
                  <a:gd name="T12" fmla="*/ 1572 w 7"/>
                  <a:gd name="T13" fmla="*/ 378 h 31"/>
                  <a:gd name="T14" fmla="*/ 1572 w 7"/>
                  <a:gd name="T15" fmla="*/ 414 h 31"/>
                  <a:gd name="T16" fmla="*/ 1572 w 7"/>
                  <a:gd name="T17" fmla="*/ 444 h 31"/>
                  <a:gd name="T18" fmla="*/ 1572 w 7"/>
                  <a:gd name="T19" fmla="*/ 463 h 31"/>
                  <a:gd name="T20" fmla="*/ 1572 w 7"/>
                  <a:gd name="T21" fmla="*/ 500 h 31"/>
                  <a:gd name="T22" fmla="*/ 1137 w 7"/>
                  <a:gd name="T23" fmla="*/ 500 h 31"/>
                  <a:gd name="T24" fmla="*/ 1137 w 7"/>
                  <a:gd name="T25" fmla="*/ 503 h 31"/>
                  <a:gd name="T26" fmla="*/ 917 w 7"/>
                  <a:gd name="T27" fmla="*/ 503 h 31"/>
                  <a:gd name="T28" fmla="*/ 917 w 7"/>
                  <a:gd name="T29" fmla="*/ 503 h 31"/>
                  <a:gd name="T30" fmla="*/ 917 w 7"/>
                  <a:gd name="T31" fmla="*/ 503 h 31"/>
                  <a:gd name="T32" fmla="*/ 663 w 7"/>
                  <a:gd name="T33" fmla="*/ 503 h 31"/>
                  <a:gd name="T34" fmla="*/ 663 w 7"/>
                  <a:gd name="T35" fmla="*/ 500 h 31"/>
                  <a:gd name="T36" fmla="*/ 226 w 7"/>
                  <a:gd name="T37" fmla="*/ 500 h 31"/>
                  <a:gd name="T38" fmla="*/ 226 w 7"/>
                  <a:gd name="T39" fmla="*/ 463 h 31"/>
                  <a:gd name="T40" fmla="*/ 0 w 7"/>
                  <a:gd name="T41" fmla="*/ 414 h 31"/>
                  <a:gd name="T42" fmla="*/ 0 w 7"/>
                  <a:gd name="T43" fmla="*/ 378 h 31"/>
                  <a:gd name="T44" fmla="*/ 0 w 7"/>
                  <a:gd name="T45" fmla="*/ 320 h 31"/>
                  <a:gd name="T46" fmla="*/ 0 w 7"/>
                  <a:gd name="T47" fmla="*/ 266 h 31"/>
                  <a:gd name="T48" fmla="*/ 0 w 7"/>
                  <a:gd name="T49" fmla="*/ 104 h 31"/>
                  <a:gd name="T50" fmla="*/ 0 w 7"/>
                  <a:gd name="T51" fmla="*/ 65 h 31"/>
                  <a:gd name="T52" fmla="*/ 0 w 7"/>
                  <a:gd name="T53" fmla="*/ 49 h 31"/>
                  <a:gd name="T54" fmla="*/ 0 w 7"/>
                  <a:gd name="T55" fmla="*/ 1 h 31"/>
                  <a:gd name="T56" fmla="*/ 0 w 7"/>
                  <a:gd name="T57" fmla="*/ 0 h 31"/>
                  <a:gd name="T58" fmla="*/ 0 w 7"/>
                  <a:gd name="T59" fmla="*/ 0 h 31"/>
                  <a:gd name="T60" fmla="*/ 0 w 7"/>
                  <a:gd name="T61" fmla="*/ 0 h 31"/>
                  <a:gd name="T62" fmla="*/ 226 w 7"/>
                  <a:gd name="T63" fmla="*/ 0 h 31"/>
                  <a:gd name="T64" fmla="*/ 226 w 7"/>
                  <a:gd name="T65" fmla="*/ 0 h 31"/>
                  <a:gd name="T66" fmla="*/ 663 w 7"/>
                  <a:gd name="T67" fmla="*/ 0 h 31"/>
                  <a:gd name="T68" fmla="*/ 663 w 7"/>
                  <a:gd name="T69" fmla="*/ 0 h 31"/>
                  <a:gd name="T70" fmla="*/ 663 w 7"/>
                  <a:gd name="T71" fmla="*/ 1 h 31"/>
                  <a:gd name="T72" fmla="*/ 917 w 7"/>
                  <a:gd name="T73" fmla="*/ 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 h="31">
                    <a:moveTo>
                      <a:pt x="4" y="3"/>
                    </a:moveTo>
                    <a:lnTo>
                      <a:pt x="4" y="3"/>
                    </a:lnTo>
                    <a:lnTo>
                      <a:pt x="4" y="4"/>
                    </a:lnTo>
                    <a:lnTo>
                      <a:pt x="4" y="6"/>
                    </a:lnTo>
                    <a:lnTo>
                      <a:pt x="4" y="7"/>
                    </a:lnTo>
                    <a:lnTo>
                      <a:pt x="4" y="8"/>
                    </a:lnTo>
                    <a:lnTo>
                      <a:pt x="4" y="10"/>
                    </a:lnTo>
                    <a:lnTo>
                      <a:pt x="4" y="11"/>
                    </a:lnTo>
                    <a:lnTo>
                      <a:pt x="5" y="13"/>
                    </a:lnTo>
                    <a:lnTo>
                      <a:pt x="5" y="16"/>
                    </a:lnTo>
                    <a:lnTo>
                      <a:pt x="5" y="17"/>
                    </a:lnTo>
                    <a:lnTo>
                      <a:pt x="5" y="20"/>
                    </a:lnTo>
                    <a:lnTo>
                      <a:pt x="7" y="21"/>
                    </a:lnTo>
                    <a:lnTo>
                      <a:pt x="7" y="23"/>
                    </a:lnTo>
                    <a:lnTo>
                      <a:pt x="7" y="24"/>
                    </a:lnTo>
                    <a:lnTo>
                      <a:pt x="7" y="25"/>
                    </a:lnTo>
                    <a:lnTo>
                      <a:pt x="7" y="27"/>
                    </a:lnTo>
                    <a:lnTo>
                      <a:pt x="7" y="28"/>
                    </a:lnTo>
                    <a:lnTo>
                      <a:pt x="7" y="30"/>
                    </a:lnTo>
                    <a:lnTo>
                      <a:pt x="5" y="30"/>
                    </a:lnTo>
                    <a:lnTo>
                      <a:pt x="5" y="31"/>
                    </a:lnTo>
                    <a:lnTo>
                      <a:pt x="4" y="31"/>
                    </a:lnTo>
                    <a:lnTo>
                      <a:pt x="3" y="31"/>
                    </a:lnTo>
                    <a:lnTo>
                      <a:pt x="3" y="30"/>
                    </a:lnTo>
                    <a:lnTo>
                      <a:pt x="1" y="30"/>
                    </a:lnTo>
                    <a:lnTo>
                      <a:pt x="1" y="28"/>
                    </a:lnTo>
                    <a:lnTo>
                      <a:pt x="1" y="27"/>
                    </a:lnTo>
                    <a:lnTo>
                      <a:pt x="0" y="25"/>
                    </a:lnTo>
                    <a:lnTo>
                      <a:pt x="0" y="24"/>
                    </a:lnTo>
                    <a:lnTo>
                      <a:pt x="0" y="23"/>
                    </a:lnTo>
                    <a:lnTo>
                      <a:pt x="0" y="21"/>
                    </a:lnTo>
                    <a:lnTo>
                      <a:pt x="0" y="20"/>
                    </a:lnTo>
                    <a:lnTo>
                      <a:pt x="0" y="18"/>
                    </a:lnTo>
                    <a:lnTo>
                      <a:pt x="0" y="17"/>
                    </a:lnTo>
                    <a:lnTo>
                      <a:pt x="0" y="16"/>
                    </a:lnTo>
                    <a:lnTo>
                      <a:pt x="0" y="6"/>
                    </a:lnTo>
                    <a:lnTo>
                      <a:pt x="0" y="4"/>
                    </a:lnTo>
                    <a:lnTo>
                      <a:pt x="0" y="3"/>
                    </a:lnTo>
                    <a:lnTo>
                      <a:pt x="0" y="1"/>
                    </a:lnTo>
                    <a:lnTo>
                      <a:pt x="0" y="0"/>
                    </a:lnTo>
                    <a:lnTo>
                      <a:pt x="1" y="0"/>
                    </a:lnTo>
                    <a:lnTo>
                      <a:pt x="3" y="0"/>
                    </a:lnTo>
                    <a:lnTo>
                      <a:pt x="3" y="1"/>
                    </a:lnTo>
                    <a:lnTo>
                      <a:pt x="4" y="1"/>
                    </a:lnTo>
                    <a:lnTo>
                      <a:pt x="4"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71" name="Freeform 166"/>
              <p:cNvSpPr>
                <a:spLocks/>
              </p:cNvSpPr>
              <p:nvPr/>
            </p:nvSpPr>
            <p:spPr bwMode="auto">
              <a:xfrm>
                <a:off x="3259" y="1191"/>
                <a:ext cx="12" cy="43"/>
              </a:xfrm>
              <a:custGeom>
                <a:avLst/>
                <a:gdLst>
                  <a:gd name="T0" fmla="*/ 917 w 7"/>
                  <a:gd name="T1" fmla="*/ 73 h 32"/>
                  <a:gd name="T2" fmla="*/ 917 w 7"/>
                  <a:gd name="T3" fmla="*/ 132 h 32"/>
                  <a:gd name="T4" fmla="*/ 917 w 7"/>
                  <a:gd name="T5" fmla="*/ 183 h 32"/>
                  <a:gd name="T6" fmla="*/ 1137 w 7"/>
                  <a:gd name="T7" fmla="*/ 246 h 32"/>
                  <a:gd name="T8" fmla="*/ 1137 w 7"/>
                  <a:gd name="T9" fmla="*/ 284 h 32"/>
                  <a:gd name="T10" fmla="*/ 1572 w 7"/>
                  <a:gd name="T11" fmla="*/ 382 h 32"/>
                  <a:gd name="T12" fmla="*/ 1572 w 7"/>
                  <a:gd name="T13" fmla="*/ 445 h 32"/>
                  <a:gd name="T14" fmla="*/ 1572 w 7"/>
                  <a:gd name="T15" fmla="*/ 493 h 32"/>
                  <a:gd name="T16" fmla="*/ 1572 w 7"/>
                  <a:gd name="T17" fmla="*/ 513 h 32"/>
                  <a:gd name="T18" fmla="*/ 1572 w 7"/>
                  <a:gd name="T19" fmla="*/ 550 h 32"/>
                  <a:gd name="T20" fmla="*/ 1572 w 7"/>
                  <a:gd name="T21" fmla="*/ 578 h 32"/>
                  <a:gd name="T22" fmla="*/ 1572 w 7"/>
                  <a:gd name="T23" fmla="*/ 598 h 32"/>
                  <a:gd name="T24" fmla="*/ 1137 w 7"/>
                  <a:gd name="T25" fmla="*/ 598 h 32"/>
                  <a:gd name="T26" fmla="*/ 1137 w 7"/>
                  <a:gd name="T27" fmla="*/ 598 h 32"/>
                  <a:gd name="T28" fmla="*/ 917 w 7"/>
                  <a:gd name="T29" fmla="*/ 615 h 32"/>
                  <a:gd name="T30" fmla="*/ 917 w 7"/>
                  <a:gd name="T31" fmla="*/ 615 h 32"/>
                  <a:gd name="T32" fmla="*/ 917 w 7"/>
                  <a:gd name="T33" fmla="*/ 598 h 32"/>
                  <a:gd name="T34" fmla="*/ 663 w 7"/>
                  <a:gd name="T35" fmla="*/ 598 h 32"/>
                  <a:gd name="T36" fmla="*/ 226 w 7"/>
                  <a:gd name="T37" fmla="*/ 578 h 32"/>
                  <a:gd name="T38" fmla="*/ 226 w 7"/>
                  <a:gd name="T39" fmla="*/ 550 h 32"/>
                  <a:gd name="T40" fmla="*/ 226 w 7"/>
                  <a:gd name="T41" fmla="*/ 493 h 32"/>
                  <a:gd name="T42" fmla="*/ 0 w 7"/>
                  <a:gd name="T43" fmla="*/ 445 h 32"/>
                  <a:gd name="T44" fmla="*/ 0 w 7"/>
                  <a:gd name="T45" fmla="*/ 382 h 32"/>
                  <a:gd name="T46" fmla="*/ 0 w 7"/>
                  <a:gd name="T47" fmla="*/ 331 h 32"/>
                  <a:gd name="T48" fmla="*/ 0 w 7"/>
                  <a:gd name="T49" fmla="*/ 277 h 32"/>
                  <a:gd name="T50" fmla="*/ 0 w 7"/>
                  <a:gd name="T51" fmla="*/ 211 h 32"/>
                  <a:gd name="T52" fmla="*/ 0 w 7"/>
                  <a:gd name="T53" fmla="*/ 183 h 32"/>
                  <a:gd name="T54" fmla="*/ 0 w 7"/>
                  <a:gd name="T55" fmla="*/ 132 h 32"/>
                  <a:gd name="T56" fmla="*/ 0 w 7"/>
                  <a:gd name="T57" fmla="*/ 73 h 32"/>
                  <a:gd name="T58" fmla="*/ 0 w 7"/>
                  <a:gd name="T59" fmla="*/ 54 h 32"/>
                  <a:gd name="T60" fmla="*/ 0 w 7"/>
                  <a:gd name="T61" fmla="*/ 54 h 32"/>
                  <a:gd name="T62" fmla="*/ 0 w 7"/>
                  <a:gd name="T63" fmla="*/ 1 h 32"/>
                  <a:gd name="T64" fmla="*/ 226 w 7"/>
                  <a:gd name="T65" fmla="*/ 1 h 32"/>
                  <a:gd name="T66" fmla="*/ 226 w 7"/>
                  <a:gd name="T67" fmla="*/ 0 h 32"/>
                  <a:gd name="T68" fmla="*/ 226 w 7"/>
                  <a:gd name="T69" fmla="*/ 0 h 32"/>
                  <a:gd name="T70" fmla="*/ 226 w 7"/>
                  <a:gd name="T71" fmla="*/ 0 h 32"/>
                  <a:gd name="T72" fmla="*/ 663 w 7"/>
                  <a:gd name="T73" fmla="*/ 1 h 32"/>
                  <a:gd name="T74" fmla="*/ 663 w 7"/>
                  <a:gd name="T75" fmla="*/ 1 h 32"/>
                  <a:gd name="T76" fmla="*/ 917 w 7"/>
                  <a:gd name="T77" fmla="*/ 1 h 32"/>
                  <a:gd name="T78" fmla="*/ 917 w 7"/>
                  <a:gd name="T79" fmla="*/ 54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2">
                    <a:moveTo>
                      <a:pt x="4" y="3"/>
                    </a:moveTo>
                    <a:lnTo>
                      <a:pt x="4" y="4"/>
                    </a:lnTo>
                    <a:lnTo>
                      <a:pt x="4" y="6"/>
                    </a:lnTo>
                    <a:lnTo>
                      <a:pt x="4" y="7"/>
                    </a:lnTo>
                    <a:lnTo>
                      <a:pt x="4" y="8"/>
                    </a:lnTo>
                    <a:lnTo>
                      <a:pt x="4" y="10"/>
                    </a:lnTo>
                    <a:lnTo>
                      <a:pt x="5" y="11"/>
                    </a:lnTo>
                    <a:lnTo>
                      <a:pt x="5" y="13"/>
                    </a:lnTo>
                    <a:lnTo>
                      <a:pt x="5" y="14"/>
                    </a:lnTo>
                    <a:lnTo>
                      <a:pt x="5" y="15"/>
                    </a:lnTo>
                    <a:lnTo>
                      <a:pt x="5" y="18"/>
                    </a:lnTo>
                    <a:lnTo>
                      <a:pt x="7" y="20"/>
                    </a:lnTo>
                    <a:lnTo>
                      <a:pt x="7" y="21"/>
                    </a:lnTo>
                    <a:lnTo>
                      <a:pt x="7" y="23"/>
                    </a:lnTo>
                    <a:lnTo>
                      <a:pt x="7" y="24"/>
                    </a:lnTo>
                    <a:lnTo>
                      <a:pt x="7" y="25"/>
                    </a:lnTo>
                    <a:lnTo>
                      <a:pt x="7" y="27"/>
                    </a:lnTo>
                    <a:lnTo>
                      <a:pt x="7" y="28"/>
                    </a:lnTo>
                    <a:lnTo>
                      <a:pt x="7" y="30"/>
                    </a:lnTo>
                    <a:lnTo>
                      <a:pt x="7" y="31"/>
                    </a:lnTo>
                    <a:lnTo>
                      <a:pt x="5" y="31"/>
                    </a:lnTo>
                    <a:lnTo>
                      <a:pt x="4" y="32"/>
                    </a:lnTo>
                    <a:lnTo>
                      <a:pt x="4" y="31"/>
                    </a:lnTo>
                    <a:lnTo>
                      <a:pt x="3" y="31"/>
                    </a:lnTo>
                    <a:lnTo>
                      <a:pt x="1" y="30"/>
                    </a:lnTo>
                    <a:lnTo>
                      <a:pt x="1" y="28"/>
                    </a:lnTo>
                    <a:lnTo>
                      <a:pt x="1" y="27"/>
                    </a:lnTo>
                    <a:lnTo>
                      <a:pt x="1" y="25"/>
                    </a:lnTo>
                    <a:lnTo>
                      <a:pt x="1" y="24"/>
                    </a:lnTo>
                    <a:lnTo>
                      <a:pt x="0" y="23"/>
                    </a:lnTo>
                    <a:lnTo>
                      <a:pt x="0" y="21"/>
                    </a:lnTo>
                    <a:lnTo>
                      <a:pt x="0" y="20"/>
                    </a:lnTo>
                    <a:lnTo>
                      <a:pt x="0" y="18"/>
                    </a:lnTo>
                    <a:lnTo>
                      <a:pt x="0" y="17"/>
                    </a:lnTo>
                    <a:lnTo>
                      <a:pt x="0" y="15"/>
                    </a:lnTo>
                    <a:lnTo>
                      <a:pt x="0" y="14"/>
                    </a:lnTo>
                    <a:lnTo>
                      <a:pt x="0" y="13"/>
                    </a:lnTo>
                    <a:lnTo>
                      <a:pt x="0" y="11"/>
                    </a:lnTo>
                    <a:lnTo>
                      <a:pt x="0" y="10"/>
                    </a:lnTo>
                    <a:lnTo>
                      <a:pt x="0" y="8"/>
                    </a:lnTo>
                    <a:lnTo>
                      <a:pt x="0" y="7"/>
                    </a:lnTo>
                    <a:lnTo>
                      <a:pt x="0" y="6"/>
                    </a:lnTo>
                    <a:lnTo>
                      <a:pt x="0" y="4"/>
                    </a:lnTo>
                    <a:lnTo>
                      <a:pt x="0" y="3"/>
                    </a:lnTo>
                    <a:lnTo>
                      <a:pt x="0" y="1"/>
                    </a:lnTo>
                    <a:lnTo>
                      <a:pt x="1" y="1"/>
                    </a:lnTo>
                    <a:lnTo>
                      <a:pt x="1" y="0"/>
                    </a:lnTo>
                    <a:lnTo>
                      <a:pt x="3" y="0"/>
                    </a:lnTo>
                    <a:lnTo>
                      <a:pt x="3" y="1"/>
                    </a:lnTo>
                    <a:lnTo>
                      <a:pt x="4" y="1"/>
                    </a:lnTo>
                    <a:lnTo>
                      <a:pt x="4"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72" name="Freeform 167"/>
              <p:cNvSpPr>
                <a:spLocks/>
              </p:cNvSpPr>
              <p:nvPr/>
            </p:nvSpPr>
            <p:spPr bwMode="auto">
              <a:xfrm>
                <a:off x="3259" y="1234"/>
                <a:ext cx="12" cy="38"/>
              </a:xfrm>
              <a:custGeom>
                <a:avLst/>
                <a:gdLst>
                  <a:gd name="T0" fmla="*/ 917 w 7"/>
                  <a:gd name="T1" fmla="*/ 25 h 31"/>
                  <a:gd name="T2" fmla="*/ 917 w 7"/>
                  <a:gd name="T3" fmla="*/ 47 h 31"/>
                  <a:gd name="T4" fmla="*/ 917 w 7"/>
                  <a:gd name="T5" fmla="*/ 71 h 31"/>
                  <a:gd name="T6" fmla="*/ 917 w 7"/>
                  <a:gd name="T7" fmla="*/ 91 h 31"/>
                  <a:gd name="T8" fmla="*/ 1137 w 7"/>
                  <a:gd name="T9" fmla="*/ 131 h 31"/>
                  <a:gd name="T10" fmla="*/ 1137 w 7"/>
                  <a:gd name="T11" fmla="*/ 161 h 31"/>
                  <a:gd name="T12" fmla="*/ 1572 w 7"/>
                  <a:gd name="T13" fmla="*/ 173 h 31"/>
                  <a:gd name="T14" fmla="*/ 1572 w 7"/>
                  <a:gd name="T15" fmla="*/ 199 h 31"/>
                  <a:gd name="T16" fmla="*/ 1572 w 7"/>
                  <a:gd name="T17" fmla="*/ 206 h 31"/>
                  <a:gd name="T18" fmla="*/ 1572 w 7"/>
                  <a:gd name="T19" fmla="*/ 222 h 31"/>
                  <a:gd name="T20" fmla="*/ 1572 w 7"/>
                  <a:gd name="T21" fmla="*/ 228 h 31"/>
                  <a:gd name="T22" fmla="*/ 1137 w 7"/>
                  <a:gd name="T23" fmla="*/ 228 h 31"/>
                  <a:gd name="T24" fmla="*/ 1137 w 7"/>
                  <a:gd name="T25" fmla="*/ 241 h 31"/>
                  <a:gd name="T26" fmla="*/ 917 w 7"/>
                  <a:gd name="T27" fmla="*/ 241 h 31"/>
                  <a:gd name="T28" fmla="*/ 917 w 7"/>
                  <a:gd name="T29" fmla="*/ 241 h 31"/>
                  <a:gd name="T30" fmla="*/ 917 w 7"/>
                  <a:gd name="T31" fmla="*/ 241 h 31"/>
                  <a:gd name="T32" fmla="*/ 663 w 7"/>
                  <a:gd name="T33" fmla="*/ 241 h 31"/>
                  <a:gd name="T34" fmla="*/ 663 w 7"/>
                  <a:gd name="T35" fmla="*/ 241 h 31"/>
                  <a:gd name="T36" fmla="*/ 226 w 7"/>
                  <a:gd name="T37" fmla="*/ 228 h 31"/>
                  <a:gd name="T38" fmla="*/ 226 w 7"/>
                  <a:gd name="T39" fmla="*/ 222 h 31"/>
                  <a:gd name="T40" fmla="*/ 0 w 7"/>
                  <a:gd name="T41" fmla="*/ 199 h 31"/>
                  <a:gd name="T42" fmla="*/ 0 w 7"/>
                  <a:gd name="T43" fmla="*/ 173 h 31"/>
                  <a:gd name="T44" fmla="*/ 0 w 7"/>
                  <a:gd name="T45" fmla="*/ 161 h 31"/>
                  <a:gd name="T46" fmla="*/ 0 w 7"/>
                  <a:gd name="T47" fmla="*/ 131 h 31"/>
                  <a:gd name="T48" fmla="*/ 0 w 7"/>
                  <a:gd name="T49" fmla="*/ 38 h 31"/>
                  <a:gd name="T50" fmla="*/ 0 w 7"/>
                  <a:gd name="T51" fmla="*/ 25 h 31"/>
                  <a:gd name="T52" fmla="*/ 0 w 7"/>
                  <a:gd name="T53" fmla="*/ 25 h 31"/>
                  <a:gd name="T54" fmla="*/ 0 w 7"/>
                  <a:gd name="T55" fmla="*/ 2 h 31"/>
                  <a:gd name="T56" fmla="*/ 0 w 7"/>
                  <a:gd name="T57" fmla="*/ 0 h 31"/>
                  <a:gd name="T58" fmla="*/ 0 w 7"/>
                  <a:gd name="T59" fmla="*/ 0 h 31"/>
                  <a:gd name="T60" fmla="*/ 226 w 7"/>
                  <a:gd name="T61" fmla="*/ 0 h 31"/>
                  <a:gd name="T62" fmla="*/ 226 w 7"/>
                  <a:gd name="T63" fmla="*/ 0 h 31"/>
                  <a:gd name="T64" fmla="*/ 226 w 7"/>
                  <a:gd name="T65" fmla="*/ 0 h 31"/>
                  <a:gd name="T66" fmla="*/ 663 w 7"/>
                  <a:gd name="T67" fmla="*/ 0 h 31"/>
                  <a:gd name="T68" fmla="*/ 663 w 7"/>
                  <a:gd name="T69" fmla="*/ 2 h 31"/>
                  <a:gd name="T70" fmla="*/ 917 w 7"/>
                  <a:gd name="T71" fmla="*/ 2 h 31"/>
                  <a:gd name="T72" fmla="*/ 917 w 7"/>
                  <a:gd name="T73" fmla="*/ 25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 h="31">
                    <a:moveTo>
                      <a:pt x="4" y="3"/>
                    </a:moveTo>
                    <a:lnTo>
                      <a:pt x="4" y="3"/>
                    </a:lnTo>
                    <a:lnTo>
                      <a:pt x="4" y="5"/>
                    </a:lnTo>
                    <a:lnTo>
                      <a:pt x="4" y="6"/>
                    </a:lnTo>
                    <a:lnTo>
                      <a:pt x="4" y="7"/>
                    </a:lnTo>
                    <a:lnTo>
                      <a:pt x="4" y="9"/>
                    </a:lnTo>
                    <a:lnTo>
                      <a:pt x="4" y="10"/>
                    </a:lnTo>
                    <a:lnTo>
                      <a:pt x="4" y="12"/>
                    </a:lnTo>
                    <a:lnTo>
                      <a:pt x="5" y="13"/>
                    </a:lnTo>
                    <a:lnTo>
                      <a:pt x="5" y="16"/>
                    </a:lnTo>
                    <a:lnTo>
                      <a:pt x="5" y="17"/>
                    </a:lnTo>
                    <a:lnTo>
                      <a:pt x="5" y="20"/>
                    </a:lnTo>
                    <a:lnTo>
                      <a:pt x="7" y="22"/>
                    </a:lnTo>
                    <a:lnTo>
                      <a:pt x="7" y="23"/>
                    </a:lnTo>
                    <a:lnTo>
                      <a:pt x="7" y="24"/>
                    </a:lnTo>
                    <a:lnTo>
                      <a:pt x="7" y="26"/>
                    </a:lnTo>
                    <a:lnTo>
                      <a:pt x="7" y="27"/>
                    </a:lnTo>
                    <a:lnTo>
                      <a:pt x="7" y="29"/>
                    </a:lnTo>
                    <a:lnTo>
                      <a:pt x="7" y="30"/>
                    </a:lnTo>
                    <a:lnTo>
                      <a:pt x="5" y="30"/>
                    </a:lnTo>
                    <a:lnTo>
                      <a:pt x="5" y="31"/>
                    </a:lnTo>
                    <a:lnTo>
                      <a:pt x="4" y="31"/>
                    </a:lnTo>
                    <a:lnTo>
                      <a:pt x="3" y="31"/>
                    </a:lnTo>
                    <a:lnTo>
                      <a:pt x="1" y="30"/>
                    </a:lnTo>
                    <a:lnTo>
                      <a:pt x="1" y="29"/>
                    </a:lnTo>
                    <a:lnTo>
                      <a:pt x="1" y="27"/>
                    </a:lnTo>
                    <a:lnTo>
                      <a:pt x="0" y="26"/>
                    </a:lnTo>
                    <a:lnTo>
                      <a:pt x="0" y="24"/>
                    </a:lnTo>
                    <a:lnTo>
                      <a:pt x="0" y="23"/>
                    </a:lnTo>
                    <a:lnTo>
                      <a:pt x="0" y="22"/>
                    </a:lnTo>
                    <a:lnTo>
                      <a:pt x="0" y="20"/>
                    </a:lnTo>
                    <a:lnTo>
                      <a:pt x="0" y="19"/>
                    </a:lnTo>
                    <a:lnTo>
                      <a:pt x="0" y="16"/>
                    </a:lnTo>
                    <a:lnTo>
                      <a:pt x="0" y="7"/>
                    </a:lnTo>
                    <a:lnTo>
                      <a:pt x="0" y="5"/>
                    </a:lnTo>
                    <a:lnTo>
                      <a:pt x="0" y="3"/>
                    </a:lnTo>
                    <a:lnTo>
                      <a:pt x="0" y="2"/>
                    </a:lnTo>
                    <a:lnTo>
                      <a:pt x="0" y="0"/>
                    </a:lnTo>
                    <a:lnTo>
                      <a:pt x="1" y="0"/>
                    </a:lnTo>
                    <a:lnTo>
                      <a:pt x="3" y="0"/>
                    </a:lnTo>
                    <a:lnTo>
                      <a:pt x="3" y="2"/>
                    </a:lnTo>
                    <a:lnTo>
                      <a:pt x="4" y="2"/>
                    </a:lnTo>
                    <a:lnTo>
                      <a:pt x="4"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73" name="Freeform 168"/>
              <p:cNvSpPr>
                <a:spLocks/>
              </p:cNvSpPr>
              <p:nvPr/>
            </p:nvSpPr>
            <p:spPr bwMode="auto">
              <a:xfrm>
                <a:off x="3259" y="1275"/>
                <a:ext cx="12" cy="40"/>
              </a:xfrm>
              <a:custGeom>
                <a:avLst/>
                <a:gdLst>
                  <a:gd name="T0" fmla="*/ 243 w 8"/>
                  <a:gd name="T1" fmla="*/ 36 h 31"/>
                  <a:gd name="T2" fmla="*/ 243 w 8"/>
                  <a:gd name="T3" fmla="*/ 59 h 31"/>
                  <a:gd name="T4" fmla="*/ 315 w 8"/>
                  <a:gd name="T5" fmla="*/ 98 h 31"/>
                  <a:gd name="T6" fmla="*/ 315 w 8"/>
                  <a:gd name="T7" fmla="*/ 139 h 31"/>
                  <a:gd name="T8" fmla="*/ 315 w 8"/>
                  <a:gd name="T9" fmla="*/ 190 h 31"/>
                  <a:gd name="T10" fmla="*/ 453 w 8"/>
                  <a:gd name="T11" fmla="*/ 231 h 31"/>
                  <a:gd name="T12" fmla="*/ 453 w 8"/>
                  <a:gd name="T13" fmla="*/ 271 h 31"/>
                  <a:gd name="T14" fmla="*/ 473 w 8"/>
                  <a:gd name="T15" fmla="*/ 308 h 31"/>
                  <a:gd name="T16" fmla="*/ 473 w 8"/>
                  <a:gd name="T17" fmla="*/ 316 h 31"/>
                  <a:gd name="T18" fmla="*/ 473 w 8"/>
                  <a:gd name="T19" fmla="*/ 346 h 31"/>
                  <a:gd name="T20" fmla="*/ 453 w 8"/>
                  <a:gd name="T21" fmla="*/ 350 h 31"/>
                  <a:gd name="T22" fmla="*/ 453 w 8"/>
                  <a:gd name="T23" fmla="*/ 369 h 31"/>
                  <a:gd name="T24" fmla="*/ 315 w 8"/>
                  <a:gd name="T25" fmla="*/ 397 h 31"/>
                  <a:gd name="T26" fmla="*/ 315 w 8"/>
                  <a:gd name="T27" fmla="*/ 397 h 31"/>
                  <a:gd name="T28" fmla="*/ 243 w 8"/>
                  <a:gd name="T29" fmla="*/ 397 h 31"/>
                  <a:gd name="T30" fmla="*/ 243 w 8"/>
                  <a:gd name="T31" fmla="*/ 397 h 31"/>
                  <a:gd name="T32" fmla="*/ 243 w 8"/>
                  <a:gd name="T33" fmla="*/ 397 h 31"/>
                  <a:gd name="T34" fmla="*/ 210 w 8"/>
                  <a:gd name="T35" fmla="*/ 369 h 31"/>
                  <a:gd name="T36" fmla="*/ 210 w 8"/>
                  <a:gd name="T37" fmla="*/ 350 h 31"/>
                  <a:gd name="T38" fmla="*/ 93 w 8"/>
                  <a:gd name="T39" fmla="*/ 346 h 31"/>
                  <a:gd name="T40" fmla="*/ 93 w 8"/>
                  <a:gd name="T41" fmla="*/ 316 h 31"/>
                  <a:gd name="T42" fmla="*/ 93 w 8"/>
                  <a:gd name="T43" fmla="*/ 271 h 31"/>
                  <a:gd name="T44" fmla="*/ 0 w 8"/>
                  <a:gd name="T45" fmla="*/ 231 h 31"/>
                  <a:gd name="T46" fmla="*/ 0 w 8"/>
                  <a:gd name="T47" fmla="*/ 190 h 31"/>
                  <a:gd name="T48" fmla="*/ 0 w 8"/>
                  <a:gd name="T49" fmla="*/ 147 h 31"/>
                  <a:gd name="T50" fmla="*/ 0 w 8"/>
                  <a:gd name="T51" fmla="*/ 139 h 31"/>
                  <a:gd name="T52" fmla="*/ 0 w 8"/>
                  <a:gd name="T53" fmla="*/ 98 h 31"/>
                  <a:gd name="T54" fmla="*/ 0 w 8"/>
                  <a:gd name="T55" fmla="*/ 59 h 31"/>
                  <a:gd name="T56" fmla="*/ 0 w 8"/>
                  <a:gd name="T57" fmla="*/ 36 h 31"/>
                  <a:gd name="T58" fmla="*/ 0 w 8"/>
                  <a:gd name="T59" fmla="*/ 36 h 31"/>
                  <a:gd name="T60" fmla="*/ 0 w 8"/>
                  <a:gd name="T61" fmla="*/ 1 h 31"/>
                  <a:gd name="T62" fmla="*/ 93 w 8"/>
                  <a:gd name="T63" fmla="*/ 0 h 31"/>
                  <a:gd name="T64" fmla="*/ 93 w 8"/>
                  <a:gd name="T65" fmla="*/ 0 h 31"/>
                  <a:gd name="T66" fmla="*/ 93 w 8"/>
                  <a:gd name="T67" fmla="*/ 0 h 31"/>
                  <a:gd name="T68" fmla="*/ 93 w 8"/>
                  <a:gd name="T69" fmla="*/ 0 h 31"/>
                  <a:gd name="T70" fmla="*/ 93 w 8"/>
                  <a:gd name="T71" fmla="*/ 0 h 31"/>
                  <a:gd name="T72" fmla="*/ 210 w 8"/>
                  <a:gd name="T73" fmla="*/ 0 h 31"/>
                  <a:gd name="T74" fmla="*/ 210 w 8"/>
                  <a:gd name="T75" fmla="*/ 0 h 31"/>
                  <a:gd name="T76" fmla="*/ 243 w 8"/>
                  <a:gd name="T77" fmla="*/ 0 h 31"/>
                  <a:gd name="T78" fmla="*/ 243 w 8"/>
                  <a:gd name="T79" fmla="*/ 1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 h="31">
                    <a:moveTo>
                      <a:pt x="4" y="1"/>
                    </a:moveTo>
                    <a:lnTo>
                      <a:pt x="4" y="3"/>
                    </a:lnTo>
                    <a:lnTo>
                      <a:pt x="4" y="4"/>
                    </a:lnTo>
                    <a:lnTo>
                      <a:pt x="4" y="5"/>
                    </a:lnTo>
                    <a:lnTo>
                      <a:pt x="5" y="7"/>
                    </a:lnTo>
                    <a:lnTo>
                      <a:pt x="5" y="8"/>
                    </a:lnTo>
                    <a:lnTo>
                      <a:pt x="5" y="10"/>
                    </a:lnTo>
                    <a:lnTo>
                      <a:pt x="5" y="11"/>
                    </a:lnTo>
                    <a:lnTo>
                      <a:pt x="5" y="12"/>
                    </a:lnTo>
                    <a:lnTo>
                      <a:pt x="5" y="15"/>
                    </a:lnTo>
                    <a:lnTo>
                      <a:pt x="7" y="17"/>
                    </a:lnTo>
                    <a:lnTo>
                      <a:pt x="7" y="18"/>
                    </a:lnTo>
                    <a:lnTo>
                      <a:pt x="7" y="21"/>
                    </a:lnTo>
                    <a:lnTo>
                      <a:pt x="7" y="22"/>
                    </a:lnTo>
                    <a:lnTo>
                      <a:pt x="8" y="24"/>
                    </a:lnTo>
                    <a:lnTo>
                      <a:pt x="8" y="25"/>
                    </a:lnTo>
                    <a:lnTo>
                      <a:pt x="8" y="27"/>
                    </a:lnTo>
                    <a:lnTo>
                      <a:pt x="8" y="28"/>
                    </a:lnTo>
                    <a:lnTo>
                      <a:pt x="7" y="28"/>
                    </a:lnTo>
                    <a:lnTo>
                      <a:pt x="7" y="29"/>
                    </a:lnTo>
                    <a:lnTo>
                      <a:pt x="5" y="29"/>
                    </a:lnTo>
                    <a:lnTo>
                      <a:pt x="5" y="31"/>
                    </a:lnTo>
                    <a:lnTo>
                      <a:pt x="4" y="31"/>
                    </a:lnTo>
                    <a:lnTo>
                      <a:pt x="3" y="29"/>
                    </a:lnTo>
                    <a:lnTo>
                      <a:pt x="3" y="28"/>
                    </a:lnTo>
                    <a:lnTo>
                      <a:pt x="1" y="28"/>
                    </a:lnTo>
                    <a:lnTo>
                      <a:pt x="1" y="27"/>
                    </a:lnTo>
                    <a:lnTo>
                      <a:pt x="1" y="25"/>
                    </a:lnTo>
                    <a:lnTo>
                      <a:pt x="1" y="24"/>
                    </a:lnTo>
                    <a:lnTo>
                      <a:pt x="1" y="22"/>
                    </a:lnTo>
                    <a:lnTo>
                      <a:pt x="0" y="21"/>
                    </a:lnTo>
                    <a:lnTo>
                      <a:pt x="0" y="18"/>
                    </a:lnTo>
                    <a:lnTo>
                      <a:pt x="0" y="17"/>
                    </a:lnTo>
                    <a:lnTo>
                      <a:pt x="0" y="15"/>
                    </a:lnTo>
                    <a:lnTo>
                      <a:pt x="0" y="14"/>
                    </a:lnTo>
                    <a:lnTo>
                      <a:pt x="0" y="12"/>
                    </a:lnTo>
                    <a:lnTo>
                      <a:pt x="0" y="11"/>
                    </a:lnTo>
                    <a:lnTo>
                      <a:pt x="0" y="10"/>
                    </a:lnTo>
                    <a:lnTo>
                      <a:pt x="0" y="8"/>
                    </a:lnTo>
                    <a:lnTo>
                      <a:pt x="0" y="7"/>
                    </a:lnTo>
                    <a:lnTo>
                      <a:pt x="0" y="5"/>
                    </a:lnTo>
                    <a:lnTo>
                      <a:pt x="0" y="4"/>
                    </a:lnTo>
                    <a:lnTo>
                      <a:pt x="0" y="3"/>
                    </a:lnTo>
                    <a:lnTo>
                      <a:pt x="0" y="1"/>
                    </a:lnTo>
                    <a:lnTo>
                      <a:pt x="1" y="0"/>
                    </a:lnTo>
                    <a:lnTo>
                      <a:pt x="3" y="0"/>
                    </a:lnTo>
                    <a:lnTo>
                      <a:pt x="4" y="0"/>
                    </a:lnTo>
                    <a:lnTo>
                      <a:pt x="4"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74" name="Freeform 169"/>
              <p:cNvSpPr>
                <a:spLocks/>
              </p:cNvSpPr>
              <p:nvPr/>
            </p:nvSpPr>
            <p:spPr bwMode="auto">
              <a:xfrm>
                <a:off x="3259" y="1318"/>
                <a:ext cx="12" cy="41"/>
              </a:xfrm>
              <a:custGeom>
                <a:avLst/>
                <a:gdLst>
                  <a:gd name="T0" fmla="*/ 917 w 7"/>
                  <a:gd name="T1" fmla="*/ 49 h 31"/>
                  <a:gd name="T2" fmla="*/ 917 w 7"/>
                  <a:gd name="T3" fmla="*/ 104 h 31"/>
                  <a:gd name="T4" fmla="*/ 917 w 7"/>
                  <a:gd name="T5" fmla="*/ 151 h 31"/>
                  <a:gd name="T6" fmla="*/ 1137 w 7"/>
                  <a:gd name="T7" fmla="*/ 183 h 31"/>
                  <a:gd name="T8" fmla="*/ 1137 w 7"/>
                  <a:gd name="T9" fmla="*/ 265 h 31"/>
                  <a:gd name="T10" fmla="*/ 1572 w 7"/>
                  <a:gd name="T11" fmla="*/ 313 h 31"/>
                  <a:gd name="T12" fmla="*/ 1572 w 7"/>
                  <a:gd name="T13" fmla="*/ 378 h 31"/>
                  <a:gd name="T14" fmla="*/ 1572 w 7"/>
                  <a:gd name="T15" fmla="*/ 397 h 31"/>
                  <a:gd name="T16" fmla="*/ 1572 w 7"/>
                  <a:gd name="T17" fmla="*/ 423 h 31"/>
                  <a:gd name="T18" fmla="*/ 1572 w 7"/>
                  <a:gd name="T19" fmla="*/ 444 h 31"/>
                  <a:gd name="T20" fmla="*/ 1572 w 7"/>
                  <a:gd name="T21" fmla="*/ 463 h 31"/>
                  <a:gd name="T22" fmla="*/ 1572 w 7"/>
                  <a:gd name="T23" fmla="*/ 500 h 31"/>
                  <a:gd name="T24" fmla="*/ 1137 w 7"/>
                  <a:gd name="T25" fmla="*/ 503 h 31"/>
                  <a:gd name="T26" fmla="*/ 1137 w 7"/>
                  <a:gd name="T27" fmla="*/ 503 h 31"/>
                  <a:gd name="T28" fmla="*/ 917 w 7"/>
                  <a:gd name="T29" fmla="*/ 503 h 31"/>
                  <a:gd name="T30" fmla="*/ 917 w 7"/>
                  <a:gd name="T31" fmla="*/ 503 h 31"/>
                  <a:gd name="T32" fmla="*/ 917 w 7"/>
                  <a:gd name="T33" fmla="*/ 503 h 31"/>
                  <a:gd name="T34" fmla="*/ 663 w 7"/>
                  <a:gd name="T35" fmla="*/ 500 h 31"/>
                  <a:gd name="T36" fmla="*/ 226 w 7"/>
                  <a:gd name="T37" fmla="*/ 463 h 31"/>
                  <a:gd name="T38" fmla="*/ 226 w 7"/>
                  <a:gd name="T39" fmla="*/ 444 h 31"/>
                  <a:gd name="T40" fmla="*/ 226 w 7"/>
                  <a:gd name="T41" fmla="*/ 423 h 31"/>
                  <a:gd name="T42" fmla="*/ 0 w 7"/>
                  <a:gd name="T43" fmla="*/ 378 h 31"/>
                  <a:gd name="T44" fmla="*/ 0 w 7"/>
                  <a:gd name="T45" fmla="*/ 320 h 31"/>
                  <a:gd name="T46" fmla="*/ 0 w 7"/>
                  <a:gd name="T47" fmla="*/ 265 h 31"/>
                  <a:gd name="T48" fmla="*/ 0 w 7"/>
                  <a:gd name="T49" fmla="*/ 201 h 31"/>
                  <a:gd name="T50" fmla="*/ 0 w 7"/>
                  <a:gd name="T51" fmla="*/ 183 h 31"/>
                  <a:gd name="T52" fmla="*/ 0 w 7"/>
                  <a:gd name="T53" fmla="*/ 151 h 31"/>
                  <a:gd name="T54" fmla="*/ 0 w 7"/>
                  <a:gd name="T55" fmla="*/ 104 h 31"/>
                  <a:gd name="T56" fmla="*/ 0 w 7"/>
                  <a:gd name="T57" fmla="*/ 65 h 31"/>
                  <a:gd name="T58" fmla="*/ 0 w 7"/>
                  <a:gd name="T59" fmla="*/ 49 h 31"/>
                  <a:gd name="T60" fmla="*/ 0 w 7"/>
                  <a:gd name="T61" fmla="*/ 37 h 31"/>
                  <a:gd name="T62" fmla="*/ 0 w 7"/>
                  <a:gd name="T63" fmla="*/ 0 h 31"/>
                  <a:gd name="T64" fmla="*/ 226 w 7"/>
                  <a:gd name="T65" fmla="*/ 0 h 31"/>
                  <a:gd name="T66" fmla="*/ 226 w 7"/>
                  <a:gd name="T67" fmla="*/ 0 h 31"/>
                  <a:gd name="T68" fmla="*/ 226 w 7"/>
                  <a:gd name="T69" fmla="*/ 0 h 31"/>
                  <a:gd name="T70" fmla="*/ 226 w 7"/>
                  <a:gd name="T71" fmla="*/ 0 h 31"/>
                  <a:gd name="T72" fmla="*/ 663 w 7"/>
                  <a:gd name="T73" fmla="*/ 0 h 31"/>
                  <a:gd name="T74" fmla="*/ 663 w 7"/>
                  <a:gd name="T75" fmla="*/ 0 h 31"/>
                  <a:gd name="T76" fmla="*/ 917 w 7"/>
                  <a:gd name="T77" fmla="*/ 37 h 31"/>
                  <a:gd name="T78" fmla="*/ 917 w 7"/>
                  <a:gd name="T79" fmla="*/ 37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4" y="2"/>
                    </a:moveTo>
                    <a:lnTo>
                      <a:pt x="4" y="3"/>
                    </a:lnTo>
                    <a:lnTo>
                      <a:pt x="4" y="4"/>
                    </a:lnTo>
                    <a:lnTo>
                      <a:pt x="4" y="6"/>
                    </a:lnTo>
                    <a:lnTo>
                      <a:pt x="4" y="7"/>
                    </a:lnTo>
                    <a:lnTo>
                      <a:pt x="4" y="9"/>
                    </a:lnTo>
                    <a:lnTo>
                      <a:pt x="5" y="10"/>
                    </a:lnTo>
                    <a:lnTo>
                      <a:pt x="5" y="11"/>
                    </a:lnTo>
                    <a:lnTo>
                      <a:pt x="5" y="13"/>
                    </a:lnTo>
                    <a:lnTo>
                      <a:pt x="5" y="16"/>
                    </a:lnTo>
                    <a:lnTo>
                      <a:pt x="5" y="17"/>
                    </a:lnTo>
                    <a:lnTo>
                      <a:pt x="7" y="19"/>
                    </a:lnTo>
                    <a:lnTo>
                      <a:pt x="7" y="21"/>
                    </a:lnTo>
                    <a:lnTo>
                      <a:pt x="7" y="23"/>
                    </a:lnTo>
                    <a:lnTo>
                      <a:pt x="7" y="24"/>
                    </a:lnTo>
                    <a:lnTo>
                      <a:pt x="7" y="26"/>
                    </a:lnTo>
                    <a:lnTo>
                      <a:pt x="7" y="27"/>
                    </a:lnTo>
                    <a:lnTo>
                      <a:pt x="7" y="28"/>
                    </a:lnTo>
                    <a:lnTo>
                      <a:pt x="7" y="30"/>
                    </a:lnTo>
                    <a:lnTo>
                      <a:pt x="5" y="30"/>
                    </a:lnTo>
                    <a:lnTo>
                      <a:pt x="5" y="31"/>
                    </a:lnTo>
                    <a:lnTo>
                      <a:pt x="4" y="31"/>
                    </a:lnTo>
                    <a:lnTo>
                      <a:pt x="3" y="30"/>
                    </a:lnTo>
                    <a:lnTo>
                      <a:pt x="1" y="28"/>
                    </a:lnTo>
                    <a:lnTo>
                      <a:pt x="1" y="27"/>
                    </a:lnTo>
                    <a:lnTo>
                      <a:pt x="1" y="26"/>
                    </a:lnTo>
                    <a:lnTo>
                      <a:pt x="1" y="24"/>
                    </a:lnTo>
                    <a:lnTo>
                      <a:pt x="0" y="23"/>
                    </a:lnTo>
                    <a:lnTo>
                      <a:pt x="0" y="21"/>
                    </a:lnTo>
                    <a:lnTo>
                      <a:pt x="0" y="20"/>
                    </a:lnTo>
                    <a:lnTo>
                      <a:pt x="0" y="19"/>
                    </a:lnTo>
                    <a:lnTo>
                      <a:pt x="0" y="16"/>
                    </a:lnTo>
                    <a:lnTo>
                      <a:pt x="0" y="14"/>
                    </a:lnTo>
                    <a:lnTo>
                      <a:pt x="0" y="13"/>
                    </a:lnTo>
                    <a:lnTo>
                      <a:pt x="0" y="11"/>
                    </a:lnTo>
                    <a:lnTo>
                      <a:pt x="0" y="10"/>
                    </a:lnTo>
                    <a:lnTo>
                      <a:pt x="0" y="9"/>
                    </a:lnTo>
                    <a:lnTo>
                      <a:pt x="0" y="7"/>
                    </a:lnTo>
                    <a:lnTo>
                      <a:pt x="0" y="6"/>
                    </a:lnTo>
                    <a:lnTo>
                      <a:pt x="0" y="4"/>
                    </a:lnTo>
                    <a:lnTo>
                      <a:pt x="0" y="3"/>
                    </a:lnTo>
                    <a:lnTo>
                      <a:pt x="0" y="2"/>
                    </a:lnTo>
                    <a:lnTo>
                      <a:pt x="0" y="0"/>
                    </a:lnTo>
                    <a:lnTo>
                      <a:pt x="1" y="0"/>
                    </a:lnTo>
                    <a:lnTo>
                      <a:pt x="3" y="0"/>
                    </a:lnTo>
                    <a:lnTo>
                      <a:pt x="4" y="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75" name="Freeform 170"/>
              <p:cNvSpPr>
                <a:spLocks/>
              </p:cNvSpPr>
              <p:nvPr/>
            </p:nvSpPr>
            <p:spPr bwMode="auto">
              <a:xfrm>
                <a:off x="3259" y="1359"/>
                <a:ext cx="12" cy="40"/>
              </a:xfrm>
              <a:custGeom>
                <a:avLst/>
                <a:gdLst>
                  <a:gd name="T0" fmla="*/ 917 w 7"/>
                  <a:gd name="T1" fmla="*/ 27 h 33"/>
                  <a:gd name="T2" fmla="*/ 917 w 7"/>
                  <a:gd name="T3" fmla="*/ 48 h 33"/>
                  <a:gd name="T4" fmla="*/ 917 w 7"/>
                  <a:gd name="T5" fmla="*/ 70 h 33"/>
                  <a:gd name="T6" fmla="*/ 1137 w 7"/>
                  <a:gd name="T7" fmla="*/ 90 h 33"/>
                  <a:gd name="T8" fmla="*/ 1137 w 7"/>
                  <a:gd name="T9" fmla="*/ 115 h 33"/>
                  <a:gd name="T10" fmla="*/ 1572 w 7"/>
                  <a:gd name="T11" fmla="*/ 133 h 33"/>
                  <a:gd name="T12" fmla="*/ 1572 w 7"/>
                  <a:gd name="T13" fmla="*/ 160 h 33"/>
                  <a:gd name="T14" fmla="*/ 1572 w 7"/>
                  <a:gd name="T15" fmla="*/ 182 h 33"/>
                  <a:gd name="T16" fmla="*/ 1572 w 7"/>
                  <a:gd name="T17" fmla="*/ 184 h 33"/>
                  <a:gd name="T18" fmla="*/ 1572 w 7"/>
                  <a:gd name="T19" fmla="*/ 194 h 33"/>
                  <a:gd name="T20" fmla="*/ 1572 w 7"/>
                  <a:gd name="T21" fmla="*/ 204 h 33"/>
                  <a:gd name="T22" fmla="*/ 1572 w 7"/>
                  <a:gd name="T23" fmla="*/ 213 h 33"/>
                  <a:gd name="T24" fmla="*/ 1137 w 7"/>
                  <a:gd name="T25" fmla="*/ 213 h 33"/>
                  <a:gd name="T26" fmla="*/ 1137 w 7"/>
                  <a:gd name="T27" fmla="*/ 223 h 33"/>
                  <a:gd name="T28" fmla="*/ 917 w 7"/>
                  <a:gd name="T29" fmla="*/ 223 h 33"/>
                  <a:gd name="T30" fmla="*/ 917 w 7"/>
                  <a:gd name="T31" fmla="*/ 223 h 33"/>
                  <a:gd name="T32" fmla="*/ 917 w 7"/>
                  <a:gd name="T33" fmla="*/ 213 h 33"/>
                  <a:gd name="T34" fmla="*/ 663 w 7"/>
                  <a:gd name="T35" fmla="*/ 213 h 33"/>
                  <a:gd name="T36" fmla="*/ 226 w 7"/>
                  <a:gd name="T37" fmla="*/ 204 h 33"/>
                  <a:gd name="T38" fmla="*/ 226 w 7"/>
                  <a:gd name="T39" fmla="*/ 194 h 33"/>
                  <a:gd name="T40" fmla="*/ 226 w 7"/>
                  <a:gd name="T41" fmla="*/ 182 h 33"/>
                  <a:gd name="T42" fmla="*/ 0 w 7"/>
                  <a:gd name="T43" fmla="*/ 160 h 33"/>
                  <a:gd name="T44" fmla="*/ 0 w 7"/>
                  <a:gd name="T45" fmla="*/ 133 h 33"/>
                  <a:gd name="T46" fmla="*/ 0 w 7"/>
                  <a:gd name="T47" fmla="*/ 115 h 33"/>
                  <a:gd name="T48" fmla="*/ 0 w 7"/>
                  <a:gd name="T49" fmla="*/ 95 h 33"/>
                  <a:gd name="T50" fmla="*/ 0 w 7"/>
                  <a:gd name="T51" fmla="*/ 90 h 33"/>
                  <a:gd name="T52" fmla="*/ 0 w 7"/>
                  <a:gd name="T53" fmla="*/ 70 h 33"/>
                  <a:gd name="T54" fmla="*/ 0 w 7"/>
                  <a:gd name="T55" fmla="*/ 48 h 33"/>
                  <a:gd name="T56" fmla="*/ 0 w 7"/>
                  <a:gd name="T57" fmla="*/ 27 h 33"/>
                  <a:gd name="T58" fmla="*/ 0 w 7"/>
                  <a:gd name="T59" fmla="*/ 22 h 33"/>
                  <a:gd name="T60" fmla="*/ 0 w 7"/>
                  <a:gd name="T61" fmla="*/ 22 h 33"/>
                  <a:gd name="T62" fmla="*/ 0 w 7"/>
                  <a:gd name="T63" fmla="*/ 2 h 33"/>
                  <a:gd name="T64" fmla="*/ 226 w 7"/>
                  <a:gd name="T65" fmla="*/ 2 h 33"/>
                  <a:gd name="T66" fmla="*/ 226 w 7"/>
                  <a:gd name="T67" fmla="*/ 2 h 33"/>
                  <a:gd name="T68" fmla="*/ 226 w 7"/>
                  <a:gd name="T69" fmla="*/ 0 h 33"/>
                  <a:gd name="T70" fmla="*/ 226 w 7"/>
                  <a:gd name="T71" fmla="*/ 2 h 33"/>
                  <a:gd name="T72" fmla="*/ 663 w 7"/>
                  <a:gd name="T73" fmla="*/ 2 h 33"/>
                  <a:gd name="T74" fmla="*/ 663 w 7"/>
                  <a:gd name="T75" fmla="*/ 2 h 33"/>
                  <a:gd name="T76" fmla="*/ 917 w 7"/>
                  <a:gd name="T77" fmla="*/ 2 h 33"/>
                  <a:gd name="T78" fmla="*/ 917 w 7"/>
                  <a:gd name="T79" fmla="*/ 22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3">
                    <a:moveTo>
                      <a:pt x="4" y="3"/>
                    </a:moveTo>
                    <a:lnTo>
                      <a:pt x="4" y="4"/>
                    </a:lnTo>
                    <a:lnTo>
                      <a:pt x="4" y="6"/>
                    </a:lnTo>
                    <a:lnTo>
                      <a:pt x="4" y="7"/>
                    </a:lnTo>
                    <a:lnTo>
                      <a:pt x="4" y="9"/>
                    </a:lnTo>
                    <a:lnTo>
                      <a:pt x="4" y="10"/>
                    </a:lnTo>
                    <a:lnTo>
                      <a:pt x="5" y="11"/>
                    </a:lnTo>
                    <a:lnTo>
                      <a:pt x="5" y="13"/>
                    </a:lnTo>
                    <a:lnTo>
                      <a:pt x="5" y="14"/>
                    </a:lnTo>
                    <a:lnTo>
                      <a:pt x="5" y="17"/>
                    </a:lnTo>
                    <a:lnTo>
                      <a:pt x="5" y="19"/>
                    </a:lnTo>
                    <a:lnTo>
                      <a:pt x="7" y="20"/>
                    </a:lnTo>
                    <a:lnTo>
                      <a:pt x="7" y="21"/>
                    </a:lnTo>
                    <a:lnTo>
                      <a:pt x="7" y="23"/>
                    </a:lnTo>
                    <a:lnTo>
                      <a:pt x="7" y="24"/>
                    </a:lnTo>
                    <a:lnTo>
                      <a:pt x="7" y="26"/>
                    </a:lnTo>
                    <a:lnTo>
                      <a:pt x="7" y="27"/>
                    </a:lnTo>
                    <a:lnTo>
                      <a:pt x="7" y="28"/>
                    </a:lnTo>
                    <a:lnTo>
                      <a:pt x="7" y="30"/>
                    </a:lnTo>
                    <a:lnTo>
                      <a:pt x="7" y="31"/>
                    </a:lnTo>
                    <a:lnTo>
                      <a:pt x="5" y="31"/>
                    </a:lnTo>
                    <a:lnTo>
                      <a:pt x="5" y="33"/>
                    </a:lnTo>
                    <a:lnTo>
                      <a:pt x="4" y="33"/>
                    </a:lnTo>
                    <a:lnTo>
                      <a:pt x="4" y="31"/>
                    </a:lnTo>
                    <a:lnTo>
                      <a:pt x="3" y="31"/>
                    </a:lnTo>
                    <a:lnTo>
                      <a:pt x="1" y="30"/>
                    </a:lnTo>
                    <a:lnTo>
                      <a:pt x="1" y="28"/>
                    </a:lnTo>
                    <a:lnTo>
                      <a:pt x="1" y="27"/>
                    </a:lnTo>
                    <a:lnTo>
                      <a:pt x="1" y="26"/>
                    </a:lnTo>
                    <a:lnTo>
                      <a:pt x="1" y="24"/>
                    </a:lnTo>
                    <a:lnTo>
                      <a:pt x="0" y="23"/>
                    </a:lnTo>
                    <a:lnTo>
                      <a:pt x="0" y="21"/>
                    </a:lnTo>
                    <a:lnTo>
                      <a:pt x="0" y="20"/>
                    </a:lnTo>
                    <a:lnTo>
                      <a:pt x="0" y="19"/>
                    </a:lnTo>
                    <a:lnTo>
                      <a:pt x="0" y="17"/>
                    </a:lnTo>
                    <a:lnTo>
                      <a:pt x="0" y="16"/>
                    </a:lnTo>
                    <a:lnTo>
                      <a:pt x="0" y="14"/>
                    </a:lnTo>
                    <a:lnTo>
                      <a:pt x="0" y="13"/>
                    </a:lnTo>
                    <a:lnTo>
                      <a:pt x="0" y="11"/>
                    </a:lnTo>
                    <a:lnTo>
                      <a:pt x="0" y="10"/>
                    </a:lnTo>
                    <a:lnTo>
                      <a:pt x="0" y="9"/>
                    </a:lnTo>
                    <a:lnTo>
                      <a:pt x="0" y="7"/>
                    </a:lnTo>
                    <a:lnTo>
                      <a:pt x="0" y="6"/>
                    </a:lnTo>
                    <a:lnTo>
                      <a:pt x="0" y="4"/>
                    </a:lnTo>
                    <a:lnTo>
                      <a:pt x="0" y="3"/>
                    </a:lnTo>
                    <a:lnTo>
                      <a:pt x="0" y="2"/>
                    </a:lnTo>
                    <a:lnTo>
                      <a:pt x="1" y="2"/>
                    </a:lnTo>
                    <a:lnTo>
                      <a:pt x="1" y="0"/>
                    </a:lnTo>
                    <a:lnTo>
                      <a:pt x="1" y="2"/>
                    </a:lnTo>
                    <a:lnTo>
                      <a:pt x="3" y="2"/>
                    </a:lnTo>
                    <a:lnTo>
                      <a:pt x="4" y="2"/>
                    </a:lnTo>
                    <a:lnTo>
                      <a:pt x="4"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76" name="Freeform 171"/>
              <p:cNvSpPr>
                <a:spLocks/>
              </p:cNvSpPr>
              <p:nvPr/>
            </p:nvSpPr>
            <p:spPr bwMode="auto">
              <a:xfrm>
                <a:off x="3271" y="982"/>
                <a:ext cx="34" cy="41"/>
              </a:xfrm>
              <a:custGeom>
                <a:avLst/>
                <a:gdLst>
                  <a:gd name="T0" fmla="*/ 246 w 27"/>
                  <a:gd name="T1" fmla="*/ 444 h 31"/>
                  <a:gd name="T2" fmla="*/ 241 w 27"/>
                  <a:gd name="T3" fmla="*/ 500 h 31"/>
                  <a:gd name="T4" fmla="*/ 220 w 27"/>
                  <a:gd name="T5" fmla="*/ 500 h 31"/>
                  <a:gd name="T6" fmla="*/ 210 w 27"/>
                  <a:gd name="T7" fmla="*/ 503 h 31"/>
                  <a:gd name="T8" fmla="*/ 191 w 27"/>
                  <a:gd name="T9" fmla="*/ 503 h 31"/>
                  <a:gd name="T10" fmla="*/ 185 w 27"/>
                  <a:gd name="T11" fmla="*/ 503 h 31"/>
                  <a:gd name="T12" fmla="*/ 167 w 27"/>
                  <a:gd name="T13" fmla="*/ 503 h 31"/>
                  <a:gd name="T14" fmla="*/ 152 w 27"/>
                  <a:gd name="T15" fmla="*/ 503 h 31"/>
                  <a:gd name="T16" fmla="*/ 121 w 27"/>
                  <a:gd name="T17" fmla="*/ 500 h 31"/>
                  <a:gd name="T18" fmla="*/ 117 w 27"/>
                  <a:gd name="T19" fmla="*/ 463 h 31"/>
                  <a:gd name="T20" fmla="*/ 98 w 27"/>
                  <a:gd name="T21" fmla="*/ 463 h 31"/>
                  <a:gd name="T22" fmla="*/ 78 w 27"/>
                  <a:gd name="T23" fmla="*/ 444 h 31"/>
                  <a:gd name="T24" fmla="*/ 78 w 27"/>
                  <a:gd name="T25" fmla="*/ 414 h 31"/>
                  <a:gd name="T26" fmla="*/ 74 w 27"/>
                  <a:gd name="T27" fmla="*/ 397 h 31"/>
                  <a:gd name="T28" fmla="*/ 49 w 27"/>
                  <a:gd name="T29" fmla="*/ 350 h 31"/>
                  <a:gd name="T30" fmla="*/ 39 w 27"/>
                  <a:gd name="T31" fmla="*/ 320 h 31"/>
                  <a:gd name="T32" fmla="*/ 31 w 27"/>
                  <a:gd name="T33" fmla="*/ 266 h 31"/>
                  <a:gd name="T34" fmla="*/ 1 w 27"/>
                  <a:gd name="T35" fmla="*/ 237 h 31"/>
                  <a:gd name="T36" fmla="*/ 1 w 27"/>
                  <a:gd name="T37" fmla="*/ 152 h 31"/>
                  <a:gd name="T38" fmla="*/ 1 w 27"/>
                  <a:gd name="T39" fmla="*/ 114 h 31"/>
                  <a:gd name="T40" fmla="*/ 1 w 27"/>
                  <a:gd name="T41" fmla="*/ 65 h 31"/>
                  <a:gd name="T42" fmla="*/ 31 w 27"/>
                  <a:gd name="T43" fmla="*/ 49 h 31"/>
                  <a:gd name="T44" fmla="*/ 39 w 27"/>
                  <a:gd name="T45" fmla="*/ 1 h 31"/>
                  <a:gd name="T46" fmla="*/ 49 w 27"/>
                  <a:gd name="T47" fmla="*/ 0 h 31"/>
                  <a:gd name="T48" fmla="*/ 74 w 27"/>
                  <a:gd name="T49" fmla="*/ 0 h 31"/>
                  <a:gd name="T50" fmla="*/ 98 w 27"/>
                  <a:gd name="T51" fmla="*/ 0 h 31"/>
                  <a:gd name="T52" fmla="*/ 121 w 27"/>
                  <a:gd name="T53" fmla="*/ 0 h 31"/>
                  <a:gd name="T54" fmla="*/ 147 w 27"/>
                  <a:gd name="T55" fmla="*/ 1 h 31"/>
                  <a:gd name="T56" fmla="*/ 152 w 27"/>
                  <a:gd name="T57" fmla="*/ 49 h 31"/>
                  <a:gd name="T58" fmla="*/ 167 w 27"/>
                  <a:gd name="T59" fmla="*/ 65 h 31"/>
                  <a:gd name="T60" fmla="*/ 185 w 27"/>
                  <a:gd name="T61" fmla="*/ 104 h 31"/>
                  <a:gd name="T62" fmla="*/ 191 w 27"/>
                  <a:gd name="T63" fmla="*/ 114 h 31"/>
                  <a:gd name="T64" fmla="*/ 210 w 27"/>
                  <a:gd name="T65" fmla="*/ 138 h 31"/>
                  <a:gd name="T66" fmla="*/ 220 w 27"/>
                  <a:gd name="T67" fmla="*/ 152 h 31"/>
                  <a:gd name="T68" fmla="*/ 220 w 27"/>
                  <a:gd name="T69" fmla="*/ 183 h 31"/>
                  <a:gd name="T70" fmla="*/ 241 w 27"/>
                  <a:gd name="T71" fmla="*/ 201 h 31"/>
                  <a:gd name="T72" fmla="*/ 246 w 27"/>
                  <a:gd name="T73" fmla="*/ 242 h 31"/>
                  <a:gd name="T74" fmla="*/ 246 w 27"/>
                  <a:gd name="T75" fmla="*/ 266 h 31"/>
                  <a:gd name="T76" fmla="*/ 271 w 27"/>
                  <a:gd name="T77" fmla="*/ 320 h 31"/>
                  <a:gd name="T78" fmla="*/ 271 w 27"/>
                  <a:gd name="T79" fmla="*/ 350 h 31"/>
                  <a:gd name="T80" fmla="*/ 271 w 27"/>
                  <a:gd name="T81" fmla="*/ 378 h 31"/>
                  <a:gd name="T82" fmla="*/ 271 w 27"/>
                  <a:gd name="T83" fmla="*/ 397 h 31"/>
                  <a:gd name="T84" fmla="*/ 246 w 27"/>
                  <a:gd name="T85" fmla="*/ 414 h 31"/>
                  <a:gd name="T86" fmla="*/ 246 w 27"/>
                  <a:gd name="T87" fmla="*/ 414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 h="31">
                    <a:moveTo>
                      <a:pt x="25" y="27"/>
                    </a:moveTo>
                    <a:lnTo>
                      <a:pt x="25" y="27"/>
                    </a:lnTo>
                    <a:lnTo>
                      <a:pt x="25" y="28"/>
                    </a:lnTo>
                    <a:lnTo>
                      <a:pt x="24" y="30"/>
                    </a:lnTo>
                    <a:lnTo>
                      <a:pt x="22" y="30"/>
                    </a:lnTo>
                    <a:lnTo>
                      <a:pt x="22" y="31"/>
                    </a:lnTo>
                    <a:lnTo>
                      <a:pt x="21" y="31"/>
                    </a:lnTo>
                    <a:lnTo>
                      <a:pt x="19" y="31"/>
                    </a:lnTo>
                    <a:lnTo>
                      <a:pt x="18" y="31"/>
                    </a:lnTo>
                    <a:lnTo>
                      <a:pt x="17" y="31"/>
                    </a:lnTo>
                    <a:lnTo>
                      <a:pt x="15" y="31"/>
                    </a:lnTo>
                    <a:lnTo>
                      <a:pt x="14" y="30"/>
                    </a:lnTo>
                    <a:lnTo>
                      <a:pt x="12" y="30"/>
                    </a:lnTo>
                    <a:lnTo>
                      <a:pt x="11" y="28"/>
                    </a:lnTo>
                    <a:lnTo>
                      <a:pt x="10" y="28"/>
                    </a:lnTo>
                    <a:lnTo>
                      <a:pt x="10" y="27"/>
                    </a:lnTo>
                    <a:lnTo>
                      <a:pt x="8" y="27"/>
                    </a:lnTo>
                    <a:lnTo>
                      <a:pt x="8" y="25"/>
                    </a:lnTo>
                    <a:lnTo>
                      <a:pt x="7" y="24"/>
                    </a:lnTo>
                    <a:lnTo>
                      <a:pt x="5" y="23"/>
                    </a:lnTo>
                    <a:lnTo>
                      <a:pt x="5" y="21"/>
                    </a:lnTo>
                    <a:lnTo>
                      <a:pt x="4" y="21"/>
                    </a:lnTo>
                    <a:lnTo>
                      <a:pt x="4" y="20"/>
                    </a:lnTo>
                    <a:lnTo>
                      <a:pt x="3" y="18"/>
                    </a:lnTo>
                    <a:lnTo>
                      <a:pt x="3" y="17"/>
                    </a:lnTo>
                    <a:lnTo>
                      <a:pt x="1" y="15"/>
                    </a:lnTo>
                    <a:lnTo>
                      <a:pt x="1" y="14"/>
                    </a:lnTo>
                    <a:lnTo>
                      <a:pt x="1" y="11"/>
                    </a:lnTo>
                    <a:lnTo>
                      <a:pt x="1" y="10"/>
                    </a:lnTo>
                    <a:lnTo>
                      <a:pt x="0" y="8"/>
                    </a:lnTo>
                    <a:lnTo>
                      <a:pt x="1" y="7"/>
                    </a:lnTo>
                    <a:lnTo>
                      <a:pt x="1" y="6"/>
                    </a:lnTo>
                    <a:lnTo>
                      <a:pt x="1" y="4"/>
                    </a:lnTo>
                    <a:lnTo>
                      <a:pt x="1" y="3"/>
                    </a:lnTo>
                    <a:lnTo>
                      <a:pt x="3" y="3"/>
                    </a:lnTo>
                    <a:lnTo>
                      <a:pt x="3" y="1"/>
                    </a:lnTo>
                    <a:lnTo>
                      <a:pt x="4" y="1"/>
                    </a:lnTo>
                    <a:lnTo>
                      <a:pt x="4" y="0"/>
                    </a:lnTo>
                    <a:lnTo>
                      <a:pt x="5" y="0"/>
                    </a:lnTo>
                    <a:lnTo>
                      <a:pt x="7" y="0"/>
                    </a:lnTo>
                    <a:lnTo>
                      <a:pt x="8" y="0"/>
                    </a:lnTo>
                    <a:lnTo>
                      <a:pt x="10" y="0"/>
                    </a:lnTo>
                    <a:lnTo>
                      <a:pt x="11" y="0"/>
                    </a:lnTo>
                    <a:lnTo>
                      <a:pt x="12" y="0"/>
                    </a:lnTo>
                    <a:lnTo>
                      <a:pt x="14" y="1"/>
                    </a:lnTo>
                    <a:lnTo>
                      <a:pt x="15" y="1"/>
                    </a:lnTo>
                    <a:lnTo>
                      <a:pt x="15" y="3"/>
                    </a:lnTo>
                    <a:lnTo>
                      <a:pt x="17" y="3"/>
                    </a:lnTo>
                    <a:lnTo>
                      <a:pt x="17" y="4"/>
                    </a:lnTo>
                    <a:lnTo>
                      <a:pt x="18" y="4"/>
                    </a:lnTo>
                    <a:lnTo>
                      <a:pt x="18" y="6"/>
                    </a:lnTo>
                    <a:lnTo>
                      <a:pt x="19" y="6"/>
                    </a:lnTo>
                    <a:lnTo>
                      <a:pt x="19" y="7"/>
                    </a:lnTo>
                    <a:lnTo>
                      <a:pt x="21" y="7"/>
                    </a:lnTo>
                    <a:lnTo>
                      <a:pt x="21" y="8"/>
                    </a:lnTo>
                    <a:lnTo>
                      <a:pt x="22" y="10"/>
                    </a:lnTo>
                    <a:lnTo>
                      <a:pt x="22" y="11"/>
                    </a:lnTo>
                    <a:lnTo>
                      <a:pt x="24" y="13"/>
                    </a:lnTo>
                    <a:lnTo>
                      <a:pt x="24" y="14"/>
                    </a:lnTo>
                    <a:lnTo>
                      <a:pt x="25" y="15"/>
                    </a:lnTo>
                    <a:lnTo>
                      <a:pt x="25" y="17"/>
                    </a:lnTo>
                    <a:lnTo>
                      <a:pt x="25" y="18"/>
                    </a:lnTo>
                    <a:lnTo>
                      <a:pt x="27" y="20"/>
                    </a:lnTo>
                    <a:lnTo>
                      <a:pt x="27" y="21"/>
                    </a:lnTo>
                    <a:lnTo>
                      <a:pt x="27" y="23"/>
                    </a:lnTo>
                    <a:lnTo>
                      <a:pt x="27" y="24"/>
                    </a:lnTo>
                    <a:lnTo>
                      <a:pt x="25" y="24"/>
                    </a:lnTo>
                    <a:lnTo>
                      <a:pt x="25" y="25"/>
                    </a:lnTo>
                    <a:lnTo>
                      <a:pt x="25" y="2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77" name="Freeform 172"/>
              <p:cNvSpPr>
                <a:spLocks/>
              </p:cNvSpPr>
              <p:nvPr/>
            </p:nvSpPr>
            <p:spPr bwMode="auto">
              <a:xfrm>
                <a:off x="3354" y="1046"/>
                <a:ext cx="44" cy="40"/>
              </a:xfrm>
              <a:custGeom>
                <a:avLst/>
                <a:gdLst>
                  <a:gd name="T0" fmla="*/ 221 w 34"/>
                  <a:gd name="T1" fmla="*/ 28 h 31"/>
                  <a:gd name="T2" fmla="*/ 268 w 34"/>
                  <a:gd name="T3" fmla="*/ 0 h 31"/>
                  <a:gd name="T4" fmla="*/ 305 w 34"/>
                  <a:gd name="T5" fmla="*/ 0 h 31"/>
                  <a:gd name="T6" fmla="*/ 317 w 34"/>
                  <a:gd name="T7" fmla="*/ 0 h 31"/>
                  <a:gd name="T8" fmla="*/ 353 w 34"/>
                  <a:gd name="T9" fmla="*/ 28 h 31"/>
                  <a:gd name="T10" fmla="*/ 370 w 34"/>
                  <a:gd name="T11" fmla="*/ 28 h 31"/>
                  <a:gd name="T12" fmla="*/ 395 w 34"/>
                  <a:gd name="T13" fmla="*/ 36 h 31"/>
                  <a:gd name="T14" fmla="*/ 410 w 34"/>
                  <a:gd name="T15" fmla="*/ 59 h 31"/>
                  <a:gd name="T16" fmla="*/ 435 w 34"/>
                  <a:gd name="T17" fmla="*/ 76 h 31"/>
                  <a:gd name="T18" fmla="*/ 435 w 34"/>
                  <a:gd name="T19" fmla="*/ 88 h 31"/>
                  <a:gd name="T20" fmla="*/ 435 w 34"/>
                  <a:gd name="T21" fmla="*/ 126 h 31"/>
                  <a:gd name="T22" fmla="*/ 449 w 34"/>
                  <a:gd name="T23" fmla="*/ 147 h 31"/>
                  <a:gd name="T24" fmla="*/ 449 w 34"/>
                  <a:gd name="T25" fmla="*/ 163 h 31"/>
                  <a:gd name="T26" fmla="*/ 449 w 34"/>
                  <a:gd name="T27" fmla="*/ 179 h 31"/>
                  <a:gd name="T28" fmla="*/ 449 w 34"/>
                  <a:gd name="T29" fmla="*/ 208 h 31"/>
                  <a:gd name="T30" fmla="*/ 435 w 34"/>
                  <a:gd name="T31" fmla="*/ 210 h 31"/>
                  <a:gd name="T32" fmla="*/ 435 w 34"/>
                  <a:gd name="T33" fmla="*/ 265 h 31"/>
                  <a:gd name="T34" fmla="*/ 435 w 34"/>
                  <a:gd name="T35" fmla="*/ 268 h 31"/>
                  <a:gd name="T36" fmla="*/ 410 w 34"/>
                  <a:gd name="T37" fmla="*/ 308 h 31"/>
                  <a:gd name="T38" fmla="*/ 395 w 34"/>
                  <a:gd name="T39" fmla="*/ 342 h 31"/>
                  <a:gd name="T40" fmla="*/ 370 w 34"/>
                  <a:gd name="T41" fmla="*/ 342 h 31"/>
                  <a:gd name="T42" fmla="*/ 353 w 34"/>
                  <a:gd name="T43" fmla="*/ 346 h 31"/>
                  <a:gd name="T44" fmla="*/ 324 w 34"/>
                  <a:gd name="T45" fmla="*/ 350 h 31"/>
                  <a:gd name="T46" fmla="*/ 305 w 34"/>
                  <a:gd name="T47" fmla="*/ 385 h 31"/>
                  <a:gd name="T48" fmla="*/ 273 w 34"/>
                  <a:gd name="T49" fmla="*/ 385 h 31"/>
                  <a:gd name="T50" fmla="*/ 236 w 34"/>
                  <a:gd name="T51" fmla="*/ 385 h 31"/>
                  <a:gd name="T52" fmla="*/ 211 w 34"/>
                  <a:gd name="T53" fmla="*/ 397 h 31"/>
                  <a:gd name="T54" fmla="*/ 182 w 34"/>
                  <a:gd name="T55" fmla="*/ 397 h 31"/>
                  <a:gd name="T56" fmla="*/ 132 w 34"/>
                  <a:gd name="T57" fmla="*/ 397 h 31"/>
                  <a:gd name="T58" fmla="*/ 126 w 34"/>
                  <a:gd name="T59" fmla="*/ 397 h 31"/>
                  <a:gd name="T60" fmla="*/ 79 w 34"/>
                  <a:gd name="T61" fmla="*/ 385 h 31"/>
                  <a:gd name="T62" fmla="*/ 36 w 34"/>
                  <a:gd name="T63" fmla="*/ 350 h 31"/>
                  <a:gd name="T64" fmla="*/ 28 w 34"/>
                  <a:gd name="T65" fmla="*/ 342 h 31"/>
                  <a:gd name="T66" fmla="*/ 0 w 34"/>
                  <a:gd name="T67" fmla="*/ 298 h 31"/>
                  <a:gd name="T68" fmla="*/ 0 w 34"/>
                  <a:gd name="T69" fmla="*/ 265 h 31"/>
                  <a:gd name="T70" fmla="*/ 0 w 34"/>
                  <a:gd name="T71" fmla="*/ 210 h 31"/>
                  <a:gd name="T72" fmla="*/ 0 w 34"/>
                  <a:gd name="T73" fmla="*/ 163 h 31"/>
                  <a:gd name="T74" fmla="*/ 28 w 34"/>
                  <a:gd name="T75" fmla="*/ 126 h 31"/>
                  <a:gd name="T76" fmla="*/ 47 w 34"/>
                  <a:gd name="T77" fmla="*/ 88 h 31"/>
                  <a:gd name="T78" fmla="*/ 79 w 34"/>
                  <a:gd name="T79" fmla="*/ 76 h 31"/>
                  <a:gd name="T80" fmla="*/ 126 w 34"/>
                  <a:gd name="T81" fmla="*/ 59 h 31"/>
                  <a:gd name="T82" fmla="*/ 126 w 34"/>
                  <a:gd name="T83" fmla="*/ 59 h 31"/>
                  <a:gd name="T84" fmla="*/ 132 w 34"/>
                  <a:gd name="T85" fmla="*/ 36 h 31"/>
                  <a:gd name="T86" fmla="*/ 141 w 34"/>
                  <a:gd name="T87" fmla="*/ 36 h 31"/>
                  <a:gd name="T88" fmla="*/ 221 w 34"/>
                  <a:gd name="T89" fmla="*/ 28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2"/>
                    </a:moveTo>
                    <a:lnTo>
                      <a:pt x="17" y="2"/>
                    </a:lnTo>
                    <a:lnTo>
                      <a:pt x="18" y="0"/>
                    </a:lnTo>
                    <a:lnTo>
                      <a:pt x="20" y="0"/>
                    </a:lnTo>
                    <a:lnTo>
                      <a:pt x="21" y="0"/>
                    </a:lnTo>
                    <a:lnTo>
                      <a:pt x="23" y="0"/>
                    </a:lnTo>
                    <a:lnTo>
                      <a:pt x="24" y="0"/>
                    </a:lnTo>
                    <a:lnTo>
                      <a:pt x="25" y="0"/>
                    </a:lnTo>
                    <a:lnTo>
                      <a:pt x="27" y="2"/>
                    </a:lnTo>
                    <a:lnTo>
                      <a:pt x="28" y="2"/>
                    </a:lnTo>
                    <a:lnTo>
                      <a:pt x="30" y="2"/>
                    </a:lnTo>
                    <a:lnTo>
                      <a:pt x="30" y="3"/>
                    </a:lnTo>
                    <a:lnTo>
                      <a:pt x="31" y="3"/>
                    </a:lnTo>
                    <a:lnTo>
                      <a:pt x="31" y="5"/>
                    </a:lnTo>
                    <a:lnTo>
                      <a:pt x="33" y="6"/>
                    </a:lnTo>
                    <a:lnTo>
                      <a:pt x="33" y="7"/>
                    </a:lnTo>
                    <a:lnTo>
                      <a:pt x="33" y="9"/>
                    </a:lnTo>
                    <a:lnTo>
                      <a:pt x="33" y="10"/>
                    </a:lnTo>
                    <a:lnTo>
                      <a:pt x="34" y="12"/>
                    </a:lnTo>
                    <a:lnTo>
                      <a:pt x="34" y="13"/>
                    </a:lnTo>
                    <a:lnTo>
                      <a:pt x="34" y="14"/>
                    </a:lnTo>
                    <a:lnTo>
                      <a:pt x="34" y="16"/>
                    </a:lnTo>
                    <a:lnTo>
                      <a:pt x="33" y="17"/>
                    </a:lnTo>
                    <a:lnTo>
                      <a:pt x="33" y="19"/>
                    </a:lnTo>
                    <a:lnTo>
                      <a:pt x="33" y="20"/>
                    </a:lnTo>
                    <a:lnTo>
                      <a:pt x="33" y="21"/>
                    </a:lnTo>
                    <a:lnTo>
                      <a:pt x="31" y="23"/>
                    </a:lnTo>
                    <a:lnTo>
                      <a:pt x="31" y="24"/>
                    </a:lnTo>
                    <a:lnTo>
                      <a:pt x="30" y="26"/>
                    </a:lnTo>
                    <a:lnTo>
                      <a:pt x="28" y="26"/>
                    </a:lnTo>
                    <a:lnTo>
                      <a:pt x="27" y="27"/>
                    </a:lnTo>
                    <a:lnTo>
                      <a:pt x="25" y="28"/>
                    </a:lnTo>
                    <a:lnTo>
                      <a:pt x="24" y="28"/>
                    </a:lnTo>
                    <a:lnTo>
                      <a:pt x="23" y="30"/>
                    </a:lnTo>
                    <a:lnTo>
                      <a:pt x="21" y="30"/>
                    </a:lnTo>
                    <a:lnTo>
                      <a:pt x="20" y="30"/>
                    </a:lnTo>
                    <a:lnTo>
                      <a:pt x="18" y="30"/>
                    </a:lnTo>
                    <a:lnTo>
                      <a:pt x="17" y="31"/>
                    </a:lnTo>
                    <a:lnTo>
                      <a:pt x="16" y="31"/>
                    </a:lnTo>
                    <a:lnTo>
                      <a:pt x="14" y="31"/>
                    </a:lnTo>
                    <a:lnTo>
                      <a:pt x="11" y="31"/>
                    </a:lnTo>
                    <a:lnTo>
                      <a:pt x="10" y="31"/>
                    </a:lnTo>
                    <a:lnTo>
                      <a:pt x="9" y="31"/>
                    </a:lnTo>
                    <a:lnTo>
                      <a:pt x="7" y="31"/>
                    </a:lnTo>
                    <a:lnTo>
                      <a:pt x="6" y="30"/>
                    </a:lnTo>
                    <a:lnTo>
                      <a:pt x="4" y="30"/>
                    </a:lnTo>
                    <a:lnTo>
                      <a:pt x="3" y="28"/>
                    </a:lnTo>
                    <a:lnTo>
                      <a:pt x="3" y="27"/>
                    </a:lnTo>
                    <a:lnTo>
                      <a:pt x="2" y="26"/>
                    </a:lnTo>
                    <a:lnTo>
                      <a:pt x="0" y="24"/>
                    </a:lnTo>
                    <a:lnTo>
                      <a:pt x="0" y="23"/>
                    </a:lnTo>
                    <a:lnTo>
                      <a:pt x="0" y="21"/>
                    </a:lnTo>
                    <a:lnTo>
                      <a:pt x="0" y="20"/>
                    </a:lnTo>
                    <a:lnTo>
                      <a:pt x="0" y="19"/>
                    </a:lnTo>
                    <a:lnTo>
                      <a:pt x="0" y="17"/>
                    </a:lnTo>
                    <a:lnTo>
                      <a:pt x="0" y="14"/>
                    </a:lnTo>
                    <a:lnTo>
                      <a:pt x="0" y="13"/>
                    </a:lnTo>
                    <a:lnTo>
                      <a:pt x="2" y="12"/>
                    </a:lnTo>
                    <a:lnTo>
                      <a:pt x="2" y="10"/>
                    </a:lnTo>
                    <a:lnTo>
                      <a:pt x="3" y="9"/>
                    </a:lnTo>
                    <a:lnTo>
                      <a:pt x="4" y="7"/>
                    </a:lnTo>
                    <a:lnTo>
                      <a:pt x="6" y="6"/>
                    </a:lnTo>
                    <a:lnTo>
                      <a:pt x="7" y="5"/>
                    </a:lnTo>
                    <a:lnTo>
                      <a:pt x="9" y="5"/>
                    </a:lnTo>
                    <a:lnTo>
                      <a:pt x="10" y="3"/>
                    </a:lnTo>
                    <a:lnTo>
                      <a:pt x="11" y="3"/>
                    </a:lnTo>
                    <a:lnTo>
                      <a:pt x="17" y="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78" name="Freeform 173"/>
              <p:cNvSpPr>
                <a:spLocks/>
              </p:cNvSpPr>
              <p:nvPr/>
            </p:nvSpPr>
            <p:spPr bwMode="auto">
              <a:xfrm>
                <a:off x="3430" y="983"/>
                <a:ext cx="14" cy="44"/>
              </a:xfrm>
              <a:custGeom>
                <a:avLst/>
                <a:gdLst>
                  <a:gd name="T0" fmla="*/ 211 w 10"/>
                  <a:gd name="T1" fmla="*/ 0 h 34"/>
                  <a:gd name="T2" fmla="*/ 266 w 10"/>
                  <a:gd name="T3" fmla="*/ 28 h 34"/>
                  <a:gd name="T4" fmla="*/ 295 w 10"/>
                  <a:gd name="T5" fmla="*/ 36 h 34"/>
                  <a:gd name="T6" fmla="*/ 295 w 10"/>
                  <a:gd name="T7" fmla="*/ 61 h 34"/>
                  <a:gd name="T8" fmla="*/ 295 w 10"/>
                  <a:gd name="T9" fmla="*/ 126 h 34"/>
                  <a:gd name="T10" fmla="*/ 295 w 10"/>
                  <a:gd name="T11" fmla="*/ 163 h 34"/>
                  <a:gd name="T12" fmla="*/ 295 w 10"/>
                  <a:gd name="T13" fmla="*/ 171 h 34"/>
                  <a:gd name="T14" fmla="*/ 295 w 10"/>
                  <a:gd name="T15" fmla="*/ 211 h 34"/>
                  <a:gd name="T16" fmla="*/ 295 w 10"/>
                  <a:gd name="T17" fmla="*/ 250 h 34"/>
                  <a:gd name="T18" fmla="*/ 295 w 10"/>
                  <a:gd name="T19" fmla="*/ 286 h 34"/>
                  <a:gd name="T20" fmla="*/ 295 w 10"/>
                  <a:gd name="T21" fmla="*/ 317 h 34"/>
                  <a:gd name="T22" fmla="*/ 266 w 10"/>
                  <a:gd name="T23" fmla="*/ 353 h 34"/>
                  <a:gd name="T24" fmla="*/ 266 w 10"/>
                  <a:gd name="T25" fmla="*/ 395 h 34"/>
                  <a:gd name="T26" fmla="*/ 266 w 10"/>
                  <a:gd name="T27" fmla="*/ 410 h 34"/>
                  <a:gd name="T28" fmla="*/ 211 w 10"/>
                  <a:gd name="T29" fmla="*/ 435 h 34"/>
                  <a:gd name="T30" fmla="*/ 157 w 10"/>
                  <a:gd name="T31" fmla="*/ 449 h 34"/>
                  <a:gd name="T32" fmla="*/ 151 w 10"/>
                  <a:gd name="T33" fmla="*/ 449 h 34"/>
                  <a:gd name="T34" fmla="*/ 80 w 10"/>
                  <a:gd name="T35" fmla="*/ 449 h 34"/>
                  <a:gd name="T36" fmla="*/ 57 w 10"/>
                  <a:gd name="T37" fmla="*/ 435 h 34"/>
                  <a:gd name="T38" fmla="*/ 57 w 10"/>
                  <a:gd name="T39" fmla="*/ 410 h 34"/>
                  <a:gd name="T40" fmla="*/ 0 w 10"/>
                  <a:gd name="T41" fmla="*/ 395 h 34"/>
                  <a:gd name="T42" fmla="*/ 0 w 10"/>
                  <a:gd name="T43" fmla="*/ 383 h 34"/>
                  <a:gd name="T44" fmla="*/ 0 w 10"/>
                  <a:gd name="T45" fmla="*/ 353 h 34"/>
                  <a:gd name="T46" fmla="*/ 0 w 10"/>
                  <a:gd name="T47" fmla="*/ 317 h 34"/>
                  <a:gd name="T48" fmla="*/ 57 w 10"/>
                  <a:gd name="T49" fmla="*/ 305 h 34"/>
                  <a:gd name="T50" fmla="*/ 57 w 10"/>
                  <a:gd name="T51" fmla="*/ 286 h 34"/>
                  <a:gd name="T52" fmla="*/ 57 w 10"/>
                  <a:gd name="T53" fmla="*/ 250 h 34"/>
                  <a:gd name="T54" fmla="*/ 80 w 10"/>
                  <a:gd name="T55" fmla="*/ 211 h 34"/>
                  <a:gd name="T56" fmla="*/ 80 w 10"/>
                  <a:gd name="T57" fmla="*/ 171 h 34"/>
                  <a:gd name="T58" fmla="*/ 80 w 10"/>
                  <a:gd name="T59" fmla="*/ 132 h 34"/>
                  <a:gd name="T60" fmla="*/ 80 w 10"/>
                  <a:gd name="T61" fmla="*/ 97 h 34"/>
                  <a:gd name="T62" fmla="*/ 151 w 10"/>
                  <a:gd name="T63" fmla="*/ 79 h 34"/>
                  <a:gd name="T64" fmla="*/ 151 w 10"/>
                  <a:gd name="T65" fmla="*/ 36 h 34"/>
                  <a:gd name="T66" fmla="*/ 151 w 10"/>
                  <a:gd name="T67" fmla="*/ 36 h 34"/>
                  <a:gd name="T68" fmla="*/ 157 w 10"/>
                  <a:gd name="T69" fmla="*/ 28 h 34"/>
                  <a:gd name="T70" fmla="*/ 157 w 10"/>
                  <a:gd name="T71" fmla="*/ 28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 h="34">
                    <a:moveTo>
                      <a:pt x="7" y="2"/>
                    </a:moveTo>
                    <a:lnTo>
                      <a:pt x="7" y="0"/>
                    </a:lnTo>
                    <a:lnTo>
                      <a:pt x="9" y="0"/>
                    </a:lnTo>
                    <a:lnTo>
                      <a:pt x="9" y="2"/>
                    </a:lnTo>
                    <a:lnTo>
                      <a:pt x="10" y="2"/>
                    </a:lnTo>
                    <a:lnTo>
                      <a:pt x="10" y="3"/>
                    </a:lnTo>
                    <a:lnTo>
                      <a:pt x="10" y="5"/>
                    </a:lnTo>
                    <a:lnTo>
                      <a:pt x="10" y="7"/>
                    </a:lnTo>
                    <a:lnTo>
                      <a:pt x="10" y="9"/>
                    </a:lnTo>
                    <a:lnTo>
                      <a:pt x="10" y="10"/>
                    </a:lnTo>
                    <a:lnTo>
                      <a:pt x="10" y="12"/>
                    </a:lnTo>
                    <a:lnTo>
                      <a:pt x="10" y="13"/>
                    </a:lnTo>
                    <a:lnTo>
                      <a:pt x="10" y="14"/>
                    </a:lnTo>
                    <a:lnTo>
                      <a:pt x="10" y="16"/>
                    </a:lnTo>
                    <a:lnTo>
                      <a:pt x="10" y="17"/>
                    </a:lnTo>
                    <a:lnTo>
                      <a:pt x="10" y="19"/>
                    </a:lnTo>
                    <a:lnTo>
                      <a:pt x="10" y="20"/>
                    </a:lnTo>
                    <a:lnTo>
                      <a:pt x="10" y="22"/>
                    </a:lnTo>
                    <a:lnTo>
                      <a:pt x="10" y="23"/>
                    </a:lnTo>
                    <a:lnTo>
                      <a:pt x="10" y="24"/>
                    </a:lnTo>
                    <a:lnTo>
                      <a:pt x="10" y="26"/>
                    </a:lnTo>
                    <a:lnTo>
                      <a:pt x="9" y="27"/>
                    </a:lnTo>
                    <a:lnTo>
                      <a:pt x="9" y="29"/>
                    </a:lnTo>
                    <a:lnTo>
                      <a:pt x="9" y="30"/>
                    </a:lnTo>
                    <a:lnTo>
                      <a:pt x="9" y="31"/>
                    </a:lnTo>
                    <a:lnTo>
                      <a:pt x="7" y="33"/>
                    </a:lnTo>
                    <a:lnTo>
                      <a:pt x="7" y="34"/>
                    </a:lnTo>
                    <a:lnTo>
                      <a:pt x="6" y="34"/>
                    </a:lnTo>
                    <a:lnTo>
                      <a:pt x="5" y="34"/>
                    </a:lnTo>
                    <a:lnTo>
                      <a:pt x="3" y="34"/>
                    </a:lnTo>
                    <a:lnTo>
                      <a:pt x="2" y="33"/>
                    </a:lnTo>
                    <a:lnTo>
                      <a:pt x="2" y="31"/>
                    </a:lnTo>
                    <a:lnTo>
                      <a:pt x="0" y="31"/>
                    </a:lnTo>
                    <a:lnTo>
                      <a:pt x="0" y="30"/>
                    </a:lnTo>
                    <a:lnTo>
                      <a:pt x="0" y="29"/>
                    </a:lnTo>
                    <a:lnTo>
                      <a:pt x="0" y="27"/>
                    </a:lnTo>
                    <a:lnTo>
                      <a:pt x="0" y="26"/>
                    </a:lnTo>
                    <a:lnTo>
                      <a:pt x="0" y="24"/>
                    </a:lnTo>
                    <a:lnTo>
                      <a:pt x="2" y="24"/>
                    </a:lnTo>
                    <a:lnTo>
                      <a:pt x="2" y="23"/>
                    </a:lnTo>
                    <a:lnTo>
                      <a:pt x="2" y="22"/>
                    </a:lnTo>
                    <a:lnTo>
                      <a:pt x="2" y="20"/>
                    </a:lnTo>
                    <a:lnTo>
                      <a:pt x="2" y="19"/>
                    </a:lnTo>
                    <a:lnTo>
                      <a:pt x="2" y="17"/>
                    </a:lnTo>
                    <a:lnTo>
                      <a:pt x="3" y="16"/>
                    </a:lnTo>
                    <a:lnTo>
                      <a:pt x="3" y="14"/>
                    </a:lnTo>
                    <a:lnTo>
                      <a:pt x="3" y="13"/>
                    </a:lnTo>
                    <a:lnTo>
                      <a:pt x="3" y="12"/>
                    </a:lnTo>
                    <a:lnTo>
                      <a:pt x="3" y="10"/>
                    </a:lnTo>
                    <a:lnTo>
                      <a:pt x="3" y="9"/>
                    </a:lnTo>
                    <a:lnTo>
                      <a:pt x="3" y="7"/>
                    </a:lnTo>
                    <a:lnTo>
                      <a:pt x="3" y="6"/>
                    </a:lnTo>
                    <a:lnTo>
                      <a:pt x="5" y="6"/>
                    </a:lnTo>
                    <a:lnTo>
                      <a:pt x="5" y="5"/>
                    </a:lnTo>
                    <a:lnTo>
                      <a:pt x="5" y="3"/>
                    </a:lnTo>
                    <a:lnTo>
                      <a:pt x="5" y="2"/>
                    </a:lnTo>
                    <a:lnTo>
                      <a:pt x="6" y="2"/>
                    </a:lnTo>
                    <a:lnTo>
                      <a:pt x="7" y="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79" name="Freeform 174"/>
              <p:cNvSpPr>
                <a:spLocks/>
              </p:cNvSpPr>
              <p:nvPr/>
            </p:nvSpPr>
            <p:spPr bwMode="auto">
              <a:xfrm>
                <a:off x="3433" y="941"/>
                <a:ext cx="11" cy="45"/>
              </a:xfrm>
              <a:custGeom>
                <a:avLst/>
                <a:gdLst>
                  <a:gd name="T0" fmla="*/ 131 w 8"/>
                  <a:gd name="T1" fmla="*/ 0 h 35"/>
                  <a:gd name="T2" fmla="*/ 131 w 8"/>
                  <a:gd name="T3" fmla="*/ 0 h 35"/>
                  <a:gd name="T4" fmla="*/ 131 w 8"/>
                  <a:gd name="T5" fmla="*/ 0 h 35"/>
                  <a:gd name="T6" fmla="*/ 180 w 8"/>
                  <a:gd name="T7" fmla="*/ 0 h 35"/>
                  <a:gd name="T8" fmla="*/ 180 w 8"/>
                  <a:gd name="T9" fmla="*/ 1 h 35"/>
                  <a:gd name="T10" fmla="*/ 180 w 8"/>
                  <a:gd name="T11" fmla="*/ 1 h 35"/>
                  <a:gd name="T12" fmla="*/ 198 w 8"/>
                  <a:gd name="T13" fmla="*/ 28 h 35"/>
                  <a:gd name="T14" fmla="*/ 198 w 8"/>
                  <a:gd name="T15" fmla="*/ 59 h 35"/>
                  <a:gd name="T16" fmla="*/ 198 w 8"/>
                  <a:gd name="T17" fmla="*/ 85 h 35"/>
                  <a:gd name="T18" fmla="*/ 198 w 8"/>
                  <a:gd name="T19" fmla="*/ 109 h 35"/>
                  <a:gd name="T20" fmla="*/ 198 w 8"/>
                  <a:gd name="T21" fmla="*/ 174 h 35"/>
                  <a:gd name="T22" fmla="*/ 198 w 8"/>
                  <a:gd name="T23" fmla="*/ 224 h 35"/>
                  <a:gd name="T24" fmla="*/ 198 w 8"/>
                  <a:gd name="T25" fmla="*/ 312 h 35"/>
                  <a:gd name="T26" fmla="*/ 180 w 8"/>
                  <a:gd name="T27" fmla="*/ 363 h 35"/>
                  <a:gd name="T28" fmla="*/ 180 w 8"/>
                  <a:gd name="T29" fmla="*/ 382 h 35"/>
                  <a:gd name="T30" fmla="*/ 180 w 8"/>
                  <a:gd name="T31" fmla="*/ 393 h 35"/>
                  <a:gd name="T32" fmla="*/ 131 w 8"/>
                  <a:gd name="T33" fmla="*/ 432 h 35"/>
                  <a:gd name="T34" fmla="*/ 105 w 8"/>
                  <a:gd name="T35" fmla="*/ 432 h 35"/>
                  <a:gd name="T36" fmla="*/ 105 w 8"/>
                  <a:gd name="T37" fmla="*/ 432 h 35"/>
                  <a:gd name="T38" fmla="*/ 76 w 8"/>
                  <a:gd name="T39" fmla="*/ 432 h 35"/>
                  <a:gd name="T40" fmla="*/ 1 w 8"/>
                  <a:gd name="T41" fmla="*/ 432 h 35"/>
                  <a:gd name="T42" fmla="*/ 1 w 8"/>
                  <a:gd name="T43" fmla="*/ 401 h 35"/>
                  <a:gd name="T44" fmla="*/ 0 w 8"/>
                  <a:gd name="T45" fmla="*/ 393 h 35"/>
                  <a:gd name="T46" fmla="*/ 0 w 8"/>
                  <a:gd name="T47" fmla="*/ 382 h 35"/>
                  <a:gd name="T48" fmla="*/ 0 w 8"/>
                  <a:gd name="T49" fmla="*/ 363 h 35"/>
                  <a:gd name="T50" fmla="*/ 0 w 8"/>
                  <a:gd name="T51" fmla="*/ 343 h 35"/>
                  <a:gd name="T52" fmla="*/ 0 w 8"/>
                  <a:gd name="T53" fmla="*/ 306 h 35"/>
                  <a:gd name="T54" fmla="*/ 1 w 8"/>
                  <a:gd name="T55" fmla="*/ 267 h 35"/>
                  <a:gd name="T56" fmla="*/ 1 w 8"/>
                  <a:gd name="T57" fmla="*/ 231 h 35"/>
                  <a:gd name="T58" fmla="*/ 76 w 8"/>
                  <a:gd name="T59" fmla="*/ 180 h 35"/>
                  <a:gd name="T60" fmla="*/ 76 w 8"/>
                  <a:gd name="T61" fmla="*/ 140 h 35"/>
                  <a:gd name="T62" fmla="*/ 76 w 8"/>
                  <a:gd name="T63" fmla="*/ 98 h 35"/>
                  <a:gd name="T64" fmla="*/ 76 w 8"/>
                  <a:gd name="T65" fmla="*/ 85 h 35"/>
                  <a:gd name="T66" fmla="*/ 76 w 8"/>
                  <a:gd name="T67" fmla="*/ 28 h 35"/>
                  <a:gd name="T68" fmla="*/ 76 w 8"/>
                  <a:gd name="T69" fmla="*/ 1 h 35"/>
                  <a:gd name="T70" fmla="*/ 105 w 8"/>
                  <a:gd name="T71" fmla="*/ 0 h 35"/>
                  <a:gd name="T72" fmla="*/ 105 w 8"/>
                  <a:gd name="T73" fmla="*/ 0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 h="35">
                    <a:moveTo>
                      <a:pt x="5" y="0"/>
                    </a:moveTo>
                    <a:lnTo>
                      <a:pt x="5" y="0"/>
                    </a:lnTo>
                    <a:lnTo>
                      <a:pt x="7" y="0"/>
                    </a:lnTo>
                    <a:lnTo>
                      <a:pt x="7" y="1"/>
                    </a:lnTo>
                    <a:lnTo>
                      <a:pt x="8" y="2"/>
                    </a:lnTo>
                    <a:lnTo>
                      <a:pt x="8" y="4"/>
                    </a:lnTo>
                    <a:lnTo>
                      <a:pt x="8" y="5"/>
                    </a:lnTo>
                    <a:lnTo>
                      <a:pt x="8" y="7"/>
                    </a:lnTo>
                    <a:lnTo>
                      <a:pt x="8" y="8"/>
                    </a:lnTo>
                    <a:lnTo>
                      <a:pt x="8" y="9"/>
                    </a:lnTo>
                    <a:lnTo>
                      <a:pt x="8" y="12"/>
                    </a:lnTo>
                    <a:lnTo>
                      <a:pt x="8" y="14"/>
                    </a:lnTo>
                    <a:lnTo>
                      <a:pt x="8" y="15"/>
                    </a:lnTo>
                    <a:lnTo>
                      <a:pt x="8" y="18"/>
                    </a:lnTo>
                    <a:lnTo>
                      <a:pt x="8" y="19"/>
                    </a:lnTo>
                    <a:lnTo>
                      <a:pt x="8" y="26"/>
                    </a:lnTo>
                    <a:lnTo>
                      <a:pt x="8" y="28"/>
                    </a:lnTo>
                    <a:lnTo>
                      <a:pt x="7" y="29"/>
                    </a:lnTo>
                    <a:lnTo>
                      <a:pt x="7" y="31"/>
                    </a:lnTo>
                    <a:lnTo>
                      <a:pt x="7" y="32"/>
                    </a:lnTo>
                    <a:lnTo>
                      <a:pt x="5" y="33"/>
                    </a:lnTo>
                    <a:lnTo>
                      <a:pt x="5" y="35"/>
                    </a:lnTo>
                    <a:lnTo>
                      <a:pt x="4" y="35"/>
                    </a:lnTo>
                    <a:lnTo>
                      <a:pt x="3" y="35"/>
                    </a:lnTo>
                    <a:lnTo>
                      <a:pt x="1" y="35"/>
                    </a:lnTo>
                    <a:lnTo>
                      <a:pt x="1" y="33"/>
                    </a:lnTo>
                    <a:lnTo>
                      <a:pt x="0" y="33"/>
                    </a:lnTo>
                    <a:lnTo>
                      <a:pt x="0" y="32"/>
                    </a:lnTo>
                    <a:lnTo>
                      <a:pt x="0" y="31"/>
                    </a:lnTo>
                    <a:lnTo>
                      <a:pt x="0" y="29"/>
                    </a:lnTo>
                    <a:lnTo>
                      <a:pt x="0" y="28"/>
                    </a:lnTo>
                    <a:lnTo>
                      <a:pt x="0" y="26"/>
                    </a:lnTo>
                    <a:lnTo>
                      <a:pt x="0" y="25"/>
                    </a:lnTo>
                    <a:lnTo>
                      <a:pt x="0" y="24"/>
                    </a:lnTo>
                    <a:lnTo>
                      <a:pt x="1" y="22"/>
                    </a:lnTo>
                    <a:lnTo>
                      <a:pt x="1" y="21"/>
                    </a:lnTo>
                    <a:lnTo>
                      <a:pt x="1" y="19"/>
                    </a:lnTo>
                    <a:lnTo>
                      <a:pt x="1" y="16"/>
                    </a:lnTo>
                    <a:lnTo>
                      <a:pt x="3" y="15"/>
                    </a:lnTo>
                    <a:lnTo>
                      <a:pt x="3" y="14"/>
                    </a:lnTo>
                    <a:lnTo>
                      <a:pt x="3" y="12"/>
                    </a:lnTo>
                    <a:lnTo>
                      <a:pt x="3" y="9"/>
                    </a:lnTo>
                    <a:lnTo>
                      <a:pt x="3" y="8"/>
                    </a:lnTo>
                    <a:lnTo>
                      <a:pt x="3" y="7"/>
                    </a:lnTo>
                    <a:lnTo>
                      <a:pt x="3" y="2"/>
                    </a:lnTo>
                    <a:lnTo>
                      <a:pt x="3" y="1"/>
                    </a:lnTo>
                    <a:lnTo>
                      <a:pt x="4" y="0"/>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80" name="Freeform 175"/>
              <p:cNvSpPr>
                <a:spLocks/>
              </p:cNvSpPr>
              <p:nvPr/>
            </p:nvSpPr>
            <p:spPr bwMode="auto">
              <a:xfrm>
                <a:off x="3433" y="1027"/>
                <a:ext cx="11" cy="40"/>
              </a:xfrm>
              <a:custGeom>
                <a:avLst/>
                <a:gdLst>
                  <a:gd name="T0" fmla="*/ 470 w 7"/>
                  <a:gd name="T1" fmla="*/ 0 h 31"/>
                  <a:gd name="T2" fmla="*/ 470 w 7"/>
                  <a:gd name="T3" fmla="*/ 0 h 31"/>
                  <a:gd name="T4" fmla="*/ 470 w 7"/>
                  <a:gd name="T5" fmla="*/ 0 h 31"/>
                  <a:gd name="T6" fmla="*/ 632 w 7"/>
                  <a:gd name="T7" fmla="*/ 28 h 31"/>
                  <a:gd name="T8" fmla="*/ 632 w 7"/>
                  <a:gd name="T9" fmla="*/ 28 h 31"/>
                  <a:gd name="T10" fmla="*/ 632 w 7"/>
                  <a:gd name="T11" fmla="*/ 28 h 31"/>
                  <a:gd name="T12" fmla="*/ 632 w 7"/>
                  <a:gd name="T13" fmla="*/ 36 h 31"/>
                  <a:gd name="T14" fmla="*/ 632 w 7"/>
                  <a:gd name="T15" fmla="*/ 46 h 31"/>
                  <a:gd name="T16" fmla="*/ 632 w 7"/>
                  <a:gd name="T17" fmla="*/ 88 h 31"/>
                  <a:gd name="T18" fmla="*/ 632 w 7"/>
                  <a:gd name="T19" fmla="*/ 126 h 31"/>
                  <a:gd name="T20" fmla="*/ 632 w 7"/>
                  <a:gd name="T21" fmla="*/ 139 h 31"/>
                  <a:gd name="T22" fmla="*/ 632 w 7"/>
                  <a:gd name="T23" fmla="*/ 179 h 31"/>
                  <a:gd name="T24" fmla="*/ 632 w 7"/>
                  <a:gd name="T25" fmla="*/ 210 h 31"/>
                  <a:gd name="T26" fmla="*/ 632 w 7"/>
                  <a:gd name="T27" fmla="*/ 265 h 31"/>
                  <a:gd name="T28" fmla="*/ 632 w 7"/>
                  <a:gd name="T29" fmla="*/ 298 h 31"/>
                  <a:gd name="T30" fmla="*/ 470 w 7"/>
                  <a:gd name="T31" fmla="*/ 342 h 31"/>
                  <a:gd name="T32" fmla="*/ 470 w 7"/>
                  <a:gd name="T33" fmla="*/ 350 h 31"/>
                  <a:gd name="T34" fmla="*/ 470 w 7"/>
                  <a:gd name="T35" fmla="*/ 385 h 31"/>
                  <a:gd name="T36" fmla="*/ 333 w 7"/>
                  <a:gd name="T37" fmla="*/ 397 h 31"/>
                  <a:gd name="T38" fmla="*/ 333 w 7"/>
                  <a:gd name="T39" fmla="*/ 397 h 31"/>
                  <a:gd name="T40" fmla="*/ 299 w 7"/>
                  <a:gd name="T41" fmla="*/ 397 h 31"/>
                  <a:gd name="T42" fmla="*/ 299 w 7"/>
                  <a:gd name="T43" fmla="*/ 397 h 31"/>
                  <a:gd name="T44" fmla="*/ 299 w 7"/>
                  <a:gd name="T45" fmla="*/ 397 h 31"/>
                  <a:gd name="T46" fmla="*/ 121 w 7"/>
                  <a:gd name="T47" fmla="*/ 397 h 31"/>
                  <a:gd name="T48" fmla="*/ 121 w 7"/>
                  <a:gd name="T49" fmla="*/ 397 h 31"/>
                  <a:gd name="T50" fmla="*/ 0 w 7"/>
                  <a:gd name="T51" fmla="*/ 385 h 31"/>
                  <a:gd name="T52" fmla="*/ 0 w 7"/>
                  <a:gd name="T53" fmla="*/ 350 h 31"/>
                  <a:gd name="T54" fmla="*/ 0 w 7"/>
                  <a:gd name="T55" fmla="*/ 346 h 31"/>
                  <a:gd name="T56" fmla="*/ 0 w 7"/>
                  <a:gd name="T57" fmla="*/ 308 h 31"/>
                  <a:gd name="T58" fmla="*/ 0 w 7"/>
                  <a:gd name="T59" fmla="*/ 268 h 31"/>
                  <a:gd name="T60" fmla="*/ 121 w 7"/>
                  <a:gd name="T61" fmla="*/ 245 h 31"/>
                  <a:gd name="T62" fmla="*/ 121 w 7"/>
                  <a:gd name="T63" fmla="*/ 208 h 31"/>
                  <a:gd name="T64" fmla="*/ 121 w 7"/>
                  <a:gd name="T65" fmla="*/ 163 h 31"/>
                  <a:gd name="T66" fmla="*/ 299 w 7"/>
                  <a:gd name="T67" fmla="*/ 126 h 31"/>
                  <a:gd name="T68" fmla="*/ 299 w 7"/>
                  <a:gd name="T69" fmla="*/ 88 h 31"/>
                  <a:gd name="T70" fmla="*/ 299 w 7"/>
                  <a:gd name="T71" fmla="*/ 46 h 31"/>
                  <a:gd name="T72" fmla="*/ 299 w 7"/>
                  <a:gd name="T73" fmla="*/ 36 h 31"/>
                  <a:gd name="T74" fmla="*/ 333 w 7"/>
                  <a:gd name="T75" fmla="*/ 28 h 31"/>
                  <a:gd name="T76" fmla="*/ 333 w 7"/>
                  <a:gd name="T77" fmla="*/ 28 h 31"/>
                  <a:gd name="T78" fmla="*/ 333 w 7"/>
                  <a:gd name="T79" fmla="*/ 28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5" y="0"/>
                    </a:moveTo>
                    <a:lnTo>
                      <a:pt x="5" y="0"/>
                    </a:lnTo>
                    <a:lnTo>
                      <a:pt x="7" y="0"/>
                    </a:lnTo>
                    <a:lnTo>
                      <a:pt x="7" y="2"/>
                    </a:lnTo>
                    <a:lnTo>
                      <a:pt x="7" y="3"/>
                    </a:lnTo>
                    <a:lnTo>
                      <a:pt x="7" y="4"/>
                    </a:lnTo>
                    <a:lnTo>
                      <a:pt x="7" y="6"/>
                    </a:lnTo>
                    <a:lnTo>
                      <a:pt x="7" y="7"/>
                    </a:lnTo>
                    <a:lnTo>
                      <a:pt x="7" y="9"/>
                    </a:lnTo>
                    <a:lnTo>
                      <a:pt x="7" y="10"/>
                    </a:lnTo>
                    <a:lnTo>
                      <a:pt x="7" y="11"/>
                    </a:lnTo>
                    <a:lnTo>
                      <a:pt x="7" y="13"/>
                    </a:lnTo>
                    <a:lnTo>
                      <a:pt x="7" y="14"/>
                    </a:lnTo>
                    <a:lnTo>
                      <a:pt x="7" y="16"/>
                    </a:lnTo>
                    <a:lnTo>
                      <a:pt x="7" y="17"/>
                    </a:lnTo>
                    <a:lnTo>
                      <a:pt x="7" y="19"/>
                    </a:lnTo>
                    <a:lnTo>
                      <a:pt x="7" y="20"/>
                    </a:lnTo>
                    <a:lnTo>
                      <a:pt x="7" y="21"/>
                    </a:lnTo>
                    <a:lnTo>
                      <a:pt x="7" y="23"/>
                    </a:lnTo>
                    <a:lnTo>
                      <a:pt x="7" y="24"/>
                    </a:lnTo>
                    <a:lnTo>
                      <a:pt x="5" y="26"/>
                    </a:lnTo>
                    <a:lnTo>
                      <a:pt x="5" y="27"/>
                    </a:lnTo>
                    <a:lnTo>
                      <a:pt x="5" y="28"/>
                    </a:lnTo>
                    <a:lnTo>
                      <a:pt x="5" y="30"/>
                    </a:lnTo>
                    <a:lnTo>
                      <a:pt x="4" y="31"/>
                    </a:lnTo>
                    <a:lnTo>
                      <a:pt x="3" y="31"/>
                    </a:lnTo>
                    <a:lnTo>
                      <a:pt x="1" y="31"/>
                    </a:lnTo>
                    <a:lnTo>
                      <a:pt x="0" y="30"/>
                    </a:lnTo>
                    <a:lnTo>
                      <a:pt x="0" y="28"/>
                    </a:lnTo>
                    <a:lnTo>
                      <a:pt x="0" y="27"/>
                    </a:lnTo>
                    <a:lnTo>
                      <a:pt x="0" y="24"/>
                    </a:lnTo>
                    <a:lnTo>
                      <a:pt x="0" y="23"/>
                    </a:lnTo>
                    <a:lnTo>
                      <a:pt x="0" y="21"/>
                    </a:lnTo>
                    <a:lnTo>
                      <a:pt x="1" y="20"/>
                    </a:lnTo>
                    <a:lnTo>
                      <a:pt x="1" y="19"/>
                    </a:lnTo>
                    <a:lnTo>
                      <a:pt x="1" y="17"/>
                    </a:lnTo>
                    <a:lnTo>
                      <a:pt x="1" y="16"/>
                    </a:lnTo>
                    <a:lnTo>
                      <a:pt x="1" y="14"/>
                    </a:lnTo>
                    <a:lnTo>
                      <a:pt x="1" y="13"/>
                    </a:lnTo>
                    <a:lnTo>
                      <a:pt x="3" y="11"/>
                    </a:lnTo>
                    <a:lnTo>
                      <a:pt x="3" y="10"/>
                    </a:lnTo>
                    <a:lnTo>
                      <a:pt x="3" y="9"/>
                    </a:lnTo>
                    <a:lnTo>
                      <a:pt x="3" y="7"/>
                    </a:lnTo>
                    <a:lnTo>
                      <a:pt x="3" y="6"/>
                    </a:lnTo>
                    <a:lnTo>
                      <a:pt x="3" y="4"/>
                    </a:lnTo>
                    <a:lnTo>
                      <a:pt x="3" y="3"/>
                    </a:lnTo>
                    <a:lnTo>
                      <a:pt x="3" y="2"/>
                    </a:lnTo>
                    <a:lnTo>
                      <a:pt x="4" y="2"/>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81" name="Freeform 176"/>
              <p:cNvSpPr>
                <a:spLocks/>
              </p:cNvSpPr>
              <p:nvPr/>
            </p:nvSpPr>
            <p:spPr bwMode="auto">
              <a:xfrm>
                <a:off x="3354" y="1005"/>
                <a:ext cx="44" cy="41"/>
              </a:xfrm>
              <a:custGeom>
                <a:avLst/>
                <a:gdLst>
                  <a:gd name="T0" fmla="*/ 221 w 34"/>
                  <a:gd name="T1" fmla="*/ 0 h 31"/>
                  <a:gd name="T2" fmla="*/ 268 w 34"/>
                  <a:gd name="T3" fmla="*/ 0 h 31"/>
                  <a:gd name="T4" fmla="*/ 305 w 34"/>
                  <a:gd name="T5" fmla="*/ 0 h 31"/>
                  <a:gd name="T6" fmla="*/ 317 w 34"/>
                  <a:gd name="T7" fmla="*/ 0 h 31"/>
                  <a:gd name="T8" fmla="*/ 353 w 34"/>
                  <a:gd name="T9" fmla="*/ 0 h 31"/>
                  <a:gd name="T10" fmla="*/ 370 w 34"/>
                  <a:gd name="T11" fmla="*/ 37 h 31"/>
                  <a:gd name="T12" fmla="*/ 395 w 34"/>
                  <a:gd name="T13" fmla="*/ 49 h 31"/>
                  <a:gd name="T14" fmla="*/ 410 w 34"/>
                  <a:gd name="T15" fmla="*/ 49 h 31"/>
                  <a:gd name="T16" fmla="*/ 435 w 34"/>
                  <a:gd name="T17" fmla="*/ 86 h 31"/>
                  <a:gd name="T18" fmla="*/ 435 w 34"/>
                  <a:gd name="T19" fmla="*/ 114 h 31"/>
                  <a:gd name="T20" fmla="*/ 435 w 34"/>
                  <a:gd name="T21" fmla="*/ 151 h 31"/>
                  <a:gd name="T22" fmla="*/ 449 w 34"/>
                  <a:gd name="T23" fmla="*/ 200 h 31"/>
                  <a:gd name="T24" fmla="*/ 449 w 34"/>
                  <a:gd name="T25" fmla="*/ 201 h 31"/>
                  <a:gd name="T26" fmla="*/ 449 w 34"/>
                  <a:gd name="T27" fmla="*/ 237 h 31"/>
                  <a:gd name="T28" fmla="*/ 449 w 34"/>
                  <a:gd name="T29" fmla="*/ 265 h 31"/>
                  <a:gd name="T30" fmla="*/ 435 w 34"/>
                  <a:gd name="T31" fmla="*/ 266 h 31"/>
                  <a:gd name="T32" fmla="*/ 435 w 34"/>
                  <a:gd name="T33" fmla="*/ 313 h 31"/>
                  <a:gd name="T34" fmla="*/ 435 w 34"/>
                  <a:gd name="T35" fmla="*/ 350 h 31"/>
                  <a:gd name="T36" fmla="*/ 410 w 34"/>
                  <a:gd name="T37" fmla="*/ 378 h 31"/>
                  <a:gd name="T38" fmla="*/ 395 w 34"/>
                  <a:gd name="T39" fmla="*/ 397 h 31"/>
                  <a:gd name="T40" fmla="*/ 370 w 34"/>
                  <a:gd name="T41" fmla="*/ 423 h 31"/>
                  <a:gd name="T42" fmla="*/ 353 w 34"/>
                  <a:gd name="T43" fmla="*/ 444 h 31"/>
                  <a:gd name="T44" fmla="*/ 324 w 34"/>
                  <a:gd name="T45" fmla="*/ 463 h 31"/>
                  <a:gd name="T46" fmla="*/ 305 w 34"/>
                  <a:gd name="T47" fmla="*/ 463 h 31"/>
                  <a:gd name="T48" fmla="*/ 273 w 34"/>
                  <a:gd name="T49" fmla="*/ 500 h 31"/>
                  <a:gd name="T50" fmla="*/ 236 w 34"/>
                  <a:gd name="T51" fmla="*/ 500 h 31"/>
                  <a:gd name="T52" fmla="*/ 211 w 34"/>
                  <a:gd name="T53" fmla="*/ 500 h 31"/>
                  <a:gd name="T54" fmla="*/ 182 w 34"/>
                  <a:gd name="T55" fmla="*/ 503 h 31"/>
                  <a:gd name="T56" fmla="*/ 132 w 34"/>
                  <a:gd name="T57" fmla="*/ 503 h 31"/>
                  <a:gd name="T58" fmla="*/ 126 w 34"/>
                  <a:gd name="T59" fmla="*/ 503 h 31"/>
                  <a:gd name="T60" fmla="*/ 79 w 34"/>
                  <a:gd name="T61" fmla="*/ 500 h 31"/>
                  <a:gd name="T62" fmla="*/ 36 w 34"/>
                  <a:gd name="T63" fmla="*/ 463 h 31"/>
                  <a:gd name="T64" fmla="*/ 28 w 34"/>
                  <a:gd name="T65" fmla="*/ 423 h 31"/>
                  <a:gd name="T66" fmla="*/ 0 w 34"/>
                  <a:gd name="T67" fmla="*/ 378 h 31"/>
                  <a:gd name="T68" fmla="*/ 0 w 34"/>
                  <a:gd name="T69" fmla="*/ 320 h 31"/>
                  <a:gd name="T70" fmla="*/ 0 w 34"/>
                  <a:gd name="T71" fmla="*/ 265 h 31"/>
                  <a:gd name="T72" fmla="*/ 0 w 34"/>
                  <a:gd name="T73" fmla="*/ 201 h 31"/>
                  <a:gd name="T74" fmla="*/ 28 w 34"/>
                  <a:gd name="T75" fmla="*/ 152 h 31"/>
                  <a:gd name="T76" fmla="*/ 47 w 34"/>
                  <a:gd name="T77" fmla="*/ 114 h 31"/>
                  <a:gd name="T78" fmla="*/ 79 w 34"/>
                  <a:gd name="T79" fmla="*/ 104 h 31"/>
                  <a:gd name="T80" fmla="*/ 126 w 34"/>
                  <a:gd name="T81" fmla="*/ 86 h 31"/>
                  <a:gd name="T82" fmla="*/ 126 w 34"/>
                  <a:gd name="T83" fmla="*/ 49 h 31"/>
                  <a:gd name="T84" fmla="*/ 132 w 34"/>
                  <a:gd name="T85" fmla="*/ 49 h 31"/>
                  <a:gd name="T86" fmla="*/ 141 w 34"/>
                  <a:gd name="T87" fmla="*/ 49 h 31"/>
                  <a:gd name="T88" fmla="*/ 221 w 34"/>
                  <a:gd name="T89" fmla="*/ 37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2"/>
                    </a:moveTo>
                    <a:lnTo>
                      <a:pt x="17" y="0"/>
                    </a:lnTo>
                    <a:lnTo>
                      <a:pt x="18" y="0"/>
                    </a:lnTo>
                    <a:lnTo>
                      <a:pt x="20" y="0"/>
                    </a:lnTo>
                    <a:lnTo>
                      <a:pt x="21" y="0"/>
                    </a:lnTo>
                    <a:lnTo>
                      <a:pt x="23" y="0"/>
                    </a:lnTo>
                    <a:lnTo>
                      <a:pt x="24" y="0"/>
                    </a:lnTo>
                    <a:lnTo>
                      <a:pt x="25" y="0"/>
                    </a:lnTo>
                    <a:lnTo>
                      <a:pt x="27" y="0"/>
                    </a:lnTo>
                    <a:lnTo>
                      <a:pt x="27" y="2"/>
                    </a:lnTo>
                    <a:lnTo>
                      <a:pt x="28" y="2"/>
                    </a:lnTo>
                    <a:lnTo>
                      <a:pt x="30" y="2"/>
                    </a:lnTo>
                    <a:lnTo>
                      <a:pt x="30" y="3"/>
                    </a:lnTo>
                    <a:lnTo>
                      <a:pt x="31" y="3"/>
                    </a:lnTo>
                    <a:lnTo>
                      <a:pt x="31" y="5"/>
                    </a:lnTo>
                    <a:lnTo>
                      <a:pt x="33" y="5"/>
                    </a:lnTo>
                    <a:lnTo>
                      <a:pt x="33" y="6"/>
                    </a:lnTo>
                    <a:lnTo>
                      <a:pt x="33" y="7"/>
                    </a:lnTo>
                    <a:lnTo>
                      <a:pt x="33" y="9"/>
                    </a:lnTo>
                    <a:lnTo>
                      <a:pt x="33" y="10"/>
                    </a:lnTo>
                    <a:lnTo>
                      <a:pt x="34" y="12"/>
                    </a:lnTo>
                    <a:lnTo>
                      <a:pt x="34" y="13"/>
                    </a:lnTo>
                    <a:lnTo>
                      <a:pt x="34" y="14"/>
                    </a:lnTo>
                    <a:lnTo>
                      <a:pt x="34" y="16"/>
                    </a:lnTo>
                    <a:lnTo>
                      <a:pt x="33" y="16"/>
                    </a:lnTo>
                    <a:lnTo>
                      <a:pt x="33" y="17"/>
                    </a:lnTo>
                    <a:lnTo>
                      <a:pt x="33" y="19"/>
                    </a:lnTo>
                    <a:lnTo>
                      <a:pt x="33" y="20"/>
                    </a:lnTo>
                    <a:lnTo>
                      <a:pt x="33" y="21"/>
                    </a:lnTo>
                    <a:lnTo>
                      <a:pt x="31" y="23"/>
                    </a:lnTo>
                    <a:lnTo>
                      <a:pt x="31" y="24"/>
                    </a:lnTo>
                    <a:lnTo>
                      <a:pt x="30" y="24"/>
                    </a:lnTo>
                    <a:lnTo>
                      <a:pt x="30" y="26"/>
                    </a:lnTo>
                    <a:lnTo>
                      <a:pt x="28" y="26"/>
                    </a:lnTo>
                    <a:lnTo>
                      <a:pt x="27" y="27"/>
                    </a:lnTo>
                    <a:lnTo>
                      <a:pt x="25" y="27"/>
                    </a:lnTo>
                    <a:lnTo>
                      <a:pt x="25" y="28"/>
                    </a:lnTo>
                    <a:lnTo>
                      <a:pt x="24" y="28"/>
                    </a:lnTo>
                    <a:lnTo>
                      <a:pt x="23" y="28"/>
                    </a:lnTo>
                    <a:lnTo>
                      <a:pt x="21" y="28"/>
                    </a:lnTo>
                    <a:lnTo>
                      <a:pt x="21" y="30"/>
                    </a:lnTo>
                    <a:lnTo>
                      <a:pt x="20" y="30"/>
                    </a:lnTo>
                    <a:lnTo>
                      <a:pt x="18" y="30"/>
                    </a:lnTo>
                    <a:lnTo>
                      <a:pt x="17" y="30"/>
                    </a:lnTo>
                    <a:lnTo>
                      <a:pt x="16" y="30"/>
                    </a:lnTo>
                    <a:lnTo>
                      <a:pt x="16" y="31"/>
                    </a:lnTo>
                    <a:lnTo>
                      <a:pt x="14" y="31"/>
                    </a:lnTo>
                    <a:lnTo>
                      <a:pt x="11" y="31"/>
                    </a:lnTo>
                    <a:lnTo>
                      <a:pt x="10" y="31"/>
                    </a:lnTo>
                    <a:lnTo>
                      <a:pt x="9" y="31"/>
                    </a:lnTo>
                    <a:lnTo>
                      <a:pt x="7" y="30"/>
                    </a:lnTo>
                    <a:lnTo>
                      <a:pt x="6" y="30"/>
                    </a:lnTo>
                    <a:lnTo>
                      <a:pt x="4" y="30"/>
                    </a:lnTo>
                    <a:lnTo>
                      <a:pt x="3" y="28"/>
                    </a:lnTo>
                    <a:lnTo>
                      <a:pt x="3" y="27"/>
                    </a:lnTo>
                    <a:lnTo>
                      <a:pt x="2" y="26"/>
                    </a:lnTo>
                    <a:lnTo>
                      <a:pt x="0" y="24"/>
                    </a:lnTo>
                    <a:lnTo>
                      <a:pt x="0" y="23"/>
                    </a:lnTo>
                    <a:lnTo>
                      <a:pt x="0" y="21"/>
                    </a:lnTo>
                    <a:lnTo>
                      <a:pt x="0" y="20"/>
                    </a:lnTo>
                    <a:lnTo>
                      <a:pt x="0" y="19"/>
                    </a:lnTo>
                    <a:lnTo>
                      <a:pt x="0" y="16"/>
                    </a:lnTo>
                    <a:lnTo>
                      <a:pt x="0" y="14"/>
                    </a:lnTo>
                    <a:lnTo>
                      <a:pt x="0" y="13"/>
                    </a:lnTo>
                    <a:lnTo>
                      <a:pt x="2" y="12"/>
                    </a:lnTo>
                    <a:lnTo>
                      <a:pt x="2" y="10"/>
                    </a:lnTo>
                    <a:lnTo>
                      <a:pt x="3" y="9"/>
                    </a:lnTo>
                    <a:lnTo>
                      <a:pt x="4" y="7"/>
                    </a:lnTo>
                    <a:lnTo>
                      <a:pt x="4" y="6"/>
                    </a:lnTo>
                    <a:lnTo>
                      <a:pt x="6" y="6"/>
                    </a:lnTo>
                    <a:lnTo>
                      <a:pt x="7" y="5"/>
                    </a:lnTo>
                    <a:lnTo>
                      <a:pt x="9" y="5"/>
                    </a:lnTo>
                    <a:lnTo>
                      <a:pt x="9" y="3"/>
                    </a:lnTo>
                    <a:lnTo>
                      <a:pt x="10" y="3"/>
                    </a:lnTo>
                    <a:lnTo>
                      <a:pt x="11" y="3"/>
                    </a:lnTo>
                    <a:lnTo>
                      <a:pt x="11" y="2"/>
                    </a:lnTo>
                    <a:lnTo>
                      <a:pt x="17" y="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82" name="Freeform 177"/>
              <p:cNvSpPr>
                <a:spLocks/>
              </p:cNvSpPr>
              <p:nvPr/>
            </p:nvSpPr>
            <p:spPr bwMode="auto">
              <a:xfrm>
                <a:off x="3354" y="1130"/>
                <a:ext cx="44" cy="38"/>
              </a:xfrm>
              <a:custGeom>
                <a:avLst/>
                <a:gdLst>
                  <a:gd name="T0" fmla="*/ 221 w 34"/>
                  <a:gd name="T1" fmla="*/ 0 h 31"/>
                  <a:gd name="T2" fmla="*/ 268 w 34"/>
                  <a:gd name="T3" fmla="*/ 0 h 31"/>
                  <a:gd name="T4" fmla="*/ 305 w 34"/>
                  <a:gd name="T5" fmla="*/ 0 h 31"/>
                  <a:gd name="T6" fmla="*/ 317 w 34"/>
                  <a:gd name="T7" fmla="*/ 0 h 31"/>
                  <a:gd name="T8" fmla="*/ 353 w 34"/>
                  <a:gd name="T9" fmla="*/ 0 h 31"/>
                  <a:gd name="T10" fmla="*/ 370 w 34"/>
                  <a:gd name="T11" fmla="*/ 1 h 31"/>
                  <a:gd name="T12" fmla="*/ 395 w 34"/>
                  <a:gd name="T13" fmla="*/ 1 h 31"/>
                  <a:gd name="T14" fmla="*/ 410 w 34"/>
                  <a:gd name="T15" fmla="*/ 25 h 31"/>
                  <a:gd name="T16" fmla="*/ 435 w 34"/>
                  <a:gd name="T17" fmla="*/ 31 h 31"/>
                  <a:gd name="T18" fmla="*/ 435 w 34"/>
                  <a:gd name="T19" fmla="*/ 58 h 31"/>
                  <a:gd name="T20" fmla="*/ 435 w 34"/>
                  <a:gd name="T21" fmla="*/ 60 h 31"/>
                  <a:gd name="T22" fmla="*/ 449 w 34"/>
                  <a:gd name="T23" fmla="*/ 87 h 31"/>
                  <a:gd name="T24" fmla="*/ 449 w 34"/>
                  <a:gd name="T25" fmla="*/ 91 h 31"/>
                  <a:gd name="T26" fmla="*/ 449 w 34"/>
                  <a:gd name="T27" fmla="*/ 108 h 31"/>
                  <a:gd name="T28" fmla="*/ 449 w 34"/>
                  <a:gd name="T29" fmla="*/ 112 h 31"/>
                  <a:gd name="T30" fmla="*/ 435 w 34"/>
                  <a:gd name="T31" fmla="*/ 132 h 31"/>
                  <a:gd name="T32" fmla="*/ 435 w 34"/>
                  <a:gd name="T33" fmla="*/ 137 h 31"/>
                  <a:gd name="T34" fmla="*/ 435 w 34"/>
                  <a:gd name="T35" fmla="*/ 162 h 31"/>
                  <a:gd name="T36" fmla="*/ 410 w 34"/>
                  <a:gd name="T37" fmla="*/ 168 h 31"/>
                  <a:gd name="T38" fmla="*/ 395 w 34"/>
                  <a:gd name="T39" fmla="*/ 181 h 31"/>
                  <a:gd name="T40" fmla="*/ 370 w 34"/>
                  <a:gd name="T41" fmla="*/ 197 h 31"/>
                  <a:gd name="T42" fmla="*/ 353 w 34"/>
                  <a:gd name="T43" fmla="*/ 199 h 31"/>
                  <a:gd name="T44" fmla="*/ 324 w 34"/>
                  <a:gd name="T45" fmla="*/ 212 h 31"/>
                  <a:gd name="T46" fmla="*/ 305 w 34"/>
                  <a:gd name="T47" fmla="*/ 212 h 31"/>
                  <a:gd name="T48" fmla="*/ 273 w 34"/>
                  <a:gd name="T49" fmla="*/ 212 h 31"/>
                  <a:gd name="T50" fmla="*/ 236 w 34"/>
                  <a:gd name="T51" fmla="*/ 222 h 31"/>
                  <a:gd name="T52" fmla="*/ 211 w 34"/>
                  <a:gd name="T53" fmla="*/ 222 h 31"/>
                  <a:gd name="T54" fmla="*/ 182 w 34"/>
                  <a:gd name="T55" fmla="*/ 241 h 31"/>
                  <a:gd name="T56" fmla="*/ 132 w 34"/>
                  <a:gd name="T57" fmla="*/ 241 h 31"/>
                  <a:gd name="T58" fmla="*/ 126 w 34"/>
                  <a:gd name="T59" fmla="*/ 241 h 31"/>
                  <a:gd name="T60" fmla="*/ 79 w 34"/>
                  <a:gd name="T61" fmla="*/ 222 h 31"/>
                  <a:gd name="T62" fmla="*/ 36 w 34"/>
                  <a:gd name="T63" fmla="*/ 212 h 31"/>
                  <a:gd name="T64" fmla="*/ 28 w 34"/>
                  <a:gd name="T65" fmla="*/ 197 h 31"/>
                  <a:gd name="T66" fmla="*/ 0 w 34"/>
                  <a:gd name="T67" fmla="*/ 168 h 31"/>
                  <a:gd name="T68" fmla="*/ 0 w 34"/>
                  <a:gd name="T69" fmla="*/ 141 h 31"/>
                  <a:gd name="T70" fmla="*/ 0 w 34"/>
                  <a:gd name="T71" fmla="*/ 112 h 31"/>
                  <a:gd name="T72" fmla="*/ 0 w 34"/>
                  <a:gd name="T73" fmla="*/ 91 h 31"/>
                  <a:gd name="T74" fmla="*/ 28 w 34"/>
                  <a:gd name="T75" fmla="*/ 74 h 31"/>
                  <a:gd name="T76" fmla="*/ 47 w 34"/>
                  <a:gd name="T77" fmla="*/ 58 h 31"/>
                  <a:gd name="T78" fmla="*/ 79 w 34"/>
                  <a:gd name="T79" fmla="*/ 31 h 31"/>
                  <a:gd name="T80" fmla="*/ 126 w 34"/>
                  <a:gd name="T81" fmla="*/ 31 h 31"/>
                  <a:gd name="T82" fmla="*/ 126 w 34"/>
                  <a:gd name="T83" fmla="*/ 25 h 31"/>
                  <a:gd name="T84" fmla="*/ 132 w 34"/>
                  <a:gd name="T85" fmla="*/ 25 h 31"/>
                  <a:gd name="T86" fmla="*/ 141 w 34"/>
                  <a:gd name="T87" fmla="*/ 1 h 31"/>
                  <a:gd name="T88" fmla="*/ 221 w 34"/>
                  <a:gd name="T89" fmla="*/ 0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0"/>
                    </a:moveTo>
                    <a:lnTo>
                      <a:pt x="17" y="0"/>
                    </a:lnTo>
                    <a:lnTo>
                      <a:pt x="18" y="0"/>
                    </a:lnTo>
                    <a:lnTo>
                      <a:pt x="20" y="0"/>
                    </a:lnTo>
                    <a:lnTo>
                      <a:pt x="21" y="0"/>
                    </a:lnTo>
                    <a:lnTo>
                      <a:pt x="23" y="0"/>
                    </a:lnTo>
                    <a:lnTo>
                      <a:pt x="24" y="0"/>
                    </a:lnTo>
                    <a:lnTo>
                      <a:pt x="25" y="0"/>
                    </a:lnTo>
                    <a:lnTo>
                      <a:pt x="27" y="0"/>
                    </a:lnTo>
                    <a:lnTo>
                      <a:pt x="28" y="1"/>
                    </a:lnTo>
                    <a:lnTo>
                      <a:pt x="30" y="1"/>
                    </a:lnTo>
                    <a:lnTo>
                      <a:pt x="31" y="3"/>
                    </a:lnTo>
                    <a:lnTo>
                      <a:pt x="31" y="4"/>
                    </a:lnTo>
                    <a:lnTo>
                      <a:pt x="33" y="4"/>
                    </a:lnTo>
                    <a:lnTo>
                      <a:pt x="33" y="5"/>
                    </a:lnTo>
                    <a:lnTo>
                      <a:pt x="33" y="7"/>
                    </a:lnTo>
                    <a:lnTo>
                      <a:pt x="33" y="8"/>
                    </a:lnTo>
                    <a:lnTo>
                      <a:pt x="33" y="10"/>
                    </a:lnTo>
                    <a:lnTo>
                      <a:pt x="34" y="11"/>
                    </a:lnTo>
                    <a:lnTo>
                      <a:pt x="34" y="12"/>
                    </a:lnTo>
                    <a:lnTo>
                      <a:pt x="34" y="14"/>
                    </a:lnTo>
                    <a:lnTo>
                      <a:pt x="34" y="15"/>
                    </a:lnTo>
                    <a:lnTo>
                      <a:pt x="33" y="15"/>
                    </a:lnTo>
                    <a:lnTo>
                      <a:pt x="33" y="17"/>
                    </a:lnTo>
                    <a:lnTo>
                      <a:pt x="33" y="18"/>
                    </a:lnTo>
                    <a:lnTo>
                      <a:pt x="33" y="19"/>
                    </a:lnTo>
                    <a:lnTo>
                      <a:pt x="33" y="21"/>
                    </a:lnTo>
                    <a:lnTo>
                      <a:pt x="31" y="22"/>
                    </a:lnTo>
                    <a:lnTo>
                      <a:pt x="31" y="24"/>
                    </a:lnTo>
                    <a:lnTo>
                      <a:pt x="30" y="24"/>
                    </a:lnTo>
                    <a:lnTo>
                      <a:pt x="30" y="25"/>
                    </a:lnTo>
                    <a:lnTo>
                      <a:pt x="28" y="25"/>
                    </a:lnTo>
                    <a:lnTo>
                      <a:pt x="27" y="25"/>
                    </a:lnTo>
                    <a:lnTo>
                      <a:pt x="27" y="26"/>
                    </a:lnTo>
                    <a:lnTo>
                      <a:pt x="25" y="26"/>
                    </a:lnTo>
                    <a:lnTo>
                      <a:pt x="25" y="28"/>
                    </a:lnTo>
                    <a:lnTo>
                      <a:pt x="24" y="28"/>
                    </a:lnTo>
                    <a:lnTo>
                      <a:pt x="23" y="28"/>
                    </a:lnTo>
                    <a:lnTo>
                      <a:pt x="21" y="28"/>
                    </a:lnTo>
                    <a:lnTo>
                      <a:pt x="20" y="29"/>
                    </a:lnTo>
                    <a:lnTo>
                      <a:pt x="18" y="29"/>
                    </a:lnTo>
                    <a:lnTo>
                      <a:pt x="17" y="29"/>
                    </a:lnTo>
                    <a:lnTo>
                      <a:pt x="16" y="29"/>
                    </a:lnTo>
                    <a:lnTo>
                      <a:pt x="14" y="31"/>
                    </a:lnTo>
                    <a:lnTo>
                      <a:pt x="11" y="31"/>
                    </a:lnTo>
                    <a:lnTo>
                      <a:pt x="10" y="31"/>
                    </a:lnTo>
                    <a:lnTo>
                      <a:pt x="9" y="31"/>
                    </a:lnTo>
                    <a:lnTo>
                      <a:pt x="7" y="29"/>
                    </a:lnTo>
                    <a:lnTo>
                      <a:pt x="6" y="29"/>
                    </a:lnTo>
                    <a:lnTo>
                      <a:pt x="4" y="28"/>
                    </a:lnTo>
                    <a:lnTo>
                      <a:pt x="3" y="28"/>
                    </a:lnTo>
                    <a:lnTo>
                      <a:pt x="3" y="26"/>
                    </a:lnTo>
                    <a:lnTo>
                      <a:pt x="2" y="25"/>
                    </a:lnTo>
                    <a:lnTo>
                      <a:pt x="0" y="24"/>
                    </a:lnTo>
                    <a:lnTo>
                      <a:pt x="0" y="22"/>
                    </a:lnTo>
                    <a:lnTo>
                      <a:pt x="0" y="21"/>
                    </a:lnTo>
                    <a:lnTo>
                      <a:pt x="0" y="19"/>
                    </a:lnTo>
                    <a:lnTo>
                      <a:pt x="0" y="18"/>
                    </a:lnTo>
                    <a:lnTo>
                      <a:pt x="0" y="15"/>
                    </a:lnTo>
                    <a:lnTo>
                      <a:pt x="0" y="14"/>
                    </a:lnTo>
                    <a:lnTo>
                      <a:pt x="0" y="12"/>
                    </a:lnTo>
                    <a:lnTo>
                      <a:pt x="2" y="11"/>
                    </a:lnTo>
                    <a:lnTo>
                      <a:pt x="2" y="10"/>
                    </a:lnTo>
                    <a:lnTo>
                      <a:pt x="3" y="8"/>
                    </a:lnTo>
                    <a:lnTo>
                      <a:pt x="4" y="7"/>
                    </a:lnTo>
                    <a:lnTo>
                      <a:pt x="4" y="5"/>
                    </a:lnTo>
                    <a:lnTo>
                      <a:pt x="6" y="4"/>
                    </a:lnTo>
                    <a:lnTo>
                      <a:pt x="7" y="4"/>
                    </a:lnTo>
                    <a:lnTo>
                      <a:pt x="9" y="4"/>
                    </a:lnTo>
                    <a:lnTo>
                      <a:pt x="9" y="3"/>
                    </a:lnTo>
                    <a:lnTo>
                      <a:pt x="10" y="3"/>
                    </a:lnTo>
                    <a:lnTo>
                      <a:pt x="11" y="3"/>
                    </a:lnTo>
                    <a:lnTo>
                      <a:pt x="11" y="1"/>
                    </a:lnTo>
                    <a:lnTo>
                      <a:pt x="17"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83" name="Freeform 178"/>
              <p:cNvSpPr>
                <a:spLocks/>
              </p:cNvSpPr>
              <p:nvPr/>
            </p:nvSpPr>
            <p:spPr bwMode="auto">
              <a:xfrm>
                <a:off x="3354" y="1089"/>
                <a:ext cx="44" cy="35"/>
              </a:xfrm>
              <a:custGeom>
                <a:avLst/>
                <a:gdLst>
                  <a:gd name="T0" fmla="*/ 221 w 34"/>
                  <a:gd name="T1" fmla="*/ 0 h 29"/>
                  <a:gd name="T2" fmla="*/ 268 w 34"/>
                  <a:gd name="T3" fmla="*/ 0 h 29"/>
                  <a:gd name="T4" fmla="*/ 305 w 34"/>
                  <a:gd name="T5" fmla="*/ 0 h 29"/>
                  <a:gd name="T6" fmla="*/ 317 w 34"/>
                  <a:gd name="T7" fmla="*/ 0 h 29"/>
                  <a:gd name="T8" fmla="*/ 353 w 34"/>
                  <a:gd name="T9" fmla="*/ 0 h 29"/>
                  <a:gd name="T10" fmla="*/ 370 w 34"/>
                  <a:gd name="T11" fmla="*/ 0 h 29"/>
                  <a:gd name="T12" fmla="*/ 395 w 34"/>
                  <a:gd name="T13" fmla="*/ 1 h 29"/>
                  <a:gd name="T14" fmla="*/ 410 w 34"/>
                  <a:gd name="T15" fmla="*/ 21 h 29"/>
                  <a:gd name="T16" fmla="*/ 435 w 34"/>
                  <a:gd name="T17" fmla="*/ 25 h 29"/>
                  <a:gd name="T18" fmla="*/ 435 w 34"/>
                  <a:gd name="T19" fmla="*/ 30 h 29"/>
                  <a:gd name="T20" fmla="*/ 435 w 34"/>
                  <a:gd name="T21" fmla="*/ 52 h 29"/>
                  <a:gd name="T22" fmla="*/ 449 w 34"/>
                  <a:gd name="T23" fmla="*/ 71 h 29"/>
                  <a:gd name="T24" fmla="*/ 449 w 34"/>
                  <a:gd name="T25" fmla="*/ 76 h 29"/>
                  <a:gd name="T26" fmla="*/ 449 w 34"/>
                  <a:gd name="T27" fmla="*/ 92 h 29"/>
                  <a:gd name="T28" fmla="*/ 449 w 34"/>
                  <a:gd name="T29" fmla="*/ 92 h 29"/>
                  <a:gd name="T30" fmla="*/ 435 w 34"/>
                  <a:gd name="T31" fmla="*/ 101 h 29"/>
                  <a:gd name="T32" fmla="*/ 435 w 34"/>
                  <a:gd name="T33" fmla="*/ 122 h 29"/>
                  <a:gd name="T34" fmla="*/ 435 w 34"/>
                  <a:gd name="T35" fmla="*/ 134 h 29"/>
                  <a:gd name="T36" fmla="*/ 410 w 34"/>
                  <a:gd name="T37" fmla="*/ 147 h 29"/>
                  <a:gd name="T38" fmla="*/ 395 w 34"/>
                  <a:gd name="T39" fmla="*/ 161 h 29"/>
                  <a:gd name="T40" fmla="*/ 370 w 34"/>
                  <a:gd name="T41" fmla="*/ 162 h 29"/>
                  <a:gd name="T42" fmla="*/ 353 w 34"/>
                  <a:gd name="T43" fmla="*/ 164 h 29"/>
                  <a:gd name="T44" fmla="*/ 324 w 34"/>
                  <a:gd name="T45" fmla="*/ 164 h 29"/>
                  <a:gd name="T46" fmla="*/ 305 w 34"/>
                  <a:gd name="T47" fmla="*/ 183 h 29"/>
                  <a:gd name="T48" fmla="*/ 273 w 34"/>
                  <a:gd name="T49" fmla="*/ 183 h 29"/>
                  <a:gd name="T50" fmla="*/ 236 w 34"/>
                  <a:gd name="T51" fmla="*/ 194 h 29"/>
                  <a:gd name="T52" fmla="*/ 211 w 34"/>
                  <a:gd name="T53" fmla="*/ 194 h 29"/>
                  <a:gd name="T54" fmla="*/ 182 w 34"/>
                  <a:gd name="T55" fmla="*/ 194 h 29"/>
                  <a:gd name="T56" fmla="*/ 132 w 34"/>
                  <a:gd name="T57" fmla="*/ 194 h 29"/>
                  <a:gd name="T58" fmla="*/ 126 w 34"/>
                  <a:gd name="T59" fmla="*/ 194 h 29"/>
                  <a:gd name="T60" fmla="*/ 79 w 34"/>
                  <a:gd name="T61" fmla="*/ 194 h 29"/>
                  <a:gd name="T62" fmla="*/ 36 w 34"/>
                  <a:gd name="T63" fmla="*/ 164 h 29"/>
                  <a:gd name="T64" fmla="*/ 28 w 34"/>
                  <a:gd name="T65" fmla="*/ 162 h 29"/>
                  <a:gd name="T66" fmla="*/ 0 w 34"/>
                  <a:gd name="T67" fmla="*/ 147 h 29"/>
                  <a:gd name="T68" fmla="*/ 0 w 34"/>
                  <a:gd name="T69" fmla="*/ 122 h 29"/>
                  <a:gd name="T70" fmla="*/ 0 w 34"/>
                  <a:gd name="T71" fmla="*/ 101 h 29"/>
                  <a:gd name="T72" fmla="*/ 0 w 34"/>
                  <a:gd name="T73" fmla="*/ 71 h 29"/>
                  <a:gd name="T74" fmla="*/ 28 w 34"/>
                  <a:gd name="T75" fmla="*/ 52 h 29"/>
                  <a:gd name="T76" fmla="*/ 47 w 34"/>
                  <a:gd name="T77" fmla="*/ 43 h 29"/>
                  <a:gd name="T78" fmla="*/ 79 w 34"/>
                  <a:gd name="T79" fmla="*/ 25 h 29"/>
                  <a:gd name="T80" fmla="*/ 126 w 34"/>
                  <a:gd name="T81" fmla="*/ 21 h 29"/>
                  <a:gd name="T82" fmla="*/ 126 w 34"/>
                  <a:gd name="T83" fmla="*/ 21 h 29"/>
                  <a:gd name="T84" fmla="*/ 132 w 34"/>
                  <a:gd name="T85" fmla="*/ 21 h 29"/>
                  <a:gd name="T86" fmla="*/ 141 w 34"/>
                  <a:gd name="T87" fmla="*/ 1 h 29"/>
                  <a:gd name="T88" fmla="*/ 221 w 34"/>
                  <a:gd name="T89" fmla="*/ 0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29">
                    <a:moveTo>
                      <a:pt x="17" y="0"/>
                    </a:moveTo>
                    <a:lnTo>
                      <a:pt x="17" y="0"/>
                    </a:lnTo>
                    <a:lnTo>
                      <a:pt x="18" y="0"/>
                    </a:lnTo>
                    <a:lnTo>
                      <a:pt x="20" y="0"/>
                    </a:lnTo>
                    <a:lnTo>
                      <a:pt x="21" y="0"/>
                    </a:lnTo>
                    <a:lnTo>
                      <a:pt x="23" y="0"/>
                    </a:lnTo>
                    <a:lnTo>
                      <a:pt x="24" y="0"/>
                    </a:lnTo>
                    <a:lnTo>
                      <a:pt x="25" y="0"/>
                    </a:lnTo>
                    <a:lnTo>
                      <a:pt x="27" y="0"/>
                    </a:lnTo>
                    <a:lnTo>
                      <a:pt x="28" y="0"/>
                    </a:lnTo>
                    <a:lnTo>
                      <a:pt x="30" y="1"/>
                    </a:lnTo>
                    <a:lnTo>
                      <a:pt x="31" y="3"/>
                    </a:lnTo>
                    <a:lnTo>
                      <a:pt x="33" y="4"/>
                    </a:lnTo>
                    <a:lnTo>
                      <a:pt x="33" y="5"/>
                    </a:lnTo>
                    <a:lnTo>
                      <a:pt x="33" y="7"/>
                    </a:lnTo>
                    <a:lnTo>
                      <a:pt x="33" y="8"/>
                    </a:lnTo>
                    <a:lnTo>
                      <a:pt x="33" y="10"/>
                    </a:lnTo>
                    <a:lnTo>
                      <a:pt x="34" y="11"/>
                    </a:lnTo>
                    <a:lnTo>
                      <a:pt x="34" y="12"/>
                    </a:lnTo>
                    <a:lnTo>
                      <a:pt x="34" y="14"/>
                    </a:lnTo>
                    <a:lnTo>
                      <a:pt x="33" y="15"/>
                    </a:lnTo>
                    <a:lnTo>
                      <a:pt x="33" y="17"/>
                    </a:lnTo>
                    <a:lnTo>
                      <a:pt x="33" y="18"/>
                    </a:lnTo>
                    <a:lnTo>
                      <a:pt x="33" y="19"/>
                    </a:lnTo>
                    <a:lnTo>
                      <a:pt x="33" y="21"/>
                    </a:lnTo>
                    <a:lnTo>
                      <a:pt x="31" y="21"/>
                    </a:lnTo>
                    <a:lnTo>
                      <a:pt x="31" y="22"/>
                    </a:lnTo>
                    <a:lnTo>
                      <a:pt x="30" y="24"/>
                    </a:lnTo>
                    <a:lnTo>
                      <a:pt x="28" y="25"/>
                    </a:lnTo>
                    <a:lnTo>
                      <a:pt x="27" y="25"/>
                    </a:lnTo>
                    <a:lnTo>
                      <a:pt x="27" y="26"/>
                    </a:lnTo>
                    <a:lnTo>
                      <a:pt x="25" y="26"/>
                    </a:lnTo>
                    <a:lnTo>
                      <a:pt x="24" y="28"/>
                    </a:lnTo>
                    <a:lnTo>
                      <a:pt x="23" y="28"/>
                    </a:lnTo>
                    <a:lnTo>
                      <a:pt x="21" y="28"/>
                    </a:lnTo>
                    <a:lnTo>
                      <a:pt x="20" y="28"/>
                    </a:lnTo>
                    <a:lnTo>
                      <a:pt x="18" y="29"/>
                    </a:lnTo>
                    <a:lnTo>
                      <a:pt x="17" y="29"/>
                    </a:lnTo>
                    <a:lnTo>
                      <a:pt x="16" y="29"/>
                    </a:lnTo>
                    <a:lnTo>
                      <a:pt x="14" y="29"/>
                    </a:lnTo>
                    <a:lnTo>
                      <a:pt x="11" y="29"/>
                    </a:lnTo>
                    <a:lnTo>
                      <a:pt x="10" y="29"/>
                    </a:lnTo>
                    <a:lnTo>
                      <a:pt x="9" y="29"/>
                    </a:lnTo>
                    <a:lnTo>
                      <a:pt x="7" y="29"/>
                    </a:lnTo>
                    <a:lnTo>
                      <a:pt x="6" y="29"/>
                    </a:lnTo>
                    <a:lnTo>
                      <a:pt x="4" y="28"/>
                    </a:lnTo>
                    <a:lnTo>
                      <a:pt x="3" y="26"/>
                    </a:lnTo>
                    <a:lnTo>
                      <a:pt x="2" y="25"/>
                    </a:lnTo>
                    <a:lnTo>
                      <a:pt x="0" y="24"/>
                    </a:lnTo>
                    <a:lnTo>
                      <a:pt x="0" y="22"/>
                    </a:lnTo>
                    <a:lnTo>
                      <a:pt x="0" y="21"/>
                    </a:lnTo>
                    <a:lnTo>
                      <a:pt x="0" y="18"/>
                    </a:lnTo>
                    <a:lnTo>
                      <a:pt x="0" y="17"/>
                    </a:lnTo>
                    <a:lnTo>
                      <a:pt x="0" y="15"/>
                    </a:lnTo>
                    <a:lnTo>
                      <a:pt x="0" y="14"/>
                    </a:lnTo>
                    <a:lnTo>
                      <a:pt x="0" y="11"/>
                    </a:lnTo>
                    <a:lnTo>
                      <a:pt x="2" y="10"/>
                    </a:lnTo>
                    <a:lnTo>
                      <a:pt x="2" y="8"/>
                    </a:lnTo>
                    <a:lnTo>
                      <a:pt x="3" y="7"/>
                    </a:lnTo>
                    <a:lnTo>
                      <a:pt x="4" y="7"/>
                    </a:lnTo>
                    <a:lnTo>
                      <a:pt x="4" y="5"/>
                    </a:lnTo>
                    <a:lnTo>
                      <a:pt x="6" y="4"/>
                    </a:lnTo>
                    <a:lnTo>
                      <a:pt x="7" y="4"/>
                    </a:lnTo>
                    <a:lnTo>
                      <a:pt x="9" y="3"/>
                    </a:lnTo>
                    <a:lnTo>
                      <a:pt x="10" y="3"/>
                    </a:lnTo>
                    <a:lnTo>
                      <a:pt x="11" y="1"/>
                    </a:lnTo>
                    <a:lnTo>
                      <a:pt x="17"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84" name="Freeform 179"/>
              <p:cNvSpPr>
                <a:spLocks/>
              </p:cNvSpPr>
              <p:nvPr/>
            </p:nvSpPr>
            <p:spPr bwMode="auto">
              <a:xfrm>
                <a:off x="3354" y="1208"/>
                <a:ext cx="44" cy="41"/>
              </a:xfrm>
              <a:custGeom>
                <a:avLst/>
                <a:gdLst>
                  <a:gd name="T0" fmla="*/ 221 w 34"/>
                  <a:gd name="T1" fmla="*/ 1 h 31"/>
                  <a:gd name="T2" fmla="*/ 268 w 34"/>
                  <a:gd name="T3" fmla="*/ 1 h 31"/>
                  <a:gd name="T4" fmla="*/ 305 w 34"/>
                  <a:gd name="T5" fmla="*/ 0 h 31"/>
                  <a:gd name="T6" fmla="*/ 317 w 34"/>
                  <a:gd name="T7" fmla="*/ 0 h 31"/>
                  <a:gd name="T8" fmla="*/ 353 w 34"/>
                  <a:gd name="T9" fmla="*/ 1 h 31"/>
                  <a:gd name="T10" fmla="*/ 370 w 34"/>
                  <a:gd name="T11" fmla="*/ 1 h 31"/>
                  <a:gd name="T12" fmla="*/ 395 w 34"/>
                  <a:gd name="T13" fmla="*/ 37 h 31"/>
                  <a:gd name="T14" fmla="*/ 410 w 34"/>
                  <a:gd name="T15" fmla="*/ 65 h 31"/>
                  <a:gd name="T16" fmla="*/ 435 w 34"/>
                  <a:gd name="T17" fmla="*/ 86 h 31"/>
                  <a:gd name="T18" fmla="*/ 435 w 34"/>
                  <a:gd name="T19" fmla="*/ 114 h 31"/>
                  <a:gd name="T20" fmla="*/ 435 w 34"/>
                  <a:gd name="T21" fmla="*/ 152 h 31"/>
                  <a:gd name="T22" fmla="*/ 449 w 34"/>
                  <a:gd name="T23" fmla="*/ 183 h 31"/>
                  <a:gd name="T24" fmla="*/ 449 w 34"/>
                  <a:gd name="T25" fmla="*/ 237 h 31"/>
                  <a:gd name="T26" fmla="*/ 449 w 34"/>
                  <a:gd name="T27" fmla="*/ 237 h 31"/>
                  <a:gd name="T28" fmla="*/ 449 w 34"/>
                  <a:gd name="T29" fmla="*/ 242 h 31"/>
                  <a:gd name="T30" fmla="*/ 435 w 34"/>
                  <a:gd name="T31" fmla="*/ 266 h 31"/>
                  <a:gd name="T32" fmla="*/ 435 w 34"/>
                  <a:gd name="T33" fmla="*/ 313 h 31"/>
                  <a:gd name="T34" fmla="*/ 435 w 34"/>
                  <a:gd name="T35" fmla="*/ 350 h 31"/>
                  <a:gd name="T36" fmla="*/ 410 w 34"/>
                  <a:gd name="T37" fmla="*/ 397 h 31"/>
                  <a:gd name="T38" fmla="*/ 395 w 34"/>
                  <a:gd name="T39" fmla="*/ 414 h 31"/>
                  <a:gd name="T40" fmla="*/ 370 w 34"/>
                  <a:gd name="T41" fmla="*/ 423 h 31"/>
                  <a:gd name="T42" fmla="*/ 353 w 34"/>
                  <a:gd name="T43" fmla="*/ 423 h 31"/>
                  <a:gd name="T44" fmla="*/ 324 w 34"/>
                  <a:gd name="T45" fmla="*/ 463 h 31"/>
                  <a:gd name="T46" fmla="*/ 305 w 34"/>
                  <a:gd name="T47" fmla="*/ 466 h 31"/>
                  <a:gd name="T48" fmla="*/ 273 w 34"/>
                  <a:gd name="T49" fmla="*/ 466 h 31"/>
                  <a:gd name="T50" fmla="*/ 236 w 34"/>
                  <a:gd name="T51" fmla="*/ 466 h 31"/>
                  <a:gd name="T52" fmla="*/ 211 w 34"/>
                  <a:gd name="T53" fmla="*/ 503 h 31"/>
                  <a:gd name="T54" fmla="*/ 182 w 34"/>
                  <a:gd name="T55" fmla="*/ 503 h 31"/>
                  <a:gd name="T56" fmla="*/ 132 w 34"/>
                  <a:gd name="T57" fmla="*/ 503 h 31"/>
                  <a:gd name="T58" fmla="*/ 126 w 34"/>
                  <a:gd name="T59" fmla="*/ 503 h 31"/>
                  <a:gd name="T60" fmla="*/ 79 w 34"/>
                  <a:gd name="T61" fmla="*/ 503 h 31"/>
                  <a:gd name="T62" fmla="*/ 36 w 34"/>
                  <a:gd name="T63" fmla="*/ 463 h 31"/>
                  <a:gd name="T64" fmla="*/ 28 w 34"/>
                  <a:gd name="T65" fmla="*/ 414 h 31"/>
                  <a:gd name="T66" fmla="*/ 0 w 34"/>
                  <a:gd name="T67" fmla="*/ 352 h 31"/>
                  <a:gd name="T68" fmla="*/ 0 w 34"/>
                  <a:gd name="T69" fmla="*/ 313 h 31"/>
                  <a:gd name="T70" fmla="*/ 0 w 34"/>
                  <a:gd name="T71" fmla="*/ 266 h 31"/>
                  <a:gd name="T72" fmla="*/ 0 w 34"/>
                  <a:gd name="T73" fmla="*/ 200 h 31"/>
                  <a:gd name="T74" fmla="*/ 28 w 34"/>
                  <a:gd name="T75" fmla="*/ 152 h 31"/>
                  <a:gd name="T76" fmla="*/ 47 w 34"/>
                  <a:gd name="T77" fmla="*/ 114 h 31"/>
                  <a:gd name="T78" fmla="*/ 79 w 34"/>
                  <a:gd name="T79" fmla="*/ 86 h 31"/>
                  <a:gd name="T80" fmla="*/ 126 w 34"/>
                  <a:gd name="T81" fmla="*/ 65 h 31"/>
                  <a:gd name="T82" fmla="*/ 126 w 34"/>
                  <a:gd name="T83" fmla="*/ 65 h 31"/>
                  <a:gd name="T84" fmla="*/ 132 w 34"/>
                  <a:gd name="T85" fmla="*/ 37 h 31"/>
                  <a:gd name="T86" fmla="*/ 141 w 34"/>
                  <a:gd name="T87" fmla="*/ 37 h 31"/>
                  <a:gd name="T88" fmla="*/ 221 w 34"/>
                  <a:gd name="T89" fmla="*/ 1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1"/>
                    </a:moveTo>
                    <a:lnTo>
                      <a:pt x="17" y="1"/>
                    </a:lnTo>
                    <a:lnTo>
                      <a:pt x="18" y="1"/>
                    </a:lnTo>
                    <a:lnTo>
                      <a:pt x="20" y="1"/>
                    </a:lnTo>
                    <a:lnTo>
                      <a:pt x="21" y="0"/>
                    </a:lnTo>
                    <a:lnTo>
                      <a:pt x="23" y="0"/>
                    </a:lnTo>
                    <a:lnTo>
                      <a:pt x="24" y="0"/>
                    </a:lnTo>
                    <a:lnTo>
                      <a:pt x="25" y="1"/>
                    </a:lnTo>
                    <a:lnTo>
                      <a:pt x="27" y="1"/>
                    </a:lnTo>
                    <a:lnTo>
                      <a:pt x="28" y="1"/>
                    </a:lnTo>
                    <a:lnTo>
                      <a:pt x="30" y="2"/>
                    </a:lnTo>
                    <a:lnTo>
                      <a:pt x="31" y="2"/>
                    </a:lnTo>
                    <a:lnTo>
                      <a:pt x="31" y="4"/>
                    </a:lnTo>
                    <a:lnTo>
                      <a:pt x="33" y="5"/>
                    </a:lnTo>
                    <a:lnTo>
                      <a:pt x="33" y="7"/>
                    </a:lnTo>
                    <a:lnTo>
                      <a:pt x="33" y="8"/>
                    </a:lnTo>
                    <a:lnTo>
                      <a:pt x="33" y="10"/>
                    </a:lnTo>
                    <a:lnTo>
                      <a:pt x="33" y="11"/>
                    </a:lnTo>
                    <a:lnTo>
                      <a:pt x="34" y="11"/>
                    </a:lnTo>
                    <a:lnTo>
                      <a:pt x="34" y="12"/>
                    </a:lnTo>
                    <a:lnTo>
                      <a:pt x="34" y="14"/>
                    </a:lnTo>
                    <a:lnTo>
                      <a:pt x="34" y="15"/>
                    </a:lnTo>
                    <a:lnTo>
                      <a:pt x="33" y="17"/>
                    </a:lnTo>
                    <a:lnTo>
                      <a:pt x="33" y="18"/>
                    </a:lnTo>
                    <a:lnTo>
                      <a:pt x="33" y="19"/>
                    </a:lnTo>
                    <a:lnTo>
                      <a:pt x="33" y="21"/>
                    </a:lnTo>
                    <a:lnTo>
                      <a:pt x="31" y="22"/>
                    </a:lnTo>
                    <a:lnTo>
                      <a:pt x="31" y="24"/>
                    </a:lnTo>
                    <a:lnTo>
                      <a:pt x="30" y="25"/>
                    </a:lnTo>
                    <a:lnTo>
                      <a:pt x="28" y="26"/>
                    </a:lnTo>
                    <a:lnTo>
                      <a:pt x="27" y="26"/>
                    </a:lnTo>
                    <a:lnTo>
                      <a:pt x="25" y="28"/>
                    </a:lnTo>
                    <a:lnTo>
                      <a:pt x="24" y="28"/>
                    </a:lnTo>
                    <a:lnTo>
                      <a:pt x="23" y="29"/>
                    </a:lnTo>
                    <a:lnTo>
                      <a:pt x="21" y="29"/>
                    </a:lnTo>
                    <a:lnTo>
                      <a:pt x="20" y="29"/>
                    </a:lnTo>
                    <a:lnTo>
                      <a:pt x="18" y="29"/>
                    </a:lnTo>
                    <a:lnTo>
                      <a:pt x="17" y="31"/>
                    </a:lnTo>
                    <a:lnTo>
                      <a:pt x="16" y="31"/>
                    </a:lnTo>
                    <a:lnTo>
                      <a:pt x="14" y="31"/>
                    </a:lnTo>
                    <a:lnTo>
                      <a:pt x="11" y="31"/>
                    </a:lnTo>
                    <a:lnTo>
                      <a:pt x="10" y="31"/>
                    </a:lnTo>
                    <a:lnTo>
                      <a:pt x="9" y="31"/>
                    </a:lnTo>
                    <a:lnTo>
                      <a:pt x="7" y="31"/>
                    </a:lnTo>
                    <a:lnTo>
                      <a:pt x="6" y="31"/>
                    </a:lnTo>
                    <a:lnTo>
                      <a:pt x="4" y="29"/>
                    </a:lnTo>
                    <a:lnTo>
                      <a:pt x="3" y="28"/>
                    </a:lnTo>
                    <a:lnTo>
                      <a:pt x="3" y="26"/>
                    </a:lnTo>
                    <a:lnTo>
                      <a:pt x="2" y="25"/>
                    </a:lnTo>
                    <a:lnTo>
                      <a:pt x="0" y="24"/>
                    </a:lnTo>
                    <a:lnTo>
                      <a:pt x="0" y="22"/>
                    </a:lnTo>
                    <a:lnTo>
                      <a:pt x="0" y="21"/>
                    </a:lnTo>
                    <a:lnTo>
                      <a:pt x="0" y="19"/>
                    </a:lnTo>
                    <a:lnTo>
                      <a:pt x="0" y="18"/>
                    </a:lnTo>
                    <a:lnTo>
                      <a:pt x="0" y="17"/>
                    </a:lnTo>
                    <a:lnTo>
                      <a:pt x="0" y="15"/>
                    </a:lnTo>
                    <a:lnTo>
                      <a:pt x="0" y="12"/>
                    </a:lnTo>
                    <a:lnTo>
                      <a:pt x="2" y="11"/>
                    </a:lnTo>
                    <a:lnTo>
                      <a:pt x="2" y="10"/>
                    </a:lnTo>
                    <a:lnTo>
                      <a:pt x="3" y="8"/>
                    </a:lnTo>
                    <a:lnTo>
                      <a:pt x="4" y="7"/>
                    </a:lnTo>
                    <a:lnTo>
                      <a:pt x="6" y="5"/>
                    </a:lnTo>
                    <a:lnTo>
                      <a:pt x="7" y="5"/>
                    </a:lnTo>
                    <a:lnTo>
                      <a:pt x="9" y="4"/>
                    </a:lnTo>
                    <a:lnTo>
                      <a:pt x="10" y="4"/>
                    </a:lnTo>
                    <a:lnTo>
                      <a:pt x="10" y="2"/>
                    </a:lnTo>
                    <a:lnTo>
                      <a:pt x="11" y="2"/>
                    </a:lnTo>
                    <a:lnTo>
                      <a:pt x="17"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85" name="Freeform 180"/>
              <p:cNvSpPr>
                <a:spLocks/>
              </p:cNvSpPr>
              <p:nvPr/>
            </p:nvSpPr>
            <p:spPr bwMode="auto">
              <a:xfrm>
                <a:off x="3354" y="1168"/>
                <a:ext cx="44" cy="40"/>
              </a:xfrm>
              <a:custGeom>
                <a:avLst/>
                <a:gdLst>
                  <a:gd name="T0" fmla="*/ 221 w 34"/>
                  <a:gd name="T1" fmla="*/ 1 h 31"/>
                  <a:gd name="T2" fmla="*/ 268 w 34"/>
                  <a:gd name="T3" fmla="*/ 0 h 31"/>
                  <a:gd name="T4" fmla="*/ 305 w 34"/>
                  <a:gd name="T5" fmla="*/ 0 h 31"/>
                  <a:gd name="T6" fmla="*/ 317 w 34"/>
                  <a:gd name="T7" fmla="*/ 0 h 31"/>
                  <a:gd name="T8" fmla="*/ 353 w 34"/>
                  <a:gd name="T9" fmla="*/ 0 h 31"/>
                  <a:gd name="T10" fmla="*/ 370 w 34"/>
                  <a:gd name="T11" fmla="*/ 1 h 31"/>
                  <a:gd name="T12" fmla="*/ 395 w 34"/>
                  <a:gd name="T13" fmla="*/ 36 h 31"/>
                  <a:gd name="T14" fmla="*/ 410 w 34"/>
                  <a:gd name="T15" fmla="*/ 46 h 31"/>
                  <a:gd name="T16" fmla="*/ 435 w 34"/>
                  <a:gd name="T17" fmla="*/ 59 h 31"/>
                  <a:gd name="T18" fmla="*/ 435 w 34"/>
                  <a:gd name="T19" fmla="*/ 88 h 31"/>
                  <a:gd name="T20" fmla="*/ 435 w 34"/>
                  <a:gd name="T21" fmla="*/ 98 h 31"/>
                  <a:gd name="T22" fmla="*/ 449 w 34"/>
                  <a:gd name="T23" fmla="*/ 139 h 31"/>
                  <a:gd name="T24" fmla="*/ 449 w 34"/>
                  <a:gd name="T25" fmla="*/ 147 h 31"/>
                  <a:gd name="T26" fmla="*/ 449 w 34"/>
                  <a:gd name="T27" fmla="*/ 179 h 31"/>
                  <a:gd name="T28" fmla="*/ 449 w 34"/>
                  <a:gd name="T29" fmla="*/ 190 h 31"/>
                  <a:gd name="T30" fmla="*/ 435 w 34"/>
                  <a:gd name="T31" fmla="*/ 210 h 31"/>
                  <a:gd name="T32" fmla="*/ 435 w 34"/>
                  <a:gd name="T33" fmla="*/ 245 h 31"/>
                  <a:gd name="T34" fmla="*/ 435 w 34"/>
                  <a:gd name="T35" fmla="*/ 268 h 31"/>
                  <a:gd name="T36" fmla="*/ 410 w 34"/>
                  <a:gd name="T37" fmla="*/ 308 h 31"/>
                  <a:gd name="T38" fmla="*/ 395 w 34"/>
                  <a:gd name="T39" fmla="*/ 316 h 31"/>
                  <a:gd name="T40" fmla="*/ 370 w 34"/>
                  <a:gd name="T41" fmla="*/ 316 h 31"/>
                  <a:gd name="T42" fmla="*/ 353 w 34"/>
                  <a:gd name="T43" fmla="*/ 342 h 31"/>
                  <a:gd name="T44" fmla="*/ 324 w 34"/>
                  <a:gd name="T45" fmla="*/ 350 h 31"/>
                  <a:gd name="T46" fmla="*/ 305 w 34"/>
                  <a:gd name="T47" fmla="*/ 350 h 31"/>
                  <a:gd name="T48" fmla="*/ 273 w 34"/>
                  <a:gd name="T49" fmla="*/ 369 h 31"/>
                  <a:gd name="T50" fmla="*/ 236 w 34"/>
                  <a:gd name="T51" fmla="*/ 369 h 31"/>
                  <a:gd name="T52" fmla="*/ 211 w 34"/>
                  <a:gd name="T53" fmla="*/ 397 h 31"/>
                  <a:gd name="T54" fmla="*/ 182 w 34"/>
                  <a:gd name="T55" fmla="*/ 397 h 31"/>
                  <a:gd name="T56" fmla="*/ 132 w 34"/>
                  <a:gd name="T57" fmla="*/ 397 h 31"/>
                  <a:gd name="T58" fmla="*/ 126 w 34"/>
                  <a:gd name="T59" fmla="*/ 397 h 31"/>
                  <a:gd name="T60" fmla="*/ 79 w 34"/>
                  <a:gd name="T61" fmla="*/ 369 h 31"/>
                  <a:gd name="T62" fmla="*/ 36 w 34"/>
                  <a:gd name="T63" fmla="*/ 350 h 31"/>
                  <a:gd name="T64" fmla="*/ 28 w 34"/>
                  <a:gd name="T65" fmla="*/ 316 h 31"/>
                  <a:gd name="T66" fmla="*/ 0 w 34"/>
                  <a:gd name="T67" fmla="*/ 271 h 31"/>
                  <a:gd name="T68" fmla="*/ 0 w 34"/>
                  <a:gd name="T69" fmla="*/ 245 h 31"/>
                  <a:gd name="T70" fmla="*/ 0 w 34"/>
                  <a:gd name="T71" fmla="*/ 210 h 31"/>
                  <a:gd name="T72" fmla="*/ 0 w 34"/>
                  <a:gd name="T73" fmla="*/ 147 h 31"/>
                  <a:gd name="T74" fmla="*/ 28 w 34"/>
                  <a:gd name="T75" fmla="*/ 126 h 31"/>
                  <a:gd name="T76" fmla="*/ 47 w 34"/>
                  <a:gd name="T77" fmla="*/ 88 h 31"/>
                  <a:gd name="T78" fmla="*/ 79 w 34"/>
                  <a:gd name="T79" fmla="*/ 59 h 31"/>
                  <a:gd name="T80" fmla="*/ 126 w 34"/>
                  <a:gd name="T81" fmla="*/ 46 h 31"/>
                  <a:gd name="T82" fmla="*/ 126 w 34"/>
                  <a:gd name="T83" fmla="*/ 36 h 31"/>
                  <a:gd name="T84" fmla="*/ 132 w 34"/>
                  <a:gd name="T85" fmla="*/ 36 h 31"/>
                  <a:gd name="T86" fmla="*/ 141 w 34"/>
                  <a:gd name="T87" fmla="*/ 36 h 31"/>
                  <a:gd name="T88" fmla="*/ 221 w 34"/>
                  <a:gd name="T89" fmla="*/ 1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1"/>
                    </a:moveTo>
                    <a:lnTo>
                      <a:pt x="17" y="1"/>
                    </a:lnTo>
                    <a:lnTo>
                      <a:pt x="18" y="0"/>
                    </a:lnTo>
                    <a:lnTo>
                      <a:pt x="20" y="0"/>
                    </a:lnTo>
                    <a:lnTo>
                      <a:pt x="21" y="0"/>
                    </a:lnTo>
                    <a:lnTo>
                      <a:pt x="23" y="0"/>
                    </a:lnTo>
                    <a:lnTo>
                      <a:pt x="24" y="0"/>
                    </a:lnTo>
                    <a:lnTo>
                      <a:pt x="25" y="0"/>
                    </a:lnTo>
                    <a:lnTo>
                      <a:pt x="27" y="0"/>
                    </a:lnTo>
                    <a:lnTo>
                      <a:pt x="27" y="1"/>
                    </a:lnTo>
                    <a:lnTo>
                      <a:pt x="28" y="1"/>
                    </a:lnTo>
                    <a:lnTo>
                      <a:pt x="30" y="1"/>
                    </a:lnTo>
                    <a:lnTo>
                      <a:pt x="30" y="3"/>
                    </a:lnTo>
                    <a:lnTo>
                      <a:pt x="31" y="3"/>
                    </a:lnTo>
                    <a:lnTo>
                      <a:pt x="31" y="4"/>
                    </a:lnTo>
                    <a:lnTo>
                      <a:pt x="33" y="5"/>
                    </a:lnTo>
                    <a:lnTo>
                      <a:pt x="33" y="7"/>
                    </a:lnTo>
                    <a:lnTo>
                      <a:pt x="33" y="8"/>
                    </a:lnTo>
                    <a:lnTo>
                      <a:pt x="33" y="10"/>
                    </a:lnTo>
                    <a:lnTo>
                      <a:pt x="34" y="11"/>
                    </a:lnTo>
                    <a:lnTo>
                      <a:pt x="34" y="12"/>
                    </a:lnTo>
                    <a:lnTo>
                      <a:pt x="34" y="14"/>
                    </a:lnTo>
                    <a:lnTo>
                      <a:pt x="34" y="15"/>
                    </a:lnTo>
                    <a:lnTo>
                      <a:pt x="33" y="17"/>
                    </a:lnTo>
                    <a:lnTo>
                      <a:pt x="33" y="18"/>
                    </a:lnTo>
                    <a:lnTo>
                      <a:pt x="33" y="19"/>
                    </a:lnTo>
                    <a:lnTo>
                      <a:pt x="33" y="21"/>
                    </a:lnTo>
                    <a:lnTo>
                      <a:pt x="31" y="22"/>
                    </a:lnTo>
                    <a:lnTo>
                      <a:pt x="31" y="24"/>
                    </a:lnTo>
                    <a:lnTo>
                      <a:pt x="30" y="25"/>
                    </a:lnTo>
                    <a:lnTo>
                      <a:pt x="28" y="25"/>
                    </a:lnTo>
                    <a:lnTo>
                      <a:pt x="27" y="26"/>
                    </a:lnTo>
                    <a:lnTo>
                      <a:pt x="25" y="26"/>
                    </a:lnTo>
                    <a:lnTo>
                      <a:pt x="25" y="28"/>
                    </a:lnTo>
                    <a:lnTo>
                      <a:pt x="24" y="28"/>
                    </a:lnTo>
                    <a:lnTo>
                      <a:pt x="23" y="28"/>
                    </a:lnTo>
                    <a:lnTo>
                      <a:pt x="21" y="29"/>
                    </a:lnTo>
                    <a:lnTo>
                      <a:pt x="20" y="29"/>
                    </a:lnTo>
                    <a:lnTo>
                      <a:pt x="18" y="29"/>
                    </a:lnTo>
                    <a:lnTo>
                      <a:pt x="17" y="29"/>
                    </a:lnTo>
                    <a:lnTo>
                      <a:pt x="16" y="31"/>
                    </a:lnTo>
                    <a:lnTo>
                      <a:pt x="14" y="31"/>
                    </a:lnTo>
                    <a:lnTo>
                      <a:pt x="11" y="31"/>
                    </a:lnTo>
                    <a:lnTo>
                      <a:pt x="10" y="31"/>
                    </a:lnTo>
                    <a:lnTo>
                      <a:pt x="9" y="31"/>
                    </a:lnTo>
                    <a:lnTo>
                      <a:pt x="7" y="31"/>
                    </a:lnTo>
                    <a:lnTo>
                      <a:pt x="6" y="29"/>
                    </a:lnTo>
                    <a:lnTo>
                      <a:pt x="4" y="29"/>
                    </a:lnTo>
                    <a:lnTo>
                      <a:pt x="3" y="28"/>
                    </a:lnTo>
                    <a:lnTo>
                      <a:pt x="3" y="26"/>
                    </a:lnTo>
                    <a:lnTo>
                      <a:pt x="2" y="25"/>
                    </a:lnTo>
                    <a:lnTo>
                      <a:pt x="0" y="24"/>
                    </a:lnTo>
                    <a:lnTo>
                      <a:pt x="0" y="22"/>
                    </a:lnTo>
                    <a:lnTo>
                      <a:pt x="0" y="21"/>
                    </a:lnTo>
                    <a:lnTo>
                      <a:pt x="0" y="19"/>
                    </a:lnTo>
                    <a:lnTo>
                      <a:pt x="0" y="18"/>
                    </a:lnTo>
                    <a:lnTo>
                      <a:pt x="0" y="17"/>
                    </a:lnTo>
                    <a:lnTo>
                      <a:pt x="0" y="14"/>
                    </a:lnTo>
                    <a:lnTo>
                      <a:pt x="0" y="12"/>
                    </a:lnTo>
                    <a:lnTo>
                      <a:pt x="2" y="11"/>
                    </a:lnTo>
                    <a:lnTo>
                      <a:pt x="2" y="10"/>
                    </a:lnTo>
                    <a:lnTo>
                      <a:pt x="3" y="8"/>
                    </a:lnTo>
                    <a:lnTo>
                      <a:pt x="4" y="7"/>
                    </a:lnTo>
                    <a:lnTo>
                      <a:pt x="4" y="5"/>
                    </a:lnTo>
                    <a:lnTo>
                      <a:pt x="6" y="5"/>
                    </a:lnTo>
                    <a:lnTo>
                      <a:pt x="7" y="4"/>
                    </a:lnTo>
                    <a:lnTo>
                      <a:pt x="9" y="4"/>
                    </a:lnTo>
                    <a:lnTo>
                      <a:pt x="9" y="3"/>
                    </a:lnTo>
                    <a:lnTo>
                      <a:pt x="10" y="3"/>
                    </a:lnTo>
                    <a:lnTo>
                      <a:pt x="11" y="3"/>
                    </a:lnTo>
                    <a:lnTo>
                      <a:pt x="17"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86" name="Freeform 181"/>
              <p:cNvSpPr>
                <a:spLocks/>
              </p:cNvSpPr>
              <p:nvPr/>
            </p:nvSpPr>
            <p:spPr bwMode="auto">
              <a:xfrm>
                <a:off x="3354" y="1289"/>
                <a:ext cx="44" cy="41"/>
              </a:xfrm>
              <a:custGeom>
                <a:avLst/>
                <a:gdLst>
                  <a:gd name="T0" fmla="*/ 221 w 34"/>
                  <a:gd name="T1" fmla="*/ 0 h 31"/>
                  <a:gd name="T2" fmla="*/ 268 w 34"/>
                  <a:gd name="T3" fmla="*/ 0 h 31"/>
                  <a:gd name="T4" fmla="*/ 305 w 34"/>
                  <a:gd name="T5" fmla="*/ 0 h 31"/>
                  <a:gd name="T6" fmla="*/ 317 w 34"/>
                  <a:gd name="T7" fmla="*/ 0 h 31"/>
                  <a:gd name="T8" fmla="*/ 353 w 34"/>
                  <a:gd name="T9" fmla="*/ 0 h 31"/>
                  <a:gd name="T10" fmla="*/ 370 w 34"/>
                  <a:gd name="T11" fmla="*/ 1 h 31"/>
                  <a:gd name="T12" fmla="*/ 395 w 34"/>
                  <a:gd name="T13" fmla="*/ 49 h 31"/>
                  <a:gd name="T14" fmla="*/ 410 w 34"/>
                  <a:gd name="T15" fmla="*/ 49 h 31"/>
                  <a:gd name="T16" fmla="*/ 435 w 34"/>
                  <a:gd name="T17" fmla="*/ 65 h 31"/>
                  <a:gd name="T18" fmla="*/ 435 w 34"/>
                  <a:gd name="T19" fmla="*/ 114 h 31"/>
                  <a:gd name="T20" fmla="*/ 435 w 34"/>
                  <a:gd name="T21" fmla="*/ 151 h 31"/>
                  <a:gd name="T22" fmla="*/ 449 w 34"/>
                  <a:gd name="T23" fmla="*/ 183 h 31"/>
                  <a:gd name="T24" fmla="*/ 449 w 34"/>
                  <a:gd name="T25" fmla="*/ 201 h 31"/>
                  <a:gd name="T26" fmla="*/ 449 w 34"/>
                  <a:gd name="T27" fmla="*/ 237 h 31"/>
                  <a:gd name="T28" fmla="*/ 449 w 34"/>
                  <a:gd name="T29" fmla="*/ 265 h 31"/>
                  <a:gd name="T30" fmla="*/ 435 w 34"/>
                  <a:gd name="T31" fmla="*/ 266 h 31"/>
                  <a:gd name="T32" fmla="*/ 435 w 34"/>
                  <a:gd name="T33" fmla="*/ 300 h 31"/>
                  <a:gd name="T34" fmla="*/ 435 w 34"/>
                  <a:gd name="T35" fmla="*/ 350 h 31"/>
                  <a:gd name="T36" fmla="*/ 410 w 34"/>
                  <a:gd name="T37" fmla="*/ 378 h 31"/>
                  <a:gd name="T38" fmla="*/ 395 w 34"/>
                  <a:gd name="T39" fmla="*/ 397 h 31"/>
                  <a:gd name="T40" fmla="*/ 370 w 34"/>
                  <a:gd name="T41" fmla="*/ 414 h 31"/>
                  <a:gd name="T42" fmla="*/ 353 w 34"/>
                  <a:gd name="T43" fmla="*/ 444 h 31"/>
                  <a:gd name="T44" fmla="*/ 324 w 34"/>
                  <a:gd name="T45" fmla="*/ 463 h 31"/>
                  <a:gd name="T46" fmla="*/ 305 w 34"/>
                  <a:gd name="T47" fmla="*/ 463 h 31"/>
                  <a:gd name="T48" fmla="*/ 273 w 34"/>
                  <a:gd name="T49" fmla="*/ 500 h 31"/>
                  <a:gd name="T50" fmla="*/ 236 w 34"/>
                  <a:gd name="T51" fmla="*/ 500 h 31"/>
                  <a:gd name="T52" fmla="*/ 211 w 34"/>
                  <a:gd name="T53" fmla="*/ 500 h 31"/>
                  <a:gd name="T54" fmla="*/ 182 w 34"/>
                  <a:gd name="T55" fmla="*/ 503 h 31"/>
                  <a:gd name="T56" fmla="*/ 132 w 34"/>
                  <a:gd name="T57" fmla="*/ 503 h 31"/>
                  <a:gd name="T58" fmla="*/ 126 w 34"/>
                  <a:gd name="T59" fmla="*/ 503 h 31"/>
                  <a:gd name="T60" fmla="*/ 79 w 34"/>
                  <a:gd name="T61" fmla="*/ 500 h 31"/>
                  <a:gd name="T62" fmla="*/ 36 w 34"/>
                  <a:gd name="T63" fmla="*/ 463 h 31"/>
                  <a:gd name="T64" fmla="*/ 28 w 34"/>
                  <a:gd name="T65" fmla="*/ 414 h 31"/>
                  <a:gd name="T66" fmla="*/ 0 w 34"/>
                  <a:gd name="T67" fmla="*/ 378 h 31"/>
                  <a:gd name="T68" fmla="*/ 0 w 34"/>
                  <a:gd name="T69" fmla="*/ 320 h 31"/>
                  <a:gd name="T70" fmla="*/ 0 w 34"/>
                  <a:gd name="T71" fmla="*/ 266 h 31"/>
                  <a:gd name="T72" fmla="*/ 0 w 34"/>
                  <a:gd name="T73" fmla="*/ 201 h 31"/>
                  <a:gd name="T74" fmla="*/ 28 w 34"/>
                  <a:gd name="T75" fmla="*/ 152 h 31"/>
                  <a:gd name="T76" fmla="*/ 47 w 34"/>
                  <a:gd name="T77" fmla="*/ 114 h 31"/>
                  <a:gd name="T78" fmla="*/ 79 w 34"/>
                  <a:gd name="T79" fmla="*/ 104 h 31"/>
                  <a:gd name="T80" fmla="*/ 126 w 34"/>
                  <a:gd name="T81" fmla="*/ 65 h 31"/>
                  <a:gd name="T82" fmla="*/ 126 w 34"/>
                  <a:gd name="T83" fmla="*/ 49 h 31"/>
                  <a:gd name="T84" fmla="*/ 132 w 34"/>
                  <a:gd name="T85" fmla="*/ 49 h 31"/>
                  <a:gd name="T86" fmla="*/ 141 w 34"/>
                  <a:gd name="T87" fmla="*/ 49 h 31"/>
                  <a:gd name="T88" fmla="*/ 171 w 34"/>
                  <a:gd name="T89" fmla="*/ 1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1"/>
                    </a:moveTo>
                    <a:lnTo>
                      <a:pt x="17" y="0"/>
                    </a:lnTo>
                    <a:lnTo>
                      <a:pt x="18" y="0"/>
                    </a:lnTo>
                    <a:lnTo>
                      <a:pt x="20" y="0"/>
                    </a:lnTo>
                    <a:lnTo>
                      <a:pt x="21" y="0"/>
                    </a:lnTo>
                    <a:lnTo>
                      <a:pt x="23" y="0"/>
                    </a:lnTo>
                    <a:lnTo>
                      <a:pt x="24" y="0"/>
                    </a:lnTo>
                    <a:lnTo>
                      <a:pt x="25" y="0"/>
                    </a:lnTo>
                    <a:lnTo>
                      <a:pt x="27" y="0"/>
                    </a:lnTo>
                    <a:lnTo>
                      <a:pt x="27" y="1"/>
                    </a:lnTo>
                    <a:lnTo>
                      <a:pt x="28" y="1"/>
                    </a:lnTo>
                    <a:lnTo>
                      <a:pt x="30" y="1"/>
                    </a:lnTo>
                    <a:lnTo>
                      <a:pt x="30" y="3"/>
                    </a:lnTo>
                    <a:lnTo>
                      <a:pt x="31" y="3"/>
                    </a:lnTo>
                    <a:lnTo>
                      <a:pt x="31" y="4"/>
                    </a:lnTo>
                    <a:lnTo>
                      <a:pt x="33" y="4"/>
                    </a:lnTo>
                    <a:lnTo>
                      <a:pt x="33" y="6"/>
                    </a:lnTo>
                    <a:lnTo>
                      <a:pt x="33" y="7"/>
                    </a:lnTo>
                    <a:lnTo>
                      <a:pt x="33" y="9"/>
                    </a:lnTo>
                    <a:lnTo>
                      <a:pt x="33" y="10"/>
                    </a:lnTo>
                    <a:lnTo>
                      <a:pt x="34" y="11"/>
                    </a:lnTo>
                    <a:lnTo>
                      <a:pt x="34" y="13"/>
                    </a:lnTo>
                    <a:lnTo>
                      <a:pt x="34" y="14"/>
                    </a:lnTo>
                    <a:lnTo>
                      <a:pt x="34" y="16"/>
                    </a:lnTo>
                    <a:lnTo>
                      <a:pt x="33" y="16"/>
                    </a:lnTo>
                    <a:lnTo>
                      <a:pt x="33" y="17"/>
                    </a:lnTo>
                    <a:lnTo>
                      <a:pt x="33" y="18"/>
                    </a:lnTo>
                    <a:lnTo>
                      <a:pt x="33" y="20"/>
                    </a:lnTo>
                    <a:lnTo>
                      <a:pt x="33" y="21"/>
                    </a:lnTo>
                    <a:lnTo>
                      <a:pt x="31" y="23"/>
                    </a:lnTo>
                    <a:lnTo>
                      <a:pt x="31" y="24"/>
                    </a:lnTo>
                    <a:lnTo>
                      <a:pt x="30" y="24"/>
                    </a:lnTo>
                    <a:lnTo>
                      <a:pt x="30" y="25"/>
                    </a:lnTo>
                    <a:lnTo>
                      <a:pt x="28" y="25"/>
                    </a:lnTo>
                    <a:lnTo>
                      <a:pt x="27" y="27"/>
                    </a:lnTo>
                    <a:lnTo>
                      <a:pt x="25" y="27"/>
                    </a:lnTo>
                    <a:lnTo>
                      <a:pt x="25" y="28"/>
                    </a:lnTo>
                    <a:lnTo>
                      <a:pt x="24" y="28"/>
                    </a:lnTo>
                    <a:lnTo>
                      <a:pt x="23" y="28"/>
                    </a:lnTo>
                    <a:lnTo>
                      <a:pt x="21" y="28"/>
                    </a:lnTo>
                    <a:lnTo>
                      <a:pt x="21" y="30"/>
                    </a:lnTo>
                    <a:lnTo>
                      <a:pt x="20" y="30"/>
                    </a:lnTo>
                    <a:lnTo>
                      <a:pt x="18" y="30"/>
                    </a:lnTo>
                    <a:lnTo>
                      <a:pt x="17" y="30"/>
                    </a:lnTo>
                    <a:lnTo>
                      <a:pt x="16" y="30"/>
                    </a:lnTo>
                    <a:lnTo>
                      <a:pt x="16" y="31"/>
                    </a:lnTo>
                    <a:lnTo>
                      <a:pt x="14" y="31"/>
                    </a:lnTo>
                    <a:lnTo>
                      <a:pt x="11" y="31"/>
                    </a:lnTo>
                    <a:lnTo>
                      <a:pt x="10" y="31"/>
                    </a:lnTo>
                    <a:lnTo>
                      <a:pt x="9" y="31"/>
                    </a:lnTo>
                    <a:lnTo>
                      <a:pt x="7" y="30"/>
                    </a:lnTo>
                    <a:lnTo>
                      <a:pt x="6" y="30"/>
                    </a:lnTo>
                    <a:lnTo>
                      <a:pt x="4" y="30"/>
                    </a:lnTo>
                    <a:lnTo>
                      <a:pt x="3" y="28"/>
                    </a:lnTo>
                    <a:lnTo>
                      <a:pt x="3" y="27"/>
                    </a:lnTo>
                    <a:lnTo>
                      <a:pt x="2" y="25"/>
                    </a:lnTo>
                    <a:lnTo>
                      <a:pt x="0" y="24"/>
                    </a:lnTo>
                    <a:lnTo>
                      <a:pt x="0" y="23"/>
                    </a:lnTo>
                    <a:lnTo>
                      <a:pt x="0" y="21"/>
                    </a:lnTo>
                    <a:lnTo>
                      <a:pt x="0" y="20"/>
                    </a:lnTo>
                    <a:lnTo>
                      <a:pt x="0" y="18"/>
                    </a:lnTo>
                    <a:lnTo>
                      <a:pt x="0" y="17"/>
                    </a:lnTo>
                    <a:lnTo>
                      <a:pt x="0" y="14"/>
                    </a:lnTo>
                    <a:lnTo>
                      <a:pt x="0" y="13"/>
                    </a:lnTo>
                    <a:lnTo>
                      <a:pt x="2" y="11"/>
                    </a:lnTo>
                    <a:lnTo>
                      <a:pt x="2" y="10"/>
                    </a:lnTo>
                    <a:lnTo>
                      <a:pt x="3" y="9"/>
                    </a:lnTo>
                    <a:lnTo>
                      <a:pt x="4" y="7"/>
                    </a:lnTo>
                    <a:lnTo>
                      <a:pt x="4" y="6"/>
                    </a:lnTo>
                    <a:lnTo>
                      <a:pt x="6" y="6"/>
                    </a:lnTo>
                    <a:lnTo>
                      <a:pt x="7" y="4"/>
                    </a:lnTo>
                    <a:lnTo>
                      <a:pt x="9" y="4"/>
                    </a:lnTo>
                    <a:lnTo>
                      <a:pt x="9" y="3"/>
                    </a:lnTo>
                    <a:lnTo>
                      <a:pt x="10" y="3"/>
                    </a:lnTo>
                    <a:lnTo>
                      <a:pt x="11" y="3"/>
                    </a:lnTo>
                    <a:lnTo>
                      <a:pt x="13" y="1"/>
                    </a:lnTo>
                    <a:lnTo>
                      <a:pt x="17"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87" name="Freeform 182"/>
              <p:cNvSpPr>
                <a:spLocks/>
              </p:cNvSpPr>
              <p:nvPr/>
            </p:nvSpPr>
            <p:spPr bwMode="auto">
              <a:xfrm>
                <a:off x="3354" y="1249"/>
                <a:ext cx="44" cy="40"/>
              </a:xfrm>
              <a:custGeom>
                <a:avLst/>
                <a:gdLst>
                  <a:gd name="T0" fmla="*/ 221 w 34"/>
                  <a:gd name="T1" fmla="*/ 0 h 31"/>
                  <a:gd name="T2" fmla="*/ 268 w 34"/>
                  <a:gd name="T3" fmla="*/ 0 h 31"/>
                  <a:gd name="T4" fmla="*/ 305 w 34"/>
                  <a:gd name="T5" fmla="*/ 0 h 31"/>
                  <a:gd name="T6" fmla="*/ 317 w 34"/>
                  <a:gd name="T7" fmla="*/ 0 h 31"/>
                  <a:gd name="T8" fmla="*/ 353 w 34"/>
                  <a:gd name="T9" fmla="*/ 0 h 31"/>
                  <a:gd name="T10" fmla="*/ 370 w 34"/>
                  <a:gd name="T11" fmla="*/ 1 h 31"/>
                  <a:gd name="T12" fmla="*/ 395 w 34"/>
                  <a:gd name="T13" fmla="*/ 1 h 31"/>
                  <a:gd name="T14" fmla="*/ 410 w 34"/>
                  <a:gd name="T15" fmla="*/ 36 h 31"/>
                  <a:gd name="T16" fmla="*/ 435 w 34"/>
                  <a:gd name="T17" fmla="*/ 46 h 31"/>
                  <a:gd name="T18" fmla="*/ 435 w 34"/>
                  <a:gd name="T19" fmla="*/ 88 h 31"/>
                  <a:gd name="T20" fmla="*/ 435 w 34"/>
                  <a:gd name="T21" fmla="*/ 114 h 31"/>
                  <a:gd name="T22" fmla="*/ 449 w 34"/>
                  <a:gd name="T23" fmla="*/ 139 h 31"/>
                  <a:gd name="T24" fmla="*/ 449 w 34"/>
                  <a:gd name="T25" fmla="*/ 163 h 31"/>
                  <a:gd name="T26" fmla="*/ 449 w 34"/>
                  <a:gd name="T27" fmla="*/ 179 h 31"/>
                  <a:gd name="T28" fmla="*/ 449 w 34"/>
                  <a:gd name="T29" fmla="*/ 208 h 31"/>
                  <a:gd name="T30" fmla="*/ 435 w 34"/>
                  <a:gd name="T31" fmla="*/ 210 h 31"/>
                  <a:gd name="T32" fmla="*/ 435 w 34"/>
                  <a:gd name="T33" fmla="*/ 231 h 31"/>
                  <a:gd name="T34" fmla="*/ 435 w 34"/>
                  <a:gd name="T35" fmla="*/ 268 h 31"/>
                  <a:gd name="T36" fmla="*/ 410 w 34"/>
                  <a:gd name="T37" fmla="*/ 298 h 31"/>
                  <a:gd name="T38" fmla="*/ 395 w 34"/>
                  <a:gd name="T39" fmla="*/ 308 h 31"/>
                  <a:gd name="T40" fmla="*/ 370 w 34"/>
                  <a:gd name="T41" fmla="*/ 316 h 31"/>
                  <a:gd name="T42" fmla="*/ 353 w 34"/>
                  <a:gd name="T43" fmla="*/ 346 h 31"/>
                  <a:gd name="T44" fmla="*/ 324 w 34"/>
                  <a:gd name="T45" fmla="*/ 346 h 31"/>
                  <a:gd name="T46" fmla="*/ 305 w 34"/>
                  <a:gd name="T47" fmla="*/ 350 h 31"/>
                  <a:gd name="T48" fmla="*/ 273 w 34"/>
                  <a:gd name="T49" fmla="*/ 350 h 31"/>
                  <a:gd name="T50" fmla="*/ 236 w 34"/>
                  <a:gd name="T51" fmla="*/ 385 h 31"/>
                  <a:gd name="T52" fmla="*/ 211 w 34"/>
                  <a:gd name="T53" fmla="*/ 385 h 31"/>
                  <a:gd name="T54" fmla="*/ 182 w 34"/>
                  <a:gd name="T55" fmla="*/ 385 h 31"/>
                  <a:gd name="T56" fmla="*/ 132 w 34"/>
                  <a:gd name="T57" fmla="*/ 397 h 31"/>
                  <a:gd name="T58" fmla="*/ 126 w 34"/>
                  <a:gd name="T59" fmla="*/ 385 h 31"/>
                  <a:gd name="T60" fmla="*/ 79 w 34"/>
                  <a:gd name="T61" fmla="*/ 385 h 31"/>
                  <a:gd name="T62" fmla="*/ 36 w 34"/>
                  <a:gd name="T63" fmla="*/ 350 h 31"/>
                  <a:gd name="T64" fmla="*/ 28 w 34"/>
                  <a:gd name="T65" fmla="*/ 316 h 31"/>
                  <a:gd name="T66" fmla="*/ 0 w 34"/>
                  <a:gd name="T67" fmla="*/ 298 h 31"/>
                  <a:gd name="T68" fmla="*/ 0 w 34"/>
                  <a:gd name="T69" fmla="*/ 265 h 31"/>
                  <a:gd name="T70" fmla="*/ 0 w 34"/>
                  <a:gd name="T71" fmla="*/ 208 h 31"/>
                  <a:gd name="T72" fmla="*/ 0 w 34"/>
                  <a:gd name="T73" fmla="*/ 163 h 31"/>
                  <a:gd name="T74" fmla="*/ 28 w 34"/>
                  <a:gd name="T75" fmla="*/ 114 h 31"/>
                  <a:gd name="T76" fmla="*/ 47 w 34"/>
                  <a:gd name="T77" fmla="*/ 88 h 31"/>
                  <a:gd name="T78" fmla="*/ 79 w 34"/>
                  <a:gd name="T79" fmla="*/ 46 h 31"/>
                  <a:gd name="T80" fmla="*/ 126 w 34"/>
                  <a:gd name="T81" fmla="*/ 46 h 31"/>
                  <a:gd name="T82" fmla="*/ 126 w 34"/>
                  <a:gd name="T83" fmla="*/ 36 h 31"/>
                  <a:gd name="T84" fmla="*/ 132 w 34"/>
                  <a:gd name="T85" fmla="*/ 36 h 31"/>
                  <a:gd name="T86" fmla="*/ 141 w 34"/>
                  <a:gd name="T87" fmla="*/ 1 h 31"/>
                  <a:gd name="T88" fmla="*/ 221 w 34"/>
                  <a:gd name="T89" fmla="*/ 0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0"/>
                    </a:moveTo>
                    <a:lnTo>
                      <a:pt x="17" y="0"/>
                    </a:lnTo>
                    <a:lnTo>
                      <a:pt x="18" y="0"/>
                    </a:lnTo>
                    <a:lnTo>
                      <a:pt x="20" y="0"/>
                    </a:lnTo>
                    <a:lnTo>
                      <a:pt x="21" y="0"/>
                    </a:lnTo>
                    <a:lnTo>
                      <a:pt x="23" y="0"/>
                    </a:lnTo>
                    <a:lnTo>
                      <a:pt x="24" y="0"/>
                    </a:lnTo>
                    <a:lnTo>
                      <a:pt x="25" y="0"/>
                    </a:lnTo>
                    <a:lnTo>
                      <a:pt x="27" y="0"/>
                    </a:lnTo>
                    <a:lnTo>
                      <a:pt x="28" y="1"/>
                    </a:lnTo>
                    <a:lnTo>
                      <a:pt x="30" y="1"/>
                    </a:lnTo>
                    <a:lnTo>
                      <a:pt x="31" y="3"/>
                    </a:lnTo>
                    <a:lnTo>
                      <a:pt x="31" y="4"/>
                    </a:lnTo>
                    <a:lnTo>
                      <a:pt x="33" y="4"/>
                    </a:lnTo>
                    <a:lnTo>
                      <a:pt x="33" y="6"/>
                    </a:lnTo>
                    <a:lnTo>
                      <a:pt x="33" y="7"/>
                    </a:lnTo>
                    <a:lnTo>
                      <a:pt x="33" y="9"/>
                    </a:lnTo>
                    <a:lnTo>
                      <a:pt x="33" y="10"/>
                    </a:lnTo>
                    <a:lnTo>
                      <a:pt x="34" y="11"/>
                    </a:lnTo>
                    <a:lnTo>
                      <a:pt x="34" y="13"/>
                    </a:lnTo>
                    <a:lnTo>
                      <a:pt x="34" y="14"/>
                    </a:lnTo>
                    <a:lnTo>
                      <a:pt x="34" y="16"/>
                    </a:lnTo>
                    <a:lnTo>
                      <a:pt x="33" y="16"/>
                    </a:lnTo>
                    <a:lnTo>
                      <a:pt x="33" y="17"/>
                    </a:lnTo>
                    <a:lnTo>
                      <a:pt x="33" y="18"/>
                    </a:lnTo>
                    <a:lnTo>
                      <a:pt x="33" y="20"/>
                    </a:lnTo>
                    <a:lnTo>
                      <a:pt x="33" y="21"/>
                    </a:lnTo>
                    <a:lnTo>
                      <a:pt x="31" y="21"/>
                    </a:lnTo>
                    <a:lnTo>
                      <a:pt x="31" y="23"/>
                    </a:lnTo>
                    <a:lnTo>
                      <a:pt x="31" y="24"/>
                    </a:lnTo>
                    <a:lnTo>
                      <a:pt x="30" y="24"/>
                    </a:lnTo>
                    <a:lnTo>
                      <a:pt x="30" y="25"/>
                    </a:lnTo>
                    <a:lnTo>
                      <a:pt x="28" y="25"/>
                    </a:lnTo>
                    <a:lnTo>
                      <a:pt x="27" y="25"/>
                    </a:lnTo>
                    <a:lnTo>
                      <a:pt x="27" y="27"/>
                    </a:lnTo>
                    <a:lnTo>
                      <a:pt x="25" y="27"/>
                    </a:lnTo>
                    <a:lnTo>
                      <a:pt x="24" y="28"/>
                    </a:lnTo>
                    <a:lnTo>
                      <a:pt x="23" y="28"/>
                    </a:lnTo>
                    <a:lnTo>
                      <a:pt x="21" y="28"/>
                    </a:lnTo>
                    <a:lnTo>
                      <a:pt x="20" y="30"/>
                    </a:lnTo>
                    <a:lnTo>
                      <a:pt x="18" y="30"/>
                    </a:lnTo>
                    <a:lnTo>
                      <a:pt x="17" y="30"/>
                    </a:lnTo>
                    <a:lnTo>
                      <a:pt x="16" y="30"/>
                    </a:lnTo>
                    <a:lnTo>
                      <a:pt x="14" y="30"/>
                    </a:lnTo>
                    <a:lnTo>
                      <a:pt x="11" y="31"/>
                    </a:lnTo>
                    <a:lnTo>
                      <a:pt x="10" y="31"/>
                    </a:lnTo>
                    <a:lnTo>
                      <a:pt x="9" y="30"/>
                    </a:lnTo>
                    <a:lnTo>
                      <a:pt x="7" y="30"/>
                    </a:lnTo>
                    <a:lnTo>
                      <a:pt x="6" y="30"/>
                    </a:lnTo>
                    <a:lnTo>
                      <a:pt x="4" y="28"/>
                    </a:lnTo>
                    <a:lnTo>
                      <a:pt x="3" y="28"/>
                    </a:lnTo>
                    <a:lnTo>
                      <a:pt x="3" y="27"/>
                    </a:lnTo>
                    <a:lnTo>
                      <a:pt x="2" y="25"/>
                    </a:lnTo>
                    <a:lnTo>
                      <a:pt x="0" y="24"/>
                    </a:lnTo>
                    <a:lnTo>
                      <a:pt x="0" y="23"/>
                    </a:lnTo>
                    <a:lnTo>
                      <a:pt x="0" y="21"/>
                    </a:lnTo>
                    <a:lnTo>
                      <a:pt x="0" y="20"/>
                    </a:lnTo>
                    <a:lnTo>
                      <a:pt x="0" y="17"/>
                    </a:lnTo>
                    <a:lnTo>
                      <a:pt x="0" y="16"/>
                    </a:lnTo>
                    <a:lnTo>
                      <a:pt x="0" y="14"/>
                    </a:lnTo>
                    <a:lnTo>
                      <a:pt x="0" y="13"/>
                    </a:lnTo>
                    <a:lnTo>
                      <a:pt x="2" y="10"/>
                    </a:lnTo>
                    <a:lnTo>
                      <a:pt x="2" y="9"/>
                    </a:lnTo>
                    <a:lnTo>
                      <a:pt x="3" y="7"/>
                    </a:lnTo>
                    <a:lnTo>
                      <a:pt x="4" y="7"/>
                    </a:lnTo>
                    <a:lnTo>
                      <a:pt x="4" y="6"/>
                    </a:lnTo>
                    <a:lnTo>
                      <a:pt x="6" y="4"/>
                    </a:lnTo>
                    <a:lnTo>
                      <a:pt x="7" y="4"/>
                    </a:lnTo>
                    <a:lnTo>
                      <a:pt x="9" y="4"/>
                    </a:lnTo>
                    <a:lnTo>
                      <a:pt x="9" y="3"/>
                    </a:lnTo>
                    <a:lnTo>
                      <a:pt x="10" y="3"/>
                    </a:lnTo>
                    <a:lnTo>
                      <a:pt x="11" y="3"/>
                    </a:lnTo>
                    <a:lnTo>
                      <a:pt x="11" y="1"/>
                    </a:lnTo>
                    <a:lnTo>
                      <a:pt x="17"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88" name="Freeform 183"/>
              <p:cNvSpPr>
                <a:spLocks/>
              </p:cNvSpPr>
              <p:nvPr/>
            </p:nvSpPr>
            <p:spPr bwMode="auto">
              <a:xfrm>
                <a:off x="3354" y="1371"/>
                <a:ext cx="44" cy="38"/>
              </a:xfrm>
              <a:custGeom>
                <a:avLst/>
                <a:gdLst>
                  <a:gd name="T0" fmla="*/ 221 w 34"/>
                  <a:gd name="T1" fmla="*/ 0 h 30"/>
                  <a:gd name="T2" fmla="*/ 268 w 34"/>
                  <a:gd name="T3" fmla="*/ 0 h 30"/>
                  <a:gd name="T4" fmla="*/ 305 w 34"/>
                  <a:gd name="T5" fmla="*/ 0 h 30"/>
                  <a:gd name="T6" fmla="*/ 317 w 34"/>
                  <a:gd name="T7" fmla="*/ 0 h 30"/>
                  <a:gd name="T8" fmla="*/ 353 w 34"/>
                  <a:gd name="T9" fmla="*/ 0 h 30"/>
                  <a:gd name="T10" fmla="*/ 370 w 34"/>
                  <a:gd name="T11" fmla="*/ 0 h 30"/>
                  <a:gd name="T12" fmla="*/ 395 w 34"/>
                  <a:gd name="T13" fmla="*/ 25 h 30"/>
                  <a:gd name="T14" fmla="*/ 410 w 34"/>
                  <a:gd name="T15" fmla="*/ 32 h 30"/>
                  <a:gd name="T16" fmla="*/ 435 w 34"/>
                  <a:gd name="T17" fmla="*/ 52 h 30"/>
                  <a:gd name="T18" fmla="*/ 435 w 34"/>
                  <a:gd name="T19" fmla="*/ 66 h 30"/>
                  <a:gd name="T20" fmla="*/ 435 w 34"/>
                  <a:gd name="T21" fmla="*/ 96 h 30"/>
                  <a:gd name="T22" fmla="*/ 449 w 34"/>
                  <a:gd name="T23" fmla="*/ 124 h 30"/>
                  <a:gd name="T24" fmla="*/ 449 w 34"/>
                  <a:gd name="T25" fmla="*/ 134 h 30"/>
                  <a:gd name="T26" fmla="*/ 449 w 34"/>
                  <a:gd name="T27" fmla="*/ 157 h 30"/>
                  <a:gd name="T28" fmla="*/ 449 w 34"/>
                  <a:gd name="T29" fmla="*/ 170 h 30"/>
                  <a:gd name="T30" fmla="*/ 435 w 34"/>
                  <a:gd name="T31" fmla="*/ 170 h 30"/>
                  <a:gd name="T32" fmla="*/ 435 w 34"/>
                  <a:gd name="T33" fmla="*/ 199 h 30"/>
                  <a:gd name="T34" fmla="*/ 435 w 34"/>
                  <a:gd name="T35" fmla="*/ 231 h 30"/>
                  <a:gd name="T36" fmla="*/ 410 w 34"/>
                  <a:gd name="T37" fmla="*/ 248 h 30"/>
                  <a:gd name="T38" fmla="*/ 395 w 34"/>
                  <a:gd name="T39" fmla="*/ 252 h 30"/>
                  <a:gd name="T40" fmla="*/ 370 w 34"/>
                  <a:gd name="T41" fmla="*/ 279 h 30"/>
                  <a:gd name="T42" fmla="*/ 353 w 34"/>
                  <a:gd name="T43" fmla="*/ 281 h 30"/>
                  <a:gd name="T44" fmla="*/ 324 w 34"/>
                  <a:gd name="T45" fmla="*/ 281 h 30"/>
                  <a:gd name="T46" fmla="*/ 305 w 34"/>
                  <a:gd name="T47" fmla="*/ 314 h 30"/>
                  <a:gd name="T48" fmla="*/ 273 w 34"/>
                  <a:gd name="T49" fmla="*/ 314 h 30"/>
                  <a:gd name="T50" fmla="*/ 236 w 34"/>
                  <a:gd name="T51" fmla="*/ 319 h 30"/>
                  <a:gd name="T52" fmla="*/ 211 w 34"/>
                  <a:gd name="T53" fmla="*/ 319 h 30"/>
                  <a:gd name="T54" fmla="*/ 182 w 34"/>
                  <a:gd name="T55" fmla="*/ 319 h 30"/>
                  <a:gd name="T56" fmla="*/ 132 w 34"/>
                  <a:gd name="T57" fmla="*/ 319 h 30"/>
                  <a:gd name="T58" fmla="*/ 126 w 34"/>
                  <a:gd name="T59" fmla="*/ 319 h 30"/>
                  <a:gd name="T60" fmla="*/ 79 w 34"/>
                  <a:gd name="T61" fmla="*/ 319 h 30"/>
                  <a:gd name="T62" fmla="*/ 36 w 34"/>
                  <a:gd name="T63" fmla="*/ 281 h 30"/>
                  <a:gd name="T64" fmla="*/ 28 w 34"/>
                  <a:gd name="T65" fmla="*/ 279 h 30"/>
                  <a:gd name="T66" fmla="*/ 0 w 34"/>
                  <a:gd name="T67" fmla="*/ 248 h 30"/>
                  <a:gd name="T68" fmla="*/ 0 w 34"/>
                  <a:gd name="T69" fmla="*/ 199 h 30"/>
                  <a:gd name="T70" fmla="*/ 0 w 34"/>
                  <a:gd name="T71" fmla="*/ 170 h 30"/>
                  <a:gd name="T72" fmla="*/ 0 w 34"/>
                  <a:gd name="T73" fmla="*/ 124 h 30"/>
                  <a:gd name="T74" fmla="*/ 28 w 34"/>
                  <a:gd name="T75" fmla="*/ 96 h 30"/>
                  <a:gd name="T76" fmla="*/ 47 w 34"/>
                  <a:gd name="T77" fmla="*/ 84 h 30"/>
                  <a:gd name="T78" fmla="*/ 79 w 34"/>
                  <a:gd name="T79" fmla="*/ 52 h 30"/>
                  <a:gd name="T80" fmla="*/ 126 w 34"/>
                  <a:gd name="T81" fmla="*/ 32 h 30"/>
                  <a:gd name="T82" fmla="*/ 126 w 34"/>
                  <a:gd name="T83" fmla="*/ 32 h 30"/>
                  <a:gd name="T84" fmla="*/ 132 w 34"/>
                  <a:gd name="T85" fmla="*/ 32 h 30"/>
                  <a:gd name="T86" fmla="*/ 141 w 34"/>
                  <a:gd name="T87" fmla="*/ 25 h 30"/>
                  <a:gd name="T88" fmla="*/ 221 w 34"/>
                  <a:gd name="T89" fmla="*/ 0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0">
                    <a:moveTo>
                      <a:pt x="17" y="0"/>
                    </a:moveTo>
                    <a:lnTo>
                      <a:pt x="17" y="0"/>
                    </a:lnTo>
                    <a:lnTo>
                      <a:pt x="18" y="0"/>
                    </a:lnTo>
                    <a:lnTo>
                      <a:pt x="20" y="0"/>
                    </a:lnTo>
                    <a:lnTo>
                      <a:pt x="21" y="0"/>
                    </a:lnTo>
                    <a:lnTo>
                      <a:pt x="23" y="0"/>
                    </a:lnTo>
                    <a:lnTo>
                      <a:pt x="24" y="0"/>
                    </a:lnTo>
                    <a:lnTo>
                      <a:pt x="25" y="0"/>
                    </a:lnTo>
                    <a:lnTo>
                      <a:pt x="27" y="0"/>
                    </a:lnTo>
                    <a:lnTo>
                      <a:pt x="28" y="0"/>
                    </a:lnTo>
                    <a:lnTo>
                      <a:pt x="30" y="2"/>
                    </a:lnTo>
                    <a:lnTo>
                      <a:pt x="31" y="3"/>
                    </a:lnTo>
                    <a:lnTo>
                      <a:pt x="31" y="5"/>
                    </a:lnTo>
                    <a:lnTo>
                      <a:pt x="33" y="5"/>
                    </a:lnTo>
                    <a:lnTo>
                      <a:pt x="33" y="6"/>
                    </a:lnTo>
                    <a:lnTo>
                      <a:pt x="33" y="8"/>
                    </a:lnTo>
                    <a:lnTo>
                      <a:pt x="33" y="9"/>
                    </a:lnTo>
                    <a:lnTo>
                      <a:pt x="33" y="10"/>
                    </a:lnTo>
                    <a:lnTo>
                      <a:pt x="34" y="12"/>
                    </a:lnTo>
                    <a:lnTo>
                      <a:pt x="34" y="13"/>
                    </a:lnTo>
                    <a:lnTo>
                      <a:pt x="34" y="15"/>
                    </a:lnTo>
                    <a:lnTo>
                      <a:pt x="34" y="16"/>
                    </a:lnTo>
                    <a:lnTo>
                      <a:pt x="33" y="16"/>
                    </a:lnTo>
                    <a:lnTo>
                      <a:pt x="33" y="17"/>
                    </a:lnTo>
                    <a:lnTo>
                      <a:pt x="33" y="19"/>
                    </a:lnTo>
                    <a:lnTo>
                      <a:pt x="33" y="20"/>
                    </a:lnTo>
                    <a:lnTo>
                      <a:pt x="33" y="22"/>
                    </a:lnTo>
                    <a:lnTo>
                      <a:pt x="31" y="22"/>
                    </a:lnTo>
                    <a:lnTo>
                      <a:pt x="31" y="23"/>
                    </a:lnTo>
                    <a:lnTo>
                      <a:pt x="31" y="24"/>
                    </a:lnTo>
                    <a:lnTo>
                      <a:pt x="30" y="24"/>
                    </a:lnTo>
                    <a:lnTo>
                      <a:pt x="28" y="26"/>
                    </a:lnTo>
                    <a:lnTo>
                      <a:pt x="27" y="26"/>
                    </a:lnTo>
                    <a:lnTo>
                      <a:pt x="27" y="27"/>
                    </a:lnTo>
                    <a:lnTo>
                      <a:pt x="25" y="27"/>
                    </a:lnTo>
                    <a:lnTo>
                      <a:pt x="24" y="29"/>
                    </a:lnTo>
                    <a:lnTo>
                      <a:pt x="23" y="29"/>
                    </a:lnTo>
                    <a:lnTo>
                      <a:pt x="21" y="29"/>
                    </a:lnTo>
                    <a:lnTo>
                      <a:pt x="20" y="29"/>
                    </a:lnTo>
                    <a:lnTo>
                      <a:pt x="18" y="30"/>
                    </a:lnTo>
                    <a:lnTo>
                      <a:pt x="17" y="30"/>
                    </a:lnTo>
                    <a:lnTo>
                      <a:pt x="16" y="30"/>
                    </a:lnTo>
                    <a:lnTo>
                      <a:pt x="14" y="30"/>
                    </a:lnTo>
                    <a:lnTo>
                      <a:pt x="11" y="30"/>
                    </a:lnTo>
                    <a:lnTo>
                      <a:pt x="10" y="30"/>
                    </a:lnTo>
                    <a:lnTo>
                      <a:pt x="9" y="30"/>
                    </a:lnTo>
                    <a:lnTo>
                      <a:pt x="7" y="30"/>
                    </a:lnTo>
                    <a:lnTo>
                      <a:pt x="6" y="30"/>
                    </a:lnTo>
                    <a:lnTo>
                      <a:pt x="4" y="29"/>
                    </a:lnTo>
                    <a:lnTo>
                      <a:pt x="3" y="27"/>
                    </a:lnTo>
                    <a:lnTo>
                      <a:pt x="2" y="26"/>
                    </a:lnTo>
                    <a:lnTo>
                      <a:pt x="0" y="24"/>
                    </a:lnTo>
                    <a:lnTo>
                      <a:pt x="0" y="23"/>
                    </a:lnTo>
                    <a:lnTo>
                      <a:pt x="0" y="22"/>
                    </a:lnTo>
                    <a:lnTo>
                      <a:pt x="0" y="19"/>
                    </a:lnTo>
                    <a:lnTo>
                      <a:pt x="0" y="17"/>
                    </a:lnTo>
                    <a:lnTo>
                      <a:pt x="0" y="16"/>
                    </a:lnTo>
                    <a:lnTo>
                      <a:pt x="0" y="15"/>
                    </a:lnTo>
                    <a:lnTo>
                      <a:pt x="0" y="12"/>
                    </a:lnTo>
                    <a:lnTo>
                      <a:pt x="2" y="10"/>
                    </a:lnTo>
                    <a:lnTo>
                      <a:pt x="2" y="9"/>
                    </a:lnTo>
                    <a:lnTo>
                      <a:pt x="3" y="8"/>
                    </a:lnTo>
                    <a:lnTo>
                      <a:pt x="4" y="8"/>
                    </a:lnTo>
                    <a:lnTo>
                      <a:pt x="4" y="6"/>
                    </a:lnTo>
                    <a:lnTo>
                      <a:pt x="6" y="5"/>
                    </a:lnTo>
                    <a:lnTo>
                      <a:pt x="7" y="5"/>
                    </a:lnTo>
                    <a:lnTo>
                      <a:pt x="9" y="3"/>
                    </a:lnTo>
                    <a:lnTo>
                      <a:pt x="10" y="3"/>
                    </a:lnTo>
                    <a:lnTo>
                      <a:pt x="11" y="2"/>
                    </a:lnTo>
                    <a:lnTo>
                      <a:pt x="17"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89" name="Freeform 184"/>
              <p:cNvSpPr>
                <a:spLocks/>
              </p:cNvSpPr>
              <p:nvPr/>
            </p:nvSpPr>
            <p:spPr bwMode="auto">
              <a:xfrm>
                <a:off x="3354" y="1330"/>
                <a:ext cx="44" cy="41"/>
              </a:xfrm>
              <a:custGeom>
                <a:avLst/>
                <a:gdLst>
                  <a:gd name="T0" fmla="*/ 221 w 34"/>
                  <a:gd name="T1" fmla="*/ 1 h 31"/>
                  <a:gd name="T2" fmla="*/ 268 w 34"/>
                  <a:gd name="T3" fmla="*/ 0 h 31"/>
                  <a:gd name="T4" fmla="*/ 305 w 34"/>
                  <a:gd name="T5" fmla="*/ 0 h 31"/>
                  <a:gd name="T6" fmla="*/ 317 w 34"/>
                  <a:gd name="T7" fmla="*/ 0 h 31"/>
                  <a:gd name="T8" fmla="*/ 353 w 34"/>
                  <a:gd name="T9" fmla="*/ 1 h 31"/>
                  <a:gd name="T10" fmla="*/ 370 w 34"/>
                  <a:gd name="T11" fmla="*/ 1 h 31"/>
                  <a:gd name="T12" fmla="*/ 395 w 34"/>
                  <a:gd name="T13" fmla="*/ 49 h 31"/>
                  <a:gd name="T14" fmla="*/ 410 w 34"/>
                  <a:gd name="T15" fmla="*/ 65 h 31"/>
                  <a:gd name="T16" fmla="*/ 435 w 34"/>
                  <a:gd name="T17" fmla="*/ 104 h 31"/>
                  <a:gd name="T18" fmla="*/ 435 w 34"/>
                  <a:gd name="T19" fmla="*/ 114 h 31"/>
                  <a:gd name="T20" fmla="*/ 435 w 34"/>
                  <a:gd name="T21" fmla="*/ 152 h 31"/>
                  <a:gd name="T22" fmla="*/ 449 w 34"/>
                  <a:gd name="T23" fmla="*/ 183 h 31"/>
                  <a:gd name="T24" fmla="*/ 449 w 34"/>
                  <a:gd name="T25" fmla="*/ 201 h 31"/>
                  <a:gd name="T26" fmla="*/ 449 w 34"/>
                  <a:gd name="T27" fmla="*/ 237 h 31"/>
                  <a:gd name="T28" fmla="*/ 449 w 34"/>
                  <a:gd name="T29" fmla="*/ 265 h 31"/>
                  <a:gd name="T30" fmla="*/ 435 w 34"/>
                  <a:gd name="T31" fmla="*/ 266 h 31"/>
                  <a:gd name="T32" fmla="*/ 435 w 34"/>
                  <a:gd name="T33" fmla="*/ 320 h 31"/>
                  <a:gd name="T34" fmla="*/ 435 w 34"/>
                  <a:gd name="T35" fmla="*/ 350 h 31"/>
                  <a:gd name="T36" fmla="*/ 410 w 34"/>
                  <a:gd name="T37" fmla="*/ 397 h 31"/>
                  <a:gd name="T38" fmla="*/ 395 w 34"/>
                  <a:gd name="T39" fmla="*/ 414 h 31"/>
                  <a:gd name="T40" fmla="*/ 370 w 34"/>
                  <a:gd name="T41" fmla="*/ 414 h 31"/>
                  <a:gd name="T42" fmla="*/ 353 w 34"/>
                  <a:gd name="T43" fmla="*/ 444 h 31"/>
                  <a:gd name="T44" fmla="*/ 324 w 34"/>
                  <a:gd name="T45" fmla="*/ 463 h 31"/>
                  <a:gd name="T46" fmla="*/ 305 w 34"/>
                  <a:gd name="T47" fmla="*/ 500 h 31"/>
                  <a:gd name="T48" fmla="*/ 273 w 34"/>
                  <a:gd name="T49" fmla="*/ 500 h 31"/>
                  <a:gd name="T50" fmla="*/ 236 w 34"/>
                  <a:gd name="T51" fmla="*/ 500 h 31"/>
                  <a:gd name="T52" fmla="*/ 211 w 34"/>
                  <a:gd name="T53" fmla="*/ 503 h 31"/>
                  <a:gd name="T54" fmla="*/ 182 w 34"/>
                  <a:gd name="T55" fmla="*/ 503 h 31"/>
                  <a:gd name="T56" fmla="*/ 132 w 34"/>
                  <a:gd name="T57" fmla="*/ 503 h 31"/>
                  <a:gd name="T58" fmla="*/ 126 w 34"/>
                  <a:gd name="T59" fmla="*/ 503 h 31"/>
                  <a:gd name="T60" fmla="*/ 79 w 34"/>
                  <a:gd name="T61" fmla="*/ 500 h 31"/>
                  <a:gd name="T62" fmla="*/ 36 w 34"/>
                  <a:gd name="T63" fmla="*/ 463 h 31"/>
                  <a:gd name="T64" fmla="*/ 28 w 34"/>
                  <a:gd name="T65" fmla="*/ 414 h 31"/>
                  <a:gd name="T66" fmla="*/ 0 w 34"/>
                  <a:gd name="T67" fmla="*/ 378 h 31"/>
                  <a:gd name="T68" fmla="*/ 0 w 34"/>
                  <a:gd name="T69" fmla="*/ 320 h 31"/>
                  <a:gd name="T70" fmla="*/ 0 w 34"/>
                  <a:gd name="T71" fmla="*/ 266 h 31"/>
                  <a:gd name="T72" fmla="*/ 0 w 34"/>
                  <a:gd name="T73" fmla="*/ 201 h 31"/>
                  <a:gd name="T74" fmla="*/ 28 w 34"/>
                  <a:gd name="T75" fmla="*/ 152 h 31"/>
                  <a:gd name="T76" fmla="*/ 47 w 34"/>
                  <a:gd name="T77" fmla="*/ 114 h 31"/>
                  <a:gd name="T78" fmla="*/ 79 w 34"/>
                  <a:gd name="T79" fmla="*/ 104 h 31"/>
                  <a:gd name="T80" fmla="*/ 126 w 34"/>
                  <a:gd name="T81" fmla="*/ 65 h 31"/>
                  <a:gd name="T82" fmla="*/ 126 w 34"/>
                  <a:gd name="T83" fmla="*/ 65 h 31"/>
                  <a:gd name="T84" fmla="*/ 132 w 34"/>
                  <a:gd name="T85" fmla="*/ 49 h 31"/>
                  <a:gd name="T86" fmla="*/ 141 w 34"/>
                  <a:gd name="T87" fmla="*/ 49 h 31"/>
                  <a:gd name="T88" fmla="*/ 171 w 34"/>
                  <a:gd name="T89" fmla="*/ 49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1"/>
                    </a:moveTo>
                    <a:lnTo>
                      <a:pt x="17" y="1"/>
                    </a:lnTo>
                    <a:lnTo>
                      <a:pt x="18" y="1"/>
                    </a:lnTo>
                    <a:lnTo>
                      <a:pt x="20" y="0"/>
                    </a:lnTo>
                    <a:lnTo>
                      <a:pt x="21" y="0"/>
                    </a:lnTo>
                    <a:lnTo>
                      <a:pt x="23" y="0"/>
                    </a:lnTo>
                    <a:lnTo>
                      <a:pt x="24" y="0"/>
                    </a:lnTo>
                    <a:lnTo>
                      <a:pt x="25" y="0"/>
                    </a:lnTo>
                    <a:lnTo>
                      <a:pt x="27" y="1"/>
                    </a:lnTo>
                    <a:lnTo>
                      <a:pt x="28" y="1"/>
                    </a:lnTo>
                    <a:lnTo>
                      <a:pt x="30" y="1"/>
                    </a:lnTo>
                    <a:lnTo>
                      <a:pt x="30" y="3"/>
                    </a:lnTo>
                    <a:lnTo>
                      <a:pt x="31" y="3"/>
                    </a:lnTo>
                    <a:lnTo>
                      <a:pt x="31" y="4"/>
                    </a:lnTo>
                    <a:lnTo>
                      <a:pt x="33" y="6"/>
                    </a:lnTo>
                    <a:lnTo>
                      <a:pt x="33" y="7"/>
                    </a:lnTo>
                    <a:lnTo>
                      <a:pt x="33" y="9"/>
                    </a:lnTo>
                    <a:lnTo>
                      <a:pt x="33" y="10"/>
                    </a:lnTo>
                    <a:lnTo>
                      <a:pt x="34" y="11"/>
                    </a:lnTo>
                    <a:lnTo>
                      <a:pt x="34" y="13"/>
                    </a:lnTo>
                    <a:lnTo>
                      <a:pt x="34" y="14"/>
                    </a:lnTo>
                    <a:lnTo>
                      <a:pt x="34" y="16"/>
                    </a:lnTo>
                    <a:lnTo>
                      <a:pt x="33" y="17"/>
                    </a:lnTo>
                    <a:lnTo>
                      <a:pt x="33" y="18"/>
                    </a:lnTo>
                    <a:lnTo>
                      <a:pt x="33" y="20"/>
                    </a:lnTo>
                    <a:lnTo>
                      <a:pt x="33" y="21"/>
                    </a:lnTo>
                    <a:lnTo>
                      <a:pt x="31" y="23"/>
                    </a:lnTo>
                    <a:lnTo>
                      <a:pt x="31" y="24"/>
                    </a:lnTo>
                    <a:lnTo>
                      <a:pt x="30" y="25"/>
                    </a:lnTo>
                    <a:lnTo>
                      <a:pt x="28" y="25"/>
                    </a:lnTo>
                    <a:lnTo>
                      <a:pt x="27" y="27"/>
                    </a:lnTo>
                    <a:lnTo>
                      <a:pt x="25" y="28"/>
                    </a:lnTo>
                    <a:lnTo>
                      <a:pt x="24" y="28"/>
                    </a:lnTo>
                    <a:lnTo>
                      <a:pt x="23" y="30"/>
                    </a:lnTo>
                    <a:lnTo>
                      <a:pt x="21" y="30"/>
                    </a:lnTo>
                    <a:lnTo>
                      <a:pt x="20" y="30"/>
                    </a:lnTo>
                    <a:lnTo>
                      <a:pt x="18" y="30"/>
                    </a:lnTo>
                    <a:lnTo>
                      <a:pt x="17" y="31"/>
                    </a:lnTo>
                    <a:lnTo>
                      <a:pt x="16" y="31"/>
                    </a:lnTo>
                    <a:lnTo>
                      <a:pt x="14" y="31"/>
                    </a:lnTo>
                    <a:lnTo>
                      <a:pt x="11" y="31"/>
                    </a:lnTo>
                    <a:lnTo>
                      <a:pt x="10" y="31"/>
                    </a:lnTo>
                    <a:lnTo>
                      <a:pt x="9" y="31"/>
                    </a:lnTo>
                    <a:lnTo>
                      <a:pt x="7" y="31"/>
                    </a:lnTo>
                    <a:lnTo>
                      <a:pt x="6" y="30"/>
                    </a:lnTo>
                    <a:lnTo>
                      <a:pt x="4" y="30"/>
                    </a:lnTo>
                    <a:lnTo>
                      <a:pt x="3" y="28"/>
                    </a:lnTo>
                    <a:lnTo>
                      <a:pt x="3" y="27"/>
                    </a:lnTo>
                    <a:lnTo>
                      <a:pt x="2" y="25"/>
                    </a:lnTo>
                    <a:lnTo>
                      <a:pt x="0" y="24"/>
                    </a:lnTo>
                    <a:lnTo>
                      <a:pt x="0" y="23"/>
                    </a:lnTo>
                    <a:lnTo>
                      <a:pt x="0" y="21"/>
                    </a:lnTo>
                    <a:lnTo>
                      <a:pt x="0" y="20"/>
                    </a:lnTo>
                    <a:lnTo>
                      <a:pt x="0" y="18"/>
                    </a:lnTo>
                    <a:lnTo>
                      <a:pt x="0" y="17"/>
                    </a:lnTo>
                    <a:lnTo>
                      <a:pt x="0" y="14"/>
                    </a:lnTo>
                    <a:lnTo>
                      <a:pt x="0" y="13"/>
                    </a:lnTo>
                    <a:lnTo>
                      <a:pt x="2" y="11"/>
                    </a:lnTo>
                    <a:lnTo>
                      <a:pt x="2" y="10"/>
                    </a:lnTo>
                    <a:lnTo>
                      <a:pt x="3" y="9"/>
                    </a:lnTo>
                    <a:lnTo>
                      <a:pt x="4" y="7"/>
                    </a:lnTo>
                    <a:lnTo>
                      <a:pt x="6" y="6"/>
                    </a:lnTo>
                    <a:lnTo>
                      <a:pt x="7" y="4"/>
                    </a:lnTo>
                    <a:lnTo>
                      <a:pt x="9" y="4"/>
                    </a:lnTo>
                    <a:lnTo>
                      <a:pt x="10" y="3"/>
                    </a:lnTo>
                    <a:lnTo>
                      <a:pt x="11" y="3"/>
                    </a:lnTo>
                    <a:lnTo>
                      <a:pt x="13" y="3"/>
                    </a:lnTo>
                    <a:lnTo>
                      <a:pt x="17"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90" name="Freeform 185"/>
              <p:cNvSpPr>
                <a:spLocks/>
              </p:cNvSpPr>
              <p:nvPr/>
            </p:nvSpPr>
            <p:spPr bwMode="auto">
              <a:xfrm>
                <a:off x="3354" y="1411"/>
                <a:ext cx="44" cy="41"/>
              </a:xfrm>
              <a:custGeom>
                <a:avLst/>
                <a:gdLst>
                  <a:gd name="T0" fmla="*/ 221 w 34"/>
                  <a:gd name="T1" fmla="*/ 0 h 31"/>
                  <a:gd name="T2" fmla="*/ 268 w 34"/>
                  <a:gd name="T3" fmla="*/ 0 h 31"/>
                  <a:gd name="T4" fmla="*/ 305 w 34"/>
                  <a:gd name="T5" fmla="*/ 0 h 31"/>
                  <a:gd name="T6" fmla="*/ 317 w 34"/>
                  <a:gd name="T7" fmla="*/ 0 h 31"/>
                  <a:gd name="T8" fmla="*/ 353 w 34"/>
                  <a:gd name="T9" fmla="*/ 0 h 31"/>
                  <a:gd name="T10" fmla="*/ 370 w 34"/>
                  <a:gd name="T11" fmla="*/ 37 h 31"/>
                  <a:gd name="T12" fmla="*/ 395 w 34"/>
                  <a:gd name="T13" fmla="*/ 37 h 31"/>
                  <a:gd name="T14" fmla="*/ 410 w 34"/>
                  <a:gd name="T15" fmla="*/ 49 h 31"/>
                  <a:gd name="T16" fmla="*/ 435 w 34"/>
                  <a:gd name="T17" fmla="*/ 86 h 31"/>
                  <a:gd name="T18" fmla="*/ 435 w 34"/>
                  <a:gd name="T19" fmla="*/ 138 h 31"/>
                  <a:gd name="T20" fmla="*/ 435 w 34"/>
                  <a:gd name="T21" fmla="*/ 151 h 31"/>
                  <a:gd name="T22" fmla="*/ 449 w 34"/>
                  <a:gd name="T23" fmla="*/ 200 h 31"/>
                  <a:gd name="T24" fmla="*/ 449 w 34"/>
                  <a:gd name="T25" fmla="*/ 201 h 31"/>
                  <a:gd name="T26" fmla="*/ 449 w 34"/>
                  <a:gd name="T27" fmla="*/ 242 h 31"/>
                  <a:gd name="T28" fmla="*/ 449 w 34"/>
                  <a:gd name="T29" fmla="*/ 265 h 31"/>
                  <a:gd name="T30" fmla="*/ 435 w 34"/>
                  <a:gd name="T31" fmla="*/ 266 h 31"/>
                  <a:gd name="T32" fmla="*/ 435 w 34"/>
                  <a:gd name="T33" fmla="*/ 313 h 31"/>
                  <a:gd name="T34" fmla="*/ 435 w 34"/>
                  <a:gd name="T35" fmla="*/ 352 h 31"/>
                  <a:gd name="T36" fmla="*/ 410 w 34"/>
                  <a:gd name="T37" fmla="*/ 378 h 31"/>
                  <a:gd name="T38" fmla="*/ 395 w 34"/>
                  <a:gd name="T39" fmla="*/ 397 h 31"/>
                  <a:gd name="T40" fmla="*/ 370 w 34"/>
                  <a:gd name="T41" fmla="*/ 423 h 31"/>
                  <a:gd name="T42" fmla="*/ 353 w 34"/>
                  <a:gd name="T43" fmla="*/ 444 h 31"/>
                  <a:gd name="T44" fmla="*/ 324 w 34"/>
                  <a:gd name="T45" fmla="*/ 466 h 31"/>
                  <a:gd name="T46" fmla="*/ 305 w 34"/>
                  <a:gd name="T47" fmla="*/ 466 h 31"/>
                  <a:gd name="T48" fmla="*/ 273 w 34"/>
                  <a:gd name="T49" fmla="*/ 500 h 31"/>
                  <a:gd name="T50" fmla="*/ 236 w 34"/>
                  <a:gd name="T51" fmla="*/ 500 h 31"/>
                  <a:gd name="T52" fmla="*/ 211 w 34"/>
                  <a:gd name="T53" fmla="*/ 500 h 31"/>
                  <a:gd name="T54" fmla="*/ 182 w 34"/>
                  <a:gd name="T55" fmla="*/ 503 h 31"/>
                  <a:gd name="T56" fmla="*/ 132 w 34"/>
                  <a:gd name="T57" fmla="*/ 503 h 31"/>
                  <a:gd name="T58" fmla="*/ 126 w 34"/>
                  <a:gd name="T59" fmla="*/ 503 h 31"/>
                  <a:gd name="T60" fmla="*/ 79 w 34"/>
                  <a:gd name="T61" fmla="*/ 500 h 31"/>
                  <a:gd name="T62" fmla="*/ 36 w 34"/>
                  <a:gd name="T63" fmla="*/ 466 h 31"/>
                  <a:gd name="T64" fmla="*/ 28 w 34"/>
                  <a:gd name="T65" fmla="*/ 423 h 31"/>
                  <a:gd name="T66" fmla="*/ 0 w 34"/>
                  <a:gd name="T67" fmla="*/ 378 h 31"/>
                  <a:gd name="T68" fmla="*/ 0 w 34"/>
                  <a:gd name="T69" fmla="*/ 320 h 31"/>
                  <a:gd name="T70" fmla="*/ 0 w 34"/>
                  <a:gd name="T71" fmla="*/ 265 h 31"/>
                  <a:gd name="T72" fmla="*/ 0 w 34"/>
                  <a:gd name="T73" fmla="*/ 201 h 31"/>
                  <a:gd name="T74" fmla="*/ 28 w 34"/>
                  <a:gd name="T75" fmla="*/ 152 h 31"/>
                  <a:gd name="T76" fmla="*/ 47 w 34"/>
                  <a:gd name="T77" fmla="*/ 138 h 31"/>
                  <a:gd name="T78" fmla="*/ 79 w 34"/>
                  <a:gd name="T79" fmla="*/ 104 h 31"/>
                  <a:gd name="T80" fmla="*/ 126 w 34"/>
                  <a:gd name="T81" fmla="*/ 86 h 31"/>
                  <a:gd name="T82" fmla="*/ 126 w 34"/>
                  <a:gd name="T83" fmla="*/ 49 h 31"/>
                  <a:gd name="T84" fmla="*/ 132 w 34"/>
                  <a:gd name="T85" fmla="*/ 49 h 31"/>
                  <a:gd name="T86" fmla="*/ 141 w 34"/>
                  <a:gd name="T87" fmla="*/ 49 h 31"/>
                  <a:gd name="T88" fmla="*/ 221 w 34"/>
                  <a:gd name="T89" fmla="*/ 0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0"/>
                    </a:moveTo>
                    <a:lnTo>
                      <a:pt x="17" y="0"/>
                    </a:lnTo>
                    <a:lnTo>
                      <a:pt x="18" y="0"/>
                    </a:lnTo>
                    <a:lnTo>
                      <a:pt x="20" y="0"/>
                    </a:lnTo>
                    <a:lnTo>
                      <a:pt x="21" y="0"/>
                    </a:lnTo>
                    <a:lnTo>
                      <a:pt x="23" y="0"/>
                    </a:lnTo>
                    <a:lnTo>
                      <a:pt x="24" y="0"/>
                    </a:lnTo>
                    <a:lnTo>
                      <a:pt x="25" y="0"/>
                    </a:lnTo>
                    <a:lnTo>
                      <a:pt x="27" y="0"/>
                    </a:lnTo>
                    <a:lnTo>
                      <a:pt x="28" y="2"/>
                    </a:lnTo>
                    <a:lnTo>
                      <a:pt x="30" y="2"/>
                    </a:lnTo>
                    <a:lnTo>
                      <a:pt x="31" y="3"/>
                    </a:lnTo>
                    <a:lnTo>
                      <a:pt x="31" y="5"/>
                    </a:lnTo>
                    <a:lnTo>
                      <a:pt x="33" y="5"/>
                    </a:lnTo>
                    <a:lnTo>
                      <a:pt x="33" y="6"/>
                    </a:lnTo>
                    <a:lnTo>
                      <a:pt x="33" y="8"/>
                    </a:lnTo>
                    <a:lnTo>
                      <a:pt x="33" y="9"/>
                    </a:lnTo>
                    <a:lnTo>
                      <a:pt x="33" y="10"/>
                    </a:lnTo>
                    <a:lnTo>
                      <a:pt x="34" y="12"/>
                    </a:lnTo>
                    <a:lnTo>
                      <a:pt x="34" y="13"/>
                    </a:lnTo>
                    <a:lnTo>
                      <a:pt x="34" y="15"/>
                    </a:lnTo>
                    <a:lnTo>
                      <a:pt x="34" y="16"/>
                    </a:lnTo>
                    <a:lnTo>
                      <a:pt x="33" y="16"/>
                    </a:lnTo>
                    <a:lnTo>
                      <a:pt x="33" y="17"/>
                    </a:lnTo>
                    <a:lnTo>
                      <a:pt x="33" y="19"/>
                    </a:lnTo>
                    <a:lnTo>
                      <a:pt x="33" y="20"/>
                    </a:lnTo>
                    <a:lnTo>
                      <a:pt x="33" y="22"/>
                    </a:lnTo>
                    <a:lnTo>
                      <a:pt x="31" y="23"/>
                    </a:lnTo>
                    <a:lnTo>
                      <a:pt x="31" y="24"/>
                    </a:lnTo>
                    <a:lnTo>
                      <a:pt x="30" y="24"/>
                    </a:lnTo>
                    <a:lnTo>
                      <a:pt x="30" y="26"/>
                    </a:lnTo>
                    <a:lnTo>
                      <a:pt x="28" y="26"/>
                    </a:lnTo>
                    <a:lnTo>
                      <a:pt x="27" y="26"/>
                    </a:lnTo>
                    <a:lnTo>
                      <a:pt x="27" y="27"/>
                    </a:lnTo>
                    <a:lnTo>
                      <a:pt x="25" y="27"/>
                    </a:lnTo>
                    <a:lnTo>
                      <a:pt x="25" y="29"/>
                    </a:lnTo>
                    <a:lnTo>
                      <a:pt x="24" y="29"/>
                    </a:lnTo>
                    <a:lnTo>
                      <a:pt x="23" y="29"/>
                    </a:lnTo>
                    <a:lnTo>
                      <a:pt x="21" y="29"/>
                    </a:lnTo>
                    <a:lnTo>
                      <a:pt x="21" y="30"/>
                    </a:lnTo>
                    <a:lnTo>
                      <a:pt x="20" y="30"/>
                    </a:lnTo>
                    <a:lnTo>
                      <a:pt x="18" y="30"/>
                    </a:lnTo>
                    <a:lnTo>
                      <a:pt x="17" y="30"/>
                    </a:lnTo>
                    <a:lnTo>
                      <a:pt x="16" y="30"/>
                    </a:lnTo>
                    <a:lnTo>
                      <a:pt x="16" y="31"/>
                    </a:lnTo>
                    <a:lnTo>
                      <a:pt x="14" y="31"/>
                    </a:lnTo>
                    <a:lnTo>
                      <a:pt x="11" y="31"/>
                    </a:lnTo>
                    <a:lnTo>
                      <a:pt x="10" y="31"/>
                    </a:lnTo>
                    <a:lnTo>
                      <a:pt x="9" y="31"/>
                    </a:lnTo>
                    <a:lnTo>
                      <a:pt x="7" y="30"/>
                    </a:lnTo>
                    <a:lnTo>
                      <a:pt x="6" y="30"/>
                    </a:lnTo>
                    <a:lnTo>
                      <a:pt x="4" y="29"/>
                    </a:lnTo>
                    <a:lnTo>
                      <a:pt x="3" y="29"/>
                    </a:lnTo>
                    <a:lnTo>
                      <a:pt x="3" y="27"/>
                    </a:lnTo>
                    <a:lnTo>
                      <a:pt x="2" y="26"/>
                    </a:lnTo>
                    <a:lnTo>
                      <a:pt x="0" y="24"/>
                    </a:lnTo>
                    <a:lnTo>
                      <a:pt x="0" y="23"/>
                    </a:lnTo>
                    <a:lnTo>
                      <a:pt x="0" y="22"/>
                    </a:lnTo>
                    <a:lnTo>
                      <a:pt x="0" y="20"/>
                    </a:lnTo>
                    <a:lnTo>
                      <a:pt x="0" y="19"/>
                    </a:lnTo>
                    <a:lnTo>
                      <a:pt x="0" y="16"/>
                    </a:lnTo>
                    <a:lnTo>
                      <a:pt x="0" y="15"/>
                    </a:lnTo>
                    <a:lnTo>
                      <a:pt x="0" y="13"/>
                    </a:lnTo>
                    <a:lnTo>
                      <a:pt x="2" y="12"/>
                    </a:lnTo>
                    <a:lnTo>
                      <a:pt x="2" y="10"/>
                    </a:lnTo>
                    <a:lnTo>
                      <a:pt x="3" y="9"/>
                    </a:lnTo>
                    <a:lnTo>
                      <a:pt x="4" y="8"/>
                    </a:lnTo>
                    <a:lnTo>
                      <a:pt x="4" y="6"/>
                    </a:lnTo>
                    <a:lnTo>
                      <a:pt x="6" y="6"/>
                    </a:lnTo>
                    <a:lnTo>
                      <a:pt x="7" y="5"/>
                    </a:lnTo>
                    <a:lnTo>
                      <a:pt x="9" y="5"/>
                    </a:lnTo>
                    <a:lnTo>
                      <a:pt x="9" y="3"/>
                    </a:lnTo>
                    <a:lnTo>
                      <a:pt x="10" y="3"/>
                    </a:lnTo>
                    <a:lnTo>
                      <a:pt x="11" y="3"/>
                    </a:lnTo>
                    <a:lnTo>
                      <a:pt x="11" y="2"/>
                    </a:lnTo>
                    <a:lnTo>
                      <a:pt x="17"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91" name="Freeform 186"/>
              <p:cNvSpPr>
                <a:spLocks/>
              </p:cNvSpPr>
              <p:nvPr/>
            </p:nvSpPr>
            <p:spPr bwMode="auto">
              <a:xfrm>
                <a:off x="3398" y="1020"/>
                <a:ext cx="35" cy="43"/>
              </a:xfrm>
              <a:custGeom>
                <a:avLst/>
                <a:gdLst>
                  <a:gd name="T0" fmla="*/ 0 w 27"/>
                  <a:gd name="T1" fmla="*/ 409 h 32"/>
                  <a:gd name="T2" fmla="*/ 1 w 27"/>
                  <a:gd name="T3" fmla="*/ 341 h 32"/>
                  <a:gd name="T4" fmla="*/ 38 w 27"/>
                  <a:gd name="T5" fmla="*/ 284 h 32"/>
                  <a:gd name="T6" fmla="*/ 49 w 27"/>
                  <a:gd name="T7" fmla="*/ 238 h 32"/>
                  <a:gd name="T8" fmla="*/ 49 w 27"/>
                  <a:gd name="T9" fmla="*/ 211 h 32"/>
                  <a:gd name="T10" fmla="*/ 83 w 27"/>
                  <a:gd name="T11" fmla="*/ 157 h 32"/>
                  <a:gd name="T12" fmla="*/ 97 w 27"/>
                  <a:gd name="T13" fmla="*/ 157 h 32"/>
                  <a:gd name="T14" fmla="*/ 108 w 27"/>
                  <a:gd name="T15" fmla="*/ 132 h 32"/>
                  <a:gd name="T16" fmla="*/ 140 w 27"/>
                  <a:gd name="T17" fmla="*/ 98 h 32"/>
                  <a:gd name="T18" fmla="*/ 144 w 27"/>
                  <a:gd name="T19" fmla="*/ 73 h 32"/>
                  <a:gd name="T20" fmla="*/ 181 w 27"/>
                  <a:gd name="T21" fmla="*/ 40 h 32"/>
                  <a:gd name="T22" fmla="*/ 187 w 27"/>
                  <a:gd name="T23" fmla="*/ 1 h 32"/>
                  <a:gd name="T24" fmla="*/ 235 w 27"/>
                  <a:gd name="T25" fmla="*/ 0 h 32"/>
                  <a:gd name="T26" fmla="*/ 271 w 27"/>
                  <a:gd name="T27" fmla="*/ 0 h 32"/>
                  <a:gd name="T28" fmla="*/ 274 w 27"/>
                  <a:gd name="T29" fmla="*/ 1 h 32"/>
                  <a:gd name="T30" fmla="*/ 305 w 27"/>
                  <a:gd name="T31" fmla="*/ 1 h 32"/>
                  <a:gd name="T32" fmla="*/ 318 w 27"/>
                  <a:gd name="T33" fmla="*/ 40 h 32"/>
                  <a:gd name="T34" fmla="*/ 324 w 27"/>
                  <a:gd name="T35" fmla="*/ 98 h 32"/>
                  <a:gd name="T36" fmla="*/ 355 w 27"/>
                  <a:gd name="T37" fmla="*/ 157 h 32"/>
                  <a:gd name="T38" fmla="*/ 355 w 27"/>
                  <a:gd name="T39" fmla="*/ 211 h 32"/>
                  <a:gd name="T40" fmla="*/ 324 w 27"/>
                  <a:gd name="T41" fmla="*/ 277 h 32"/>
                  <a:gd name="T42" fmla="*/ 318 w 27"/>
                  <a:gd name="T43" fmla="*/ 320 h 32"/>
                  <a:gd name="T44" fmla="*/ 318 w 27"/>
                  <a:gd name="T45" fmla="*/ 372 h 32"/>
                  <a:gd name="T46" fmla="*/ 305 w 27"/>
                  <a:gd name="T47" fmla="*/ 430 h 32"/>
                  <a:gd name="T48" fmla="*/ 271 w 27"/>
                  <a:gd name="T49" fmla="*/ 458 h 32"/>
                  <a:gd name="T50" fmla="*/ 242 w 27"/>
                  <a:gd name="T51" fmla="*/ 500 h 32"/>
                  <a:gd name="T52" fmla="*/ 235 w 27"/>
                  <a:gd name="T53" fmla="*/ 550 h 32"/>
                  <a:gd name="T54" fmla="*/ 187 w 27"/>
                  <a:gd name="T55" fmla="*/ 598 h 32"/>
                  <a:gd name="T56" fmla="*/ 181 w 27"/>
                  <a:gd name="T57" fmla="*/ 598 h 32"/>
                  <a:gd name="T58" fmla="*/ 140 w 27"/>
                  <a:gd name="T59" fmla="*/ 615 h 32"/>
                  <a:gd name="T60" fmla="*/ 108 w 27"/>
                  <a:gd name="T61" fmla="*/ 615 h 32"/>
                  <a:gd name="T62" fmla="*/ 97 w 27"/>
                  <a:gd name="T63" fmla="*/ 615 h 32"/>
                  <a:gd name="T64" fmla="*/ 83 w 27"/>
                  <a:gd name="T65" fmla="*/ 615 h 32"/>
                  <a:gd name="T66" fmla="*/ 49 w 27"/>
                  <a:gd name="T67" fmla="*/ 598 h 32"/>
                  <a:gd name="T68" fmla="*/ 38 w 27"/>
                  <a:gd name="T69" fmla="*/ 551 h 32"/>
                  <a:gd name="T70" fmla="*/ 1 w 27"/>
                  <a:gd name="T71" fmla="*/ 550 h 32"/>
                  <a:gd name="T72" fmla="*/ 1 w 27"/>
                  <a:gd name="T73" fmla="*/ 500 h 32"/>
                  <a:gd name="T74" fmla="*/ 1 w 27"/>
                  <a:gd name="T75" fmla="*/ 493 h 32"/>
                  <a:gd name="T76" fmla="*/ 1 w 27"/>
                  <a:gd name="T77" fmla="*/ 493 h 32"/>
                  <a:gd name="T78" fmla="*/ 0 w 27"/>
                  <a:gd name="T79" fmla="*/ 458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0" y="24"/>
                    </a:moveTo>
                    <a:lnTo>
                      <a:pt x="0" y="21"/>
                    </a:lnTo>
                    <a:lnTo>
                      <a:pt x="1" y="19"/>
                    </a:lnTo>
                    <a:lnTo>
                      <a:pt x="1" y="18"/>
                    </a:lnTo>
                    <a:lnTo>
                      <a:pt x="1" y="16"/>
                    </a:lnTo>
                    <a:lnTo>
                      <a:pt x="3" y="15"/>
                    </a:lnTo>
                    <a:lnTo>
                      <a:pt x="3" y="14"/>
                    </a:lnTo>
                    <a:lnTo>
                      <a:pt x="4" y="12"/>
                    </a:lnTo>
                    <a:lnTo>
                      <a:pt x="4" y="11"/>
                    </a:lnTo>
                    <a:lnTo>
                      <a:pt x="6" y="9"/>
                    </a:lnTo>
                    <a:lnTo>
                      <a:pt x="6" y="8"/>
                    </a:lnTo>
                    <a:lnTo>
                      <a:pt x="7" y="8"/>
                    </a:lnTo>
                    <a:lnTo>
                      <a:pt x="7" y="7"/>
                    </a:lnTo>
                    <a:lnTo>
                      <a:pt x="8" y="7"/>
                    </a:lnTo>
                    <a:lnTo>
                      <a:pt x="8" y="5"/>
                    </a:lnTo>
                    <a:lnTo>
                      <a:pt x="10" y="5"/>
                    </a:lnTo>
                    <a:lnTo>
                      <a:pt x="10" y="4"/>
                    </a:lnTo>
                    <a:lnTo>
                      <a:pt x="11" y="4"/>
                    </a:lnTo>
                    <a:lnTo>
                      <a:pt x="11" y="2"/>
                    </a:lnTo>
                    <a:lnTo>
                      <a:pt x="13" y="2"/>
                    </a:lnTo>
                    <a:lnTo>
                      <a:pt x="14" y="1"/>
                    </a:lnTo>
                    <a:lnTo>
                      <a:pt x="15" y="1"/>
                    </a:lnTo>
                    <a:lnTo>
                      <a:pt x="17" y="0"/>
                    </a:lnTo>
                    <a:lnTo>
                      <a:pt x="18" y="0"/>
                    </a:lnTo>
                    <a:lnTo>
                      <a:pt x="20" y="0"/>
                    </a:lnTo>
                    <a:lnTo>
                      <a:pt x="21" y="1"/>
                    </a:lnTo>
                    <a:lnTo>
                      <a:pt x="22" y="1"/>
                    </a:lnTo>
                    <a:lnTo>
                      <a:pt x="24" y="2"/>
                    </a:lnTo>
                    <a:lnTo>
                      <a:pt x="25" y="4"/>
                    </a:lnTo>
                    <a:lnTo>
                      <a:pt x="25" y="5"/>
                    </a:lnTo>
                    <a:lnTo>
                      <a:pt x="25" y="7"/>
                    </a:lnTo>
                    <a:lnTo>
                      <a:pt x="27" y="8"/>
                    </a:lnTo>
                    <a:lnTo>
                      <a:pt x="27" y="9"/>
                    </a:lnTo>
                    <a:lnTo>
                      <a:pt x="27" y="11"/>
                    </a:lnTo>
                    <a:lnTo>
                      <a:pt x="25" y="12"/>
                    </a:lnTo>
                    <a:lnTo>
                      <a:pt x="25" y="14"/>
                    </a:lnTo>
                    <a:lnTo>
                      <a:pt x="25" y="15"/>
                    </a:lnTo>
                    <a:lnTo>
                      <a:pt x="24" y="16"/>
                    </a:lnTo>
                    <a:lnTo>
                      <a:pt x="24" y="18"/>
                    </a:lnTo>
                    <a:lnTo>
                      <a:pt x="24" y="19"/>
                    </a:lnTo>
                    <a:lnTo>
                      <a:pt x="22" y="21"/>
                    </a:lnTo>
                    <a:lnTo>
                      <a:pt x="22" y="22"/>
                    </a:lnTo>
                    <a:lnTo>
                      <a:pt x="21" y="24"/>
                    </a:lnTo>
                    <a:lnTo>
                      <a:pt x="20" y="24"/>
                    </a:lnTo>
                    <a:lnTo>
                      <a:pt x="20" y="25"/>
                    </a:lnTo>
                    <a:lnTo>
                      <a:pt x="18" y="26"/>
                    </a:lnTo>
                    <a:lnTo>
                      <a:pt x="17" y="28"/>
                    </a:lnTo>
                    <a:lnTo>
                      <a:pt x="15" y="29"/>
                    </a:lnTo>
                    <a:lnTo>
                      <a:pt x="14" y="31"/>
                    </a:lnTo>
                    <a:lnTo>
                      <a:pt x="13" y="31"/>
                    </a:lnTo>
                    <a:lnTo>
                      <a:pt x="11" y="32"/>
                    </a:lnTo>
                    <a:lnTo>
                      <a:pt x="10" y="32"/>
                    </a:lnTo>
                    <a:lnTo>
                      <a:pt x="8" y="32"/>
                    </a:lnTo>
                    <a:lnTo>
                      <a:pt x="7" y="32"/>
                    </a:lnTo>
                    <a:lnTo>
                      <a:pt x="6" y="32"/>
                    </a:lnTo>
                    <a:lnTo>
                      <a:pt x="4" y="31"/>
                    </a:lnTo>
                    <a:lnTo>
                      <a:pt x="3" y="31"/>
                    </a:lnTo>
                    <a:lnTo>
                      <a:pt x="3" y="29"/>
                    </a:lnTo>
                    <a:lnTo>
                      <a:pt x="1" y="28"/>
                    </a:lnTo>
                    <a:lnTo>
                      <a:pt x="1" y="26"/>
                    </a:lnTo>
                    <a:lnTo>
                      <a:pt x="1" y="25"/>
                    </a:lnTo>
                    <a:lnTo>
                      <a:pt x="1" y="24"/>
                    </a:lnTo>
                    <a:lnTo>
                      <a:pt x="0" y="24"/>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92" name="Freeform 187"/>
              <p:cNvSpPr>
                <a:spLocks/>
              </p:cNvSpPr>
              <p:nvPr/>
            </p:nvSpPr>
            <p:spPr bwMode="auto">
              <a:xfrm>
                <a:off x="3398" y="1063"/>
                <a:ext cx="35" cy="41"/>
              </a:xfrm>
              <a:custGeom>
                <a:avLst/>
                <a:gdLst>
                  <a:gd name="T0" fmla="*/ 0 w 27"/>
                  <a:gd name="T1" fmla="*/ 256 h 32"/>
                  <a:gd name="T2" fmla="*/ 1 w 27"/>
                  <a:gd name="T3" fmla="*/ 209 h 32"/>
                  <a:gd name="T4" fmla="*/ 38 w 27"/>
                  <a:gd name="T5" fmla="*/ 174 h 32"/>
                  <a:gd name="T6" fmla="*/ 49 w 27"/>
                  <a:gd name="T7" fmla="*/ 159 h 32"/>
                  <a:gd name="T8" fmla="*/ 49 w 27"/>
                  <a:gd name="T9" fmla="*/ 124 h 32"/>
                  <a:gd name="T10" fmla="*/ 83 w 27"/>
                  <a:gd name="T11" fmla="*/ 97 h 32"/>
                  <a:gd name="T12" fmla="*/ 97 w 27"/>
                  <a:gd name="T13" fmla="*/ 83 h 32"/>
                  <a:gd name="T14" fmla="*/ 108 w 27"/>
                  <a:gd name="T15" fmla="*/ 76 h 32"/>
                  <a:gd name="T16" fmla="*/ 140 w 27"/>
                  <a:gd name="T17" fmla="*/ 46 h 32"/>
                  <a:gd name="T18" fmla="*/ 144 w 27"/>
                  <a:gd name="T19" fmla="*/ 36 h 32"/>
                  <a:gd name="T20" fmla="*/ 181 w 27"/>
                  <a:gd name="T21" fmla="*/ 1 h 32"/>
                  <a:gd name="T22" fmla="*/ 187 w 27"/>
                  <a:gd name="T23" fmla="*/ 1 h 32"/>
                  <a:gd name="T24" fmla="*/ 235 w 27"/>
                  <a:gd name="T25" fmla="*/ 0 h 32"/>
                  <a:gd name="T26" fmla="*/ 271 w 27"/>
                  <a:gd name="T27" fmla="*/ 0 h 32"/>
                  <a:gd name="T28" fmla="*/ 274 w 27"/>
                  <a:gd name="T29" fmla="*/ 0 h 32"/>
                  <a:gd name="T30" fmla="*/ 305 w 27"/>
                  <a:gd name="T31" fmla="*/ 1 h 32"/>
                  <a:gd name="T32" fmla="*/ 318 w 27"/>
                  <a:gd name="T33" fmla="*/ 36 h 32"/>
                  <a:gd name="T34" fmla="*/ 324 w 27"/>
                  <a:gd name="T35" fmla="*/ 76 h 32"/>
                  <a:gd name="T36" fmla="*/ 355 w 27"/>
                  <a:gd name="T37" fmla="*/ 83 h 32"/>
                  <a:gd name="T38" fmla="*/ 355 w 27"/>
                  <a:gd name="T39" fmla="*/ 127 h 32"/>
                  <a:gd name="T40" fmla="*/ 324 w 27"/>
                  <a:gd name="T41" fmla="*/ 163 h 32"/>
                  <a:gd name="T42" fmla="*/ 318 w 27"/>
                  <a:gd name="T43" fmla="*/ 204 h 32"/>
                  <a:gd name="T44" fmla="*/ 318 w 27"/>
                  <a:gd name="T45" fmla="*/ 238 h 32"/>
                  <a:gd name="T46" fmla="*/ 305 w 27"/>
                  <a:gd name="T47" fmla="*/ 268 h 32"/>
                  <a:gd name="T48" fmla="*/ 271 w 27"/>
                  <a:gd name="T49" fmla="*/ 286 h 32"/>
                  <a:gd name="T50" fmla="*/ 242 w 27"/>
                  <a:gd name="T51" fmla="*/ 328 h 32"/>
                  <a:gd name="T52" fmla="*/ 235 w 27"/>
                  <a:gd name="T53" fmla="*/ 334 h 32"/>
                  <a:gd name="T54" fmla="*/ 187 w 27"/>
                  <a:gd name="T55" fmla="*/ 357 h 32"/>
                  <a:gd name="T56" fmla="*/ 181 w 27"/>
                  <a:gd name="T57" fmla="*/ 366 h 32"/>
                  <a:gd name="T58" fmla="*/ 140 w 27"/>
                  <a:gd name="T59" fmla="*/ 366 h 32"/>
                  <a:gd name="T60" fmla="*/ 108 w 27"/>
                  <a:gd name="T61" fmla="*/ 383 h 32"/>
                  <a:gd name="T62" fmla="*/ 97 w 27"/>
                  <a:gd name="T63" fmla="*/ 366 h 32"/>
                  <a:gd name="T64" fmla="*/ 83 w 27"/>
                  <a:gd name="T65" fmla="*/ 366 h 32"/>
                  <a:gd name="T66" fmla="*/ 49 w 27"/>
                  <a:gd name="T67" fmla="*/ 366 h 32"/>
                  <a:gd name="T68" fmla="*/ 38 w 27"/>
                  <a:gd name="T69" fmla="*/ 357 h 32"/>
                  <a:gd name="T70" fmla="*/ 1 w 27"/>
                  <a:gd name="T71" fmla="*/ 334 h 32"/>
                  <a:gd name="T72" fmla="*/ 1 w 27"/>
                  <a:gd name="T73" fmla="*/ 328 h 32"/>
                  <a:gd name="T74" fmla="*/ 1 w 27"/>
                  <a:gd name="T75" fmla="*/ 299 h 32"/>
                  <a:gd name="T76" fmla="*/ 1 w 27"/>
                  <a:gd name="T77" fmla="*/ 286 h 32"/>
                  <a:gd name="T78" fmla="*/ 0 w 27"/>
                  <a:gd name="T79" fmla="*/ 268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0" y="23"/>
                    </a:moveTo>
                    <a:lnTo>
                      <a:pt x="0" y="21"/>
                    </a:lnTo>
                    <a:lnTo>
                      <a:pt x="1" y="20"/>
                    </a:lnTo>
                    <a:lnTo>
                      <a:pt x="1" y="18"/>
                    </a:lnTo>
                    <a:lnTo>
                      <a:pt x="1" y="17"/>
                    </a:lnTo>
                    <a:lnTo>
                      <a:pt x="3" y="15"/>
                    </a:lnTo>
                    <a:lnTo>
                      <a:pt x="3" y="14"/>
                    </a:lnTo>
                    <a:lnTo>
                      <a:pt x="4" y="13"/>
                    </a:lnTo>
                    <a:lnTo>
                      <a:pt x="4" y="11"/>
                    </a:lnTo>
                    <a:lnTo>
                      <a:pt x="4" y="10"/>
                    </a:lnTo>
                    <a:lnTo>
                      <a:pt x="6" y="10"/>
                    </a:lnTo>
                    <a:lnTo>
                      <a:pt x="6" y="8"/>
                    </a:lnTo>
                    <a:lnTo>
                      <a:pt x="7" y="8"/>
                    </a:lnTo>
                    <a:lnTo>
                      <a:pt x="7" y="7"/>
                    </a:lnTo>
                    <a:lnTo>
                      <a:pt x="8" y="6"/>
                    </a:lnTo>
                    <a:lnTo>
                      <a:pt x="10" y="4"/>
                    </a:lnTo>
                    <a:lnTo>
                      <a:pt x="11" y="3"/>
                    </a:lnTo>
                    <a:lnTo>
                      <a:pt x="13" y="1"/>
                    </a:lnTo>
                    <a:lnTo>
                      <a:pt x="14" y="1"/>
                    </a:lnTo>
                    <a:lnTo>
                      <a:pt x="15" y="0"/>
                    </a:lnTo>
                    <a:lnTo>
                      <a:pt x="17" y="0"/>
                    </a:lnTo>
                    <a:lnTo>
                      <a:pt x="18" y="0"/>
                    </a:lnTo>
                    <a:lnTo>
                      <a:pt x="20" y="0"/>
                    </a:lnTo>
                    <a:lnTo>
                      <a:pt x="21" y="0"/>
                    </a:lnTo>
                    <a:lnTo>
                      <a:pt x="22" y="1"/>
                    </a:lnTo>
                    <a:lnTo>
                      <a:pt x="24" y="1"/>
                    </a:lnTo>
                    <a:lnTo>
                      <a:pt x="24" y="3"/>
                    </a:lnTo>
                    <a:lnTo>
                      <a:pt x="25" y="4"/>
                    </a:lnTo>
                    <a:lnTo>
                      <a:pt x="25" y="6"/>
                    </a:lnTo>
                    <a:lnTo>
                      <a:pt x="25" y="7"/>
                    </a:lnTo>
                    <a:lnTo>
                      <a:pt x="27" y="7"/>
                    </a:lnTo>
                    <a:lnTo>
                      <a:pt x="27" y="10"/>
                    </a:lnTo>
                    <a:lnTo>
                      <a:pt x="27" y="11"/>
                    </a:lnTo>
                    <a:lnTo>
                      <a:pt x="25" y="13"/>
                    </a:lnTo>
                    <a:lnTo>
                      <a:pt x="25" y="14"/>
                    </a:lnTo>
                    <a:lnTo>
                      <a:pt x="25" y="15"/>
                    </a:lnTo>
                    <a:lnTo>
                      <a:pt x="24" y="17"/>
                    </a:lnTo>
                    <a:lnTo>
                      <a:pt x="24" y="18"/>
                    </a:lnTo>
                    <a:lnTo>
                      <a:pt x="24" y="20"/>
                    </a:lnTo>
                    <a:lnTo>
                      <a:pt x="22" y="21"/>
                    </a:lnTo>
                    <a:lnTo>
                      <a:pt x="22" y="23"/>
                    </a:lnTo>
                    <a:lnTo>
                      <a:pt x="21" y="23"/>
                    </a:lnTo>
                    <a:lnTo>
                      <a:pt x="20" y="24"/>
                    </a:lnTo>
                    <a:lnTo>
                      <a:pt x="20" y="25"/>
                    </a:lnTo>
                    <a:lnTo>
                      <a:pt x="18" y="27"/>
                    </a:lnTo>
                    <a:lnTo>
                      <a:pt x="17" y="27"/>
                    </a:lnTo>
                    <a:lnTo>
                      <a:pt x="17" y="28"/>
                    </a:lnTo>
                    <a:lnTo>
                      <a:pt x="15" y="30"/>
                    </a:lnTo>
                    <a:lnTo>
                      <a:pt x="14" y="30"/>
                    </a:lnTo>
                    <a:lnTo>
                      <a:pt x="13" y="31"/>
                    </a:lnTo>
                    <a:lnTo>
                      <a:pt x="11" y="31"/>
                    </a:lnTo>
                    <a:lnTo>
                      <a:pt x="10" y="31"/>
                    </a:lnTo>
                    <a:lnTo>
                      <a:pt x="10" y="32"/>
                    </a:lnTo>
                    <a:lnTo>
                      <a:pt x="8" y="32"/>
                    </a:lnTo>
                    <a:lnTo>
                      <a:pt x="7" y="31"/>
                    </a:lnTo>
                    <a:lnTo>
                      <a:pt x="6" y="31"/>
                    </a:lnTo>
                    <a:lnTo>
                      <a:pt x="4" y="31"/>
                    </a:lnTo>
                    <a:lnTo>
                      <a:pt x="3" y="30"/>
                    </a:lnTo>
                    <a:lnTo>
                      <a:pt x="3" y="28"/>
                    </a:lnTo>
                    <a:lnTo>
                      <a:pt x="1" y="28"/>
                    </a:lnTo>
                    <a:lnTo>
                      <a:pt x="1" y="27"/>
                    </a:lnTo>
                    <a:lnTo>
                      <a:pt x="1" y="25"/>
                    </a:lnTo>
                    <a:lnTo>
                      <a:pt x="1" y="24"/>
                    </a:lnTo>
                    <a:lnTo>
                      <a:pt x="0" y="2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93" name="Freeform 188"/>
              <p:cNvSpPr>
                <a:spLocks/>
              </p:cNvSpPr>
              <p:nvPr/>
            </p:nvSpPr>
            <p:spPr bwMode="auto">
              <a:xfrm>
                <a:off x="3398" y="1104"/>
                <a:ext cx="35" cy="41"/>
              </a:xfrm>
              <a:custGeom>
                <a:avLst/>
                <a:gdLst>
                  <a:gd name="T0" fmla="*/ 0 w 27"/>
                  <a:gd name="T1" fmla="*/ 352 h 31"/>
                  <a:gd name="T2" fmla="*/ 1 w 27"/>
                  <a:gd name="T3" fmla="*/ 313 h 31"/>
                  <a:gd name="T4" fmla="*/ 38 w 27"/>
                  <a:gd name="T5" fmla="*/ 237 h 31"/>
                  <a:gd name="T6" fmla="*/ 49 w 27"/>
                  <a:gd name="T7" fmla="*/ 200 h 31"/>
                  <a:gd name="T8" fmla="*/ 49 w 27"/>
                  <a:gd name="T9" fmla="*/ 152 h 31"/>
                  <a:gd name="T10" fmla="*/ 83 w 27"/>
                  <a:gd name="T11" fmla="*/ 151 h 31"/>
                  <a:gd name="T12" fmla="*/ 97 w 27"/>
                  <a:gd name="T13" fmla="*/ 114 h 31"/>
                  <a:gd name="T14" fmla="*/ 108 w 27"/>
                  <a:gd name="T15" fmla="*/ 104 h 31"/>
                  <a:gd name="T16" fmla="*/ 140 w 27"/>
                  <a:gd name="T17" fmla="*/ 86 h 31"/>
                  <a:gd name="T18" fmla="*/ 144 w 27"/>
                  <a:gd name="T19" fmla="*/ 49 h 31"/>
                  <a:gd name="T20" fmla="*/ 181 w 27"/>
                  <a:gd name="T21" fmla="*/ 37 h 31"/>
                  <a:gd name="T22" fmla="*/ 187 w 27"/>
                  <a:gd name="T23" fmla="*/ 0 h 31"/>
                  <a:gd name="T24" fmla="*/ 235 w 27"/>
                  <a:gd name="T25" fmla="*/ 0 h 31"/>
                  <a:gd name="T26" fmla="*/ 271 w 27"/>
                  <a:gd name="T27" fmla="*/ 0 h 31"/>
                  <a:gd name="T28" fmla="*/ 274 w 27"/>
                  <a:gd name="T29" fmla="*/ 0 h 31"/>
                  <a:gd name="T30" fmla="*/ 305 w 27"/>
                  <a:gd name="T31" fmla="*/ 37 h 31"/>
                  <a:gd name="T32" fmla="*/ 318 w 27"/>
                  <a:gd name="T33" fmla="*/ 49 h 31"/>
                  <a:gd name="T34" fmla="*/ 324 w 27"/>
                  <a:gd name="T35" fmla="*/ 86 h 31"/>
                  <a:gd name="T36" fmla="*/ 355 w 27"/>
                  <a:gd name="T37" fmla="*/ 114 h 31"/>
                  <a:gd name="T38" fmla="*/ 355 w 27"/>
                  <a:gd name="T39" fmla="*/ 152 h 31"/>
                  <a:gd name="T40" fmla="*/ 324 w 27"/>
                  <a:gd name="T41" fmla="*/ 201 h 31"/>
                  <a:gd name="T42" fmla="*/ 318 w 27"/>
                  <a:gd name="T43" fmla="*/ 266 h 31"/>
                  <a:gd name="T44" fmla="*/ 318 w 27"/>
                  <a:gd name="T45" fmla="*/ 320 h 31"/>
                  <a:gd name="T46" fmla="*/ 305 w 27"/>
                  <a:gd name="T47" fmla="*/ 352 h 31"/>
                  <a:gd name="T48" fmla="*/ 271 w 27"/>
                  <a:gd name="T49" fmla="*/ 397 h 31"/>
                  <a:gd name="T50" fmla="*/ 242 w 27"/>
                  <a:gd name="T51" fmla="*/ 423 h 31"/>
                  <a:gd name="T52" fmla="*/ 235 w 27"/>
                  <a:gd name="T53" fmla="*/ 466 h 31"/>
                  <a:gd name="T54" fmla="*/ 187 w 27"/>
                  <a:gd name="T55" fmla="*/ 500 h 31"/>
                  <a:gd name="T56" fmla="*/ 181 w 27"/>
                  <a:gd name="T57" fmla="*/ 503 h 31"/>
                  <a:gd name="T58" fmla="*/ 140 w 27"/>
                  <a:gd name="T59" fmla="*/ 503 h 31"/>
                  <a:gd name="T60" fmla="*/ 108 w 27"/>
                  <a:gd name="T61" fmla="*/ 503 h 31"/>
                  <a:gd name="T62" fmla="*/ 97 w 27"/>
                  <a:gd name="T63" fmla="*/ 503 h 31"/>
                  <a:gd name="T64" fmla="*/ 83 w 27"/>
                  <a:gd name="T65" fmla="*/ 503 h 31"/>
                  <a:gd name="T66" fmla="*/ 49 w 27"/>
                  <a:gd name="T67" fmla="*/ 500 h 31"/>
                  <a:gd name="T68" fmla="*/ 38 w 27"/>
                  <a:gd name="T69" fmla="*/ 500 h 31"/>
                  <a:gd name="T70" fmla="*/ 1 w 27"/>
                  <a:gd name="T71" fmla="*/ 444 h 31"/>
                  <a:gd name="T72" fmla="*/ 1 w 27"/>
                  <a:gd name="T73" fmla="*/ 423 h 31"/>
                  <a:gd name="T74" fmla="*/ 1 w 27"/>
                  <a:gd name="T75" fmla="*/ 423 h 31"/>
                  <a:gd name="T76" fmla="*/ 1 w 27"/>
                  <a:gd name="T77" fmla="*/ 397 h 31"/>
                  <a:gd name="T78" fmla="*/ 0 w 27"/>
                  <a:gd name="T79" fmla="*/ 378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1">
                    <a:moveTo>
                      <a:pt x="0" y="23"/>
                    </a:moveTo>
                    <a:lnTo>
                      <a:pt x="0" y="22"/>
                    </a:lnTo>
                    <a:lnTo>
                      <a:pt x="1" y="20"/>
                    </a:lnTo>
                    <a:lnTo>
                      <a:pt x="1" y="19"/>
                    </a:lnTo>
                    <a:lnTo>
                      <a:pt x="1" y="17"/>
                    </a:lnTo>
                    <a:lnTo>
                      <a:pt x="3" y="14"/>
                    </a:lnTo>
                    <a:lnTo>
                      <a:pt x="3" y="13"/>
                    </a:lnTo>
                    <a:lnTo>
                      <a:pt x="4" y="12"/>
                    </a:lnTo>
                    <a:lnTo>
                      <a:pt x="4" y="10"/>
                    </a:lnTo>
                    <a:lnTo>
                      <a:pt x="6" y="9"/>
                    </a:lnTo>
                    <a:lnTo>
                      <a:pt x="7" y="7"/>
                    </a:lnTo>
                    <a:lnTo>
                      <a:pt x="7" y="6"/>
                    </a:lnTo>
                    <a:lnTo>
                      <a:pt x="8" y="6"/>
                    </a:lnTo>
                    <a:lnTo>
                      <a:pt x="8" y="5"/>
                    </a:lnTo>
                    <a:lnTo>
                      <a:pt x="10" y="5"/>
                    </a:lnTo>
                    <a:lnTo>
                      <a:pt x="10" y="3"/>
                    </a:lnTo>
                    <a:lnTo>
                      <a:pt x="11" y="3"/>
                    </a:lnTo>
                    <a:lnTo>
                      <a:pt x="11" y="2"/>
                    </a:lnTo>
                    <a:lnTo>
                      <a:pt x="13" y="2"/>
                    </a:lnTo>
                    <a:lnTo>
                      <a:pt x="14" y="2"/>
                    </a:lnTo>
                    <a:lnTo>
                      <a:pt x="14" y="0"/>
                    </a:lnTo>
                    <a:lnTo>
                      <a:pt x="15" y="0"/>
                    </a:lnTo>
                    <a:lnTo>
                      <a:pt x="17" y="0"/>
                    </a:lnTo>
                    <a:lnTo>
                      <a:pt x="18" y="0"/>
                    </a:lnTo>
                    <a:lnTo>
                      <a:pt x="20" y="0"/>
                    </a:lnTo>
                    <a:lnTo>
                      <a:pt x="21" y="0"/>
                    </a:lnTo>
                    <a:lnTo>
                      <a:pt x="22" y="0"/>
                    </a:lnTo>
                    <a:lnTo>
                      <a:pt x="22" y="2"/>
                    </a:lnTo>
                    <a:lnTo>
                      <a:pt x="24" y="2"/>
                    </a:lnTo>
                    <a:lnTo>
                      <a:pt x="24" y="3"/>
                    </a:lnTo>
                    <a:lnTo>
                      <a:pt x="25" y="3"/>
                    </a:lnTo>
                    <a:lnTo>
                      <a:pt x="25" y="5"/>
                    </a:lnTo>
                    <a:lnTo>
                      <a:pt x="25" y="6"/>
                    </a:lnTo>
                    <a:lnTo>
                      <a:pt x="27" y="7"/>
                    </a:lnTo>
                    <a:lnTo>
                      <a:pt x="27" y="9"/>
                    </a:lnTo>
                    <a:lnTo>
                      <a:pt x="27" y="10"/>
                    </a:lnTo>
                    <a:lnTo>
                      <a:pt x="25" y="12"/>
                    </a:lnTo>
                    <a:lnTo>
                      <a:pt x="25" y="13"/>
                    </a:lnTo>
                    <a:lnTo>
                      <a:pt x="25" y="16"/>
                    </a:lnTo>
                    <a:lnTo>
                      <a:pt x="24" y="17"/>
                    </a:lnTo>
                    <a:lnTo>
                      <a:pt x="24" y="19"/>
                    </a:lnTo>
                    <a:lnTo>
                      <a:pt x="24" y="20"/>
                    </a:lnTo>
                    <a:lnTo>
                      <a:pt x="22" y="20"/>
                    </a:lnTo>
                    <a:lnTo>
                      <a:pt x="22" y="22"/>
                    </a:lnTo>
                    <a:lnTo>
                      <a:pt x="21" y="23"/>
                    </a:lnTo>
                    <a:lnTo>
                      <a:pt x="20" y="24"/>
                    </a:lnTo>
                    <a:lnTo>
                      <a:pt x="20" y="26"/>
                    </a:lnTo>
                    <a:lnTo>
                      <a:pt x="18" y="26"/>
                    </a:lnTo>
                    <a:lnTo>
                      <a:pt x="17" y="27"/>
                    </a:lnTo>
                    <a:lnTo>
                      <a:pt x="17" y="29"/>
                    </a:lnTo>
                    <a:lnTo>
                      <a:pt x="15" y="29"/>
                    </a:lnTo>
                    <a:lnTo>
                      <a:pt x="14" y="30"/>
                    </a:lnTo>
                    <a:lnTo>
                      <a:pt x="13" y="30"/>
                    </a:lnTo>
                    <a:lnTo>
                      <a:pt x="13" y="31"/>
                    </a:lnTo>
                    <a:lnTo>
                      <a:pt x="11" y="31"/>
                    </a:lnTo>
                    <a:lnTo>
                      <a:pt x="10" y="31"/>
                    </a:lnTo>
                    <a:lnTo>
                      <a:pt x="8" y="31"/>
                    </a:lnTo>
                    <a:lnTo>
                      <a:pt x="7" y="31"/>
                    </a:lnTo>
                    <a:lnTo>
                      <a:pt x="6" y="31"/>
                    </a:lnTo>
                    <a:lnTo>
                      <a:pt x="4" y="31"/>
                    </a:lnTo>
                    <a:lnTo>
                      <a:pt x="4" y="30"/>
                    </a:lnTo>
                    <a:lnTo>
                      <a:pt x="3" y="30"/>
                    </a:lnTo>
                    <a:lnTo>
                      <a:pt x="3" y="29"/>
                    </a:lnTo>
                    <a:lnTo>
                      <a:pt x="1" y="27"/>
                    </a:lnTo>
                    <a:lnTo>
                      <a:pt x="1" y="26"/>
                    </a:lnTo>
                    <a:lnTo>
                      <a:pt x="1" y="24"/>
                    </a:lnTo>
                    <a:lnTo>
                      <a:pt x="1" y="23"/>
                    </a:lnTo>
                    <a:lnTo>
                      <a:pt x="0" y="2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94" name="Freeform 189"/>
              <p:cNvSpPr>
                <a:spLocks/>
              </p:cNvSpPr>
              <p:nvPr/>
            </p:nvSpPr>
            <p:spPr bwMode="auto">
              <a:xfrm>
                <a:off x="3398" y="1145"/>
                <a:ext cx="35" cy="42"/>
              </a:xfrm>
              <a:custGeom>
                <a:avLst/>
                <a:gdLst>
                  <a:gd name="T0" fmla="*/ 0 w 27"/>
                  <a:gd name="T1" fmla="*/ 249 h 33"/>
                  <a:gd name="T2" fmla="*/ 1 w 27"/>
                  <a:gd name="T3" fmla="*/ 213 h 33"/>
                  <a:gd name="T4" fmla="*/ 38 w 27"/>
                  <a:gd name="T5" fmla="*/ 173 h 33"/>
                  <a:gd name="T6" fmla="*/ 49 w 27"/>
                  <a:gd name="T7" fmla="*/ 154 h 33"/>
                  <a:gd name="T8" fmla="*/ 49 w 27"/>
                  <a:gd name="T9" fmla="*/ 121 h 33"/>
                  <a:gd name="T10" fmla="*/ 83 w 27"/>
                  <a:gd name="T11" fmla="*/ 97 h 33"/>
                  <a:gd name="T12" fmla="*/ 97 w 27"/>
                  <a:gd name="T13" fmla="*/ 76 h 33"/>
                  <a:gd name="T14" fmla="*/ 108 w 27"/>
                  <a:gd name="T15" fmla="*/ 76 h 33"/>
                  <a:gd name="T16" fmla="*/ 140 w 27"/>
                  <a:gd name="T17" fmla="*/ 59 h 33"/>
                  <a:gd name="T18" fmla="*/ 144 w 27"/>
                  <a:gd name="T19" fmla="*/ 36 h 33"/>
                  <a:gd name="T20" fmla="*/ 181 w 27"/>
                  <a:gd name="T21" fmla="*/ 36 h 33"/>
                  <a:gd name="T22" fmla="*/ 187 w 27"/>
                  <a:gd name="T23" fmla="*/ 28 h 33"/>
                  <a:gd name="T24" fmla="*/ 235 w 27"/>
                  <a:gd name="T25" fmla="*/ 0 h 33"/>
                  <a:gd name="T26" fmla="*/ 271 w 27"/>
                  <a:gd name="T27" fmla="*/ 0 h 33"/>
                  <a:gd name="T28" fmla="*/ 274 w 27"/>
                  <a:gd name="T29" fmla="*/ 0 h 33"/>
                  <a:gd name="T30" fmla="*/ 305 w 27"/>
                  <a:gd name="T31" fmla="*/ 28 h 33"/>
                  <a:gd name="T32" fmla="*/ 318 w 27"/>
                  <a:gd name="T33" fmla="*/ 36 h 33"/>
                  <a:gd name="T34" fmla="*/ 324 w 27"/>
                  <a:gd name="T35" fmla="*/ 75 h 33"/>
                  <a:gd name="T36" fmla="*/ 355 w 27"/>
                  <a:gd name="T37" fmla="*/ 97 h 33"/>
                  <a:gd name="T38" fmla="*/ 355 w 27"/>
                  <a:gd name="T39" fmla="*/ 131 h 33"/>
                  <a:gd name="T40" fmla="*/ 324 w 27"/>
                  <a:gd name="T41" fmla="*/ 157 h 33"/>
                  <a:gd name="T42" fmla="*/ 318 w 27"/>
                  <a:gd name="T43" fmla="*/ 196 h 33"/>
                  <a:gd name="T44" fmla="*/ 318 w 27"/>
                  <a:gd name="T45" fmla="*/ 220 h 33"/>
                  <a:gd name="T46" fmla="*/ 305 w 27"/>
                  <a:gd name="T47" fmla="*/ 255 h 33"/>
                  <a:gd name="T48" fmla="*/ 271 w 27"/>
                  <a:gd name="T49" fmla="*/ 271 h 33"/>
                  <a:gd name="T50" fmla="*/ 242 w 27"/>
                  <a:gd name="T51" fmla="*/ 297 h 33"/>
                  <a:gd name="T52" fmla="*/ 235 w 27"/>
                  <a:gd name="T53" fmla="*/ 325 h 33"/>
                  <a:gd name="T54" fmla="*/ 187 w 27"/>
                  <a:gd name="T55" fmla="*/ 331 h 33"/>
                  <a:gd name="T56" fmla="*/ 181 w 27"/>
                  <a:gd name="T57" fmla="*/ 345 h 33"/>
                  <a:gd name="T58" fmla="*/ 140 w 27"/>
                  <a:gd name="T59" fmla="*/ 358 h 33"/>
                  <a:gd name="T60" fmla="*/ 108 w 27"/>
                  <a:gd name="T61" fmla="*/ 358 h 33"/>
                  <a:gd name="T62" fmla="*/ 97 w 27"/>
                  <a:gd name="T63" fmla="*/ 358 h 33"/>
                  <a:gd name="T64" fmla="*/ 83 w 27"/>
                  <a:gd name="T65" fmla="*/ 345 h 33"/>
                  <a:gd name="T66" fmla="*/ 49 w 27"/>
                  <a:gd name="T67" fmla="*/ 345 h 33"/>
                  <a:gd name="T68" fmla="*/ 38 w 27"/>
                  <a:gd name="T69" fmla="*/ 331 h 33"/>
                  <a:gd name="T70" fmla="*/ 1 w 27"/>
                  <a:gd name="T71" fmla="*/ 325 h 33"/>
                  <a:gd name="T72" fmla="*/ 1 w 27"/>
                  <a:gd name="T73" fmla="*/ 297 h 33"/>
                  <a:gd name="T74" fmla="*/ 1 w 27"/>
                  <a:gd name="T75" fmla="*/ 281 h 33"/>
                  <a:gd name="T76" fmla="*/ 1 w 27"/>
                  <a:gd name="T77" fmla="*/ 271 h 33"/>
                  <a:gd name="T78" fmla="*/ 0 w 27"/>
                  <a:gd name="T79" fmla="*/ 271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3">
                    <a:moveTo>
                      <a:pt x="0" y="23"/>
                    </a:moveTo>
                    <a:lnTo>
                      <a:pt x="0" y="22"/>
                    </a:lnTo>
                    <a:lnTo>
                      <a:pt x="1" y="20"/>
                    </a:lnTo>
                    <a:lnTo>
                      <a:pt x="1" y="19"/>
                    </a:lnTo>
                    <a:lnTo>
                      <a:pt x="1" y="17"/>
                    </a:lnTo>
                    <a:lnTo>
                      <a:pt x="3" y="16"/>
                    </a:lnTo>
                    <a:lnTo>
                      <a:pt x="3" y="14"/>
                    </a:lnTo>
                    <a:lnTo>
                      <a:pt x="4" y="13"/>
                    </a:lnTo>
                    <a:lnTo>
                      <a:pt x="4" y="12"/>
                    </a:lnTo>
                    <a:lnTo>
                      <a:pt x="4" y="10"/>
                    </a:lnTo>
                    <a:lnTo>
                      <a:pt x="6" y="10"/>
                    </a:lnTo>
                    <a:lnTo>
                      <a:pt x="6" y="9"/>
                    </a:lnTo>
                    <a:lnTo>
                      <a:pt x="7" y="9"/>
                    </a:lnTo>
                    <a:lnTo>
                      <a:pt x="7" y="7"/>
                    </a:lnTo>
                    <a:lnTo>
                      <a:pt x="8" y="7"/>
                    </a:lnTo>
                    <a:lnTo>
                      <a:pt x="8" y="6"/>
                    </a:lnTo>
                    <a:lnTo>
                      <a:pt x="10" y="5"/>
                    </a:lnTo>
                    <a:lnTo>
                      <a:pt x="11" y="3"/>
                    </a:lnTo>
                    <a:lnTo>
                      <a:pt x="13" y="3"/>
                    </a:lnTo>
                    <a:lnTo>
                      <a:pt x="14" y="2"/>
                    </a:lnTo>
                    <a:lnTo>
                      <a:pt x="15" y="2"/>
                    </a:lnTo>
                    <a:lnTo>
                      <a:pt x="17" y="0"/>
                    </a:lnTo>
                    <a:lnTo>
                      <a:pt x="18" y="0"/>
                    </a:lnTo>
                    <a:lnTo>
                      <a:pt x="20" y="0"/>
                    </a:lnTo>
                    <a:lnTo>
                      <a:pt x="21" y="0"/>
                    </a:lnTo>
                    <a:lnTo>
                      <a:pt x="22" y="2"/>
                    </a:lnTo>
                    <a:lnTo>
                      <a:pt x="24" y="3"/>
                    </a:lnTo>
                    <a:lnTo>
                      <a:pt x="25" y="5"/>
                    </a:lnTo>
                    <a:lnTo>
                      <a:pt x="25" y="6"/>
                    </a:lnTo>
                    <a:lnTo>
                      <a:pt x="25" y="7"/>
                    </a:lnTo>
                    <a:lnTo>
                      <a:pt x="27" y="9"/>
                    </a:lnTo>
                    <a:lnTo>
                      <a:pt x="27" y="10"/>
                    </a:lnTo>
                    <a:lnTo>
                      <a:pt x="27" y="12"/>
                    </a:lnTo>
                    <a:lnTo>
                      <a:pt x="25" y="13"/>
                    </a:lnTo>
                    <a:lnTo>
                      <a:pt x="25" y="14"/>
                    </a:lnTo>
                    <a:lnTo>
                      <a:pt x="25" y="16"/>
                    </a:lnTo>
                    <a:lnTo>
                      <a:pt x="24" y="17"/>
                    </a:lnTo>
                    <a:lnTo>
                      <a:pt x="24" y="19"/>
                    </a:lnTo>
                    <a:lnTo>
                      <a:pt x="24" y="20"/>
                    </a:lnTo>
                    <a:lnTo>
                      <a:pt x="22" y="22"/>
                    </a:lnTo>
                    <a:lnTo>
                      <a:pt x="22" y="23"/>
                    </a:lnTo>
                    <a:lnTo>
                      <a:pt x="21" y="24"/>
                    </a:lnTo>
                    <a:lnTo>
                      <a:pt x="20" y="24"/>
                    </a:lnTo>
                    <a:lnTo>
                      <a:pt x="20" y="26"/>
                    </a:lnTo>
                    <a:lnTo>
                      <a:pt x="18" y="27"/>
                    </a:lnTo>
                    <a:lnTo>
                      <a:pt x="17" y="29"/>
                    </a:lnTo>
                    <a:lnTo>
                      <a:pt x="15" y="30"/>
                    </a:lnTo>
                    <a:lnTo>
                      <a:pt x="14" y="30"/>
                    </a:lnTo>
                    <a:lnTo>
                      <a:pt x="13" y="31"/>
                    </a:lnTo>
                    <a:lnTo>
                      <a:pt x="11" y="33"/>
                    </a:lnTo>
                    <a:lnTo>
                      <a:pt x="10" y="33"/>
                    </a:lnTo>
                    <a:lnTo>
                      <a:pt x="8" y="33"/>
                    </a:lnTo>
                    <a:lnTo>
                      <a:pt x="7" y="33"/>
                    </a:lnTo>
                    <a:lnTo>
                      <a:pt x="6" y="33"/>
                    </a:lnTo>
                    <a:lnTo>
                      <a:pt x="6" y="31"/>
                    </a:lnTo>
                    <a:lnTo>
                      <a:pt x="4" y="31"/>
                    </a:lnTo>
                    <a:lnTo>
                      <a:pt x="3" y="31"/>
                    </a:lnTo>
                    <a:lnTo>
                      <a:pt x="3" y="30"/>
                    </a:lnTo>
                    <a:lnTo>
                      <a:pt x="1" y="29"/>
                    </a:lnTo>
                    <a:lnTo>
                      <a:pt x="1" y="27"/>
                    </a:lnTo>
                    <a:lnTo>
                      <a:pt x="1" y="26"/>
                    </a:lnTo>
                    <a:lnTo>
                      <a:pt x="1" y="24"/>
                    </a:lnTo>
                    <a:lnTo>
                      <a:pt x="0" y="24"/>
                    </a:lnTo>
                    <a:lnTo>
                      <a:pt x="0" y="2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95" name="Freeform 190"/>
              <p:cNvSpPr>
                <a:spLocks/>
              </p:cNvSpPr>
              <p:nvPr/>
            </p:nvSpPr>
            <p:spPr bwMode="auto">
              <a:xfrm>
                <a:off x="3398" y="1187"/>
                <a:ext cx="35" cy="40"/>
              </a:xfrm>
              <a:custGeom>
                <a:avLst/>
                <a:gdLst>
                  <a:gd name="T0" fmla="*/ 0 w 27"/>
                  <a:gd name="T1" fmla="*/ 195 h 32"/>
                  <a:gd name="T2" fmla="*/ 1 w 27"/>
                  <a:gd name="T3" fmla="*/ 173 h 32"/>
                  <a:gd name="T4" fmla="*/ 38 w 27"/>
                  <a:gd name="T5" fmla="*/ 148 h 32"/>
                  <a:gd name="T6" fmla="*/ 49 w 27"/>
                  <a:gd name="T7" fmla="*/ 118 h 32"/>
                  <a:gd name="T8" fmla="*/ 49 w 27"/>
                  <a:gd name="T9" fmla="*/ 95 h 32"/>
                  <a:gd name="T10" fmla="*/ 83 w 27"/>
                  <a:gd name="T11" fmla="*/ 76 h 32"/>
                  <a:gd name="T12" fmla="*/ 97 w 27"/>
                  <a:gd name="T13" fmla="*/ 70 h 32"/>
                  <a:gd name="T14" fmla="*/ 108 w 27"/>
                  <a:gd name="T15" fmla="*/ 49 h 32"/>
                  <a:gd name="T16" fmla="*/ 140 w 27"/>
                  <a:gd name="T17" fmla="*/ 39 h 32"/>
                  <a:gd name="T18" fmla="*/ 144 w 27"/>
                  <a:gd name="T19" fmla="*/ 31 h 32"/>
                  <a:gd name="T20" fmla="*/ 181 w 27"/>
                  <a:gd name="T21" fmla="*/ 1 h 32"/>
                  <a:gd name="T22" fmla="*/ 187 w 27"/>
                  <a:gd name="T23" fmla="*/ 0 h 32"/>
                  <a:gd name="T24" fmla="*/ 235 w 27"/>
                  <a:gd name="T25" fmla="*/ 0 h 32"/>
                  <a:gd name="T26" fmla="*/ 271 w 27"/>
                  <a:gd name="T27" fmla="*/ 0 h 32"/>
                  <a:gd name="T28" fmla="*/ 274 w 27"/>
                  <a:gd name="T29" fmla="*/ 0 h 32"/>
                  <a:gd name="T30" fmla="*/ 305 w 27"/>
                  <a:gd name="T31" fmla="*/ 1 h 32"/>
                  <a:gd name="T32" fmla="*/ 318 w 27"/>
                  <a:gd name="T33" fmla="*/ 31 h 32"/>
                  <a:gd name="T34" fmla="*/ 324 w 27"/>
                  <a:gd name="T35" fmla="*/ 49 h 32"/>
                  <a:gd name="T36" fmla="*/ 355 w 27"/>
                  <a:gd name="T37" fmla="*/ 70 h 32"/>
                  <a:gd name="T38" fmla="*/ 355 w 27"/>
                  <a:gd name="T39" fmla="*/ 110 h 32"/>
                  <a:gd name="T40" fmla="*/ 324 w 27"/>
                  <a:gd name="T41" fmla="*/ 138 h 32"/>
                  <a:gd name="T42" fmla="*/ 318 w 27"/>
                  <a:gd name="T43" fmla="*/ 156 h 32"/>
                  <a:gd name="T44" fmla="*/ 318 w 27"/>
                  <a:gd name="T45" fmla="*/ 185 h 32"/>
                  <a:gd name="T46" fmla="*/ 305 w 27"/>
                  <a:gd name="T47" fmla="*/ 211 h 32"/>
                  <a:gd name="T48" fmla="*/ 271 w 27"/>
                  <a:gd name="T49" fmla="*/ 231 h 32"/>
                  <a:gd name="T50" fmla="*/ 242 w 27"/>
                  <a:gd name="T51" fmla="*/ 260 h 32"/>
                  <a:gd name="T52" fmla="*/ 235 w 27"/>
                  <a:gd name="T53" fmla="*/ 264 h 32"/>
                  <a:gd name="T54" fmla="*/ 187 w 27"/>
                  <a:gd name="T55" fmla="*/ 270 h 32"/>
                  <a:gd name="T56" fmla="*/ 181 w 27"/>
                  <a:gd name="T57" fmla="*/ 291 h 32"/>
                  <a:gd name="T58" fmla="*/ 140 w 27"/>
                  <a:gd name="T59" fmla="*/ 291 h 32"/>
                  <a:gd name="T60" fmla="*/ 108 w 27"/>
                  <a:gd name="T61" fmla="*/ 304 h 32"/>
                  <a:gd name="T62" fmla="*/ 97 w 27"/>
                  <a:gd name="T63" fmla="*/ 291 h 32"/>
                  <a:gd name="T64" fmla="*/ 83 w 27"/>
                  <a:gd name="T65" fmla="*/ 291 h 32"/>
                  <a:gd name="T66" fmla="*/ 49 w 27"/>
                  <a:gd name="T67" fmla="*/ 291 h 32"/>
                  <a:gd name="T68" fmla="*/ 38 w 27"/>
                  <a:gd name="T69" fmla="*/ 270 h 32"/>
                  <a:gd name="T70" fmla="*/ 1 w 27"/>
                  <a:gd name="T71" fmla="*/ 264 h 32"/>
                  <a:gd name="T72" fmla="*/ 1 w 27"/>
                  <a:gd name="T73" fmla="*/ 260 h 32"/>
                  <a:gd name="T74" fmla="*/ 1 w 27"/>
                  <a:gd name="T75" fmla="*/ 233 h 32"/>
                  <a:gd name="T76" fmla="*/ 1 w 27"/>
                  <a:gd name="T77" fmla="*/ 231 h 32"/>
                  <a:gd name="T78" fmla="*/ 0 w 27"/>
                  <a:gd name="T79" fmla="*/ 211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0" y="22"/>
                    </a:moveTo>
                    <a:lnTo>
                      <a:pt x="0" y="21"/>
                    </a:lnTo>
                    <a:lnTo>
                      <a:pt x="1" y="19"/>
                    </a:lnTo>
                    <a:lnTo>
                      <a:pt x="1" y="18"/>
                    </a:lnTo>
                    <a:lnTo>
                      <a:pt x="1" y="17"/>
                    </a:lnTo>
                    <a:lnTo>
                      <a:pt x="3" y="15"/>
                    </a:lnTo>
                    <a:lnTo>
                      <a:pt x="3" y="14"/>
                    </a:lnTo>
                    <a:lnTo>
                      <a:pt x="4" y="12"/>
                    </a:lnTo>
                    <a:lnTo>
                      <a:pt x="4" y="11"/>
                    </a:lnTo>
                    <a:lnTo>
                      <a:pt x="4" y="10"/>
                    </a:lnTo>
                    <a:lnTo>
                      <a:pt x="6" y="10"/>
                    </a:lnTo>
                    <a:lnTo>
                      <a:pt x="6" y="8"/>
                    </a:lnTo>
                    <a:lnTo>
                      <a:pt x="7" y="8"/>
                    </a:lnTo>
                    <a:lnTo>
                      <a:pt x="7" y="7"/>
                    </a:lnTo>
                    <a:lnTo>
                      <a:pt x="8" y="5"/>
                    </a:lnTo>
                    <a:lnTo>
                      <a:pt x="10" y="4"/>
                    </a:lnTo>
                    <a:lnTo>
                      <a:pt x="11" y="3"/>
                    </a:lnTo>
                    <a:lnTo>
                      <a:pt x="13" y="1"/>
                    </a:lnTo>
                    <a:lnTo>
                      <a:pt x="14" y="1"/>
                    </a:lnTo>
                    <a:lnTo>
                      <a:pt x="14" y="0"/>
                    </a:lnTo>
                    <a:lnTo>
                      <a:pt x="15" y="0"/>
                    </a:lnTo>
                    <a:lnTo>
                      <a:pt x="17" y="0"/>
                    </a:lnTo>
                    <a:lnTo>
                      <a:pt x="18" y="0"/>
                    </a:lnTo>
                    <a:lnTo>
                      <a:pt x="20" y="0"/>
                    </a:lnTo>
                    <a:lnTo>
                      <a:pt x="21" y="0"/>
                    </a:lnTo>
                    <a:lnTo>
                      <a:pt x="22" y="0"/>
                    </a:lnTo>
                    <a:lnTo>
                      <a:pt x="22" y="1"/>
                    </a:lnTo>
                    <a:lnTo>
                      <a:pt x="24" y="1"/>
                    </a:lnTo>
                    <a:lnTo>
                      <a:pt x="24" y="3"/>
                    </a:lnTo>
                    <a:lnTo>
                      <a:pt x="25" y="4"/>
                    </a:lnTo>
                    <a:lnTo>
                      <a:pt x="25" y="5"/>
                    </a:lnTo>
                    <a:lnTo>
                      <a:pt x="27" y="7"/>
                    </a:lnTo>
                    <a:lnTo>
                      <a:pt x="27" y="8"/>
                    </a:lnTo>
                    <a:lnTo>
                      <a:pt x="27" y="11"/>
                    </a:lnTo>
                    <a:lnTo>
                      <a:pt x="25" y="12"/>
                    </a:lnTo>
                    <a:lnTo>
                      <a:pt x="25" y="14"/>
                    </a:lnTo>
                    <a:lnTo>
                      <a:pt x="25" y="15"/>
                    </a:lnTo>
                    <a:lnTo>
                      <a:pt x="24" y="17"/>
                    </a:lnTo>
                    <a:lnTo>
                      <a:pt x="24" y="18"/>
                    </a:lnTo>
                    <a:lnTo>
                      <a:pt x="24" y="19"/>
                    </a:lnTo>
                    <a:lnTo>
                      <a:pt x="22" y="21"/>
                    </a:lnTo>
                    <a:lnTo>
                      <a:pt x="22" y="22"/>
                    </a:lnTo>
                    <a:lnTo>
                      <a:pt x="21" y="22"/>
                    </a:lnTo>
                    <a:lnTo>
                      <a:pt x="20" y="24"/>
                    </a:lnTo>
                    <a:lnTo>
                      <a:pt x="20" y="25"/>
                    </a:lnTo>
                    <a:lnTo>
                      <a:pt x="18" y="27"/>
                    </a:lnTo>
                    <a:lnTo>
                      <a:pt x="17" y="27"/>
                    </a:lnTo>
                    <a:lnTo>
                      <a:pt x="17" y="28"/>
                    </a:lnTo>
                    <a:lnTo>
                      <a:pt x="15" y="29"/>
                    </a:lnTo>
                    <a:lnTo>
                      <a:pt x="14" y="29"/>
                    </a:lnTo>
                    <a:lnTo>
                      <a:pt x="13" y="31"/>
                    </a:lnTo>
                    <a:lnTo>
                      <a:pt x="11" y="31"/>
                    </a:lnTo>
                    <a:lnTo>
                      <a:pt x="10" y="31"/>
                    </a:lnTo>
                    <a:lnTo>
                      <a:pt x="10" y="32"/>
                    </a:lnTo>
                    <a:lnTo>
                      <a:pt x="8" y="32"/>
                    </a:lnTo>
                    <a:lnTo>
                      <a:pt x="8" y="31"/>
                    </a:lnTo>
                    <a:lnTo>
                      <a:pt x="7" y="31"/>
                    </a:lnTo>
                    <a:lnTo>
                      <a:pt x="6" y="31"/>
                    </a:lnTo>
                    <a:lnTo>
                      <a:pt x="4" y="31"/>
                    </a:lnTo>
                    <a:lnTo>
                      <a:pt x="3" y="29"/>
                    </a:lnTo>
                    <a:lnTo>
                      <a:pt x="3" y="28"/>
                    </a:lnTo>
                    <a:lnTo>
                      <a:pt x="1" y="28"/>
                    </a:lnTo>
                    <a:lnTo>
                      <a:pt x="1" y="27"/>
                    </a:lnTo>
                    <a:lnTo>
                      <a:pt x="1" y="25"/>
                    </a:lnTo>
                    <a:lnTo>
                      <a:pt x="1" y="24"/>
                    </a:lnTo>
                    <a:lnTo>
                      <a:pt x="0" y="2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96" name="Freeform 191"/>
              <p:cNvSpPr>
                <a:spLocks/>
              </p:cNvSpPr>
              <p:nvPr/>
            </p:nvSpPr>
            <p:spPr bwMode="auto">
              <a:xfrm>
                <a:off x="3398" y="1226"/>
                <a:ext cx="35" cy="42"/>
              </a:xfrm>
              <a:custGeom>
                <a:avLst/>
                <a:gdLst>
                  <a:gd name="T0" fmla="*/ 0 w 27"/>
                  <a:gd name="T1" fmla="*/ 340 h 32"/>
                  <a:gd name="T2" fmla="*/ 1 w 27"/>
                  <a:gd name="T3" fmla="*/ 287 h 32"/>
                  <a:gd name="T4" fmla="*/ 38 w 27"/>
                  <a:gd name="T5" fmla="*/ 230 h 32"/>
                  <a:gd name="T6" fmla="*/ 49 w 27"/>
                  <a:gd name="T7" fmla="*/ 189 h 32"/>
                  <a:gd name="T8" fmla="*/ 49 w 27"/>
                  <a:gd name="T9" fmla="*/ 164 h 32"/>
                  <a:gd name="T10" fmla="*/ 83 w 27"/>
                  <a:gd name="T11" fmla="*/ 150 h 32"/>
                  <a:gd name="T12" fmla="*/ 97 w 27"/>
                  <a:gd name="T13" fmla="*/ 125 h 32"/>
                  <a:gd name="T14" fmla="*/ 108 w 27"/>
                  <a:gd name="T15" fmla="*/ 110 h 32"/>
                  <a:gd name="T16" fmla="*/ 140 w 27"/>
                  <a:gd name="T17" fmla="*/ 84 h 32"/>
                  <a:gd name="T18" fmla="*/ 144 w 27"/>
                  <a:gd name="T19" fmla="*/ 64 h 32"/>
                  <a:gd name="T20" fmla="*/ 181 w 27"/>
                  <a:gd name="T21" fmla="*/ 49 h 32"/>
                  <a:gd name="T22" fmla="*/ 187 w 27"/>
                  <a:gd name="T23" fmla="*/ 1 h 32"/>
                  <a:gd name="T24" fmla="*/ 235 w 27"/>
                  <a:gd name="T25" fmla="*/ 1 h 32"/>
                  <a:gd name="T26" fmla="*/ 271 w 27"/>
                  <a:gd name="T27" fmla="*/ 0 h 32"/>
                  <a:gd name="T28" fmla="*/ 274 w 27"/>
                  <a:gd name="T29" fmla="*/ 1 h 32"/>
                  <a:gd name="T30" fmla="*/ 305 w 27"/>
                  <a:gd name="T31" fmla="*/ 1 h 32"/>
                  <a:gd name="T32" fmla="*/ 318 w 27"/>
                  <a:gd name="T33" fmla="*/ 64 h 32"/>
                  <a:gd name="T34" fmla="*/ 324 w 27"/>
                  <a:gd name="T35" fmla="*/ 84 h 32"/>
                  <a:gd name="T36" fmla="*/ 355 w 27"/>
                  <a:gd name="T37" fmla="*/ 125 h 32"/>
                  <a:gd name="T38" fmla="*/ 355 w 27"/>
                  <a:gd name="T39" fmla="*/ 164 h 32"/>
                  <a:gd name="T40" fmla="*/ 324 w 27"/>
                  <a:gd name="T41" fmla="*/ 215 h 32"/>
                  <a:gd name="T42" fmla="*/ 318 w 27"/>
                  <a:gd name="T43" fmla="*/ 282 h 32"/>
                  <a:gd name="T44" fmla="*/ 318 w 27"/>
                  <a:gd name="T45" fmla="*/ 287 h 32"/>
                  <a:gd name="T46" fmla="*/ 305 w 27"/>
                  <a:gd name="T47" fmla="*/ 340 h 32"/>
                  <a:gd name="T48" fmla="*/ 271 w 27"/>
                  <a:gd name="T49" fmla="*/ 377 h 32"/>
                  <a:gd name="T50" fmla="*/ 242 w 27"/>
                  <a:gd name="T51" fmla="*/ 407 h 32"/>
                  <a:gd name="T52" fmla="*/ 235 w 27"/>
                  <a:gd name="T53" fmla="*/ 446 h 32"/>
                  <a:gd name="T54" fmla="*/ 187 w 27"/>
                  <a:gd name="T55" fmla="*/ 475 h 32"/>
                  <a:gd name="T56" fmla="*/ 181 w 27"/>
                  <a:gd name="T57" fmla="*/ 486 h 32"/>
                  <a:gd name="T58" fmla="*/ 140 w 27"/>
                  <a:gd name="T59" fmla="*/ 486 h 32"/>
                  <a:gd name="T60" fmla="*/ 108 w 27"/>
                  <a:gd name="T61" fmla="*/ 486 h 32"/>
                  <a:gd name="T62" fmla="*/ 97 w 27"/>
                  <a:gd name="T63" fmla="*/ 486 h 32"/>
                  <a:gd name="T64" fmla="*/ 83 w 27"/>
                  <a:gd name="T65" fmla="*/ 486 h 32"/>
                  <a:gd name="T66" fmla="*/ 49 w 27"/>
                  <a:gd name="T67" fmla="*/ 475 h 32"/>
                  <a:gd name="T68" fmla="*/ 38 w 27"/>
                  <a:gd name="T69" fmla="*/ 446 h 32"/>
                  <a:gd name="T70" fmla="*/ 1 w 27"/>
                  <a:gd name="T71" fmla="*/ 428 h 32"/>
                  <a:gd name="T72" fmla="*/ 1 w 27"/>
                  <a:gd name="T73" fmla="*/ 407 h 32"/>
                  <a:gd name="T74" fmla="*/ 1 w 27"/>
                  <a:gd name="T75" fmla="*/ 407 h 32"/>
                  <a:gd name="T76" fmla="*/ 1 w 27"/>
                  <a:gd name="T77" fmla="*/ 377 h 32"/>
                  <a:gd name="T78" fmla="*/ 0 w 27"/>
                  <a:gd name="T79" fmla="*/ 370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0" y="24"/>
                    </a:moveTo>
                    <a:lnTo>
                      <a:pt x="0" y="22"/>
                    </a:lnTo>
                    <a:lnTo>
                      <a:pt x="1" y="21"/>
                    </a:lnTo>
                    <a:lnTo>
                      <a:pt x="1" y="19"/>
                    </a:lnTo>
                    <a:lnTo>
                      <a:pt x="1" y="17"/>
                    </a:lnTo>
                    <a:lnTo>
                      <a:pt x="3" y="15"/>
                    </a:lnTo>
                    <a:lnTo>
                      <a:pt x="3" y="14"/>
                    </a:lnTo>
                    <a:lnTo>
                      <a:pt x="4" y="12"/>
                    </a:lnTo>
                    <a:lnTo>
                      <a:pt x="4" y="11"/>
                    </a:lnTo>
                    <a:lnTo>
                      <a:pt x="6" y="10"/>
                    </a:lnTo>
                    <a:lnTo>
                      <a:pt x="7" y="8"/>
                    </a:lnTo>
                    <a:lnTo>
                      <a:pt x="7" y="7"/>
                    </a:lnTo>
                    <a:lnTo>
                      <a:pt x="8" y="7"/>
                    </a:lnTo>
                    <a:lnTo>
                      <a:pt x="8" y="5"/>
                    </a:lnTo>
                    <a:lnTo>
                      <a:pt x="10" y="5"/>
                    </a:lnTo>
                    <a:lnTo>
                      <a:pt x="10" y="4"/>
                    </a:lnTo>
                    <a:lnTo>
                      <a:pt x="11" y="4"/>
                    </a:lnTo>
                    <a:lnTo>
                      <a:pt x="11" y="3"/>
                    </a:lnTo>
                    <a:lnTo>
                      <a:pt x="13" y="3"/>
                    </a:lnTo>
                    <a:lnTo>
                      <a:pt x="14" y="1"/>
                    </a:lnTo>
                    <a:lnTo>
                      <a:pt x="15" y="1"/>
                    </a:lnTo>
                    <a:lnTo>
                      <a:pt x="17" y="1"/>
                    </a:lnTo>
                    <a:lnTo>
                      <a:pt x="18" y="0"/>
                    </a:lnTo>
                    <a:lnTo>
                      <a:pt x="20" y="0"/>
                    </a:lnTo>
                    <a:lnTo>
                      <a:pt x="20" y="1"/>
                    </a:lnTo>
                    <a:lnTo>
                      <a:pt x="21" y="1"/>
                    </a:lnTo>
                    <a:lnTo>
                      <a:pt x="22" y="1"/>
                    </a:lnTo>
                    <a:lnTo>
                      <a:pt x="24" y="3"/>
                    </a:lnTo>
                    <a:lnTo>
                      <a:pt x="24" y="4"/>
                    </a:lnTo>
                    <a:lnTo>
                      <a:pt x="25" y="4"/>
                    </a:lnTo>
                    <a:lnTo>
                      <a:pt x="25" y="5"/>
                    </a:lnTo>
                    <a:lnTo>
                      <a:pt x="25" y="7"/>
                    </a:lnTo>
                    <a:lnTo>
                      <a:pt x="27" y="8"/>
                    </a:lnTo>
                    <a:lnTo>
                      <a:pt x="27" y="10"/>
                    </a:lnTo>
                    <a:lnTo>
                      <a:pt x="27" y="11"/>
                    </a:lnTo>
                    <a:lnTo>
                      <a:pt x="25" y="12"/>
                    </a:lnTo>
                    <a:lnTo>
                      <a:pt x="25" y="14"/>
                    </a:lnTo>
                    <a:lnTo>
                      <a:pt x="25" y="15"/>
                    </a:lnTo>
                    <a:lnTo>
                      <a:pt x="24" y="18"/>
                    </a:lnTo>
                    <a:lnTo>
                      <a:pt x="24" y="19"/>
                    </a:lnTo>
                    <a:lnTo>
                      <a:pt x="22" y="21"/>
                    </a:lnTo>
                    <a:lnTo>
                      <a:pt x="22" y="22"/>
                    </a:lnTo>
                    <a:lnTo>
                      <a:pt x="21" y="24"/>
                    </a:lnTo>
                    <a:lnTo>
                      <a:pt x="20" y="25"/>
                    </a:lnTo>
                    <a:lnTo>
                      <a:pt x="20" y="27"/>
                    </a:lnTo>
                    <a:lnTo>
                      <a:pt x="18" y="27"/>
                    </a:lnTo>
                    <a:lnTo>
                      <a:pt x="17" y="28"/>
                    </a:lnTo>
                    <a:lnTo>
                      <a:pt x="17" y="29"/>
                    </a:lnTo>
                    <a:lnTo>
                      <a:pt x="15" y="29"/>
                    </a:lnTo>
                    <a:lnTo>
                      <a:pt x="14" y="31"/>
                    </a:lnTo>
                    <a:lnTo>
                      <a:pt x="13" y="31"/>
                    </a:lnTo>
                    <a:lnTo>
                      <a:pt x="13" y="32"/>
                    </a:lnTo>
                    <a:lnTo>
                      <a:pt x="11" y="32"/>
                    </a:lnTo>
                    <a:lnTo>
                      <a:pt x="10" y="32"/>
                    </a:lnTo>
                    <a:lnTo>
                      <a:pt x="8" y="32"/>
                    </a:lnTo>
                    <a:lnTo>
                      <a:pt x="7" y="32"/>
                    </a:lnTo>
                    <a:lnTo>
                      <a:pt x="6" y="32"/>
                    </a:lnTo>
                    <a:lnTo>
                      <a:pt x="4" y="32"/>
                    </a:lnTo>
                    <a:lnTo>
                      <a:pt x="4" y="31"/>
                    </a:lnTo>
                    <a:lnTo>
                      <a:pt x="3" y="31"/>
                    </a:lnTo>
                    <a:lnTo>
                      <a:pt x="3" y="29"/>
                    </a:lnTo>
                    <a:lnTo>
                      <a:pt x="1" y="28"/>
                    </a:lnTo>
                    <a:lnTo>
                      <a:pt x="1" y="27"/>
                    </a:lnTo>
                    <a:lnTo>
                      <a:pt x="1" y="25"/>
                    </a:lnTo>
                    <a:lnTo>
                      <a:pt x="1" y="24"/>
                    </a:lnTo>
                    <a:lnTo>
                      <a:pt x="0" y="24"/>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97" name="Freeform 192"/>
              <p:cNvSpPr>
                <a:spLocks/>
              </p:cNvSpPr>
              <p:nvPr/>
            </p:nvSpPr>
            <p:spPr bwMode="auto">
              <a:xfrm>
                <a:off x="3398" y="1268"/>
                <a:ext cx="35" cy="43"/>
              </a:xfrm>
              <a:custGeom>
                <a:avLst/>
                <a:gdLst>
                  <a:gd name="T0" fmla="*/ 0 w 27"/>
                  <a:gd name="T1" fmla="*/ 293 h 33"/>
                  <a:gd name="T2" fmla="*/ 1 w 27"/>
                  <a:gd name="T3" fmla="*/ 248 h 33"/>
                  <a:gd name="T4" fmla="*/ 38 w 27"/>
                  <a:gd name="T5" fmla="*/ 225 h 33"/>
                  <a:gd name="T6" fmla="*/ 49 w 27"/>
                  <a:gd name="T7" fmla="*/ 189 h 33"/>
                  <a:gd name="T8" fmla="*/ 49 w 27"/>
                  <a:gd name="T9" fmla="*/ 145 h 33"/>
                  <a:gd name="T10" fmla="*/ 83 w 27"/>
                  <a:gd name="T11" fmla="*/ 133 h 33"/>
                  <a:gd name="T12" fmla="*/ 97 w 27"/>
                  <a:gd name="T13" fmla="*/ 102 h 33"/>
                  <a:gd name="T14" fmla="*/ 108 w 27"/>
                  <a:gd name="T15" fmla="*/ 85 h 33"/>
                  <a:gd name="T16" fmla="*/ 140 w 27"/>
                  <a:gd name="T17" fmla="*/ 60 h 33"/>
                  <a:gd name="T18" fmla="*/ 144 w 27"/>
                  <a:gd name="T19" fmla="*/ 46 h 33"/>
                  <a:gd name="T20" fmla="*/ 181 w 27"/>
                  <a:gd name="T21" fmla="*/ 35 h 33"/>
                  <a:gd name="T22" fmla="*/ 187 w 27"/>
                  <a:gd name="T23" fmla="*/ 35 h 33"/>
                  <a:gd name="T24" fmla="*/ 235 w 27"/>
                  <a:gd name="T25" fmla="*/ 0 h 33"/>
                  <a:gd name="T26" fmla="*/ 271 w 27"/>
                  <a:gd name="T27" fmla="*/ 0 h 33"/>
                  <a:gd name="T28" fmla="*/ 274 w 27"/>
                  <a:gd name="T29" fmla="*/ 0 h 33"/>
                  <a:gd name="T30" fmla="*/ 305 w 27"/>
                  <a:gd name="T31" fmla="*/ 35 h 33"/>
                  <a:gd name="T32" fmla="*/ 318 w 27"/>
                  <a:gd name="T33" fmla="*/ 46 h 33"/>
                  <a:gd name="T34" fmla="*/ 324 w 27"/>
                  <a:gd name="T35" fmla="*/ 85 h 33"/>
                  <a:gd name="T36" fmla="*/ 355 w 27"/>
                  <a:gd name="T37" fmla="*/ 133 h 33"/>
                  <a:gd name="T38" fmla="*/ 355 w 27"/>
                  <a:gd name="T39" fmla="*/ 146 h 33"/>
                  <a:gd name="T40" fmla="*/ 324 w 27"/>
                  <a:gd name="T41" fmla="*/ 190 h 33"/>
                  <a:gd name="T42" fmla="*/ 318 w 27"/>
                  <a:gd name="T43" fmla="*/ 246 h 33"/>
                  <a:gd name="T44" fmla="*/ 318 w 27"/>
                  <a:gd name="T45" fmla="*/ 276 h 33"/>
                  <a:gd name="T46" fmla="*/ 305 w 27"/>
                  <a:gd name="T47" fmla="*/ 323 h 33"/>
                  <a:gd name="T48" fmla="*/ 271 w 27"/>
                  <a:gd name="T49" fmla="*/ 335 h 33"/>
                  <a:gd name="T50" fmla="*/ 242 w 27"/>
                  <a:gd name="T51" fmla="*/ 382 h 33"/>
                  <a:gd name="T52" fmla="*/ 235 w 27"/>
                  <a:gd name="T53" fmla="*/ 387 h 33"/>
                  <a:gd name="T54" fmla="*/ 187 w 27"/>
                  <a:gd name="T55" fmla="*/ 421 h 33"/>
                  <a:gd name="T56" fmla="*/ 181 w 27"/>
                  <a:gd name="T57" fmla="*/ 437 h 33"/>
                  <a:gd name="T58" fmla="*/ 140 w 27"/>
                  <a:gd name="T59" fmla="*/ 466 h 33"/>
                  <a:gd name="T60" fmla="*/ 108 w 27"/>
                  <a:gd name="T61" fmla="*/ 466 h 33"/>
                  <a:gd name="T62" fmla="*/ 97 w 27"/>
                  <a:gd name="T63" fmla="*/ 466 h 33"/>
                  <a:gd name="T64" fmla="*/ 83 w 27"/>
                  <a:gd name="T65" fmla="*/ 437 h 33"/>
                  <a:gd name="T66" fmla="*/ 49 w 27"/>
                  <a:gd name="T67" fmla="*/ 437 h 33"/>
                  <a:gd name="T68" fmla="*/ 38 w 27"/>
                  <a:gd name="T69" fmla="*/ 421 h 33"/>
                  <a:gd name="T70" fmla="*/ 1 w 27"/>
                  <a:gd name="T71" fmla="*/ 387 h 33"/>
                  <a:gd name="T72" fmla="*/ 1 w 27"/>
                  <a:gd name="T73" fmla="*/ 382 h 33"/>
                  <a:gd name="T74" fmla="*/ 1 w 27"/>
                  <a:gd name="T75" fmla="*/ 360 h 33"/>
                  <a:gd name="T76" fmla="*/ 1 w 27"/>
                  <a:gd name="T77" fmla="*/ 335 h 33"/>
                  <a:gd name="T78" fmla="*/ 0 w 27"/>
                  <a:gd name="T79" fmla="*/ 335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3">
                    <a:moveTo>
                      <a:pt x="0" y="23"/>
                    </a:moveTo>
                    <a:lnTo>
                      <a:pt x="0" y="21"/>
                    </a:lnTo>
                    <a:lnTo>
                      <a:pt x="1" y="20"/>
                    </a:lnTo>
                    <a:lnTo>
                      <a:pt x="1" y="18"/>
                    </a:lnTo>
                    <a:lnTo>
                      <a:pt x="1" y="17"/>
                    </a:lnTo>
                    <a:lnTo>
                      <a:pt x="3" y="16"/>
                    </a:lnTo>
                    <a:lnTo>
                      <a:pt x="3" y="14"/>
                    </a:lnTo>
                    <a:lnTo>
                      <a:pt x="4" y="13"/>
                    </a:lnTo>
                    <a:lnTo>
                      <a:pt x="4" y="11"/>
                    </a:lnTo>
                    <a:lnTo>
                      <a:pt x="4" y="10"/>
                    </a:lnTo>
                    <a:lnTo>
                      <a:pt x="6" y="10"/>
                    </a:lnTo>
                    <a:lnTo>
                      <a:pt x="6" y="9"/>
                    </a:lnTo>
                    <a:lnTo>
                      <a:pt x="7" y="9"/>
                    </a:lnTo>
                    <a:lnTo>
                      <a:pt x="7" y="7"/>
                    </a:lnTo>
                    <a:lnTo>
                      <a:pt x="8" y="6"/>
                    </a:lnTo>
                    <a:lnTo>
                      <a:pt x="10" y="4"/>
                    </a:lnTo>
                    <a:lnTo>
                      <a:pt x="11" y="3"/>
                    </a:lnTo>
                    <a:lnTo>
                      <a:pt x="13" y="2"/>
                    </a:lnTo>
                    <a:lnTo>
                      <a:pt x="14" y="2"/>
                    </a:lnTo>
                    <a:lnTo>
                      <a:pt x="15" y="0"/>
                    </a:lnTo>
                    <a:lnTo>
                      <a:pt x="17" y="0"/>
                    </a:lnTo>
                    <a:lnTo>
                      <a:pt x="18" y="0"/>
                    </a:lnTo>
                    <a:lnTo>
                      <a:pt x="20" y="0"/>
                    </a:lnTo>
                    <a:lnTo>
                      <a:pt x="21" y="0"/>
                    </a:lnTo>
                    <a:lnTo>
                      <a:pt x="22" y="2"/>
                    </a:lnTo>
                    <a:lnTo>
                      <a:pt x="24" y="3"/>
                    </a:lnTo>
                    <a:lnTo>
                      <a:pt x="25" y="4"/>
                    </a:lnTo>
                    <a:lnTo>
                      <a:pt x="25" y="6"/>
                    </a:lnTo>
                    <a:lnTo>
                      <a:pt x="25" y="7"/>
                    </a:lnTo>
                    <a:lnTo>
                      <a:pt x="27" y="9"/>
                    </a:lnTo>
                    <a:lnTo>
                      <a:pt x="27" y="10"/>
                    </a:lnTo>
                    <a:lnTo>
                      <a:pt x="27" y="11"/>
                    </a:lnTo>
                    <a:lnTo>
                      <a:pt x="25" y="13"/>
                    </a:lnTo>
                    <a:lnTo>
                      <a:pt x="25" y="14"/>
                    </a:lnTo>
                    <a:lnTo>
                      <a:pt x="25" y="16"/>
                    </a:lnTo>
                    <a:lnTo>
                      <a:pt x="24" y="17"/>
                    </a:lnTo>
                    <a:lnTo>
                      <a:pt x="24" y="18"/>
                    </a:lnTo>
                    <a:lnTo>
                      <a:pt x="24" y="20"/>
                    </a:lnTo>
                    <a:lnTo>
                      <a:pt x="22" y="21"/>
                    </a:lnTo>
                    <a:lnTo>
                      <a:pt x="22" y="23"/>
                    </a:lnTo>
                    <a:lnTo>
                      <a:pt x="21" y="23"/>
                    </a:lnTo>
                    <a:lnTo>
                      <a:pt x="20" y="24"/>
                    </a:lnTo>
                    <a:lnTo>
                      <a:pt x="20" y="26"/>
                    </a:lnTo>
                    <a:lnTo>
                      <a:pt x="18" y="27"/>
                    </a:lnTo>
                    <a:lnTo>
                      <a:pt x="17" y="28"/>
                    </a:lnTo>
                    <a:lnTo>
                      <a:pt x="15" y="30"/>
                    </a:lnTo>
                    <a:lnTo>
                      <a:pt x="14" y="30"/>
                    </a:lnTo>
                    <a:lnTo>
                      <a:pt x="13" y="31"/>
                    </a:lnTo>
                    <a:lnTo>
                      <a:pt x="11" y="33"/>
                    </a:lnTo>
                    <a:lnTo>
                      <a:pt x="10" y="33"/>
                    </a:lnTo>
                    <a:lnTo>
                      <a:pt x="8" y="33"/>
                    </a:lnTo>
                    <a:lnTo>
                      <a:pt x="7" y="33"/>
                    </a:lnTo>
                    <a:lnTo>
                      <a:pt x="6" y="33"/>
                    </a:lnTo>
                    <a:lnTo>
                      <a:pt x="6" y="31"/>
                    </a:lnTo>
                    <a:lnTo>
                      <a:pt x="4" y="31"/>
                    </a:lnTo>
                    <a:lnTo>
                      <a:pt x="3" y="31"/>
                    </a:lnTo>
                    <a:lnTo>
                      <a:pt x="3" y="30"/>
                    </a:lnTo>
                    <a:lnTo>
                      <a:pt x="1" y="28"/>
                    </a:lnTo>
                    <a:lnTo>
                      <a:pt x="1" y="27"/>
                    </a:lnTo>
                    <a:lnTo>
                      <a:pt x="1" y="26"/>
                    </a:lnTo>
                    <a:lnTo>
                      <a:pt x="1" y="24"/>
                    </a:lnTo>
                    <a:lnTo>
                      <a:pt x="0" y="24"/>
                    </a:lnTo>
                    <a:lnTo>
                      <a:pt x="0" y="2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98" name="Freeform 193"/>
              <p:cNvSpPr>
                <a:spLocks/>
              </p:cNvSpPr>
              <p:nvPr/>
            </p:nvSpPr>
            <p:spPr bwMode="auto">
              <a:xfrm>
                <a:off x="3398" y="1311"/>
                <a:ext cx="35" cy="41"/>
              </a:xfrm>
              <a:custGeom>
                <a:avLst/>
                <a:gdLst>
                  <a:gd name="T0" fmla="*/ 0 w 27"/>
                  <a:gd name="T1" fmla="*/ 350 h 31"/>
                  <a:gd name="T2" fmla="*/ 1 w 27"/>
                  <a:gd name="T3" fmla="*/ 300 h 31"/>
                  <a:gd name="T4" fmla="*/ 38 w 27"/>
                  <a:gd name="T5" fmla="*/ 242 h 31"/>
                  <a:gd name="T6" fmla="*/ 49 w 27"/>
                  <a:gd name="T7" fmla="*/ 200 h 31"/>
                  <a:gd name="T8" fmla="*/ 49 w 27"/>
                  <a:gd name="T9" fmla="*/ 151 h 31"/>
                  <a:gd name="T10" fmla="*/ 83 w 27"/>
                  <a:gd name="T11" fmla="*/ 138 h 31"/>
                  <a:gd name="T12" fmla="*/ 97 w 27"/>
                  <a:gd name="T13" fmla="*/ 114 h 31"/>
                  <a:gd name="T14" fmla="*/ 108 w 27"/>
                  <a:gd name="T15" fmla="*/ 86 h 31"/>
                  <a:gd name="T16" fmla="*/ 140 w 27"/>
                  <a:gd name="T17" fmla="*/ 65 h 31"/>
                  <a:gd name="T18" fmla="*/ 144 w 27"/>
                  <a:gd name="T19" fmla="*/ 37 h 31"/>
                  <a:gd name="T20" fmla="*/ 181 w 27"/>
                  <a:gd name="T21" fmla="*/ 1 h 31"/>
                  <a:gd name="T22" fmla="*/ 187 w 27"/>
                  <a:gd name="T23" fmla="*/ 0 h 31"/>
                  <a:gd name="T24" fmla="*/ 235 w 27"/>
                  <a:gd name="T25" fmla="*/ 0 h 31"/>
                  <a:gd name="T26" fmla="*/ 271 w 27"/>
                  <a:gd name="T27" fmla="*/ 0 h 31"/>
                  <a:gd name="T28" fmla="*/ 274 w 27"/>
                  <a:gd name="T29" fmla="*/ 0 h 31"/>
                  <a:gd name="T30" fmla="*/ 305 w 27"/>
                  <a:gd name="T31" fmla="*/ 1 h 31"/>
                  <a:gd name="T32" fmla="*/ 318 w 27"/>
                  <a:gd name="T33" fmla="*/ 37 h 31"/>
                  <a:gd name="T34" fmla="*/ 324 w 27"/>
                  <a:gd name="T35" fmla="*/ 65 h 31"/>
                  <a:gd name="T36" fmla="*/ 355 w 27"/>
                  <a:gd name="T37" fmla="*/ 114 h 31"/>
                  <a:gd name="T38" fmla="*/ 355 w 27"/>
                  <a:gd name="T39" fmla="*/ 151 h 31"/>
                  <a:gd name="T40" fmla="*/ 324 w 27"/>
                  <a:gd name="T41" fmla="*/ 237 h 31"/>
                  <a:gd name="T42" fmla="*/ 318 w 27"/>
                  <a:gd name="T43" fmla="*/ 265 h 31"/>
                  <a:gd name="T44" fmla="*/ 318 w 27"/>
                  <a:gd name="T45" fmla="*/ 313 h 31"/>
                  <a:gd name="T46" fmla="*/ 305 w 27"/>
                  <a:gd name="T47" fmla="*/ 350 h 31"/>
                  <a:gd name="T48" fmla="*/ 271 w 27"/>
                  <a:gd name="T49" fmla="*/ 397 h 31"/>
                  <a:gd name="T50" fmla="*/ 242 w 27"/>
                  <a:gd name="T51" fmla="*/ 423 h 31"/>
                  <a:gd name="T52" fmla="*/ 235 w 27"/>
                  <a:gd name="T53" fmla="*/ 463 h 31"/>
                  <a:gd name="T54" fmla="*/ 187 w 27"/>
                  <a:gd name="T55" fmla="*/ 466 h 31"/>
                  <a:gd name="T56" fmla="*/ 181 w 27"/>
                  <a:gd name="T57" fmla="*/ 503 h 31"/>
                  <a:gd name="T58" fmla="*/ 140 w 27"/>
                  <a:gd name="T59" fmla="*/ 503 h 31"/>
                  <a:gd name="T60" fmla="*/ 108 w 27"/>
                  <a:gd name="T61" fmla="*/ 503 h 31"/>
                  <a:gd name="T62" fmla="*/ 97 w 27"/>
                  <a:gd name="T63" fmla="*/ 503 h 31"/>
                  <a:gd name="T64" fmla="*/ 83 w 27"/>
                  <a:gd name="T65" fmla="*/ 503 h 31"/>
                  <a:gd name="T66" fmla="*/ 49 w 27"/>
                  <a:gd name="T67" fmla="*/ 503 h 31"/>
                  <a:gd name="T68" fmla="*/ 38 w 27"/>
                  <a:gd name="T69" fmla="*/ 466 h 31"/>
                  <a:gd name="T70" fmla="*/ 1 w 27"/>
                  <a:gd name="T71" fmla="*/ 463 h 31"/>
                  <a:gd name="T72" fmla="*/ 1 w 27"/>
                  <a:gd name="T73" fmla="*/ 423 h 31"/>
                  <a:gd name="T74" fmla="*/ 1 w 27"/>
                  <a:gd name="T75" fmla="*/ 414 h 31"/>
                  <a:gd name="T76" fmla="*/ 1 w 27"/>
                  <a:gd name="T77" fmla="*/ 397 h 31"/>
                  <a:gd name="T78" fmla="*/ 0 w 27"/>
                  <a:gd name="T79" fmla="*/ 352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1">
                    <a:moveTo>
                      <a:pt x="0" y="22"/>
                    </a:moveTo>
                    <a:lnTo>
                      <a:pt x="0" y="21"/>
                    </a:lnTo>
                    <a:lnTo>
                      <a:pt x="1" y="19"/>
                    </a:lnTo>
                    <a:lnTo>
                      <a:pt x="1" y="18"/>
                    </a:lnTo>
                    <a:lnTo>
                      <a:pt x="1" y="16"/>
                    </a:lnTo>
                    <a:lnTo>
                      <a:pt x="3" y="15"/>
                    </a:lnTo>
                    <a:lnTo>
                      <a:pt x="3" y="14"/>
                    </a:lnTo>
                    <a:lnTo>
                      <a:pt x="4" y="12"/>
                    </a:lnTo>
                    <a:lnTo>
                      <a:pt x="4" y="11"/>
                    </a:lnTo>
                    <a:lnTo>
                      <a:pt x="4" y="9"/>
                    </a:lnTo>
                    <a:lnTo>
                      <a:pt x="6" y="8"/>
                    </a:lnTo>
                    <a:lnTo>
                      <a:pt x="7" y="7"/>
                    </a:lnTo>
                    <a:lnTo>
                      <a:pt x="8" y="5"/>
                    </a:lnTo>
                    <a:lnTo>
                      <a:pt x="10" y="4"/>
                    </a:lnTo>
                    <a:lnTo>
                      <a:pt x="11" y="2"/>
                    </a:lnTo>
                    <a:lnTo>
                      <a:pt x="13" y="1"/>
                    </a:lnTo>
                    <a:lnTo>
                      <a:pt x="14" y="1"/>
                    </a:lnTo>
                    <a:lnTo>
                      <a:pt x="14" y="0"/>
                    </a:lnTo>
                    <a:lnTo>
                      <a:pt x="15" y="0"/>
                    </a:lnTo>
                    <a:lnTo>
                      <a:pt x="17" y="0"/>
                    </a:lnTo>
                    <a:lnTo>
                      <a:pt x="18" y="0"/>
                    </a:lnTo>
                    <a:lnTo>
                      <a:pt x="20" y="0"/>
                    </a:lnTo>
                    <a:lnTo>
                      <a:pt x="21" y="0"/>
                    </a:lnTo>
                    <a:lnTo>
                      <a:pt x="22" y="0"/>
                    </a:lnTo>
                    <a:lnTo>
                      <a:pt x="22" y="1"/>
                    </a:lnTo>
                    <a:lnTo>
                      <a:pt x="24" y="1"/>
                    </a:lnTo>
                    <a:lnTo>
                      <a:pt x="24" y="2"/>
                    </a:lnTo>
                    <a:lnTo>
                      <a:pt x="25" y="4"/>
                    </a:lnTo>
                    <a:lnTo>
                      <a:pt x="25" y="5"/>
                    </a:lnTo>
                    <a:lnTo>
                      <a:pt x="27" y="7"/>
                    </a:lnTo>
                    <a:lnTo>
                      <a:pt x="27" y="8"/>
                    </a:lnTo>
                    <a:lnTo>
                      <a:pt x="27" y="9"/>
                    </a:lnTo>
                    <a:lnTo>
                      <a:pt x="25" y="12"/>
                    </a:lnTo>
                    <a:lnTo>
                      <a:pt x="25" y="14"/>
                    </a:lnTo>
                    <a:lnTo>
                      <a:pt x="25" y="15"/>
                    </a:lnTo>
                    <a:lnTo>
                      <a:pt x="24" y="16"/>
                    </a:lnTo>
                    <a:lnTo>
                      <a:pt x="24" y="18"/>
                    </a:lnTo>
                    <a:lnTo>
                      <a:pt x="24" y="19"/>
                    </a:lnTo>
                    <a:lnTo>
                      <a:pt x="22" y="21"/>
                    </a:lnTo>
                    <a:lnTo>
                      <a:pt x="21" y="22"/>
                    </a:lnTo>
                    <a:lnTo>
                      <a:pt x="20" y="24"/>
                    </a:lnTo>
                    <a:lnTo>
                      <a:pt x="20" y="25"/>
                    </a:lnTo>
                    <a:lnTo>
                      <a:pt x="18" y="26"/>
                    </a:lnTo>
                    <a:lnTo>
                      <a:pt x="17" y="26"/>
                    </a:lnTo>
                    <a:lnTo>
                      <a:pt x="17" y="28"/>
                    </a:lnTo>
                    <a:lnTo>
                      <a:pt x="15" y="28"/>
                    </a:lnTo>
                    <a:lnTo>
                      <a:pt x="14" y="29"/>
                    </a:lnTo>
                    <a:lnTo>
                      <a:pt x="13" y="31"/>
                    </a:lnTo>
                    <a:lnTo>
                      <a:pt x="11" y="31"/>
                    </a:lnTo>
                    <a:lnTo>
                      <a:pt x="10" y="31"/>
                    </a:lnTo>
                    <a:lnTo>
                      <a:pt x="8" y="31"/>
                    </a:lnTo>
                    <a:lnTo>
                      <a:pt x="7" y="31"/>
                    </a:lnTo>
                    <a:lnTo>
                      <a:pt x="6" y="31"/>
                    </a:lnTo>
                    <a:lnTo>
                      <a:pt x="4" y="31"/>
                    </a:lnTo>
                    <a:lnTo>
                      <a:pt x="3" y="29"/>
                    </a:lnTo>
                    <a:lnTo>
                      <a:pt x="3" y="28"/>
                    </a:lnTo>
                    <a:lnTo>
                      <a:pt x="1" y="28"/>
                    </a:lnTo>
                    <a:lnTo>
                      <a:pt x="1" y="26"/>
                    </a:lnTo>
                    <a:lnTo>
                      <a:pt x="1" y="25"/>
                    </a:lnTo>
                    <a:lnTo>
                      <a:pt x="1" y="24"/>
                    </a:lnTo>
                    <a:lnTo>
                      <a:pt x="0" y="2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99" name="Freeform 194"/>
              <p:cNvSpPr>
                <a:spLocks/>
              </p:cNvSpPr>
              <p:nvPr/>
            </p:nvSpPr>
            <p:spPr bwMode="auto">
              <a:xfrm>
                <a:off x="3398" y="1352"/>
                <a:ext cx="35" cy="40"/>
              </a:xfrm>
              <a:custGeom>
                <a:avLst/>
                <a:gdLst>
                  <a:gd name="T0" fmla="*/ 0 w 27"/>
                  <a:gd name="T1" fmla="*/ 211 h 32"/>
                  <a:gd name="T2" fmla="*/ 1 w 27"/>
                  <a:gd name="T3" fmla="*/ 173 h 32"/>
                  <a:gd name="T4" fmla="*/ 38 w 27"/>
                  <a:gd name="T5" fmla="*/ 148 h 32"/>
                  <a:gd name="T6" fmla="*/ 49 w 27"/>
                  <a:gd name="T7" fmla="*/ 118 h 32"/>
                  <a:gd name="T8" fmla="*/ 49 w 27"/>
                  <a:gd name="T9" fmla="*/ 110 h 32"/>
                  <a:gd name="T10" fmla="*/ 83 w 27"/>
                  <a:gd name="T11" fmla="*/ 88 h 32"/>
                  <a:gd name="T12" fmla="*/ 97 w 27"/>
                  <a:gd name="T13" fmla="*/ 76 h 32"/>
                  <a:gd name="T14" fmla="*/ 108 w 27"/>
                  <a:gd name="T15" fmla="*/ 70 h 32"/>
                  <a:gd name="T16" fmla="*/ 140 w 27"/>
                  <a:gd name="T17" fmla="*/ 49 h 32"/>
                  <a:gd name="T18" fmla="*/ 144 w 27"/>
                  <a:gd name="T19" fmla="*/ 39 h 32"/>
                  <a:gd name="T20" fmla="*/ 181 w 27"/>
                  <a:gd name="T21" fmla="*/ 25 h 32"/>
                  <a:gd name="T22" fmla="*/ 187 w 27"/>
                  <a:gd name="T23" fmla="*/ 1 h 32"/>
                  <a:gd name="T24" fmla="*/ 235 w 27"/>
                  <a:gd name="T25" fmla="*/ 1 h 32"/>
                  <a:gd name="T26" fmla="*/ 271 w 27"/>
                  <a:gd name="T27" fmla="*/ 0 h 32"/>
                  <a:gd name="T28" fmla="*/ 274 w 27"/>
                  <a:gd name="T29" fmla="*/ 1 h 32"/>
                  <a:gd name="T30" fmla="*/ 305 w 27"/>
                  <a:gd name="T31" fmla="*/ 1 h 32"/>
                  <a:gd name="T32" fmla="*/ 318 w 27"/>
                  <a:gd name="T33" fmla="*/ 39 h 32"/>
                  <a:gd name="T34" fmla="*/ 324 w 27"/>
                  <a:gd name="T35" fmla="*/ 49 h 32"/>
                  <a:gd name="T36" fmla="*/ 355 w 27"/>
                  <a:gd name="T37" fmla="*/ 76 h 32"/>
                  <a:gd name="T38" fmla="*/ 355 w 27"/>
                  <a:gd name="T39" fmla="*/ 110 h 32"/>
                  <a:gd name="T40" fmla="*/ 324 w 27"/>
                  <a:gd name="T41" fmla="*/ 138 h 32"/>
                  <a:gd name="T42" fmla="*/ 318 w 27"/>
                  <a:gd name="T43" fmla="*/ 149 h 32"/>
                  <a:gd name="T44" fmla="*/ 318 w 27"/>
                  <a:gd name="T45" fmla="*/ 185 h 32"/>
                  <a:gd name="T46" fmla="*/ 305 w 27"/>
                  <a:gd name="T47" fmla="*/ 211 h 32"/>
                  <a:gd name="T48" fmla="*/ 271 w 27"/>
                  <a:gd name="T49" fmla="*/ 233 h 32"/>
                  <a:gd name="T50" fmla="*/ 242 w 27"/>
                  <a:gd name="T51" fmla="*/ 244 h 32"/>
                  <a:gd name="T52" fmla="*/ 235 w 27"/>
                  <a:gd name="T53" fmla="*/ 270 h 32"/>
                  <a:gd name="T54" fmla="*/ 187 w 27"/>
                  <a:gd name="T55" fmla="*/ 291 h 32"/>
                  <a:gd name="T56" fmla="*/ 181 w 27"/>
                  <a:gd name="T57" fmla="*/ 304 h 32"/>
                  <a:gd name="T58" fmla="*/ 140 w 27"/>
                  <a:gd name="T59" fmla="*/ 304 h 32"/>
                  <a:gd name="T60" fmla="*/ 108 w 27"/>
                  <a:gd name="T61" fmla="*/ 304 h 32"/>
                  <a:gd name="T62" fmla="*/ 97 w 27"/>
                  <a:gd name="T63" fmla="*/ 304 h 32"/>
                  <a:gd name="T64" fmla="*/ 83 w 27"/>
                  <a:gd name="T65" fmla="*/ 304 h 32"/>
                  <a:gd name="T66" fmla="*/ 49 w 27"/>
                  <a:gd name="T67" fmla="*/ 291 h 32"/>
                  <a:gd name="T68" fmla="*/ 38 w 27"/>
                  <a:gd name="T69" fmla="*/ 270 h 32"/>
                  <a:gd name="T70" fmla="*/ 1 w 27"/>
                  <a:gd name="T71" fmla="*/ 264 h 32"/>
                  <a:gd name="T72" fmla="*/ 1 w 27"/>
                  <a:gd name="T73" fmla="*/ 244 h 32"/>
                  <a:gd name="T74" fmla="*/ 1 w 27"/>
                  <a:gd name="T75" fmla="*/ 233 h 32"/>
                  <a:gd name="T76" fmla="*/ 1 w 27"/>
                  <a:gd name="T77" fmla="*/ 233 h 32"/>
                  <a:gd name="T78" fmla="*/ 0 w 27"/>
                  <a:gd name="T79" fmla="*/ 231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0" y="24"/>
                    </a:moveTo>
                    <a:lnTo>
                      <a:pt x="0" y="22"/>
                    </a:lnTo>
                    <a:lnTo>
                      <a:pt x="1" y="21"/>
                    </a:lnTo>
                    <a:lnTo>
                      <a:pt x="1" y="18"/>
                    </a:lnTo>
                    <a:lnTo>
                      <a:pt x="1" y="16"/>
                    </a:lnTo>
                    <a:lnTo>
                      <a:pt x="3" y="15"/>
                    </a:lnTo>
                    <a:lnTo>
                      <a:pt x="3" y="14"/>
                    </a:lnTo>
                    <a:lnTo>
                      <a:pt x="4" y="12"/>
                    </a:lnTo>
                    <a:lnTo>
                      <a:pt x="4" y="11"/>
                    </a:lnTo>
                    <a:lnTo>
                      <a:pt x="6" y="9"/>
                    </a:lnTo>
                    <a:lnTo>
                      <a:pt x="7" y="8"/>
                    </a:lnTo>
                    <a:lnTo>
                      <a:pt x="7" y="7"/>
                    </a:lnTo>
                    <a:lnTo>
                      <a:pt x="8" y="7"/>
                    </a:lnTo>
                    <a:lnTo>
                      <a:pt x="8" y="5"/>
                    </a:lnTo>
                    <a:lnTo>
                      <a:pt x="10" y="5"/>
                    </a:lnTo>
                    <a:lnTo>
                      <a:pt x="10" y="4"/>
                    </a:lnTo>
                    <a:lnTo>
                      <a:pt x="11" y="4"/>
                    </a:lnTo>
                    <a:lnTo>
                      <a:pt x="11" y="2"/>
                    </a:lnTo>
                    <a:lnTo>
                      <a:pt x="13" y="2"/>
                    </a:lnTo>
                    <a:lnTo>
                      <a:pt x="14" y="1"/>
                    </a:lnTo>
                    <a:lnTo>
                      <a:pt x="15" y="1"/>
                    </a:lnTo>
                    <a:lnTo>
                      <a:pt x="17" y="1"/>
                    </a:lnTo>
                    <a:lnTo>
                      <a:pt x="18" y="0"/>
                    </a:lnTo>
                    <a:lnTo>
                      <a:pt x="20" y="0"/>
                    </a:lnTo>
                    <a:lnTo>
                      <a:pt x="20" y="1"/>
                    </a:lnTo>
                    <a:lnTo>
                      <a:pt x="21" y="1"/>
                    </a:lnTo>
                    <a:lnTo>
                      <a:pt x="22" y="1"/>
                    </a:lnTo>
                    <a:lnTo>
                      <a:pt x="24" y="2"/>
                    </a:lnTo>
                    <a:lnTo>
                      <a:pt x="24" y="4"/>
                    </a:lnTo>
                    <a:lnTo>
                      <a:pt x="25" y="4"/>
                    </a:lnTo>
                    <a:lnTo>
                      <a:pt x="25" y="5"/>
                    </a:lnTo>
                    <a:lnTo>
                      <a:pt x="25" y="7"/>
                    </a:lnTo>
                    <a:lnTo>
                      <a:pt x="27" y="8"/>
                    </a:lnTo>
                    <a:lnTo>
                      <a:pt x="27" y="9"/>
                    </a:lnTo>
                    <a:lnTo>
                      <a:pt x="27" y="11"/>
                    </a:lnTo>
                    <a:lnTo>
                      <a:pt x="25" y="12"/>
                    </a:lnTo>
                    <a:lnTo>
                      <a:pt x="25" y="14"/>
                    </a:lnTo>
                    <a:lnTo>
                      <a:pt x="25" y="15"/>
                    </a:lnTo>
                    <a:lnTo>
                      <a:pt x="24" y="16"/>
                    </a:lnTo>
                    <a:lnTo>
                      <a:pt x="24" y="18"/>
                    </a:lnTo>
                    <a:lnTo>
                      <a:pt x="24" y="19"/>
                    </a:lnTo>
                    <a:lnTo>
                      <a:pt x="22" y="21"/>
                    </a:lnTo>
                    <a:lnTo>
                      <a:pt x="22" y="22"/>
                    </a:lnTo>
                    <a:lnTo>
                      <a:pt x="21" y="24"/>
                    </a:lnTo>
                    <a:lnTo>
                      <a:pt x="20" y="25"/>
                    </a:lnTo>
                    <a:lnTo>
                      <a:pt x="18" y="26"/>
                    </a:lnTo>
                    <a:lnTo>
                      <a:pt x="17" y="28"/>
                    </a:lnTo>
                    <a:lnTo>
                      <a:pt x="17" y="29"/>
                    </a:lnTo>
                    <a:lnTo>
                      <a:pt x="15" y="29"/>
                    </a:lnTo>
                    <a:lnTo>
                      <a:pt x="14" y="31"/>
                    </a:lnTo>
                    <a:lnTo>
                      <a:pt x="13" y="31"/>
                    </a:lnTo>
                    <a:lnTo>
                      <a:pt x="13" y="32"/>
                    </a:lnTo>
                    <a:lnTo>
                      <a:pt x="11" y="32"/>
                    </a:lnTo>
                    <a:lnTo>
                      <a:pt x="10" y="32"/>
                    </a:lnTo>
                    <a:lnTo>
                      <a:pt x="8" y="32"/>
                    </a:lnTo>
                    <a:lnTo>
                      <a:pt x="7" y="32"/>
                    </a:lnTo>
                    <a:lnTo>
                      <a:pt x="6" y="32"/>
                    </a:lnTo>
                    <a:lnTo>
                      <a:pt x="4" y="31"/>
                    </a:lnTo>
                    <a:lnTo>
                      <a:pt x="3" y="31"/>
                    </a:lnTo>
                    <a:lnTo>
                      <a:pt x="3" y="29"/>
                    </a:lnTo>
                    <a:lnTo>
                      <a:pt x="1" y="28"/>
                    </a:lnTo>
                    <a:lnTo>
                      <a:pt x="1" y="26"/>
                    </a:lnTo>
                    <a:lnTo>
                      <a:pt x="1" y="25"/>
                    </a:lnTo>
                    <a:lnTo>
                      <a:pt x="1" y="24"/>
                    </a:lnTo>
                    <a:lnTo>
                      <a:pt x="0" y="24"/>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00" name="Freeform 195"/>
              <p:cNvSpPr>
                <a:spLocks/>
              </p:cNvSpPr>
              <p:nvPr/>
            </p:nvSpPr>
            <p:spPr bwMode="auto">
              <a:xfrm>
                <a:off x="3400" y="1390"/>
                <a:ext cx="33" cy="43"/>
              </a:xfrm>
              <a:custGeom>
                <a:avLst/>
                <a:gdLst>
                  <a:gd name="T0" fmla="*/ 0 w 26"/>
                  <a:gd name="T1" fmla="*/ 409 h 32"/>
                  <a:gd name="T2" fmla="*/ 0 w 26"/>
                  <a:gd name="T3" fmla="*/ 341 h 32"/>
                  <a:gd name="T4" fmla="*/ 28 w 26"/>
                  <a:gd name="T5" fmla="*/ 284 h 32"/>
                  <a:gd name="T6" fmla="*/ 36 w 26"/>
                  <a:gd name="T7" fmla="*/ 238 h 32"/>
                  <a:gd name="T8" fmla="*/ 58 w 26"/>
                  <a:gd name="T9" fmla="*/ 177 h 32"/>
                  <a:gd name="T10" fmla="*/ 58 w 26"/>
                  <a:gd name="T11" fmla="*/ 157 h 32"/>
                  <a:gd name="T12" fmla="*/ 74 w 26"/>
                  <a:gd name="T13" fmla="*/ 132 h 32"/>
                  <a:gd name="T14" fmla="*/ 76 w 26"/>
                  <a:gd name="T15" fmla="*/ 98 h 32"/>
                  <a:gd name="T16" fmla="*/ 96 w 26"/>
                  <a:gd name="T17" fmla="*/ 73 h 32"/>
                  <a:gd name="T18" fmla="*/ 119 w 26"/>
                  <a:gd name="T19" fmla="*/ 40 h 32"/>
                  <a:gd name="T20" fmla="*/ 124 w 26"/>
                  <a:gd name="T21" fmla="*/ 1 h 32"/>
                  <a:gd name="T22" fmla="*/ 155 w 26"/>
                  <a:gd name="T23" fmla="*/ 0 h 32"/>
                  <a:gd name="T24" fmla="*/ 173 w 26"/>
                  <a:gd name="T25" fmla="*/ 0 h 32"/>
                  <a:gd name="T26" fmla="*/ 199 w 26"/>
                  <a:gd name="T27" fmla="*/ 0 h 32"/>
                  <a:gd name="T28" fmla="*/ 220 w 26"/>
                  <a:gd name="T29" fmla="*/ 0 h 32"/>
                  <a:gd name="T30" fmla="*/ 250 w 26"/>
                  <a:gd name="T31" fmla="*/ 1 h 32"/>
                  <a:gd name="T32" fmla="*/ 253 w 26"/>
                  <a:gd name="T33" fmla="*/ 40 h 32"/>
                  <a:gd name="T34" fmla="*/ 253 w 26"/>
                  <a:gd name="T35" fmla="*/ 98 h 32"/>
                  <a:gd name="T36" fmla="*/ 281 w 26"/>
                  <a:gd name="T37" fmla="*/ 132 h 32"/>
                  <a:gd name="T38" fmla="*/ 281 w 26"/>
                  <a:gd name="T39" fmla="*/ 211 h 32"/>
                  <a:gd name="T40" fmla="*/ 253 w 26"/>
                  <a:gd name="T41" fmla="*/ 277 h 32"/>
                  <a:gd name="T42" fmla="*/ 253 w 26"/>
                  <a:gd name="T43" fmla="*/ 320 h 32"/>
                  <a:gd name="T44" fmla="*/ 250 w 26"/>
                  <a:gd name="T45" fmla="*/ 372 h 32"/>
                  <a:gd name="T46" fmla="*/ 231 w 26"/>
                  <a:gd name="T47" fmla="*/ 430 h 32"/>
                  <a:gd name="T48" fmla="*/ 220 w 26"/>
                  <a:gd name="T49" fmla="*/ 458 h 32"/>
                  <a:gd name="T50" fmla="*/ 192 w 26"/>
                  <a:gd name="T51" fmla="*/ 500 h 32"/>
                  <a:gd name="T52" fmla="*/ 173 w 26"/>
                  <a:gd name="T53" fmla="*/ 550 h 32"/>
                  <a:gd name="T54" fmla="*/ 151 w 26"/>
                  <a:gd name="T55" fmla="*/ 551 h 32"/>
                  <a:gd name="T56" fmla="*/ 124 w 26"/>
                  <a:gd name="T57" fmla="*/ 598 h 32"/>
                  <a:gd name="T58" fmla="*/ 119 w 26"/>
                  <a:gd name="T59" fmla="*/ 598 h 32"/>
                  <a:gd name="T60" fmla="*/ 96 w 26"/>
                  <a:gd name="T61" fmla="*/ 615 h 32"/>
                  <a:gd name="T62" fmla="*/ 74 w 26"/>
                  <a:gd name="T63" fmla="*/ 598 h 32"/>
                  <a:gd name="T64" fmla="*/ 58 w 26"/>
                  <a:gd name="T65" fmla="*/ 598 h 32"/>
                  <a:gd name="T66" fmla="*/ 36 w 26"/>
                  <a:gd name="T67" fmla="*/ 598 h 32"/>
                  <a:gd name="T68" fmla="*/ 28 w 26"/>
                  <a:gd name="T69" fmla="*/ 551 h 32"/>
                  <a:gd name="T70" fmla="*/ 0 w 26"/>
                  <a:gd name="T71" fmla="*/ 550 h 32"/>
                  <a:gd name="T72" fmla="*/ 0 w 26"/>
                  <a:gd name="T73" fmla="*/ 500 h 32"/>
                  <a:gd name="T74" fmla="*/ 0 w 26"/>
                  <a:gd name="T75" fmla="*/ 493 h 32"/>
                  <a:gd name="T76" fmla="*/ 0 w 26"/>
                  <a:gd name="T77" fmla="*/ 458 h 32"/>
                  <a:gd name="T78" fmla="*/ 0 w 26"/>
                  <a:gd name="T79" fmla="*/ 430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6" h="32">
                    <a:moveTo>
                      <a:pt x="0" y="22"/>
                    </a:moveTo>
                    <a:lnTo>
                      <a:pt x="0" y="21"/>
                    </a:lnTo>
                    <a:lnTo>
                      <a:pt x="0" y="19"/>
                    </a:lnTo>
                    <a:lnTo>
                      <a:pt x="0" y="18"/>
                    </a:lnTo>
                    <a:lnTo>
                      <a:pt x="0" y="16"/>
                    </a:lnTo>
                    <a:lnTo>
                      <a:pt x="2" y="15"/>
                    </a:lnTo>
                    <a:lnTo>
                      <a:pt x="2" y="14"/>
                    </a:lnTo>
                    <a:lnTo>
                      <a:pt x="3" y="12"/>
                    </a:lnTo>
                    <a:lnTo>
                      <a:pt x="3" y="11"/>
                    </a:lnTo>
                    <a:lnTo>
                      <a:pt x="5" y="9"/>
                    </a:lnTo>
                    <a:lnTo>
                      <a:pt x="5" y="8"/>
                    </a:lnTo>
                    <a:lnTo>
                      <a:pt x="6" y="8"/>
                    </a:lnTo>
                    <a:lnTo>
                      <a:pt x="6" y="7"/>
                    </a:lnTo>
                    <a:lnTo>
                      <a:pt x="7" y="7"/>
                    </a:lnTo>
                    <a:lnTo>
                      <a:pt x="7" y="5"/>
                    </a:lnTo>
                    <a:lnTo>
                      <a:pt x="9" y="5"/>
                    </a:lnTo>
                    <a:lnTo>
                      <a:pt x="9" y="4"/>
                    </a:lnTo>
                    <a:lnTo>
                      <a:pt x="10" y="4"/>
                    </a:lnTo>
                    <a:lnTo>
                      <a:pt x="10" y="2"/>
                    </a:lnTo>
                    <a:lnTo>
                      <a:pt x="12" y="2"/>
                    </a:lnTo>
                    <a:lnTo>
                      <a:pt x="12" y="1"/>
                    </a:lnTo>
                    <a:lnTo>
                      <a:pt x="13" y="1"/>
                    </a:lnTo>
                    <a:lnTo>
                      <a:pt x="14" y="0"/>
                    </a:lnTo>
                    <a:lnTo>
                      <a:pt x="16" y="0"/>
                    </a:lnTo>
                    <a:lnTo>
                      <a:pt x="17" y="0"/>
                    </a:lnTo>
                    <a:lnTo>
                      <a:pt x="19" y="0"/>
                    </a:lnTo>
                    <a:lnTo>
                      <a:pt x="20" y="0"/>
                    </a:lnTo>
                    <a:lnTo>
                      <a:pt x="21" y="0"/>
                    </a:lnTo>
                    <a:lnTo>
                      <a:pt x="23" y="1"/>
                    </a:lnTo>
                    <a:lnTo>
                      <a:pt x="24" y="2"/>
                    </a:lnTo>
                    <a:lnTo>
                      <a:pt x="24" y="4"/>
                    </a:lnTo>
                    <a:lnTo>
                      <a:pt x="24" y="5"/>
                    </a:lnTo>
                    <a:lnTo>
                      <a:pt x="26" y="5"/>
                    </a:lnTo>
                    <a:lnTo>
                      <a:pt x="26" y="7"/>
                    </a:lnTo>
                    <a:lnTo>
                      <a:pt x="26" y="8"/>
                    </a:lnTo>
                    <a:lnTo>
                      <a:pt x="26" y="11"/>
                    </a:lnTo>
                    <a:lnTo>
                      <a:pt x="26" y="12"/>
                    </a:lnTo>
                    <a:lnTo>
                      <a:pt x="24" y="14"/>
                    </a:lnTo>
                    <a:lnTo>
                      <a:pt x="24" y="15"/>
                    </a:lnTo>
                    <a:lnTo>
                      <a:pt x="24" y="16"/>
                    </a:lnTo>
                    <a:lnTo>
                      <a:pt x="23" y="18"/>
                    </a:lnTo>
                    <a:lnTo>
                      <a:pt x="23" y="19"/>
                    </a:lnTo>
                    <a:lnTo>
                      <a:pt x="21" y="21"/>
                    </a:lnTo>
                    <a:lnTo>
                      <a:pt x="21" y="22"/>
                    </a:lnTo>
                    <a:lnTo>
                      <a:pt x="20" y="22"/>
                    </a:lnTo>
                    <a:lnTo>
                      <a:pt x="20" y="24"/>
                    </a:lnTo>
                    <a:lnTo>
                      <a:pt x="19" y="25"/>
                    </a:lnTo>
                    <a:lnTo>
                      <a:pt x="17" y="26"/>
                    </a:lnTo>
                    <a:lnTo>
                      <a:pt x="16" y="28"/>
                    </a:lnTo>
                    <a:lnTo>
                      <a:pt x="14" y="29"/>
                    </a:lnTo>
                    <a:lnTo>
                      <a:pt x="13" y="29"/>
                    </a:lnTo>
                    <a:lnTo>
                      <a:pt x="12" y="31"/>
                    </a:lnTo>
                    <a:lnTo>
                      <a:pt x="10" y="31"/>
                    </a:lnTo>
                    <a:lnTo>
                      <a:pt x="9" y="32"/>
                    </a:lnTo>
                    <a:lnTo>
                      <a:pt x="7" y="32"/>
                    </a:lnTo>
                    <a:lnTo>
                      <a:pt x="6" y="31"/>
                    </a:lnTo>
                    <a:lnTo>
                      <a:pt x="5" y="31"/>
                    </a:lnTo>
                    <a:lnTo>
                      <a:pt x="3" y="31"/>
                    </a:lnTo>
                    <a:lnTo>
                      <a:pt x="2" y="29"/>
                    </a:lnTo>
                    <a:lnTo>
                      <a:pt x="2" y="28"/>
                    </a:lnTo>
                    <a:lnTo>
                      <a:pt x="0" y="28"/>
                    </a:lnTo>
                    <a:lnTo>
                      <a:pt x="0" y="26"/>
                    </a:lnTo>
                    <a:lnTo>
                      <a:pt x="0" y="25"/>
                    </a:lnTo>
                    <a:lnTo>
                      <a:pt x="0" y="24"/>
                    </a:lnTo>
                    <a:lnTo>
                      <a:pt x="0" y="2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01" name="Freeform 196"/>
              <p:cNvSpPr>
                <a:spLocks/>
              </p:cNvSpPr>
              <p:nvPr/>
            </p:nvSpPr>
            <p:spPr bwMode="auto">
              <a:xfrm>
                <a:off x="3433" y="1069"/>
                <a:ext cx="11" cy="40"/>
              </a:xfrm>
              <a:custGeom>
                <a:avLst/>
                <a:gdLst>
                  <a:gd name="T0" fmla="*/ 470 w 7"/>
                  <a:gd name="T1" fmla="*/ 0 h 31"/>
                  <a:gd name="T2" fmla="*/ 470 w 7"/>
                  <a:gd name="T3" fmla="*/ 0 h 31"/>
                  <a:gd name="T4" fmla="*/ 470 w 7"/>
                  <a:gd name="T5" fmla="*/ 0 h 31"/>
                  <a:gd name="T6" fmla="*/ 632 w 7"/>
                  <a:gd name="T7" fmla="*/ 0 h 31"/>
                  <a:gd name="T8" fmla="*/ 632 w 7"/>
                  <a:gd name="T9" fmla="*/ 0 h 31"/>
                  <a:gd name="T10" fmla="*/ 632 w 7"/>
                  <a:gd name="T11" fmla="*/ 1 h 31"/>
                  <a:gd name="T12" fmla="*/ 632 w 7"/>
                  <a:gd name="T13" fmla="*/ 28 h 31"/>
                  <a:gd name="T14" fmla="*/ 632 w 7"/>
                  <a:gd name="T15" fmla="*/ 46 h 31"/>
                  <a:gd name="T16" fmla="*/ 632 w 7"/>
                  <a:gd name="T17" fmla="*/ 59 h 31"/>
                  <a:gd name="T18" fmla="*/ 632 w 7"/>
                  <a:gd name="T19" fmla="*/ 98 h 31"/>
                  <a:gd name="T20" fmla="*/ 632 w 7"/>
                  <a:gd name="T21" fmla="*/ 139 h 31"/>
                  <a:gd name="T22" fmla="*/ 632 w 7"/>
                  <a:gd name="T23" fmla="*/ 179 h 31"/>
                  <a:gd name="T24" fmla="*/ 632 w 7"/>
                  <a:gd name="T25" fmla="*/ 210 h 31"/>
                  <a:gd name="T26" fmla="*/ 632 w 7"/>
                  <a:gd name="T27" fmla="*/ 245 h 31"/>
                  <a:gd name="T28" fmla="*/ 632 w 7"/>
                  <a:gd name="T29" fmla="*/ 271 h 31"/>
                  <a:gd name="T30" fmla="*/ 470 w 7"/>
                  <a:gd name="T31" fmla="*/ 316 h 31"/>
                  <a:gd name="T32" fmla="*/ 470 w 7"/>
                  <a:gd name="T33" fmla="*/ 342 h 31"/>
                  <a:gd name="T34" fmla="*/ 470 w 7"/>
                  <a:gd name="T35" fmla="*/ 369 h 31"/>
                  <a:gd name="T36" fmla="*/ 333 w 7"/>
                  <a:gd name="T37" fmla="*/ 369 h 31"/>
                  <a:gd name="T38" fmla="*/ 333 w 7"/>
                  <a:gd name="T39" fmla="*/ 397 h 31"/>
                  <a:gd name="T40" fmla="*/ 299 w 7"/>
                  <a:gd name="T41" fmla="*/ 397 h 31"/>
                  <a:gd name="T42" fmla="*/ 299 w 7"/>
                  <a:gd name="T43" fmla="*/ 397 h 31"/>
                  <a:gd name="T44" fmla="*/ 299 w 7"/>
                  <a:gd name="T45" fmla="*/ 397 h 31"/>
                  <a:gd name="T46" fmla="*/ 121 w 7"/>
                  <a:gd name="T47" fmla="*/ 397 h 31"/>
                  <a:gd name="T48" fmla="*/ 121 w 7"/>
                  <a:gd name="T49" fmla="*/ 369 h 31"/>
                  <a:gd name="T50" fmla="*/ 0 w 7"/>
                  <a:gd name="T51" fmla="*/ 350 h 31"/>
                  <a:gd name="T52" fmla="*/ 0 w 7"/>
                  <a:gd name="T53" fmla="*/ 350 h 31"/>
                  <a:gd name="T54" fmla="*/ 0 w 7"/>
                  <a:gd name="T55" fmla="*/ 342 h 31"/>
                  <a:gd name="T56" fmla="*/ 0 w 7"/>
                  <a:gd name="T57" fmla="*/ 308 h 31"/>
                  <a:gd name="T58" fmla="*/ 0 w 7"/>
                  <a:gd name="T59" fmla="*/ 245 h 31"/>
                  <a:gd name="T60" fmla="*/ 121 w 7"/>
                  <a:gd name="T61" fmla="*/ 210 h 31"/>
                  <a:gd name="T62" fmla="*/ 121 w 7"/>
                  <a:gd name="T63" fmla="*/ 179 h 31"/>
                  <a:gd name="T64" fmla="*/ 121 w 7"/>
                  <a:gd name="T65" fmla="*/ 139 h 31"/>
                  <a:gd name="T66" fmla="*/ 299 w 7"/>
                  <a:gd name="T67" fmla="*/ 98 h 31"/>
                  <a:gd name="T68" fmla="*/ 299 w 7"/>
                  <a:gd name="T69" fmla="*/ 59 h 31"/>
                  <a:gd name="T70" fmla="*/ 299 w 7"/>
                  <a:gd name="T71" fmla="*/ 28 h 31"/>
                  <a:gd name="T72" fmla="*/ 299 w 7"/>
                  <a:gd name="T73" fmla="*/ 1 h 31"/>
                  <a:gd name="T74" fmla="*/ 299 w 7"/>
                  <a:gd name="T75" fmla="*/ 1 h 31"/>
                  <a:gd name="T76" fmla="*/ 333 w 7"/>
                  <a:gd name="T77" fmla="*/ 0 h 31"/>
                  <a:gd name="T78" fmla="*/ 333 w 7"/>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4" y="0"/>
                    </a:moveTo>
                    <a:lnTo>
                      <a:pt x="5" y="0"/>
                    </a:lnTo>
                    <a:lnTo>
                      <a:pt x="7" y="0"/>
                    </a:lnTo>
                    <a:lnTo>
                      <a:pt x="7" y="1"/>
                    </a:lnTo>
                    <a:lnTo>
                      <a:pt x="7" y="2"/>
                    </a:lnTo>
                    <a:lnTo>
                      <a:pt x="7" y="4"/>
                    </a:lnTo>
                    <a:lnTo>
                      <a:pt x="7" y="5"/>
                    </a:lnTo>
                    <a:lnTo>
                      <a:pt x="7" y="7"/>
                    </a:lnTo>
                    <a:lnTo>
                      <a:pt x="7" y="8"/>
                    </a:lnTo>
                    <a:lnTo>
                      <a:pt x="7" y="9"/>
                    </a:lnTo>
                    <a:lnTo>
                      <a:pt x="7" y="11"/>
                    </a:lnTo>
                    <a:lnTo>
                      <a:pt x="7" y="12"/>
                    </a:lnTo>
                    <a:lnTo>
                      <a:pt x="7" y="14"/>
                    </a:lnTo>
                    <a:lnTo>
                      <a:pt x="7" y="15"/>
                    </a:lnTo>
                    <a:lnTo>
                      <a:pt x="7" y="17"/>
                    </a:lnTo>
                    <a:lnTo>
                      <a:pt x="7" y="18"/>
                    </a:lnTo>
                    <a:lnTo>
                      <a:pt x="7" y="19"/>
                    </a:lnTo>
                    <a:lnTo>
                      <a:pt x="7" y="21"/>
                    </a:lnTo>
                    <a:lnTo>
                      <a:pt x="7" y="22"/>
                    </a:lnTo>
                    <a:lnTo>
                      <a:pt x="7" y="24"/>
                    </a:lnTo>
                    <a:lnTo>
                      <a:pt x="5" y="25"/>
                    </a:lnTo>
                    <a:lnTo>
                      <a:pt x="5" y="26"/>
                    </a:lnTo>
                    <a:lnTo>
                      <a:pt x="5" y="28"/>
                    </a:lnTo>
                    <a:lnTo>
                      <a:pt x="5" y="29"/>
                    </a:lnTo>
                    <a:lnTo>
                      <a:pt x="4" y="29"/>
                    </a:lnTo>
                    <a:lnTo>
                      <a:pt x="4" y="31"/>
                    </a:lnTo>
                    <a:lnTo>
                      <a:pt x="3" y="31"/>
                    </a:lnTo>
                    <a:lnTo>
                      <a:pt x="1" y="31"/>
                    </a:lnTo>
                    <a:lnTo>
                      <a:pt x="1" y="29"/>
                    </a:lnTo>
                    <a:lnTo>
                      <a:pt x="0" y="29"/>
                    </a:lnTo>
                    <a:lnTo>
                      <a:pt x="0" y="28"/>
                    </a:lnTo>
                    <a:lnTo>
                      <a:pt x="0" y="26"/>
                    </a:lnTo>
                    <a:lnTo>
                      <a:pt x="0" y="25"/>
                    </a:lnTo>
                    <a:lnTo>
                      <a:pt x="0" y="24"/>
                    </a:lnTo>
                    <a:lnTo>
                      <a:pt x="0" y="22"/>
                    </a:lnTo>
                    <a:lnTo>
                      <a:pt x="0" y="19"/>
                    </a:lnTo>
                    <a:lnTo>
                      <a:pt x="1" y="18"/>
                    </a:lnTo>
                    <a:lnTo>
                      <a:pt x="1" y="17"/>
                    </a:lnTo>
                    <a:lnTo>
                      <a:pt x="1" y="15"/>
                    </a:lnTo>
                    <a:lnTo>
                      <a:pt x="1" y="14"/>
                    </a:lnTo>
                    <a:lnTo>
                      <a:pt x="1" y="12"/>
                    </a:lnTo>
                    <a:lnTo>
                      <a:pt x="1" y="11"/>
                    </a:lnTo>
                    <a:lnTo>
                      <a:pt x="1" y="9"/>
                    </a:lnTo>
                    <a:lnTo>
                      <a:pt x="3" y="8"/>
                    </a:lnTo>
                    <a:lnTo>
                      <a:pt x="3" y="7"/>
                    </a:lnTo>
                    <a:lnTo>
                      <a:pt x="3" y="5"/>
                    </a:lnTo>
                    <a:lnTo>
                      <a:pt x="3" y="4"/>
                    </a:lnTo>
                    <a:lnTo>
                      <a:pt x="3" y="2"/>
                    </a:lnTo>
                    <a:lnTo>
                      <a:pt x="3" y="1"/>
                    </a:lnTo>
                    <a:lnTo>
                      <a:pt x="4"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02" name="Freeform 197"/>
              <p:cNvSpPr>
                <a:spLocks/>
              </p:cNvSpPr>
              <p:nvPr/>
            </p:nvSpPr>
            <p:spPr bwMode="auto">
              <a:xfrm>
                <a:off x="3430" y="1112"/>
                <a:ext cx="14" cy="38"/>
              </a:xfrm>
              <a:custGeom>
                <a:avLst/>
                <a:gdLst>
                  <a:gd name="T0" fmla="*/ 562 w 9"/>
                  <a:gd name="T1" fmla="*/ 0 h 31"/>
                  <a:gd name="T2" fmla="*/ 562 w 9"/>
                  <a:gd name="T3" fmla="*/ 0 h 31"/>
                  <a:gd name="T4" fmla="*/ 562 w 9"/>
                  <a:gd name="T5" fmla="*/ 0 h 31"/>
                  <a:gd name="T6" fmla="*/ 562 w 9"/>
                  <a:gd name="T7" fmla="*/ 0 h 31"/>
                  <a:gd name="T8" fmla="*/ 750 w 9"/>
                  <a:gd name="T9" fmla="*/ 0 h 31"/>
                  <a:gd name="T10" fmla="*/ 750 w 9"/>
                  <a:gd name="T11" fmla="*/ 1 h 31"/>
                  <a:gd name="T12" fmla="*/ 750 w 9"/>
                  <a:gd name="T13" fmla="*/ 25 h 31"/>
                  <a:gd name="T14" fmla="*/ 750 w 9"/>
                  <a:gd name="T15" fmla="*/ 31 h 31"/>
                  <a:gd name="T16" fmla="*/ 750 w 9"/>
                  <a:gd name="T17" fmla="*/ 47 h 31"/>
                  <a:gd name="T18" fmla="*/ 750 w 9"/>
                  <a:gd name="T19" fmla="*/ 60 h 31"/>
                  <a:gd name="T20" fmla="*/ 750 w 9"/>
                  <a:gd name="T21" fmla="*/ 87 h 31"/>
                  <a:gd name="T22" fmla="*/ 750 w 9"/>
                  <a:gd name="T23" fmla="*/ 108 h 31"/>
                  <a:gd name="T24" fmla="*/ 750 w 9"/>
                  <a:gd name="T25" fmla="*/ 132 h 31"/>
                  <a:gd name="T26" fmla="*/ 750 w 9"/>
                  <a:gd name="T27" fmla="*/ 161 h 31"/>
                  <a:gd name="T28" fmla="*/ 750 w 9"/>
                  <a:gd name="T29" fmla="*/ 173 h 31"/>
                  <a:gd name="T30" fmla="*/ 562 w 9"/>
                  <a:gd name="T31" fmla="*/ 197 h 31"/>
                  <a:gd name="T32" fmla="*/ 562 w 9"/>
                  <a:gd name="T33" fmla="*/ 212 h 31"/>
                  <a:gd name="T34" fmla="*/ 562 w 9"/>
                  <a:gd name="T35" fmla="*/ 228 h 31"/>
                  <a:gd name="T36" fmla="*/ 482 w 9"/>
                  <a:gd name="T37" fmla="*/ 228 h 31"/>
                  <a:gd name="T38" fmla="*/ 428 w 9"/>
                  <a:gd name="T39" fmla="*/ 241 h 31"/>
                  <a:gd name="T40" fmla="*/ 428 w 9"/>
                  <a:gd name="T41" fmla="*/ 241 h 31"/>
                  <a:gd name="T42" fmla="*/ 428 w 9"/>
                  <a:gd name="T43" fmla="*/ 241 h 31"/>
                  <a:gd name="T44" fmla="*/ 275 w 9"/>
                  <a:gd name="T45" fmla="*/ 241 h 31"/>
                  <a:gd name="T46" fmla="*/ 275 w 9"/>
                  <a:gd name="T47" fmla="*/ 241 h 31"/>
                  <a:gd name="T48" fmla="*/ 177 w 9"/>
                  <a:gd name="T49" fmla="*/ 228 h 31"/>
                  <a:gd name="T50" fmla="*/ 177 w 9"/>
                  <a:gd name="T51" fmla="*/ 228 h 31"/>
                  <a:gd name="T52" fmla="*/ 177 w 9"/>
                  <a:gd name="T53" fmla="*/ 212 h 31"/>
                  <a:gd name="T54" fmla="*/ 0 w 9"/>
                  <a:gd name="T55" fmla="*/ 206 h 31"/>
                  <a:gd name="T56" fmla="*/ 177 w 9"/>
                  <a:gd name="T57" fmla="*/ 181 h 31"/>
                  <a:gd name="T58" fmla="*/ 177 w 9"/>
                  <a:gd name="T59" fmla="*/ 162 h 31"/>
                  <a:gd name="T60" fmla="*/ 275 w 9"/>
                  <a:gd name="T61" fmla="*/ 132 h 31"/>
                  <a:gd name="T62" fmla="*/ 275 w 9"/>
                  <a:gd name="T63" fmla="*/ 108 h 31"/>
                  <a:gd name="T64" fmla="*/ 275 w 9"/>
                  <a:gd name="T65" fmla="*/ 87 h 31"/>
                  <a:gd name="T66" fmla="*/ 428 w 9"/>
                  <a:gd name="T67" fmla="*/ 60 h 31"/>
                  <a:gd name="T68" fmla="*/ 428 w 9"/>
                  <a:gd name="T69" fmla="*/ 47 h 31"/>
                  <a:gd name="T70" fmla="*/ 428 w 9"/>
                  <a:gd name="T71" fmla="*/ 25 h 31"/>
                  <a:gd name="T72" fmla="*/ 428 w 9"/>
                  <a:gd name="T73" fmla="*/ 1 h 31"/>
                  <a:gd name="T74" fmla="*/ 428 w 9"/>
                  <a:gd name="T75" fmla="*/ 1 h 31"/>
                  <a:gd name="T76" fmla="*/ 482 w 9"/>
                  <a:gd name="T77" fmla="*/ 0 h 31"/>
                  <a:gd name="T78" fmla="*/ 482 w 9"/>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 h="31">
                    <a:moveTo>
                      <a:pt x="6" y="0"/>
                    </a:moveTo>
                    <a:lnTo>
                      <a:pt x="7" y="0"/>
                    </a:lnTo>
                    <a:lnTo>
                      <a:pt x="9" y="0"/>
                    </a:lnTo>
                    <a:lnTo>
                      <a:pt x="9" y="1"/>
                    </a:lnTo>
                    <a:lnTo>
                      <a:pt x="9" y="3"/>
                    </a:lnTo>
                    <a:lnTo>
                      <a:pt x="9" y="4"/>
                    </a:lnTo>
                    <a:lnTo>
                      <a:pt x="9" y="6"/>
                    </a:lnTo>
                    <a:lnTo>
                      <a:pt x="9" y="7"/>
                    </a:lnTo>
                    <a:lnTo>
                      <a:pt x="9" y="8"/>
                    </a:lnTo>
                    <a:lnTo>
                      <a:pt x="9" y="10"/>
                    </a:lnTo>
                    <a:lnTo>
                      <a:pt x="9" y="11"/>
                    </a:lnTo>
                    <a:lnTo>
                      <a:pt x="9" y="13"/>
                    </a:lnTo>
                    <a:lnTo>
                      <a:pt x="9" y="14"/>
                    </a:lnTo>
                    <a:lnTo>
                      <a:pt x="9" y="16"/>
                    </a:lnTo>
                    <a:lnTo>
                      <a:pt x="9" y="17"/>
                    </a:lnTo>
                    <a:lnTo>
                      <a:pt x="9" y="18"/>
                    </a:lnTo>
                    <a:lnTo>
                      <a:pt x="9" y="20"/>
                    </a:lnTo>
                    <a:lnTo>
                      <a:pt x="9" y="21"/>
                    </a:lnTo>
                    <a:lnTo>
                      <a:pt x="9" y="23"/>
                    </a:lnTo>
                    <a:lnTo>
                      <a:pt x="7" y="24"/>
                    </a:lnTo>
                    <a:lnTo>
                      <a:pt x="7" y="25"/>
                    </a:lnTo>
                    <a:lnTo>
                      <a:pt x="7" y="27"/>
                    </a:lnTo>
                    <a:lnTo>
                      <a:pt x="7" y="28"/>
                    </a:lnTo>
                    <a:lnTo>
                      <a:pt x="7" y="30"/>
                    </a:lnTo>
                    <a:lnTo>
                      <a:pt x="6" y="30"/>
                    </a:lnTo>
                    <a:lnTo>
                      <a:pt x="6" y="31"/>
                    </a:lnTo>
                    <a:lnTo>
                      <a:pt x="5" y="31"/>
                    </a:lnTo>
                    <a:lnTo>
                      <a:pt x="3" y="31"/>
                    </a:lnTo>
                    <a:lnTo>
                      <a:pt x="2" y="30"/>
                    </a:lnTo>
                    <a:lnTo>
                      <a:pt x="2" y="28"/>
                    </a:lnTo>
                    <a:lnTo>
                      <a:pt x="2" y="27"/>
                    </a:lnTo>
                    <a:lnTo>
                      <a:pt x="0" y="27"/>
                    </a:lnTo>
                    <a:lnTo>
                      <a:pt x="2" y="25"/>
                    </a:lnTo>
                    <a:lnTo>
                      <a:pt x="2" y="24"/>
                    </a:lnTo>
                    <a:lnTo>
                      <a:pt x="2" y="23"/>
                    </a:lnTo>
                    <a:lnTo>
                      <a:pt x="2" y="21"/>
                    </a:lnTo>
                    <a:lnTo>
                      <a:pt x="2" y="18"/>
                    </a:lnTo>
                    <a:lnTo>
                      <a:pt x="3" y="17"/>
                    </a:lnTo>
                    <a:lnTo>
                      <a:pt x="3" y="16"/>
                    </a:lnTo>
                    <a:lnTo>
                      <a:pt x="3" y="14"/>
                    </a:lnTo>
                    <a:lnTo>
                      <a:pt x="3" y="13"/>
                    </a:lnTo>
                    <a:lnTo>
                      <a:pt x="3" y="11"/>
                    </a:lnTo>
                    <a:lnTo>
                      <a:pt x="3" y="10"/>
                    </a:lnTo>
                    <a:lnTo>
                      <a:pt x="5" y="8"/>
                    </a:lnTo>
                    <a:lnTo>
                      <a:pt x="5" y="7"/>
                    </a:lnTo>
                    <a:lnTo>
                      <a:pt x="5" y="6"/>
                    </a:lnTo>
                    <a:lnTo>
                      <a:pt x="5" y="4"/>
                    </a:lnTo>
                    <a:lnTo>
                      <a:pt x="5" y="3"/>
                    </a:lnTo>
                    <a:lnTo>
                      <a:pt x="5" y="1"/>
                    </a:lnTo>
                    <a:lnTo>
                      <a:pt x="6" y="1"/>
                    </a:lnTo>
                    <a:lnTo>
                      <a:pt x="6"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03" name="Freeform 198"/>
              <p:cNvSpPr>
                <a:spLocks/>
              </p:cNvSpPr>
              <p:nvPr/>
            </p:nvSpPr>
            <p:spPr bwMode="auto">
              <a:xfrm>
                <a:off x="3433" y="1150"/>
                <a:ext cx="11" cy="41"/>
              </a:xfrm>
              <a:custGeom>
                <a:avLst/>
                <a:gdLst>
                  <a:gd name="T0" fmla="*/ 131 w 8"/>
                  <a:gd name="T1" fmla="*/ 0 h 31"/>
                  <a:gd name="T2" fmla="*/ 131 w 8"/>
                  <a:gd name="T3" fmla="*/ 0 h 31"/>
                  <a:gd name="T4" fmla="*/ 180 w 8"/>
                  <a:gd name="T5" fmla="*/ 0 h 31"/>
                  <a:gd name="T6" fmla="*/ 180 w 8"/>
                  <a:gd name="T7" fmla="*/ 0 h 31"/>
                  <a:gd name="T8" fmla="*/ 180 w 8"/>
                  <a:gd name="T9" fmla="*/ 0 h 31"/>
                  <a:gd name="T10" fmla="*/ 180 w 8"/>
                  <a:gd name="T11" fmla="*/ 1 h 31"/>
                  <a:gd name="T12" fmla="*/ 180 w 8"/>
                  <a:gd name="T13" fmla="*/ 49 h 31"/>
                  <a:gd name="T14" fmla="*/ 180 w 8"/>
                  <a:gd name="T15" fmla="*/ 65 h 31"/>
                  <a:gd name="T16" fmla="*/ 198 w 8"/>
                  <a:gd name="T17" fmla="*/ 104 h 31"/>
                  <a:gd name="T18" fmla="*/ 198 w 8"/>
                  <a:gd name="T19" fmla="*/ 138 h 31"/>
                  <a:gd name="T20" fmla="*/ 198 w 8"/>
                  <a:gd name="T21" fmla="*/ 183 h 31"/>
                  <a:gd name="T22" fmla="*/ 198 w 8"/>
                  <a:gd name="T23" fmla="*/ 237 h 31"/>
                  <a:gd name="T24" fmla="*/ 198 w 8"/>
                  <a:gd name="T25" fmla="*/ 266 h 31"/>
                  <a:gd name="T26" fmla="*/ 180 w 8"/>
                  <a:gd name="T27" fmla="*/ 320 h 31"/>
                  <a:gd name="T28" fmla="*/ 180 w 8"/>
                  <a:gd name="T29" fmla="*/ 378 h 31"/>
                  <a:gd name="T30" fmla="*/ 180 w 8"/>
                  <a:gd name="T31" fmla="*/ 414 h 31"/>
                  <a:gd name="T32" fmla="*/ 131 w 8"/>
                  <a:gd name="T33" fmla="*/ 444 h 31"/>
                  <a:gd name="T34" fmla="*/ 131 w 8"/>
                  <a:gd name="T35" fmla="*/ 500 h 31"/>
                  <a:gd name="T36" fmla="*/ 105 w 8"/>
                  <a:gd name="T37" fmla="*/ 500 h 31"/>
                  <a:gd name="T38" fmla="*/ 105 w 8"/>
                  <a:gd name="T39" fmla="*/ 503 h 31"/>
                  <a:gd name="T40" fmla="*/ 76 w 8"/>
                  <a:gd name="T41" fmla="*/ 503 h 31"/>
                  <a:gd name="T42" fmla="*/ 76 w 8"/>
                  <a:gd name="T43" fmla="*/ 503 h 31"/>
                  <a:gd name="T44" fmla="*/ 76 w 8"/>
                  <a:gd name="T45" fmla="*/ 503 h 31"/>
                  <a:gd name="T46" fmla="*/ 1 w 8"/>
                  <a:gd name="T47" fmla="*/ 503 h 31"/>
                  <a:gd name="T48" fmla="*/ 1 w 8"/>
                  <a:gd name="T49" fmla="*/ 500 h 31"/>
                  <a:gd name="T50" fmla="*/ 0 w 8"/>
                  <a:gd name="T51" fmla="*/ 463 h 31"/>
                  <a:gd name="T52" fmla="*/ 0 w 8"/>
                  <a:gd name="T53" fmla="*/ 444 h 31"/>
                  <a:gd name="T54" fmla="*/ 0 w 8"/>
                  <a:gd name="T55" fmla="*/ 414 h 31"/>
                  <a:gd name="T56" fmla="*/ 0 w 8"/>
                  <a:gd name="T57" fmla="*/ 397 h 31"/>
                  <a:gd name="T58" fmla="*/ 1 w 8"/>
                  <a:gd name="T59" fmla="*/ 320 h 31"/>
                  <a:gd name="T60" fmla="*/ 1 w 8"/>
                  <a:gd name="T61" fmla="*/ 266 h 31"/>
                  <a:gd name="T62" fmla="*/ 1 w 8"/>
                  <a:gd name="T63" fmla="*/ 237 h 31"/>
                  <a:gd name="T64" fmla="*/ 76 w 8"/>
                  <a:gd name="T65" fmla="*/ 183 h 31"/>
                  <a:gd name="T66" fmla="*/ 76 w 8"/>
                  <a:gd name="T67" fmla="*/ 138 h 31"/>
                  <a:gd name="T68" fmla="*/ 76 w 8"/>
                  <a:gd name="T69" fmla="*/ 104 h 31"/>
                  <a:gd name="T70" fmla="*/ 76 w 8"/>
                  <a:gd name="T71" fmla="*/ 49 h 31"/>
                  <a:gd name="T72" fmla="*/ 105 w 8"/>
                  <a:gd name="T73" fmla="*/ 1 h 31"/>
                  <a:gd name="T74" fmla="*/ 105 w 8"/>
                  <a:gd name="T75" fmla="*/ 1 h 31"/>
                  <a:gd name="T76" fmla="*/ 105 w 8"/>
                  <a:gd name="T77" fmla="*/ 0 h 31"/>
                  <a:gd name="T78" fmla="*/ 131 w 8"/>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 h="31">
                    <a:moveTo>
                      <a:pt x="5" y="0"/>
                    </a:moveTo>
                    <a:lnTo>
                      <a:pt x="5" y="0"/>
                    </a:lnTo>
                    <a:lnTo>
                      <a:pt x="7" y="0"/>
                    </a:lnTo>
                    <a:lnTo>
                      <a:pt x="7" y="1"/>
                    </a:lnTo>
                    <a:lnTo>
                      <a:pt x="7" y="3"/>
                    </a:lnTo>
                    <a:lnTo>
                      <a:pt x="7" y="4"/>
                    </a:lnTo>
                    <a:lnTo>
                      <a:pt x="8" y="6"/>
                    </a:lnTo>
                    <a:lnTo>
                      <a:pt x="8" y="7"/>
                    </a:lnTo>
                    <a:lnTo>
                      <a:pt x="8" y="8"/>
                    </a:lnTo>
                    <a:lnTo>
                      <a:pt x="8" y="10"/>
                    </a:lnTo>
                    <a:lnTo>
                      <a:pt x="8" y="11"/>
                    </a:lnTo>
                    <a:lnTo>
                      <a:pt x="8" y="13"/>
                    </a:lnTo>
                    <a:lnTo>
                      <a:pt x="8" y="14"/>
                    </a:lnTo>
                    <a:lnTo>
                      <a:pt x="8" y="17"/>
                    </a:lnTo>
                    <a:lnTo>
                      <a:pt x="7" y="18"/>
                    </a:lnTo>
                    <a:lnTo>
                      <a:pt x="7" y="20"/>
                    </a:lnTo>
                    <a:lnTo>
                      <a:pt x="7" y="21"/>
                    </a:lnTo>
                    <a:lnTo>
                      <a:pt x="7" y="23"/>
                    </a:lnTo>
                    <a:lnTo>
                      <a:pt x="7" y="24"/>
                    </a:lnTo>
                    <a:lnTo>
                      <a:pt x="7" y="25"/>
                    </a:lnTo>
                    <a:lnTo>
                      <a:pt x="7" y="27"/>
                    </a:lnTo>
                    <a:lnTo>
                      <a:pt x="5" y="27"/>
                    </a:lnTo>
                    <a:lnTo>
                      <a:pt x="5" y="28"/>
                    </a:lnTo>
                    <a:lnTo>
                      <a:pt x="5" y="30"/>
                    </a:lnTo>
                    <a:lnTo>
                      <a:pt x="4" y="30"/>
                    </a:lnTo>
                    <a:lnTo>
                      <a:pt x="4" y="31"/>
                    </a:lnTo>
                    <a:lnTo>
                      <a:pt x="3" y="31"/>
                    </a:lnTo>
                    <a:lnTo>
                      <a:pt x="1" y="31"/>
                    </a:lnTo>
                    <a:lnTo>
                      <a:pt x="1" y="30"/>
                    </a:lnTo>
                    <a:lnTo>
                      <a:pt x="0" y="30"/>
                    </a:lnTo>
                    <a:lnTo>
                      <a:pt x="0" y="28"/>
                    </a:lnTo>
                    <a:lnTo>
                      <a:pt x="0" y="27"/>
                    </a:lnTo>
                    <a:lnTo>
                      <a:pt x="0" y="25"/>
                    </a:lnTo>
                    <a:lnTo>
                      <a:pt x="0" y="24"/>
                    </a:lnTo>
                    <a:lnTo>
                      <a:pt x="0" y="23"/>
                    </a:lnTo>
                    <a:lnTo>
                      <a:pt x="1" y="20"/>
                    </a:lnTo>
                    <a:lnTo>
                      <a:pt x="1" y="18"/>
                    </a:lnTo>
                    <a:lnTo>
                      <a:pt x="1" y="17"/>
                    </a:lnTo>
                    <a:lnTo>
                      <a:pt x="1" y="16"/>
                    </a:lnTo>
                    <a:lnTo>
                      <a:pt x="1" y="14"/>
                    </a:lnTo>
                    <a:lnTo>
                      <a:pt x="3" y="13"/>
                    </a:lnTo>
                    <a:lnTo>
                      <a:pt x="3" y="11"/>
                    </a:lnTo>
                    <a:lnTo>
                      <a:pt x="3" y="10"/>
                    </a:lnTo>
                    <a:lnTo>
                      <a:pt x="3" y="8"/>
                    </a:lnTo>
                    <a:lnTo>
                      <a:pt x="3" y="7"/>
                    </a:lnTo>
                    <a:lnTo>
                      <a:pt x="3" y="6"/>
                    </a:lnTo>
                    <a:lnTo>
                      <a:pt x="3" y="4"/>
                    </a:lnTo>
                    <a:lnTo>
                      <a:pt x="3" y="3"/>
                    </a:lnTo>
                    <a:lnTo>
                      <a:pt x="3" y="1"/>
                    </a:lnTo>
                    <a:lnTo>
                      <a:pt x="4" y="1"/>
                    </a:lnTo>
                    <a:lnTo>
                      <a:pt x="4" y="0"/>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04" name="Freeform 199"/>
              <p:cNvSpPr>
                <a:spLocks/>
              </p:cNvSpPr>
              <p:nvPr/>
            </p:nvSpPr>
            <p:spPr bwMode="auto">
              <a:xfrm>
                <a:off x="3433" y="1193"/>
                <a:ext cx="11" cy="41"/>
              </a:xfrm>
              <a:custGeom>
                <a:avLst/>
                <a:gdLst>
                  <a:gd name="T0" fmla="*/ 470 w 7"/>
                  <a:gd name="T1" fmla="*/ 0 h 31"/>
                  <a:gd name="T2" fmla="*/ 470 w 7"/>
                  <a:gd name="T3" fmla="*/ 0 h 31"/>
                  <a:gd name="T4" fmla="*/ 470 w 7"/>
                  <a:gd name="T5" fmla="*/ 0 h 31"/>
                  <a:gd name="T6" fmla="*/ 632 w 7"/>
                  <a:gd name="T7" fmla="*/ 0 h 31"/>
                  <a:gd name="T8" fmla="*/ 632 w 7"/>
                  <a:gd name="T9" fmla="*/ 0 h 31"/>
                  <a:gd name="T10" fmla="*/ 632 w 7"/>
                  <a:gd name="T11" fmla="*/ 37 h 31"/>
                  <a:gd name="T12" fmla="*/ 632 w 7"/>
                  <a:gd name="T13" fmla="*/ 49 h 31"/>
                  <a:gd name="T14" fmla="*/ 632 w 7"/>
                  <a:gd name="T15" fmla="*/ 49 h 31"/>
                  <a:gd name="T16" fmla="*/ 632 w 7"/>
                  <a:gd name="T17" fmla="*/ 104 h 31"/>
                  <a:gd name="T18" fmla="*/ 632 w 7"/>
                  <a:gd name="T19" fmla="*/ 151 h 31"/>
                  <a:gd name="T20" fmla="*/ 632 w 7"/>
                  <a:gd name="T21" fmla="*/ 200 h 31"/>
                  <a:gd name="T22" fmla="*/ 632 w 7"/>
                  <a:gd name="T23" fmla="*/ 201 h 31"/>
                  <a:gd name="T24" fmla="*/ 632 w 7"/>
                  <a:gd name="T25" fmla="*/ 265 h 31"/>
                  <a:gd name="T26" fmla="*/ 632 w 7"/>
                  <a:gd name="T27" fmla="*/ 313 h 31"/>
                  <a:gd name="T28" fmla="*/ 632 w 7"/>
                  <a:gd name="T29" fmla="*/ 352 h 31"/>
                  <a:gd name="T30" fmla="*/ 470 w 7"/>
                  <a:gd name="T31" fmla="*/ 397 h 31"/>
                  <a:gd name="T32" fmla="*/ 470 w 7"/>
                  <a:gd name="T33" fmla="*/ 444 h 31"/>
                  <a:gd name="T34" fmla="*/ 470 w 7"/>
                  <a:gd name="T35" fmla="*/ 466 h 31"/>
                  <a:gd name="T36" fmla="*/ 333 w 7"/>
                  <a:gd name="T37" fmla="*/ 500 h 31"/>
                  <a:gd name="T38" fmla="*/ 333 w 7"/>
                  <a:gd name="T39" fmla="*/ 503 h 31"/>
                  <a:gd name="T40" fmla="*/ 299 w 7"/>
                  <a:gd name="T41" fmla="*/ 503 h 31"/>
                  <a:gd name="T42" fmla="*/ 299 w 7"/>
                  <a:gd name="T43" fmla="*/ 503 h 31"/>
                  <a:gd name="T44" fmla="*/ 299 w 7"/>
                  <a:gd name="T45" fmla="*/ 503 h 31"/>
                  <a:gd name="T46" fmla="*/ 121 w 7"/>
                  <a:gd name="T47" fmla="*/ 500 h 31"/>
                  <a:gd name="T48" fmla="*/ 121 w 7"/>
                  <a:gd name="T49" fmla="*/ 500 h 31"/>
                  <a:gd name="T50" fmla="*/ 0 w 7"/>
                  <a:gd name="T51" fmla="*/ 466 h 31"/>
                  <a:gd name="T52" fmla="*/ 0 w 7"/>
                  <a:gd name="T53" fmla="*/ 444 h 31"/>
                  <a:gd name="T54" fmla="*/ 0 w 7"/>
                  <a:gd name="T55" fmla="*/ 423 h 31"/>
                  <a:gd name="T56" fmla="*/ 0 w 7"/>
                  <a:gd name="T57" fmla="*/ 397 h 31"/>
                  <a:gd name="T58" fmla="*/ 0 w 7"/>
                  <a:gd name="T59" fmla="*/ 320 h 31"/>
                  <a:gd name="T60" fmla="*/ 121 w 7"/>
                  <a:gd name="T61" fmla="*/ 266 h 31"/>
                  <a:gd name="T62" fmla="*/ 121 w 7"/>
                  <a:gd name="T63" fmla="*/ 237 h 31"/>
                  <a:gd name="T64" fmla="*/ 121 w 7"/>
                  <a:gd name="T65" fmla="*/ 200 h 31"/>
                  <a:gd name="T66" fmla="*/ 299 w 7"/>
                  <a:gd name="T67" fmla="*/ 151 h 31"/>
                  <a:gd name="T68" fmla="*/ 299 w 7"/>
                  <a:gd name="T69" fmla="*/ 104 h 31"/>
                  <a:gd name="T70" fmla="*/ 299 w 7"/>
                  <a:gd name="T71" fmla="*/ 49 h 31"/>
                  <a:gd name="T72" fmla="*/ 299 w 7"/>
                  <a:gd name="T73" fmla="*/ 37 h 31"/>
                  <a:gd name="T74" fmla="*/ 333 w 7"/>
                  <a:gd name="T75" fmla="*/ 0 h 31"/>
                  <a:gd name="T76" fmla="*/ 333 w 7"/>
                  <a:gd name="T77" fmla="*/ 0 h 31"/>
                  <a:gd name="T78" fmla="*/ 333 w 7"/>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5" y="0"/>
                    </a:moveTo>
                    <a:lnTo>
                      <a:pt x="5" y="0"/>
                    </a:lnTo>
                    <a:lnTo>
                      <a:pt x="7" y="0"/>
                    </a:lnTo>
                    <a:lnTo>
                      <a:pt x="7" y="2"/>
                    </a:lnTo>
                    <a:lnTo>
                      <a:pt x="7" y="3"/>
                    </a:lnTo>
                    <a:lnTo>
                      <a:pt x="7" y="5"/>
                    </a:lnTo>
                    <a:lnTo>
                      <a:pt x="7" y="6"/>
                    </a:lnTo>
                    <a:lnTo>
                      <a:pt x="7" y="7"/>
                    </a:lnTo>
                    <a:lnTo>
                      <a:pt x="7" y="9"/>
                    </a:lnTo>
                    <a:lnTo>
                      <a:pt x="7" y="10"/>
                    </a:lnTo>
                    <a:lnTo>
                      <a:pt x="7" y="12"/>
                    </a:lnTo>
                    <a:lnTo>
                      <a:pt x="7" y="13"/>
                    </a:lnTo>
                    <a:lnTo>
                      <a:pt x="7" y="14"/>
                    </a:lnTo>
                    <a:lnTo>
                      <a:pt x="7" y="16"/>
                    </a:lnTo>
                    <a:lnTo>
                      <a:pt x="7" y="17"/>
                    </a:lnTo>
                    <a:lnTo>
                      <a:pt x="7" y="19"/>
                    </a:lnTo>
                    <a:lnTo>
                      <a:pt x="7" y="20"/>
                    </a:lnTo>
                    <a:lnTo>
                      <a:pt x="7" y="22"/>
                    </a:lnTo>
                    <a:lnTo>
                      <a:pt x="7" y="23"/>
                    </a:lnTo>
                    <a:lnTo>
                      <a:pt x="5" y="24"/>
                    </a:lnTo>
                    <a:lnTo>
                      <a:pt x="5" y="26"/>
                    </a:lnTo>
                    <a:lnTo>
                      <a:pt x="5" y="27"/>
                    </a:lnTo>
                    <a:lnTo>
                      <a:pt x="5" y="29"/>
                    </a:lnTo>
                    <a:lnTo>
                      <a:pt x="5" y="30"/>
                    </a:lnTo>
                    <a:lnTo>
                      <a:pt x="4" y="30"/>
                    </a:lnTo>
                    <a:lnTo>
                      <a:pt x="4" y="31"/>
                    </a:lnTo>
                    <a:lnTo>
                      <a:pt x="3" y="31"/>
                    </a:lnTo>
                    <a:lnTo>
                      <a:pt x="1" y="31"/>
                    </a:lnTo>
                    <a:lnTo>
                      <a:pt x="1" y="30"/>
                    </a:lnTo>
                    <a:lnTo>
                      <a:pt x="0" y="30"/>
                    </a:lnTo>
                    <a:lnTo>
                      <a:pt x="0" y="29"/>
                    </a:lnTo>
                    <a:lnTo>
                      <a:pt x="0" y="27"/>
                    </a:lnTo>
                    <a:lnTo>
                      <a:pt x="0" y="26"/>
                    </a:lnTo>
                    <a:lnTo>
                      <a:pt x="0" y="24"/>
                    </a:lnTo>
                    <a:lnTo>
                      <a:pt x="0" y="22"/>
                    </a:lnTo>
                    <a:lnTo>
                      <a:pt x="0" y="20"/>
                    </a:lnTo>
                    <a:lnTo>
                      <a:pt x="1" y="19"/>
                    </a:lnTo>
                    <a:lnTo>
                      <a:pt x="1" y="17"/>
                    </a:lnTo>
                    <a:lnTo>
                      <a:pt x="1" y="16"/>
                    </a:lnTo>
                    <a:lnTo>
                      <a:pt x="1" y="14"/>
                    </a:lnTo>
                    <a:lnTo>
                      <a:pt x="1" y="13"/>
                    </a:lnTo>
                    <a:lnTo>
                      <a:pt x="1" y="12"/>
                    </a:lnTo>
                    <a:lnTo>
                      <a:pt x="3" y="10"/>
                    </a:lnTo>
                    <a:lnTo>
                      <a:pt x="3" y="9"/>
                    </a:lnTo>
                    <a:lnTo>
                      <a:pt x="3" y="7"/>
                    </a:lnTo>
                    <a:lnTo>
                      <a:pt x="3" y="6"/>
                    </a:lnTo>
                    <a:lnTo>
                      <a:pt x="3" y="5"/>
                    </a:lnTo>
                    <a:lnTo>
                      <a:pt x="3" y="3"/>
                    </a:lnTo>
                    <a:lnTo>
                      <a:pt x="3" y="2"/>
                    </a:lnTo>
                    <a:lnTo>
                      <a:pt x="4" y="0"/>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05" name="Freeform 200"/>
              <p:cNvSpPr>
                <a:spLocks/>
              </p:cNvSpPr>
              <p:nvPr/>
            </p:nvSpPr>
            <p:spPr bwMode="auto">
              <a:xfrm>
                <a:off x="3433" y="1234"/>
                <a:ext cx="11" cy="38"/>
              </a:xfrm>
              <a:custGeom>
                <a:avLst/>
                <a:gdLst>
                  <a:gd name="T0" fmla="*/ 470 w 7"/>
                  <a:gd name="T1" fmla="*/ 0 h 31"/>
                  <a:gd name="T2" fmla="*/ 470 w 7"/>
                  <a:gd name="T3" fmla="*/ 0 h 31"/>
                  <a:gd name="T4" fmla="*/ 470 w 7"/>
                  <a:gd name="T5" fmla="*/ 0 h 31"/>
                  <a:gd name="T6" fmla="*/ 632 w 7"/>
                  <a:gd name="T7" fmla="*/ 0 h 31"/>
                  <a:gd name="T8" fmla="*/ 632 w 7"/>
                  <a:gd name="T9" fmla="*/ 0 h 31"/>
                  <a:gd name="T10" fmla="*/ 632 w 7"/>
                  <a:gd name="T11" fmla="*/ 2 h 31"/>
                  <a:gd name="T12" fmla="*/ 632 w 7"/>
                  <a:gd name="T13" fmla="*/ 2 h 31"/>
                  <a:gd name="T14" fmla="*/ 632 w 7"/>
                  <a:gd name="T15" fmla="*/ 25 h 31"/>
                  <a:gd name="T16" fmla="*/ 632 w 7"/>
                  <a:gd name="T17" fmla="*/ 47 h 31"/>
                  <a:gd name="T18" fmla="*/ 632 w 7"/>
                  <a:gd name="T19" fmla="*/ 71 h 31"/>
                  <a:gd name="T20" fmla="*/ 632 w 7"/>
                  <a:gd name="T21" fmla="*/ 91 h 31"/>
                  <a:gd name="T22" fmla="*/ 632 w 7"/>
                  <a:gd name="T23" fmla="*/ 107 h 31"/>
                  <a:gd name="T24" fmla="*/ 632 w 7"/>
                  <a:gd name="T25" fmla="*/ 131 h 31"/>
                  <a:gd name="T26" fmla="*/ 632 w 7"/>
                  <a:gd name="T27" fmla="*/ 141 h 31"/>
                  <a:gd name="T28" fmla="*/ 632 w 7"/>
                  <a:gd name="T29" fmla="*/ 168 h 31"/>
                  <a:gd name="T30" fmla="*/ 470 w 7"/>
                  <a:gd name="T31" fmla="*/ 181 h 31"/>
                  <a:gd name="T32" fmla="*/ 470 w 7"/>
                  <a:gd name="T33" fmla="*/ 206 h 31"/>
                  <a:gd name="T34" fmla="*/ 470 w 7"/>
                  <a:gd name="T35" fmla="*/ 222 h 31"/>
                  <a:gd name="T36" fmla="*/ 333 w 7"/>
                  <a:gd name="T37" fmla="*/ 228 h 31"/>
                  <a:gd name="T38" fmla="*/ 333 w 7"/>
                  <a:gd name="T39" fmla="*/ 241 h 31"/>
                  <a:gd name="T40" fmla="*/ 299 w 7"/>
                  <a:gd name="T41" fmla="*/ 241 h 31"/>
                  <a:gd name="T42" fmla="*/ 299 w 7"/>
                  <a:gd name="T43" fmla="*/ 241 h 31"/>
                  <a:gd name="T44" fmla="*/ 299 w 7"/>
                  <a:gd name="T45" fmla="*/ 241 h 31"/>
                  <a:gd name="T46" fmla="*/ 121 w 7"/>
                  <a:gd name="T47" fmla="*/ 228 h 31"/>
                  <a:gd name="T48" fmla="*/ 121 w 7"/>
                  <a:gd name="T49" fmla="*/ 228 h 31"/>
                  <a:gd name="T50" fmla="*/ 0 w 7"/>
                  <a:gd name="T51" fmla="*/ 222 h 31"/>
                  <a:gd name="T52" fmla="*/ 0 w 7"/>
                  <a:gd name="T53" fmla="*/ 206 h 31"/>
                  <a:gd name="T54" fmla="*/ 0 w 7"/>
                  <a:gd name="T55" fmla="*/ 199 h 31"/>
                  <a:gd name="T56" fmla="*/ 0 w 7"/>
                  <a:gd name="T57" fmla="*/ 181 h 31"/>
                  <a:gd name="T58" fmla="*/ 0 w 7"/>
                  <a:gd name="T59" fmla="*/ 161 h 31"/>
                  <a:gd name="T60" fmla="*/ 121 w 7"/>
                  <a:gd name="T61" fmla="*/ 132 h 31"/>
                  <a:gd name="T62" fmla="*/ 121 w 7"/>
                  <a:gd name="T63" fmla="*/ 108 h 31"/>
                  <a:gd name="T64" fmla="*/ 121 w 7"/>
                  <a:gd name="T65" fmla="*/ 91 h 31"/>
                  <a:gd name="T66" fmla="*/ 299 w 7"/>
                  <a:gd name="T67" fmla="*/ 71 h 31"/>
                  <a:gd name="T68" fmla="*/ 299 w 7"/>
                  <a:gd name="T69" fmla="*/ 47 h 31"/>
                  <a:gd name="T70" fmla="*/ 299 w 7"/>
                  <a:gd name="T71" fmla="*/ 25 h 31"/>
                  <a:gd name="T72" fmla="*/ 299 w 7"/>
                  <a:gd name="T73" fmla="*/ 2 h 31"/>
                  <a:gd name="T74" fmla="*/ 333 w 7"/>
                  <a:gd name="T75" fmla="*/ 0 h 31"/>
                  <a:gd name="T76" fmla="*/ 333 w 7"/>
                  <a:gd name="T77" fmla="*/ 0 h 31"/>
                  <a:gd name="T78" fmla="*/ 333 w 7"/>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5" y="0"/>
                    </a:moveTo>
                    <a:lnTo>
                      <a:pt x="5" y="0"/>
                    </a:lnTo>
                    <a:lnTo>
                      <a:pt x="7" y="0"/>
                    </a:lnTo>
                    <a:lnTo>
                      <a:pt x="7" y="2"/>
                    </a:lnTo>
                    <a:lnTo>
                      <a:pt x="7" y="3"/>
                    </a:lnTo>
                    <a:lnTo>
                      <a:pt x="7" y="5"/>
                    </a:lnTo>
                    <a:lnTo>
                      <a:pt x="7" y="6"/>
                    </a:lnTo>
                    <a:lnTo>
                      <a:pt x="7" y="7"/>
                    </a:lnTo>
                    <a:lnTo>
                      <a:pt x="7" y="9"/>
                    </a:lnTo>
                    <a:lnTo>
                      <a:pt x="7" y="10"/>
                    </a:lnTo>
                    <a:lnTo>
                      <a:pt x="7" y="12"/>
                    </a:lnTo>
                    <a:lnTo>
                      <a:pt x="7" y="13"/>
                    </a:lnTo>
                    <a:lnTo>
                      <a:pt x="7" y="14"/>
                    </a:lnTo>
                    <a:lnTo>
                      <a:pt x="7" y="16"/>
                    </a:lnTo>
                    <a:lnTo>
                      <a:pt x="7" y="17"/>
                    </a:lnTo>
                    <a:lnTo>
                      <a:pt x="7" y="19"/>
                    </a:lnTo>
                    <a:lnTo>
                      <a:pt x="7" y="20"/>
                    </a:lnTo>
                    <a:lnTo>
                      <a:pt x="7" y="22"/>
                    </a:lnTo>
                    <a:lnTo>
                      <a:pt x="7" y="23"/>
                    </a:lnTo>
                    <a:lnTo>
                      <a:pt x="5" y="24"/>
                    </a:lnTo>
                    <a:lnTo>
                      <a:pt x="5" y="26"/>
                    </a:lnTo>
                    <a:lnTo>
                      <a:pt x="5" y="27"/>
                    </a:lnTo>
                    <a:lnTo>
                      <a:pt x="5" y="29"/>
                    </a:lnTo>
                    <a:lnTo>
                      <a:pt x="5" y="30"/>
                    </a:lnTo>
                    <a:lnTo>
                      <a:pt x="4" y="30"/>
                    </a:lnTo>
                    <a:lnTo>
                      <a:pt x="4" y="31"/>
                    </a:lnTo>
                    <a:lnTo>
                      <a:pt x="3" y="31"/>
                    </a:lnTo>
                    <a:lnTo>
                      <a:pt x="1" y="31"/>
                    </a:lnTo>
                    <a:lnTo>
                      <a:pt x="1" y="30"/>
                    </a:lnTo>
                    <a:lnTo>
                      <a:pt x="0" y="30"/>
                    </a:lnTo>
                    <a:lnTo>
                      <a:pt x="0" y="29"/>
                    </a:lnTo>
                    <a:lnTo>
                      <a:pt x="0" y="27"/>
                    </a:lnTo>
                    <a:lnTo>
                      <a:pt x="0" y="26"/>
                    </a:lnTo>
                    <a:lnTo>
                      <a:pt x="0" y="24"/>
                    </a:lnTo>
                    <a:lnTo>
                      <a:pt x="0" y="22"/>
                    </a:lnTo>
                    <a:lnTo>
                      <a:pt x="0" y="20"/>
                    </a:lnTo>
                    <a:lnTo>
                      <a:pt x="1" y="19"/>
                    </a:lnTo>
                    <a:lnTo>
                      <a:pt x="1" y="17"/>
                    </a:lnTo>
                    <a:lnTo>
                      <a:pt x="1" y="16"/>
                    </a:lnTo>
                    <a:lnTo>
                      <a:pt x="1" y="14"/>
                    </a:lnTo>
                    <a:lnTo>
                      <a:pt x="1" y="13"/>
                    </a:lnTo>
                    <a:lnTo>
                      <a:pt x="1" y="12"/>
                    </a:lnTo>
                    <a:lnTo>
                      <a:pt x="3" y="10"/>
                    </a:lnTo>
                    <a:lnTo>
                      <a:pt x="3" y="9"/>
                    </a:lnTo>
                    <a:lnTo>
                      <a:pt x="3" y="7"/>
                    </a:lnTo>
                    <a:lnTo>
                      <a:pt x="3" y="6"/>
                    </a:lnTo>
                    <a:lnTo>
                      <a:pt x="3" y="5"/>
                    </a:lnTo>
                    <a:lnTo>
                      <a:pt x="3" y="3"/>
                    </a:lnTo>
                    <a:lnTo>
                      <a:pt x="3" y="2"/>
                    </a:lnTo>
                    <a:lnTo>
                      <a:pt x="4" y="0"/>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06" name="Freeform 201"/>
              <p:cNvSpPr>
                <a:spLocks/>
              </p:cNvSpPr>
              <p:nvPr/>
            </p:nvSpPr>
            <p:spPr bwMode="auto">
              <a:xfrm>
                <a:off x="3433" y="1275"/>
                <a:ext cx="11" cy="40"/>
              </a:xfrm>
              <a:custGeom>
                <a:avLst/>
                <a:gdLst>
                  <a:gd name="T0" fmla="*/ 470 w 7"/>
                  <a:gd name="T1" fmla="*/ 0 h 31"/>
                  <a:gd name="T2" fmla="*/ 470 w 7"/>
                  <a:gd name="T3" fmla="*/ 0 h 31"/>
                  <a:gd name="T4" fmla="*/ 470 w 7"/>
                  <a:gd name="T5" fmla="*/ 0 h 31"/>
                  <a:gd name="T6" fmla="*/ 632 w 7"/>
                  <a:gd name="T7" fmla="*/ 0 h 31"/>
                  <a:gd name="T8" fmla="*/ 632 w 7"/>
                  <a:gd name="T9" fmla="*/ 0 h 31"/>
                  <a:gd name="T10" fmla="*/ 632 w 7"/>
                  <a:gd name="T11" fmla="*/ 1 h 31"/>
                  <a:gd name="T12" fmla="*/ 632 w 7"/>
                  <a:gd name="T13" fmla="*/ 36 h 31"/>
                  <a:gd name="T14" fmla="*/ 632 w 7"/>
                  <a:gd name="T15" fmla="*/ 36 h 31"/>
                  <a:gd name="T16" fmla="*/ 632 w 7"/>
                  <a:gd name="T17" fmla="*/ 59 h 31"/>
                  <a:gd name="T18" fmla="*/ 632 w 7"/>
                  <a:gd name="T19" fmla="*/ 98 h 31"/>
                  <a:gd name="T20" fmla="*/ 632 w 7"/>
                  <a:gd name="T21" fmla="*/ 139 h 31"/>
                  <a:gd name="T22" fmla="*/ 632 w 7"/>
                  <a:gd name="T23" fmla="*/ 147 h 31"/>
                  <a:gd name="T24" fmla="*/ 632 w 7"/>
                  <a:gd name="T25" fmla="*/ 190 h 31"/>
                  <a:gd name="T26" fmla="*/ 632 w 7"/>
                  <a:gd name="T27" fmla="*/ 231 h 31"/>
                  <a:gd name="T28" fmla="*/ 632 w 7"/>
                  <a:gd name="T29" fmla="*/ 271 h 31"/>
                  <a:gd name="T30" fmla="*/ 470 w 7"/>
                  <a:gd name="T31" fmla="*/ 316 h 31"/>
                  <a:gd name="T32" fmla="*/ 470 w 7"/>
                  <a:gd name="T33" fmla="*/ 346 h 31"/>
                  <a:gd name="T34" fmla="*/ 470 w 7"/>
                  <a:gd name="T35" fmla="*/ 350 h 31"/>
                  <a:gd name="T36" fmla="*/ 333 w 7"/>
                  <a:gd name="T37" fmla="*/ 369 h 31"/>
                  <a:gd name="T38" fmla="*/ 333 w 7"/>
                  <a:gd name="T39" fmla="*/ 397 h 31"/>
                  <a:gd name="T40" fmla="*/ 299 w 7"/>
                  <a:gd name="T41" fmla="*/ 397 h 31"/>
                  <a:gd name="T42" fmla="*/ 299 w 7"/>
                  <a:gd name="T43" fmla="*/ 397 h 31"/>
                  <a:gd name="T44" fmla="*/ 299 w 7"/>
                  <a:gd name="T45" fmla="*/ 397 h 31"/>
                  <a:gd name="T46" fmla="*/ 121 w 7"/>
                  <a:gd name="T47" fmla="*/ 397 h 31"/>
                  <a:gd name="T48" fmla="*/ 121 w 7"/>
                  <a:gd name="T49" fmla="*/ 369 h 31"/>
                  <a:gd name="T50" fmla="*/ 0 w 7"/>
                  <a:gd name="T51" fmla="*/ 350 h 31"/>
                  <a:gd name="T52" fmla="*/ 0 w 7"/>
                  <a:gd name="T53" fmla="*/ 346 h 31"/>
                  <a:gd name="T54" fmla="*/ 0 w 7"/>
                  <a:gd name="T55" fmla="*/ 316 h 31"/>
                  <a:gd name="T56" fmla="*/ 0 w 7"/>
                  <a:gd name="T57" fmla="*/ 308 h 31"/>
                  <a:gd name="T58" fmla="*/ 0 w 7"/>
                  <a:gd name="T59" fmla="*/ 265 h 31"/>
                  <a:gd name="T60" fmla="*/ 121 w 7"/>
                  <a:gd name="T61" fmla="*/ 210 h 31"/>
                  <a:gd name="T62" fmla="*/ 121 w 7"/>
                  <a:gd name="T63" fmla="*/ 179 h 31"/>
                  <a:gd name="T64" fmla="*/ 121 w 7"/>
                  <a:gd name="T65" fmla="*/ 139 h 31"/>
                  <a:gd name="T66" fmla="*/ 299 w 7"/>
                  <a:gd name="T67" fmla="*/ 98 h 31"/>
                  <a:gd name="T68" fmla="*/ 299 w 7"/>
                  <a:gd name="T69" fmla="*/ 59 h 31"/>
                  <a:gd name="T70" fmla="*/ 299 w 7"/>
                  <a:gd name="T71" fmla="*/ 36 h 31"/>
                  <a:gd name="T72" fmla="*/ 299 w 7"/>
                  <a:gd name="T73" fmla="*/ 1 h 31"/>
                  <a:gd name="T74" fmla="*/ 333 w 7"/>
                  <a:gd name="T75" fmla="*/ 0 h 31"/>
                  <a:gd name="T76" fmla="*/ 333 w 7"/>
                  <a:gd name="T77" fmla="*/ 0 h 31"/>
                  <a:gd name="T78" fmla="*/ 333 w 7"/>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5" y="0"/>
                    </a:moveTo>
                    <a:lnTo>
                      <a:pt x="5" y="0"/>
                    </a:lnTo>
                    <a:lnTo>
                      <a:pt x="7" y="0"/>
                    </a:lnTo>
                    <a:lnTo>
                      <a:pt x="7" y="1"/>
                    </a:lnTo>
                    <a:lnTo>
                      <a:pt x="7" y="3"/>
                    </a:lnTo>
                    <a:lnTo>
                      <a:pt x="7" y="4"/>
                    </a:lnTo>
                    <a:lnTo>
                      <a:pt x="7" y="5"/>
                    </a:lnTo>
                    <a:lnTo>
                      <a:pt x="7" y="7"/>
                    </a:lnTo>
                    <a:lnTo>
                      <a:pt x="7" y="8"/>
                    </a:lnTo>
                    <a:lnTo>
                      <a:pt x="7" y="10"/>
                    </a:lnTo>
                    <a:lnTo>
                      <a:pt x="7" y="11"/>
                    </a:lnTo>
                    <a:lnTo>
                      <a:pt x="7" y="12"/>
                    </a:lnTo>
                    <a:lnTo>
                      <a:pt x="7" y="14"/>
                    </a:lnTo>
                    <a:lnTo>
                      <a:pt x="7" y="15"/>
                    </a:lnTo>
                    <a:lnTo>
                      <a:pt x="7" y="17"/>
                    </a:lnTo>
                    <a:lnTo>
                      <a:pt x="7" y="18"/>
                    </a:lnTo>
                    <a:lnTo>
                      <a:pt x="7" y="20"/>
                    </a:lnTo>
                    <a:lnTo>
                      <a:pt x="7" y="22"/>
                    </a:lnTo>
                    <a:lnTo>
                      <a:pt x="7" y="24"/>
                    </a:lnTo>
                    <a:lnTo>
                      <a:pt x="5" y="25"/>
                    </a:lnTo>
                    <a:lnTo>
                      <a:pt x="5" y="27"/>
                    </a:lnTo>
                    <a:lnTo>
                      <a:pt x="5" y="28"/>
                    </a:lnTo>
                    <a:lnTo>
                      <a:pt x="5" y="29"/>
                    </a:lnTo>
                    <a:lnTo>
                      <a:pt x="4" y="29"/>
                    </a:lnTo>
                    <a:lnTo>
                      <a:pt x="4" y="31"/>
                    </a:lnTo>
                    <a:lnTo>
                      <a:pt x="3" y="31"/>
                    </a:lnTo>
                    <a:lnTo>
                      <a:pt x="1" y="31"/>
                    </a:lnTo>
                    <a:lnTo>
                      <a:pt x="1" y="29"/>
                    </a:lnTo>
                    <a:lnTo>
                      <a:pt x="0" y="29"/>
                    </a:lnTo>
                    <a:lnTo>
                      <a:pt x="0" y="28"/>
                    </a:lnTo>
                    <a:lnTo>
                      <a:pt x="0" y="27"/>
                    </a:lnTo>
                    <a:lnTo>
                      <a:pt x="0" y="25"/>
                    </a:lnTo>
                    <a:lnTo>
                      <a:pt x="0" y="24"/>
                    </a:lnTo>
                    <a:lnTo>
                      <a:pt x="0" y="21"/>
                    </a:lnTo>
                    <a:lnTo>
                      <a:pt x="0" y="20"/>
                    </a:lnTo>
                    <a:lnTo>
                      <a:pt x="1" y="18"/>
                    </a:lnTo>
                    <a:lnTo>
                      <a:pt x="1" y="17"/>
                    </a:lnTo>
                    <a:lnTo>
                      <a:pt x="1" y="15"/>
                    </a:lnTo>
                    <a:lnTo>
                      <a:pt x="1" y="14"/>
                    </a:lnTo>
                    <a:lnTo>
                      <a:pt x="1" y="12"/>
                    </a:lnTo>
                    <a:lnTo>
                      <a:pt x="1" y="11"/>
                    </a:lnTo>
                    <a:lnTo>
                      <a:pt x="3" y="10"/>
                    </a:lnTo>
                    <a:lnTo>
                      <a:pt x="3" y="8"/>
                    </a:lnTo>
                    <a:lnTo>
                      <a:pt x="3" y="7"/>
                    </a:lnTo>
                    <a:lnTo>
                      <a:pt x="3" y="5"/>
                    </a:lnTo>
                    <a:lnTo>
                      <a:pt x="3" y="4"/>
                    </a:lnTo>
                    <a:lnTo>
                      <a:pt x="3" y="3"/>
                    </a:lnTo>
                    <a:lnTo>
                      <a:pt x="3" y="1"/>
                    </a:lnTo>
                    <a:lnTo>
                      <a:pt x="4" y="0"/>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07" name="Freeform 202"/>
              <p:cNvSpPr>
                <a:spLocks/>
              </p:cNvSpPr>
              <p:nvPr/>
            </p:nvSpPr>
            <p:spPr bwMode="auto">
              <a:xfrm>
                <a:off x="3433" y="1315"/>
                <a:ext cx="11" cy="41"/>
              </a:xfrm>
              <a:custGeom>
                <a:avLst/>
                <a:gdLst>
                  <a:gd name="T0" fmla="*/ 470 w 7"/>
                  <a:gd name="T1" fmla="*/ 0 h 31"/>
                  <a:gd name="T2" fmla="*/ 470 w 7"/>
                  <a:gd name="T3" fmla="*/ 0 h 31"/>
                  <a:gd name="T4" fmla="*/ 470 w 7"/>
                  <a:gd name="T5" fmla="*/ 0 h 31"/>
                  <a:gd name="T6" fmla="*/ 632 w 7"/>
                  <a:gd name="T7" fmla="*/ 0 h 31"/>
                  <a:gd name="T8" fmla="*/ 632 w 7"/>
                  <a:gd name="T9" fmla="*/ 1 h 31"/>
                  <a:gd name="T10" fmla="*/ 632 w 7"/>
                  <a:gd name="T11" fmla="*/ 1 h 31"/>
                  <a:gd name="T12" fmla="*/ 632 w 7"/>
                  <a:gd name="T13" fmla="*/ 49 h 31"/>
                  <a:gd name="T14" fmla="*/ 632 w 7"/>
                  <a:gd name="T15" fmla="*/ 65 h 31"/>
                  <a:gd name="T16" fmla="*/ 632 w 7"/>
                  <a:gd name="T17" fmla="*/ 114 h 31"/>
                  <a:gd name="T18" fmla="*/ 632 w 7"/>
                  <a:gd name="T19" fmla="*/ 152 h 31"/>
                  <a:gd name="T20" fmla="*/ 632 w 7"/>
                  <a:gd name="T21" fmla="*/ 183 h 31"/>
                  <a:gd name="T22" fmla="*/ 632 w 7"/>
                  <a:gd name="T23" fmla="*/ 237 h 31"/>
                  <a:gd name="T24" fmla="*/ 632 w 7"/>
                  <a:gd name="T25" fmla="*/ 266 h 31"/>
                  <a:gd name="T26" fmla="*/ 632 w 7"/>
                  <a:gd name="T27" fmla="*/ 320 h 31"/>
                  <a:gd name="T28" fmla="*/ 632 w 7"/>
                  <a:gd name="T29" fmla="*/ 352 h 31"/>
                  <a:gd name="T30" fmla="*/ 470 w 7"/>
                  <a:gd name="T31" fmla="*/ 414 h 31"/>
                  <a:gd name="T32" fmla="*/ 470 w 7"/>
                  <a:gd name="T33" fmla="*/ 463 h 31"/>
                  <a:gd name="T34" fmla="*/ 470 w 7"/>
                  <a:gd name="T35" fmla="*/ 466 h 31"/>
                  <a:gd name="T36" fmla="*/ 333 w 7"/>
                  <a:gd name="T37" fmla="*/ 503 h 31"/>
                  <a:gd name="T38" fmla="*/ 333 w 7"/>
                  <a:gd name="T39" fmla="*/ 503 h 31"/>
                  <a:gd name="T40" fmla="*/ 299 w 7"/>
                  <a:gd name="T41" fmla="*/ 503 h 31"/>
                  <a:gd name="T42" fmla="*/ 299 w 7"/>
                  <a:gd name="T43" fmla="*/ 503 h 31"/>
                  <a:gd name="T44" fmla="*/ 299 w 7"/>
                  <a:gd name="T45" fmla="*/ 503 h 31"/>
                  <a:gd name="T46" fmla="*/ 121 w 7"/>
                  <a:gd name="T47" fmla="*/ 503 h 31"/>
                  <a:gd name="T48" fmla="*/ 121 w 7"/>
                  <a:gd name="T49" fmla="*/ 503 h 31"/>
                  <a:gd name="T50" fmla="*/ 0 w 7"/>
                  <a:gd name="T51" fmla="*/ 466 h 31"/>
                  <a:gd name="T52" fmla="*/ 0 w 7"/>
                  <a:gd name="T53" fmla="*/ 463 h 31"/>
                  <a:gd name="T54" fmla="*/ 0 w 7"/>
                  <a:gd name="T55" fmla="*/ 444 h 31"/>
                  <a:gd name="T56" fmla="*/ 0 w 7"/>
                  <a:gd name="T57" fmla="*/ 397 h 31"/>
                  <a:gd name="T58" fmla="*/ 0 w 7"/>
                  <a:gd name="T59" fmla="*/ 350 h 31"/>
                  <a:gd name="T60" fmla="*/ 121 w 7"/>
                  <a:gd name="T61" fmla="*/ 300 h 31"/>
                  <a:gd name="T62" fmla="*/ 121 w 7"/>
                  <a:gd name="T63" fmla="*/ 242 h 31"/>
                  <a:gd name="T64" fmla="*/ 121 w 7"/>
                  <a:gd name="T65" fmla="*/ 200 h 31"/>
                  <a:gd name="T66" fmla="*/ 299 w 7"/>
                  <a:gd name="T67" fmla="*/ 152 h 31"/>
                  <a:gd name="T68" fmla="*/ 299 w 7"/>
                  <a:gd name="T69" fmla="*/ 114 h 31"/>
                  <a:gd name="T70" fmla="*/ 299 w 7"/>
                  <a:gd name="T71" fmla="*/ 65 h 31"/>
                  <a:gd name="T72" fmla="*/ 299 w 7"/>
                  <a:gd name="T73" fmla="*/ 49 h 31"/>
                  <a:gd name="T74" fmla="*/ 333 w 7"/>
                  <a:gd name="T75" fmla="*/ 1 h 31"/>
                  <a:gd name="T76" fmla="*/ 333 w 7"/>
                  <a:gd name="T77" fmla="*/ 1 h 31"/>
                  <a:gd name="T78" fmla="*/ 333 w 7"/>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5" y="0"/>
                    </a:moveTo>
                    <a:lnTo>
                      <a:pt x="5" y="0"/>
                    </a:lnTo>
                    <a:lnTo>
                      <a:pt x="7" y="0"/>
                    </a:lnTo>
                    <a:lnTo>
                      <a:pt x="7" y="1"/>
                    </a:lnTo>
                    <a:lnTo>
                      <a:pt x="7" y="3"/>
                    </a:lnTo>
                    <a:lnTo>
                      <a:pt x="7" y="4"/>
                    </a:lnTo>
                    <a:lnTo>
                      <a:pt x="7" y="5"/>
                    </a:lnTo>
                    <a:lnTo>
                      <a:pt x="7" y="7"/>
                    </a:lnTo>
                    <a:lnTo>
                      <a:pt x="7" y="8"/>
                    </a:lnTo>
                    <a:lnTo>
                      <a:pt x="7" y="10"/>
                    </a:lnTo>
                    <a:lnTo>
                      <a:pt x="7" y="11"/>
                    </a:lnTo>
                    <a:lnTo>
                      <a:pt x="7" y="12"/>
                    </a:lnTo>
                    <a:lnTo>
                      <a:pt x="7" y="14"/>
                    </a:lnTo>
                    <a:lnTo>
                      <a:pt x="7" y="15"/>
                    </a:lnTo>
                    <a:lnTo>
                      <a:pt x="7" y="17"/>
                    </a:lnTo>
                    <a:lnTo>
                      <a:pt x="7" y="18"/>
                    </a:lnTo>
                    <a:lnTo>
                      <a:pt x="7" y="20"/>
                    </a:lnTo>
                    <a:lnTo>
                      <a:pt x="7" y="21"/>
                    </a:lnTo>
                    <a:lnTo>
                      <a:pt x="7" y="22"/>
                    </a:lnTo>
                    <a:lnTo>
                      <a:pt x="7" y="24"/>
                    </a:lnTo>
                    <a:lnTo>
                      <a:pt x="5" y="25"/>
                    </a:lnTo>
                    <a:lnTo>
                      <a:pt x="5" y="27"/>
                    </a:lnTo>
                    <a:lnTo>
                      <a:pt x="5" y="28"/>
                    </a:lnTo>
                    <a:lnTo>
                      <a:pt x="5" y="29"/>
                    </a:lnTo>
                    <a:lnTo>
                      <a:pt x="4" y="31"/>
                    </a:lnTo>
                    <a:lnTo>
                      <a:pt x="3" y="31"/>
                    </a:lnTo>
                    <a:lnTo>
                      <a:pt x="1" y="31"/>
                    </a:lnTo>
                    <a:lnTo>
                      <a:pt x="0" y="29"/>
                    </a:lnTo>
                    <a:lnTo>
                      <a:pt x="0" y="28"/>
                    </a:lnTo>
                    <a:lnTo>
                      <a:pt x="0" y="27"/>
                    </a:lnTo>
                    <a:lnTo>
                      <a:pt x="0" y="25"/>
                    </a:lnTo>
                    <a:lnTo>
                      <a:pt x="0" y="24"/>
                    </a:lnTo>
                    <a:lnTo>
                      <a:pt x="0" y="22"/>
                    </a:lnTo>
                    <a:lnTo>
                      <a:pt x="0" y="21"/>
                    </a:lnTo>
                    <a:lnTo>
                      <a:pt x="1" y="20"/>
                    </a:lnTo>
                    <a:lnTo>
                      <a:pt x="1" y="18"/>
                    </a:lnTo>
                    <a:lnTo>
                      <a:pt x="1" y="17"/>
                    </a:lnTo>
                    <a:lnTo>
                      <a:pt x="1" y="15"/>
                    </a:lnTo>
                    <a:lnTo>
                      <a:pt x="1" y="14"/>
                    </a:lnTo>
                    <a:lnTo>
                      <a:pt x="1" y="12"/>
                    </a:lnTo>
                    <a:lnTo>
                      <a:pt x="3" y="11"/>
                    </a:lnTo>
                    <a:lnTo>
                      <a:pt x="3" y="10"/>
                    </a:lnTo>
                    <a:lnTo>
                      <a:pt x="3" y="8"/>
                    </a:lnTo>
                    <a:lnTo>
                      <a:pt x="3" y="7"/>
                    </a:lnTo>
                    <a:lnTo>
                      <a:pt x="3" y="5"/>
                    </a:lnTo>
                    <a:lnTo>
                      <a:pt x="3" y="4"/>
                    </a:lnTo>
                    <a:lnTo>
                      <a:pt x="3" y="3"/>
                    </a:lnTo>
                    <a:lnTo>
                      <a:pt x="3" y="1"/>
                    </a:lnTo>
                    <a:lnTo>
                      <a:pt x="4" y="1"/>
                    </a:lnTo>
                    <a:lnTo>
                      <a:pt x="4" y="0"/>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08" name="Freeform 203"/>
              <p:cNvSpPr>
                <a:spLocks/>
              </p:cNvSpPr>
              <p:nvPr/>
            </p:nvSpPr>
            <p:spPr bwMode="auto">
              <a:xfrm>
                <a:off x="3433" y="1359"/>
                <a:ext cx="11" cy="37"/>
              </a:xfrm>
              <a:custGeom>
                <a:avLst/>
                <a:gdLst>
                  <a:gd name="T0" fmla="*/ 470 w 7"/>
                  <a:gd name="T1" fmla="*/ 0 h 31"/>
                  <a:gd name="T2" fmla="*/ 470 w 7"/>
                  <a:gd name="T3" fmla="*/ 0 h 31"/>
                  <a:gd name="T4" fmla="*/ 470 w 7"/>
                  <a:gd name="T5" fmla="*/ 0 h 31"/>
                  <a:gd name="T6" fmla="*/ 632 w 7"/>
                  <a:gd name="T7" fmla="*/ 0 h 31"/>
                  <a:gd name="T8" fmla="*/ 632 w 7"/>
                  <a:gd name="T9" fmla="*/ 0 h 31"/>
                  <a:gd name="T10" fmla="*/ 632 w 7"/>
                  <a:gd name="T11" fmla="*/ 2 h 31"/>
                  <a:gd name="T12" fmla="*/ 632 w 7"/>
                  <a:gd name="T13" fmla="*/ 20 h 31"/>
                  <a:gd name="T14" fmla="*/ 632 w 7"/>
                  <a:gd name="T15" fmla="*/ 24 h 31"/>
                  <a:gd name="T16" fmla="*/ 632 w 7"/>
                  <a:gd name="T17" fmla="*/ 35 h 31"/>
                  <a:gd name="T18" fmla="*/ 632 w 7"/>
                  <a:gd name="T19" fmla="*/ 54 h 31"/>
                  <a:gd name="T20" fmla="*/ 632 w 7"/>
                  <a:gd name="T21" fmla="*/ 64 h 31"/>
                  <a:gd name="T22" fmla="*/ 632 w 7"/>
                  <a:gd name="T23" fmla="*/ 76 h 31"/>
                  <a:gd name="T24" fmla="*/ 632 w 7"/>
                  <a:gd name="T25" fmla="*/ 91 h 31"/>
                  <a:gd name="T26" fmla="*/ 632 w 7"/>
                  <a:gd name="T27" fmla="*/ 109 h 31"/>
                  <a:gd name="T28" fmla="*/ 632 w 7"/>
                  <a:gd name="T29" fmla="*/ 130 h 31"/>
                  <a:gd name="T30" fmla="*/ 470 w 7"/>
                  <a:gd name="T31" fmla="*/ 153 h 31"/>
                  <a:gd name="T32" fmla="*/ 470 w 7"/>
                  <a:gd name="T33" fmla="*/ 155 h 31"/>
                  <a:gd name="T34" fmla="*/ 470 w 7"/>
                  <a:gd name="T35" fmla="*/ 161 h 31"/>
                  <a:gd name="T36" fmla="*/ 333 w 7"/>
                  <a:gd name="T37" fmla="*/ 177 h 31"/>
                  <a:gd name="T38" fmla="*/ 333 w 7"/>
                  <a:gd name="T39" fmla="*/ 183 h 31"/>
                  <a:gd name="T40" fmla="*/ 299 w 7"/>
                  <a:gd name="T41" fmla="*/ 183 h 31"/>
                  <a:gd name="T42" fmla="*/ 299 w 7"/>
                  <a:gd name="T43" fmla="*/ 183 h 31"/>
                  <a:gd name="T44" fmla="*/ 299 w 7"/>
                  <a:gd name="T45" fmla="*/ 183 h 31"/>
                  <a:gd name="T46" fmla="*/ 121 w 7"/>
                  <a:gd name="T47" fmla="*/ 183 h 31"/>
                  <a:gd name="T48" fmla="*/ 121 w 7"/>
                  <a:gd name="T49" fmla="*/ 177 h 31"/>
                  <a:gd name="T50" fmla="*/ 0 w 7"/>
                  <a:gd name="T51" fmla="*/ 161 h 31"/>
                  <a:gd name="T52" fmla="*/ 0 w 7"/>
                  <a:gd name="T53" fmla="*/ 155 h 31"/>
                  <a:gd name="T54" fmla="*/ 0 w 7"/>
                  <a:gd name="T55" fmla="*/ 153 h 31"/>
                  <a:gd name="T56" fmla="*/ 0 w 7"/>
                  <a:gd name="T57" fmla="*/ 147 h 31"/>
                  <a:gd name="T58" fmla="*/ 0 w 7"/>
                  <a:gd name="T59" fmla="*/ 123 h 31"/>
                  <a:gd name="T60" fmla="*/ 121 w 7"/>
                  <a:gd name="T61" fmla="*/ 103 h 31"/>
                  <a:gd name="T62" fmla="*/ 121 w 7"/>
                  <a:gd name="T63" fmla="*/ 86 h 31"/>
                  <a:gd name="T64" fmla="*/ 121 w 7"/>
                  <a:gd name="T65" fmla="*/ 64 h 31"/>
                  <a:gd name="T66" fmla="*/ 299 w 7"/>
                  <a:gd name="T67" fmla="*/ 54 h 31"/>
                  <a:gd name="T68" fmla="*/ 299 w 7"/>
                  <a:gd name="T69" fmla="*/ 35 h 31"/>
                  <a:gd name="T70" fmla="*/ 299 w 7"/>
                  <a:gd name="T71" fmla="*/ 20 h 31"/>
                  <a:gd name="T72" fmla="*/ 299 w 7"/>
                  <a:gd name="T73" fmla="*/ 2 h 31"/>
                  <a:gd name="T74" fmla="*/ 333 w 7"/>
                  <a:gd name="T75" fmla="*/ 0 h 31"/>
                  <a:gd name="T76" fmla="*/ 333 w 7"/>
                  <a:gd name="T77" fmla="*/ 0 h 31"/>
                  <a:gd name="T78" fmla="*/ 333 w 7"/>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5" y="0"/>
                    </a:moveTo>
                    <a:lnTo>
                      <a:pt x="5" y="0"/>
                    </a:lnTo>
                    <a:lnTo>
                      <a:pt x="7" y="0"/>
                    </a:lnTo>
                    <a:lnTo>
                      <a:pt x="7" y="2"/>
                    </a:lnTo>
                    <a:lnTo>
                      <a:pt x="7" y="3"/>
                    </a:lnTo>
                    <a:lnTo>
                      <a:pt x="7" y="4"/>
                    </a:lnTo>
                    <a:lnTo>
                      <a:pt x="7" y="6"/>
                    </a:lnTo>
                    <a:lnTo>
                      <a:pt x="7" y="7"/>
                    </a:lnTo>
                    <a:lnTo>
                      <a:pt x="7" y="9"/>
                    </a:lnTo>
                    <a:lnTo>
                      <a:pt x="7" y="10"/>
                    </a:lnTo>
                    <a:lnTo>
                      <a:pt x="7" y="11"/>
                    </a:lnTo>
                    <a:lnTo>
                      <a:pt x="7" y="13"/>
                    </a:lnTo>
                    <a:lnTo>
                      <a:pt x="7" y="14"/>
                    </a:lnTo>
                    <a:lnTo>
                      <a:pt x="7" y="16"/>
                    </a:lnTo>
                    <a:lnTo>
                      <a:pt x="7" y="17"/>
                    </a:lnTo>
                    <a:lnTo>
                      <a:pt x="7" y="19"/>
                    </a:lnTo>
                    <a:lnTo>
                      <a:pt x="7" y="21"/>
                    </a:lnTo>
                    <a:lnTo>
                      <a:pt x="7" y="23"/>
                    </a:lnTo>
                    <a:lnTo>
                      <a:pt x="7" y="24"/>
                    </a:lnTo>
                    <a:lnTo>
                      <a:pt x="5" y="26"/>
                    </a:lnTo>
                    <a:lnTo>
                      <a:pt x="5" y="27"/>
                    </a:lnTo>
                    <a:lnTo>
                      <a:pt x="5" y="28"/>
                    </a:lnTo>
                    <a:lnTo>
                      <a:pt x="5" y="30"/>
                    </a:lnTo>
                    <a:lnTo>
                      <a:pt x="4" y="30"/>
                    </a:lnTo>
                    <a:lnTo>
                      <a:pt x="4" y="31"/>
                    </a:lnTo>
                    <a:lnTo>
                      <a:pt x="3" y="31"/>
                    </a:lnTo>
                    <a:lnTo>
                      <a:pt x="1" y="31"/>
                    </a:lnTo>
                    <a:lnTo>
                      <a:pt x="1" y="30"/>
                    </a:lnTo>
                    <a:lnTo>
                      <a:pt x="0" y="30"/>
                    </a:lnTo>
                    <a:lnTo>
                      <a:pt x="0" y="28"/>
                    </a:lnTo>
                    <a:lnTo>
                      <a:pt x="0" y="27"/>
                    </a:lnTo>
                    <a:lnTo>
                      <a:pt x="0" y="26"/>
                    </a:lnTo>
                    <a:lnTo>
                      <a:pt x="0" y="24"/>
                    </a:lnTo>
                    <a:lnTo>
                      <a:pt x="0" y="21"/>
                    </a:lnTo>
                    <a:lnTo>
                      <a:pt x="0" y="20"/>
                    </a:lnTo>
                    <a:lnTo>
                      <a:pt x="1" y="19"/>
                    </a:lnTo>
                    <a:lnTo>
                      <a:pt x="1" y="17"/>
                    </a:lnTo>
                    <a:lnTo>
                      <a:pt x="1" y="16"/>
                    </a:lnTo>
                    <a:lnTo>
                      <a:pt x="1" y="14"/>
                    </a:lnTo>
                    <a:lnTo>
                      <a:pt x="1" y="13"/>
                    </a:lnTo>
                    <a:lnTo>
                      <a:pt x="1" y="11"/>
                    </a:lnTo>
                    <a:lnTo>
                      <a:pt x="3" y="10"/>
                    </a:lnTo>
                    <a:lnTo>
                      <a:pt x="3" y="9"/>
                    </a:lnTo>
                    <a:lnTo>
                      <a:pt x="3" y="7"/>
                    </a:lnTo>
                    <a:lnTo>
                      <a:pt x="3" y="6"/>
                    </a:lnTo>
                    <a:lnTo>
                      <a:pt x="3" y="4"/>
                    </a:lnTo>
                    <a:lnTo>
                      <a:pt x="3" y="3"/>
                    </a:lnTo>
                    <a:lnTo>
                      <a:pt x="3" y="2"/>
                    </a:lnTo>
                    <a:lnTo>
                      <a:pt x="4" y="0"/>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09" name="Freeform 204"/>
              <p:cNvSpPr>
                <a:spLocks/>
              </p:cNvSpPr>
              <p:nvPr/>
            </p:nvSpPr>
            <p:spPr bwMode="auto">
              <a:xfrm>
                <a:off x="3398" y="982"/>
                <a:ext cx="35" cy="41"/>
              </a:xfrm>
              <a:custGeom>
                <a:avLst/>
                <a:gdLst>
                  <a:gd name="T0" fmla="*/ 0 w 27"/>
                  <a:gd name="T1" fmla="*/ 261 h 32"/>
                  <a:gd name="T2" fmla="*/ 1 w 27"/>
                  <a:gd name="T3" fmla="*/ 209 h 32"/>
                  <a:gd name="T4" fmla="*/ 38 w 27"/>
                  <a:gd name="T5" fmla="*/ 174 h 32"/>
                  <a:gd name="T6" fmla="*/ 49 w 27"/>
                  <a:gd name="T7" fmla="*/ 136 h 32"/>
                  <a:gd name="T8" fmla="*/ 49 w 27"/>
                  <a:gd name="T9" fmla="*/ 127 h 32"/>
                  <a:gd name="T10" fmla="*/ 83 w 27"/>
                  <a:gd name="T11" fmla="*/ 106 h 32"/>
                  <a:gd name="T12" fmla="*/ 97 w 27"/>
                  <a:gd name="T13" fmla="*/ 97 h 32"/>
                  <a:gd name="T14" fmla="*/ 108 w 27"/>
                  <a:gd name="T15" fmla="*/ 83 h 32"/>
                  <a:gd name="T16" fmla="*/ 140 w 27"/>
                  <a:gd name="T17" fmla="*/ 59 h 32"/>
                  <a:gd name="T18" fmla="*/ 144 w 27"/>
                  <a:gd name="T19" fmla="*/ 46 h 32"/>
                  <a:gd name="T20" fmla="*/ 181 w 27"/>
                  <a:gd name="T21" fmla="*/ 28 h 32"/>
                  <a:gd name="T22" fmla="*/ 187 w 27"/>
                  <a:gd name="T23" fmla="*/ 1 h 32"/>
                  <a:gd name="T24" fmla="*/ 235 w 27"/>
                  <a:gd name="T25" fmla="*/ 0 h 32"/>
                  <a:gd name="T26" fmla="*/ 271 w 27"/>
                  <a:gd name="T27" fmla="*/ 0 h 32"/>
                  <a:gd name="T28" fmla="*/ 274 w 27"/>
                  <a:gd name="T29" fmla="*/ 1 h 32"/>
                  <a:gd name="T30" fmla="*/ 305 w 27"/>
                  <a:gd name="T31" fmla="*/ 1 h 32"/>
                  <a:gd name="T32" fmla="*/ 318 w 27"/>
                  <a:gd name="T33" fmla="*/ 28 h 32"/>
                  <a:gd name="T34" fmla="*/ 324 w 27"/>
                  <a:gd name="T35" fmla="*/ 59 h 32"/>
                  <a:gd name="T36" fmla="*/ 355 w 27"/>
                  <a:gd name="T37" fmla="*/ 97 h 32"/>
                  <a:gd name="T38" fmla="*/ 355 w 27"/>
                  <a:gd name="T39" fmla="*/ 127 h 32"/>
                  <a:gd name="T40" fmla="*/ 324 w 27"/>
                  <a:gd name="T41" fmla="*/ 163 h 32"/>
                  <a:gd name="T42" fmla="*/ 318 w 27"/>
                  <a:gd name="T43" fmla="*/ 200 h 32"/>
                  <a:gd name="T44" fmla="*/ 318 w 27"/>
                  <a:gd name="T45" fmla="*/ 223 h 32"/>
                  <a:gd name="T46" fmla="*/ 305 w 27"/>
                  <a:gd name="T47" fmla="*/ 261 h 32"/>
                  <a:gd name="T48" fmla="*/ 271 w 27"/>
                  <a:gd name="T49" fmla="*/ 299 h 32"/>
                  <a:gd name="T50" fmla="*/ 242 w 27"/>
                  <a:gd name="T51" fmla="*/ 305 h 32"/>
                  <a:gd name="T52" fmla="*/ 235 w 27"/>
                  <a:gd name="T53" fmla="*/ 334 h 32"/>
                  <a:gd name="T54" fmla="*/ 187 w 27"/>
                  <a:gd name="T55" fmla="*/ 366 h 32"/>
                  <a:gd name="T56" fmla="*/ 181 w 27"/>
                  <a:gd name="T57" fmla="*/ 383 h 32"/>
                  <a:gd name="T58" fmla="*/ 140 w 27"/>
                  <a:gd name="T59" fmla="*/ 383 h 32"/>
                  <a:gd name="T60" fmla="*/ 108 w 27"/>
                  <a:gd name="T61" fmla="*/ 383 h 32"/>
                  <a:gd name="T62" fmla="*/ 97 w 27"/>
                  <a:gd name="T63" fmla="*/ 383 h 32"/>
                  <a:gd name="T64" fmla="*/ 83 w 27"/>
                  <a:gd name="T65" fmla="*/ 383 h 32"/>
                  <a:gd name="T66" fmla="*/ 49 w 27"/>
                  <a:gd name="T67" fmla="*/ 366 h 32"/>
                  <a:gd name="T68" fmla="*/ 38 w 27"/>
                  <a:gd name="T69" fmla="*/ 343 h 32"/>
                  <a:gd name="T70" fmla="*/ 1 w 27"/>
                  <a:gd name="T71" fmla="*/ 334 h 32"/>
                  <a:gd name="T72" fmla="*/ 1 w 27"/>
                  <a:gd name="T73" fmla="*/ 305 h 32"/>
                  <a:gd name="T74" fmla="*/ 1 w 27"/>
                  <a:gd name="T75" fmla="*/ 299 h 32"/>
                  <a:gd name="T76" fmla="*/ 1 w 27"/>
                  <a:gd name="T77" fmla="*/ 299 h 32"/>
                  <a:gd name="T78" fmla="*/ 0 w 27"/>
                  <a:gd name="T79" fmla="*/ 286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0" y="24"/>
                    </a:moveTo>
                    <a:lnTo>
                      <a:pt x="0" y="22"/>
                    </a:lnTo>
                    <a:lnTo>
                      <a:pt x="1" y="19"/>
                    </a:lnTo>
                    <a:lnTo>
                      <a:pt x="1" y="18"/>
                    </a:lnTo>
                    <a:lnTo>
                      <a:pt x="1" y="16"/>
                    </a:lnTo>
                    <a:lnTo>
                      <a:pt x="3" y="15"/>
                    </a:lnTo>
                    <a:lnTo>
                      <a:pt x="3" y="14"/>
                    </a:lnTo>
                    <a:lnTo>
                      <a:pt x="4" y="12"/>
                    </a:lnTo>
                    <a:lnTo>
                      <a:pt x="4" y="11"/>
                    </a:lnTo>
                    <a:lnTo>
                      <a:pt x="6" y="9"/>
                    </a:lnTo>
                    <a:lnTo>
                      <a:pt x="7" y="8"/>
                    </a:lnTo>
                    <a:lnTo>
                      <a:pt x="7" y="7"/>
                    </a:lnTo>
                    <a:lnTo>
                      <a:pt x="8" y="7"/>
                    </a:lnTo>
                    <a:lnTo>
                      <a:pt x="8" y="5"/>
                    </a:lnTo>
                    <a:lnTo>
                      <a:pt x="10" y="5"/>
                    </a:lnTo>
                    <a:lnTo>
                      <a:pt x="10" y="4"/>
                    </a:lnTo>
                    <a:lnTo>
                      <a:pt x="11" y="4"/>
                    </a:lnTo>
                    <a:lnTo>
                      <a:pt x="11" y="2"/>
                    </a:lnTo>
                    <a:lnTo>
                      <a:pt x="13" y="2"/>
                    </a:lnTo>
                    <a:lnTo>
                      <a:pt x="14" y="1"/>
                    </a:lnTo>
                    <a:lnTo>
                      <a:pt x="15" y="1"/>
                    </a:lnTo>
                    <a:lnTo>
                      <a:pt x="17" y="0"/>
                    </a:lnTo>
                    <a:lnTo>
                      <a:pt x="18" y="0"/>
                    </a:lnTo>
                    <a:lnTo>
                      <a:pt x="20" y="0"/>
                    </a:lnTo>
                    <a:lnTo>
                      <a:pt x="21" y="1"/>
                    </a:lnTo>
                    <a:lnTo>
                      <a:pt x="22" y="1"/>
                    </a:lnTo>
                    <a:lnTo>
                      <a:pt x="24" y="2"/>
                    </a:lnTo>
                    <a:lnTo>
                      <a:pt x="25" y="4"/>
                    </a:lnTo>
                    <a:lnTo>
                      <a:pt x="25" y="5"/>
                    </a:lnTo>
                    <a:lnTo>
                      <a:pt x="25" y="7"/>
                    </a:lnTo>
                    <a:lnTo>
                      <a:pt x="27" y="8"/>
                    </a:lnTo>
                    <a:lnTo>
                      <a:pt x="27" y="9"/>
                    </a:lnTo>
                    <a:lnTo>
                      <a:pt x="27" y="11"/>
                    </a:lnTo>
                    <a:lnTo>
                      <a:pt x="25" y="12"/>
                    </a:lnTo>
                    <a:lnTo>
                      <a:pt x="25" y="14"/>
                    </a:lnTo>
                    <a:lnTo>
                      <a:pt x="25" y="15"/>
                    </a:lnTo>
                    <a:lnTo>
                      <a:pt x="24" y="16"/>
                    </a:lnTo>
                    <a:lnTo>
                      <a:pt x="24" y="18"/>
                    </a:lnTo>
                    <a:lnTo>
                      <a:pt x="24" y="19"/>
                    </a:lnTo>
                    <a:lnTo>
                      <a:pt x="22" y="21"/>
                    </a:lnTo>
                    <a:lnTo>
                      <a:pt x="22" y="22"/>
                    </a:lnTo>
                    <a:lnTo>
                      <a:pt x="21" y="24"/>
                    </a:lnTo>
                    <a:lnTo>
                      <a:pt x="20" y="25"/>
                    </a:lnTo>
                    <a:lnTo>
                      <a:pt x="18" y="26"/>
                    </a:lnTo>
                    <a:lnTo>
                      <a:pt x="17" y="28"/>
                    </a:lnTo>
                    <a:lnTo>
                      <a:pt x="15" y="29"/>
                    </a:lnTo>
                    <a:lnTo>
                      <a:pt x="14" y="31"/>
                    </a:lnTo>
                    <a:lnTo>
                      <a:pt x="13" y="31"/>
                    </a:lnTo>
                    <a:lnTo>
                      <a:pt x="13" y="32"/>
                    </a:lnTo>
                    <a:lnTo>
                      <a:pt x="11" y="32"/>
                    </a:lnTo>
                    <a:lnTo>
                      <a:pt x="10" y="32"/>
                    </a:lnTo>
                    <a:lnTo>
                      <a:pt x="8" y="32"/>
                    </a:lnTo>
                    <a:lnTo>
                      <a:pt x="7" y="32"/>
                    </a:lnTo>
                    <a:lnTo>
                      <a:pt x="6" y="32"/>
                    </a:lnTo>
                    <a:lnTo>
                      <a:pt x="4" y="31"/>
                    </a:lnTo>
                    <a:lnTo>
                      <a:pt x="3" y="31"/>
                    </a:lnTo>
                    <a:lnTo>
                      <a:pt x="3" y="29"/>
                    </a:lnTo>
                    <a:lnTo>
                      <a:pt x="1" y="28"/>
                    </a:lnTo>
                    <a:lnTo>
                      <a:pt x="1" y="26"/>
                    </a:lnTo>
                    <a:lnTo>
                      <a:pt x="1" y="25"/>
                    </a:lnTo>
                    <a:lnTo>
                      <a:pt x="1" y="24"/>
                    </a:lnTo>
                    <a:lnTo>
                      <a:pt x="0" y="24"/>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10" name="Freeform 205"/>
              <p:cNvSpPr>
                <a:spLocks/>
              </p:cNvSpPr>
              <p:nvPr/>
            </p:nvSpPr>
            <p:spPr bwMode="auto">
              <a:xfrm>
                <a:off x="3257" y="894"/>
                <a:ext cx="51" cy="47"/>
              </a:xfrm>
              <a:custGeom>
                <a:avLst/>
                <a:gdLst>
                  <a:gd name="T0" fmla="*/ 713 w 38"/>
                  <a:gd name="T1" fmla="*/ 247 h 36"/>
                  <a:gd name="T2" fmla="*/ 713 w 38"/>
                  <a:gd name="T3" fmla="*/ 277 h 36"/>
                  <a:gd name="T4" fmla="*/ 713 w 38"/>
                  <a:gd name="T5" fmla="*/ 283 h 36"/>
                  <a:gd name="T6" fmla="*/ 713 w 38"/>
                  <a:gd name="T7" fmla="*/ 283 h 36"/>
                  <a:gd name="T8" fmla="*/ 705 w 38"/>
                  <a:gd name="T9" fmla="*/ 296 h 36"/>
                  <a:gd name="T10" fmla="*/ 705 w 38"/>
                  <a:gd name="T11" fmla="*/ 296 h 36"/>
                  <a:gd name="T12" fmla="*/ 672 w 38"/>
                  <a:gd name="T13" fmla="*/ 333 h 36"/>
                  <a:gd name="T14" fmla="*/ 672 w 38"/>
                  <a:gd name="T15" fmla="*/ 333 h 36"/>
                  <a:gd name="T16" fmla="*/ 648 w 38"/>
                  <a:gd name="T17" fmla="*/ 336 h 36"/>
                  <a:gd name="T18" fmla="*/ 620 w 38"/>
                  <a:gd name="T19" fmla="*/ 369 h 36"/>
                  <a:gd name="T20" fmla="*/ 565 w 38"/>
                  <a:gd name="T21" fmla="*/ 386 h 36"/>
                  <a:gd name="T22" fmla="*/ 501 w 38"/>
                  <a:gd name="T23" fmla="*/ 420 h 36"/>
                  <a:gd name="T24" fmla="*/ 458 w 38"/>
                  <a:gd name="T25" fmla="*/ 439 h 36"/>
                  <a:gd name="T26" fmla="*/ 396 w 38"/>
                  <a:gd name="T27" fmla="*/ 473 h 36"/>
                  <a:gd name="T28" fmla="*/ 330 w 38"/>
                  <a:gd name="T29" fmla="*/ 482 h 36"/>
                  <a:gd name="T30" fmla="*/ 275 w 38"/>
                  <a:gd name="T31" fmla="*/ 517 h 36"/>
                  <a:gd name="T32" fmla="*/ 183 w 38"/>
                  <a:gd name="T33" fmla="*/ 517 h 36"/>
                  <a:gd name="T34" fmla="*/ 164 w 38"/>
                  <a:gd name="T35" fmla="*/ 517 h 36"/>
                  <a:gd name="T36" fmla="*/ 164 w 38"/>
                  <a:gd name="T37" fmla="*/ 517 h 36"/>
                  <a:gd name="T38" fmla="*/ 122 w 38"/>
                  <a:gd name="T39" fmla="*/ 517 h 36"/>
                  <a:gd name="T40" fmla="*/ 115 w 38"/>
                  <a:gd name="T41" fmla="*/ 482 h 36"/>
                  <a:gd name="T42" fmla="*/ 115 w 38"/>
                  <a:gd name="T43" fmla="*/ 482 h 36"/>
                  <a:gd name="T44" fmla="*/ 91 w 38"/>
                  <a:gd name="T45" fmla="*/ 473 h 36"/>
                  <a:gd name="T46" fmla="*/ 91 w 38"/>
                  <a:gd name="T47" fmla="*/ 439 h 36"/>
                  <a:gd name="T48" fmla="*/ 51 w 38"/>
                  <a:gd name="T49" fmla="*/ 439 h 36"/>
                  <a:gd name="T50" fmla="*/ 38 w 38"/>
                  <a:gd name="T51" fmla="*/ 420 h 36"/>
                  <a:gd name="T52" fmla="*/ 38 w 38"/>
                  <a:gd name="T53" fmla="*/ 369 h 36"/>
                  <a:gd name="T54" fmla="*/ 0 w 38"/>
                  <a:gd name="T55" fmla="*/ 296 h 36"/>
                  <a:gd name="T56" fmla="*/ 0 w 38"/>
                  <a:gd name="T57" fmla="*/ 277 h 36"/>
                  <a:gd name="T58" fmla="*/ 0 w 38"/>
                  <a:gd name="T59" fmla="*/ 227 h 36"/>
                  <a:gd name="T60" fmla="*/ 0 w 38"/>
                  <a:gd name="T61" fmla="*/ 189 h 36"/>
                  <a:gd name="T62" fmla="*/ 38 w 38"/>
                  <a:gd name="T63" fmla="*/ 145 h 36"/>
                  <a:gd name="T64" fmla="*/ 38 w 38"/>
                  <a:gd name="T65" fmla="*/ 102 h 36"/>
                  <a:gd name="T66" fmla="*/ 51 w 38"/>
                  <a:gd name="T67" fmla="*/ 85 h 36"/>
                  <a:gd name="T68" fmla="*/ 51 w 38"/>
                  <a:gd name="T69" fmla="*/ 78 h 36"/>
                  <a:gd name="T70" fmla="*/ 91 w 38"/>
                  <a:gd name="T71" fmla="*/ 46 h 36"/>
                  <a:gd name="T72" fmla="*/ 115 w 38"/>
                  <a:gd name="T73" fmla="*/ 35 h 36"/>
                  <a:gd name="T74" fmla="*/ 122 w 38"/>
                  <a:gd name="T75" fmla="*/ 35 h 36"/>
                  <a:gd name="T76" fmla="*/ 122 w 38"/>
                  <a:gd name="T77" fmla="*/ 0 h 36"/>
                  <a:gd name="T78" fmla="*/ 164 w 38"/>
                  <a:gd name="T79" fmla="*/ 0 h 36"/>
                  <a:gd name="T80" fmla="*/ 183 w 38"/>
                  <a:gd name="T81" fmla="*/ 0 h 36"/>
                  <a:gd name="T82" fmla="*/ 275 w 38"/>
                  <a:gd name="T83" fmla="*/ 35 h 36"/>
                  <a:gd name="T84" fmla="*/ 369 w 38"/>
                  <a:gd name="T85" fmla="*/ 46 h 36"/>
                  <a:gd name="T86" fmla="*/ 396 w 38"/>
                  <a:gd name="T87" fmla="*/ 78 h 36"/>
                  <a:gd name="T88" fmla="*/ 495 w 38"/>
                  <a:gd name="T89" fmla="*/ 85 h 36"/>
                  <a:gd name="T90" fmla="*/ 531 w 38"/>
                  <a:gd name="T91" fmla="*/ 102 h 36"/>
                  <a:gd name="T92" fmla="*/ 595 w 38"/>
                  <a:gd name="T93" fmla="*/ 133 h 36"/>
                  <a:gd name="T94" fmla="*/ 620 w 38"/>
                  <a:gd name="T95" fmla="*/ 145 h 36"/>
                  <a:gd name="T96" fmla="*/ 648 w 38"/>
                  <a:gd name="T97" fmla="*/ 174 h 36"/>
                  <a:gd name="T98" fmla="*/ 672 w 38"/>
                  <a:gd name="T99" fmla="*/ 189 h 36"/>
                  <a:gd name="T100" fmla="*/ 705 w 38"/>
                  <a:gd name="T101" fmla="*/ 197 h 36"/>
                  <a:gd name="T102" fmla="*/ 705 w 38"/>
                  <a:gd name="T103" fmla="*/ 197 h 36"/>
                  <a:gd name="T104" fmla="*/ 705 w 38"/>
                  <a:gd name="T105" fmla="*/ 227 h 36"/>
                  <a:gd name="T106" fmla="*/ 713 w 38"/>
                  <a:gd name="T107" fmla="*/ 227 h 36"/>
                  <a:gd name="T108" fmla="*/ 713 w 38"/>
                  <a:gd name="T109" fmla="*/ 227 h 36"/>
                  <a:gd name="T110" fmla="*/ 713 w 38"/>
                  <a:gd name="T111" fmla="*/ 247 h 36"/>
                  <a:gd name="T112" fmla="*/ 713 w 38"/>
                  <a:gd name="T113" fmla="*/ 2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 h="36">
                    <a:moveTo>
                      <a:pt x="38" y="17"/>
                    </a:moveTo>
                    <a:lnTo>
                      <a:pt x="38" y="19"/>
                    </a:lnTo>
                    <a:lnTo>
                      <a:pt x="38" y="20"/>
                    </a:lnTo>
                    <a:lnTo>
                      <a:pt x="37" y="21"/>
                    </a:lnTo>
                    <a:lnTo>
                      <a:pt x="36" y="23"/>
                    </a:lnTo>
                    <a:lnTo>
                      <a:pt x="34" y="24"/>
                    </a:lnTo>
                    <a:lnTo>
                      <a:pt x="33" y="26"/>
                    </a:lnTo>
                    <a:lnTo>
                      <a:pt x="30" y="27"/>
                    </a:lnTo>
                    <a:lnTo>
                      <a:pt x="27" y="29"/>
                    </a:lnTo>
                    <a:lnTo>
                      <a:pt x="24" y="31"/>
                    </a:lnTo>
                    <a:lnTo>
                      <a:pt x="21" y="33"/>
                    </a:lnTo>
                    <a:lnTo>
                      <a:pt x="17" y="34"/>
                    </a:lnTo>
                    <a:lnTo>
                      <a:pt x="14" y="36"/>
                    </a:lnTo>
                    <a:lnTo>
                      <a:pt x="10" y="36"/>
                    </a:lnTo>
                    <a:lnTo>
                      <a:pt x="9" y="36"/>
                    </a:lnTo>
                    <a:lnTo>
                      <a:pt x="7" y="36"/>
                    </a:lnTo>
                    <a:lnTo>
                      <a:pt x="6" y="34"/>
                    </a:lnTo>
                    <a:lnTo>
                      <a:pt x="5" y="33"/>
                    </a:lnTo>
                    <a:lnTo>
                      <a:pt x="5" y="31"/>
                    </a:lnTo>
                    <a:lnTo>
                      <a:pt x="3" y="31"/>
                    </a:lnTo>
                    <a:lnTo>
                      <a:pt x="2" y="29"/>
                    </a:lnTo>
                    <a:lnTo>
                      <a:pt x="2" y="26"/>
                    </a:lnTo>
                    <a:lnTo>
                      <a:pt x="0" y="21"/>
                    </a:lnTo>
                    <a:lnTo>
                      <a:pt x="0" y="19"/>
                    </a:lnTo>
                    <a:lnTo>
                      <a:pt x="0" y="16"/>
                    </a:lnTo>
                    <a:lnTo>
                      <a:pt x="0" y="13"/>
                    </a:lnTo>
                    <a:lnTo>
                      <a:pt x="2" y="10"/>
                    </a:lnTo>
                    <a:lnTo>
                      <a:pt x="2" y="7"/>
                    </a:lnTo>
                    <a:lnTo>
                      <a:pt x="3" y="6"/>
                    </a:lnTo>
                    <a:lnTo>
                      <a:pt x="3" y="5"/>
                    </a:lnTo>
                    <a:lnTo>
                      <a:pt x="5" y="3"/>
                    </a:lnTo>
                    <a:lnTo>
                      <a:pt x="6" y="2"/>
                    </a:lnTo>
                    <a:lnTo>
                      <a:pt x="7" y="2"/>
                    </a:lnTo>
                    <a:lnTo>
                      <a:pt x="7" y="0"/>
                    </a:lnTo>
                    <a:lnTo>
                      <a:pt x="9" y="0"/>
                    </a:lnTo>
                    <a:lnTo>
                      <a:pt x="10" y="0"/>
                    </a:lnTo>
                    <a:lnTo>
                      <a:pt x="14" y="2"/>
                    </a:lnTo>
                    <a:lnTo>
                      <a:pt x="19" y="3"/>
                    </a:lnTo>
                    <a:lnTo>
                      <a:pt x="21" y="5"/>
                    </a:lnTo>
                    <a:lnTo>
                      <a:pt x="26" y="6"/>
                    </a:lnTo>
                    <a:lnTo>
                      <a:pt x="28" y="7"/>
                    </a:lnTo>
                    <a:lnTo>
                      <a:pt x="31" y="9"/>
                    </a:lnTo>
                    <a:lnTo>
                      <a:pt x="33" y="10"/>
                    </a:lnTo>
                    <a:lnTo>
                      <a:pt x="34" y="12"/>
                    </a:lnTo>
                    <a:lnTo>
                      <a:pt x="36" y="13"/>
                    </a:lnTo>
                    <a:lnTo>
                      <a:pt x="37" y="14"/>
                    </a:lnTo>
                    <a:lnTo>
                      <a:pt x="37" y="16"/>
                    </a:lnTo>
                    <a:lnTo>
                      <a:pt x="38" y="16"/>
                    </a:lnTo>
                    <a:lnTo>
                      <a:pt x="38" y="1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11" name="Freeform 206"/>
              <p:cNvSpPr>
                <a:spLocks/>
              </p:cNvSpPr>
              <p:nvPr/>
            </p:nvSpPr>
            <p:spPr bwMode="auto">
              <a:xfrm>
                <a:off x="3354" y="956"/>
                <a:ext cx="46" cy="49"/>
              </a:xfrm>
              <a:custGeom>
                <a:avLst/>
                <a:gdLst>
                  <a:gd name="T0" fmla="*/ 145 w 35"/>
                  <a:gd name="T1" fmla="*/ 0 h 38"/>
                  <a:gd name="T2" fmla="*/ 150 w 35"/>
                  <a:gd name="T3" fmla="*/ 0 h 38"/>
                  <a:gd name="T4" fmla="*/ 150 w 35"/>
                  <a:gd name="T5" fmla="*/ 0 h 38"/>
                  <a:gd name="T6" fmla="*/ 164 w 35"/>
                  <a:gd name="T7" fmla="*/ 0 h 38"/>
                  <a:gd name="T8" fmla="*/ 197 w 35"/>
                  <a:gd name="T9" fmla="*/ 0 h 38"/>
                  <a:gd name="T10" fmla="*/ 197 w 35"/>
                  <a:gd name="T11" fmla="*/ 0 h 38"/>
                  <a:gd name="T12" fmla="*/ 216 w 35"/>
                  <a:gd name="T13" fmla="*/ 28 h 38"/>
                  <a:gd name="T14" fmla="*/ 251 w 35"/>
                  <a:gd name="T15" fmla="*/ 28 h 38"/>
                  <a:gd name="T16" fmla="*/ 251 w 35"/>
                  <a:gd name="T17" fmla="*/ 28 h 38"/>
                  <a:gd name="T18" fmla="*/ 284 w 35"/>
                  <a:gd name="T19" fmla="*/ 46 h 38"/>
                  <a:gd name="T20" fmla="*/ 330 w 35"/>
                  <a:gd name="T21" fmla="*/ 76 h 38"/>
                  <a:gd name="T22" fmla="*/ 346 w 35"/>
                  <a:gd name="T23" fmla="*/ 88 h 38"/>
                  <a:gd name="T24" fmla="*/ 389 w 35"/>
                  <a:gd name="T25" fmla="*/ 126 h 38"/>
                  <a:gd name="T26" fmla="*/ 434 w 35"/>
                  <a:gd name="T27" fmla="*/ 162 h 38"/>
                  <a:gd name="T28" fmla="*/ 477 w 35"/>
                  <a:gd name="T29" fmla="*/ 208 h 38"/>
                  <a:gd name="T30" fmla="*/ 511 w 35"/>
                  <a:gd name="T31" fmla="*/ 242 h 38"/>
                  <a:gd name="T32" fmla="*/ 528 w 35"/>
                  <a:gd name="T33" fmla="*/ 268 h 38"/>
                  <a:gd name="T34" fmla="*/ 538 w 35"/>
                  <a:gd name="T35" fmla="*/ 297 h 38"/>
                  <a:gd name="T36" fmla="*/ 538 w 35"/>
                  <a:gd name="T37" fmla="*/ 306 h 38"/>
                  <a:gd name="T38" fmla="*/ 538 w 35"/>
                  <a:gd name="T39" fmla="*/ 306 h 38"/>
                  <a:gd name="T40" fmla="*/ 528 w 35"/>
                  <a:gd name="T41" fmla="*/ 340 h 38"/>
                  <a:gd name="T42" fmla="*/ 528 w 35"/>
                  <a:gd name="T43" fmla="*/ 346 h 38"/>
                  <a:gd name="T44" fmla="*/ 528 w 35"/>
                  <a:gd name="T45" fmla="*/ 348 h 38"/>
                  <a:gd name="T46" fmla="*/ 511 w 35"/>
                  <a:gd name="T47" fmla="*/ 348 h 38"/>
                  <a:gd name="T48" fmla="*/ 511 w 35"/>
                  <a:gd name="T49" fmla="*/ 383 h 38"/>
                  <a:gd name="T50" fmla="*/ 455 w 35"/>
                  <a:gd name="T51" fmla="*/ 395 h 38"/>
                  <a:gd name="T52" fmla="*/ 409 w 35"/>
                  <a:gd name="T53" fmla="*/ 438 h 38"/>
                  <a:gd name="T54" fmla="*/ 373 w 35"/>
                  <a:gd name="T55" fmla="*/ 446 h 38"/>
                  <a:gd name="T56" fmla="*/ 330 w 35"/>
                  <a:gd name="T57" fmla="*/ 446 h 38"/>
                  <a:gd name="T58" fmla="*/ 284 w 35"/>
                  <a:gd name="T59" fmla="*/ 476 h 38"/>
                  <a:gd name="T60" fmla="*/ 251 w 35"/>
                  <a:gd name="T61" fmla="*/ 478 h 38"/>
                  <a:gd name="T62" fmla="*/ 197 w 35"/>
                  <a:gd name="T63" fmla="*/ 478 h 38"/>
                  <a:gd name="T64" fmla="*/ 150 w 35"/>
                  <a:gd name="T65" fmla="*/ 478 h 38"/>
                  <a:gd name="T66" fmla="*/ 145 w 35"/>
                  <a:gd name="T67" fmla="*/ 478 h 38"/>
                  <a:gd name="T68" fmla="*/ 110 w 35"/>
                  <a:gd name="T69" fmla="*/ 476 h 38"/>
                  <a:gd name="T70" fmla="*/ 95 w 35"/>
                  <a:gd name="T71" fmla="*/ 476 h 38"/>
                  <a:gd name="T72" fmla="*/ 64 w 35"/>
                  <a:gd name="T73" fmla="*/ 476 h 38"/>
                  <a:gd name="T74" fmla="*/ 49 w 35"/>
                  <a:gd name="T75" fmla="*/ 446 h 38"/>
                  <a:gd name="T76" fmla="*/ 37 w 35"/>
                  <a:gd name="T77" fmla="*/ 438 h 38"/>
                  <a:gd name="T78" fmla="*/ 37 w 35"/>
                  <a:gd name="T79" fmla="*/ 438 h 38"/>
                  <a:gd name="T80" fmla="*/ 0 w 35"/>
                  <a:gd name="T81" fmla="*/ 423 h 38"/>
                  <a:gd name="T82" fmla="*/ 0 w 35"/>
                  <a:gd name="T83" fmla="*/ 348 h 38"/>
                  <a:gd name="T84" fmla="*/ 0 w 35"/>
                  <a:gd name="T85" fmla="*/ 306 h 38"/>
                  <a:gd name="T86" fmla="*/ 37 w 35"/>
                  <a:gd name="T87" fmla="*/ 264 h 38"/>
                  <a:gd name="T88" fmla="*/ 37 w 35"/>
                  <a:gd name="T89" fmla="*/ 209 h 38"/>
                  <a:gd name="T90" fmla="*/ 37 w 35"/>
                  <a:gd name="T91" fmla="*/ 162 h 38"/>
                  <a:gd name="T92" fmla="*/ 49 w 35"/>
                  <a:gd name="T93" fmla="*/ 126 h 38"/>
                  <a:gd name="T94" fmla="*/ 64 w 35"/>
                  <a:gd name="T95" fmla="*/ 88 h 38"/>
                  <a:gd name="T96" fmla="*/ 64 w 35"/>
                  <a:gd name="T97" fmla="*/ 76 h 38"/>
                  <a:gd name="T98" fmla="*/ 95 w 35"/>
                  <a:gd name="T99" fmla="*/ 46 h 38"/>
                  <a:gd name="T100" fmla="*/ 95 w 35"/>
                  <a:gd name="T101" fmla="*/ 36 h 38"/>
                  <a:gd name="T102" fmla="*/ 95 w 35"/>
                  <a:gd name="T103" fmla="*/ 36 h 38"/>
                  <a:gd name="T104" fmla="*/ 110 w 35"/>
                  <a:gd name="T105" fmla="*/ 28 h 38"/>
                  <a:gd name="T106" fmla="*/ 110 w 35"/>
                  <a:gd name="T107" fmla="*/ 28 h 38"/>
                  <a:gd name="T108" fmla="*/ 110 w 35"/>
                  <a:gd name="T109" fmla="*/ 28 h 38"/>
                  <a:gd name="T110" fmla="*/ 145 w 35"/>
                  <a:gd name="T111" fmla="*/ 0 h 38"/>
                  <a:gd name="T112" fmla="*/ 145 w 35"/>
                  <a:gd name="T113" fmla="*/ 0 h 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5" h="38">
                    <a:moveTo>
                      <a:pt x="9" y="0"/>
                    </a:moveTo>
                    <a:lnTo>
                      <a:pt x="10" y="0"/>
                    </a:lnTo>
                    <a:lnTo>
                      <a:pt x="11" y="0"/>
                    </a:lnTo>
                    <a:lnTo>
                      <a:pt x="13" y="0"/>
                    </a:lnTo>
                    <a:lnTo>
                      <a:pt x="14" y="2"/>
                    </a:lnTo>
                    <a:lnTo>
                      <a:pt x="16" y="2"/>
                    </a:lnTo>
                    <a:lnTo>
                      <a:pt x="18" y="4"/>
                    </a:lnTo>
                    <a:lnTo>
                      <a:pt x="21" y="6"/>
                    </a:lnTo>
                    <a:lnTo>
                      <a:pt x="23" y="7"/>
                    </a:lnTo>
                    <a:lnTo>
                      <a:pt x="25" y="10"/>
                    </a:lnTo>
                    <a:lnTo>
                      <a:pt x="28" y="13"/>
                    </a:lnTo>
                    <a:lnTo>
                      <a:pt x="31" y="16"/>
                    </a:lnTo>
                    <a:lnTo>
                      <a:pt x="33" y="19"/>
                    </a:lnTo>
                    <a:lnTo>
                      <a:pt x="34" y="21"/>
                    </a:lnTo>
                    <a:lnTo>
                      <a:pt x="35" y="23"/>
                    </a:lnTo>
                    <a:lnTo>
                      <a:pt x="35" y="24"/>
                    </a:lnTo>
                    <a:lnTo>
                      <a:pt x="34" y="26"/>
                    </a:lnTo>
                    <a:lnTo>
                      <a:pt x="34" y="27"/>
                    </a:lnTo>
                    <a:lnTo>
                      <a:pt x="34" y="28"/>
                    </a:lnTo>
                    <a:lnTo>
                      <a:pt x="33" y="28"/>
                    </a:lnTo>
                    <a:lnTo>
                      <a:pt x="33" y="30"/>
                    </a:lnTo>
                    <a:lnTo>
                      <a:pt x="30" y="31"/>
                    </a:lnTo>
                    <a:lnTo>
                      <a:pt x="27" y="34"/>
                    </a:lnTo>
                    <a:lnTo>
                      <a:pt x="24" y="35"/>
                    </a:lnTo>
                    <a:lnTo>
                      <a:pt x="21" y="35"/>
                    </a:lnTo>
                    <a:lnTo>
                      <a:pt x="18" y="37"/>
                    </a:lnTo>
                    <a:lnTo>
                      <a:pt x="16" y="38"/>
                    </a:lnTo>
                    <a:lnTo>
                      <a:pt x="13" y="38"/>
                    </a:lnTo>
                    <a:lnTo>
                      <a:pt x="10" y="38"/>
                    </a:lnTo>
                    <a:lnTo>
                      <a:pt x="9" y="38"/>
                    </a:lnTo>
                    <a:lnTo>
                      <a:pt x="7" y="37"/>
                    </a:lnTo>
                    <a:lnTo>
                      <a:pt x="6" y="37"/>
                    </a:lnTo>
                    <a:lnTo>
                      <a:pt x="4" y="37"/>
                    </a:lnTo>
                    <a:lnTo>
                      <a:pt x="3" y="35"/>
                    </a:lnTo>
                    <a:lnTo>
                      <a:pt x="2" y="34"/>
                    </a:lnTo>
                    <a:lnTo>
                      <a:pt x="0" y="33"/>
                    </a:lnTo>
                    <a:lnTo>
                      <a:pt x="0" y="28"/>
                    </a:lnTo>
                    <a:lnTo>
                      <a:pt x="0" y="24"/>
                    </a:lnTo>
                    <a:lnTo>
                      <a:pt x="2" y="20"/>
                    </a:lnTo>
                    <a:lnTo>
                      <a:pt x="2" y="17"/>
                    </a:lnTo>
                    <a:lnTo>
                      <a:pt x="2" y="13"/>
                    </a:lnTo>
                    <a:lnTo>
                      <a:pt x="3" y="10"/>
                    </a:lnTo>
                    <a:lnTo>
                      <a:pt x="4" y="7"/>
                    </a:lnTo>
                    <a:lnTo>
                      <a:pt x="4" y="6"/>
                    </a:lnTo>
                    <a:lnTo>
                      <a:pt x="6" y="4"/>
                    </a:lnTo>
                    <a:lnTo>
                      <a:pt x="6" y="3"/>
                    </a:lnTo>
                    <a:lnTo>
                      <a:pt x="7" y="2"/>
                    </a:lnTo>
                    <a:lnTo>
                      <a:pt x="9"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12" name="Freeform 207"/>
              <p:cNvSpPr>
                <a:spLocks/>
              </p:cNvSpPr>
              <p:nvPr/>
            </p:nvSpPr>
            <p:spPr bwMode="auto">
              <a:xfrm>
                <a:off x="3305" y="956"/>
                <a:ext cx="45" cy="49"/>
              </a:xfrm>
              <a:custGeom>
                <a:avLst/>
                <a:gdLst>
                  <a:gd name="T0" fmla="*/ 552 w 33"/>
                  <a:gd name="T1" fmla="*/ 0 h 38"/>
                  <a:gd name="T2" fmla="*/ 552 w 33"/>
                  <a:gd name="T3" fmla="*/ 28 h 38"/>
                  <a:gd name="T4" fmla="*/ 571 w 33"/>
                  <a:gd name="T5" fmla="*/ 28 h 38"/>
                  <a:gd name="T6" fmla="*/ 571 w 33"/>
                  <a:gd name="T7" fmla="*/ 28 h 38"/>
                  <a:gd name="T8" fmla="*/ 620 w 33"/>
                  <a:gd name="T9" fmla="*/ 36 h 38"/>
                  <a:gd name="T10" fmla="*/ 620 w 33"/>
                  <a:gd name="T11" fmla="*/ 36 h 38"/>
                  <a:gd name="T12" fmla="*/ 656 w 33"/>
                  <a:gd name="T13" fmla="*/ 46 h 38"/>
                  <a:gd name="T14" fmla="*/ 656 w 33"/>
                  <a:gd name="T15" fmla="*/ 76 h 38"/>
                  <a:gd name="T16" fmla="*/ 656 w 33"/>
                  <a:gd name="T17" fmla="*/ 76 h 38"/>
                  <a:gd name="T18" fmla="*/ 671 w 33"/>
                  <a:gd name="T19" fmla="*/ 113 h 38"/>
                  <a:gd name="T20" fmla="*/ 723 w 33"/>
                  <a:gd name="T21" fmla="*/ 146 h 38"/>
                  <a:gd name="T22" fmla="*/ 723 w 33"/>
                  <a:gd name="T23" fmla="*/ 178 h 38"/>
                  <a:gd name="T24" fmla="*/ 725 w 33"/>
                  <a:gd name="T25" fmla="*/ 242 h 38"/>
                  <a:gd name="T26" fmla="*/ 725 w 33"/>
                  <a:gd name="T27" fmla="*/ 268 h 38"/>
                  <a:gd name="T28" fmla="*/ 725 w 33"/>
                  <a:gd name="T29" fmla="*/ 340 h 38"/>
                  <a:gd name="T30" fmla="*/ 725 w 33"/>
                  <a:gd name="T31" fmla="*/ 383 h 38"/>
                  <a:gd name="T32" fmla="*/ 725 w 33"/>
                  <a:gd name="T33" fmla="*/ 423 h 38"/>
                  <a:gd name="T34" fmla="*/ 725 w 33"/>
                  <a:gd name="T35" fmla="*/ 438 h 38"/>
                  <a:gd name="T36" fmla="*/ 723 w 33"/>
                  <a:gd name="T37" fmla="*/ 438 h 38"/>
                  <a:gd name="T38" fmla="*/ 723 w 33"/>
                  <a:gd name="T39" fmla="*/ 446 h 38"/>
                  <a:gd name="T40" fmla="*/ 671 w 33"/>
                  <a:gd name="T41" fmla="*/ 476 h 38"/>
                  <a:gd name="T42" fmla="*/ 656 w 33"/>
                  <a:gd name="T43" fmla="*/ 476 h 38"/>
                  <a:gd name="T44" fmla="*/ 656 w 33"/>
                  <a:gd name="T45" fmla="*/ 476 h 38"/>
                  <a:gd name="T46" fmla="*/ 620 w 33"/>
                  <a:gd name="T47" fmla="*/ 478 h 38"/>
                  <a:gd name="T48" fmla="*/ 571 w 33"/>
                  <a:gd name="T49" fmla="*/ 478 h 38"/>
                  <a:gd name="T50" fmla="*/ 502 w 33"/>
                  <a:gd name="T51" fmla="*/ 478 h 38"/>
                  <a:gd name="T52" fmla="*/ 481 w 33"/>
                  <a:gd name="T53" fmla="*/ 478 h 38"/>
                  <a:gd name="T54" fmla="*/ 405 w 33"/>
                  <a:gd name="T55" fmla="*/ 478 h 38"/>
                  <a:gd name="T56" fmla="*/ 307 w 33"/>
                  <a:gd name="T57" fmla="*/ 476 h 38"/>
                  <a:gd name="T58" fmla="*/ 236 w 33"/>
                  <a:gd name="T59" fmla="*/ 446 h 38"/>
                  <a:gd name="T60" fmla="*/ 173 w 33"/>
                  <a:gd name="T61" fmla="*/ 446 h 38"/>
                  <a:gd name="T62" fmla="*/ 165 w 33"/>
                  <a:gd name="T63" fmla="*/ 438 h 38"/>
                  <a:gd name="T64" fmla="*/ 89 w 33"/>
                  <a:gd name="T65" fmla="*/ 423 h 38"/>
                  <a:gd name="T66" fmla="*/ 48 w 33"/>
                  <a:gd name="T67" fmla="*/ 395 h 38"/>
                  <a:gd name="T68" fmla="*/ 48 w 33"/>
                  <a:gd name="T69" fmla="*/ 383 h 38"/>
                  <a:gd name="T70" fmla="*/ 1 w 33"/>
                  <a:gd name="T71" fmla="*/ 348 h 38"/>
                  <a:gd name="T72" fmla="*/ 0 w 33"/>
                  <a:gd name="T73" fmla="*/ 346 h 38"/>
                  <a:gd name="T74" fmla="*/ 0 w 33"/>
                  <a:gd name="T75" fmla="*/ 340 h 38"/>
                  <a:gd name="T76" fmla="*/ 0 w 33"/>
                  <a:gd name="T77" fmla="*/ 306 h 38"/>
                  <a:gd name="T78" fmla="*/ 0 w 33"/>
                  <a:gd name="T79" fmla="*/ 297 h 38"/>
                  <a:gd name="T80" fmla="*/ 0 w 33"/>
                  <a:gd name="T81" fmla="*/ 268 h 38"/>
                  <a:gd name="T82" fmla="*/ 1 w 33"/>
                  <a:gd name="T83" fmla="*/ 242 h 38"/>
                  <a:gd name="T84" fmla="*/ 89 w 33"/>
                  <a:gd name="T85" fmla="*/ 208 h 38"/>
                  <a:gd name="T86" fmla="*/ 165 w 33"/>
                  <a:gd name="T87" fmla="*/ 162 h 38"/>
                  <a:gd name="T88" fmla="*/ 194 w 33"/>
                  <a:gd name="T89" fmla="*/ 126 h 38"/>
                  <a:gd name="T90" fmla="*/ 265 w 33"/>
                  <a:gd name="T91" fmla="*/ 88 h 38"/>
                  <a:gd name="T92" fmla="*/ 307 w 33"/>
                  <a:gd name="T93" fmla="*/ 76 h 38"/>
                  <a:gd name="T94" fmla="*/ 361 w 33"/>
                  <a:gd name="T95" fmla="*/ 36 h 38"/>
                  <a:gd name="T96" fmla="*/ 405 w 33"/>
                  <a:gd name="T97" fmla="*/ 36 h 38"/>
                  <a:gd name="T98" fmla="*/ 419 w 33"/>
                  <a:gd name="T99" fmla="*/ 28 h 38"/>
                  <a:gd name="T100" fmla="*/ 481 w 33"/>
                  <a:gd name="T101" fmla="*/ 28 h 38"/>
                  <a:gd name="T102" fmla="*/ 481 w 33"/>
                  <a:gd name="T103" fmla="*/ 28 h 38"/>
                  <a:gd name="T104" fmla="*/ 492 w 33"/>
                  <a:gd name="T105" fmla="*/ 0 h 38"/>
                  <a:gd name="T106" fmla="*/ 502 w 33"/>
                  <a:gd name="T107" fmla="*/ 0 h 38"/>
                  <a:gd name="T108" fmla="*/ 502 w 33"/>
                  <a:gd name="T109" fmla="*/ 0 h 38"/>
                  <a:gd name="T110" fmla="*/ 502 w 33"/>
                  <a:gd name="T111" fmla="*/ 0 h 38"/>
                  <a:gd name="T112" fmla="*/ 552 w 33"/>
                  <a:gd name="T113" fmla="*/ 0 h 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 h="38">
                    <a:moveTo>
                      <a:pt x="25" y="0"/>
                    </a:moveTo>
                    <a:lnTo>
                      <a:pt x="25" y="2"/>
                    </a:lnTo>
                    <a:lnTo>
                      <a:pt x="26" y="2"/>
                    </a:lnTo>
                    <a:lnTo>
                      <a:pt x="28" y="3"/>
                    </a:lnTo>
                    <a:lnTo>
                      <a:pt x="29" y="4"/>
                    </a:lnTo>
                    <a:lnTo>
                      <a:pt x="29" y="6"/>
                    </a:lnTo>
                    <a:lnTo>
                      <a:pt x="30" y="9"/>
                    </a:lnTo>
                    <a:lnTo>
                      <a:pt x="32" y="12"/>
                    </a:lnTo>
                    <a:lnTo>
                      <a:pt x="32" y="14"/>
                    </a:lnTo>
                    <a:lnTo>
                      <a:pt x="33" y="19"/>
                    </a:lnTo>
                    <a:lnTo>
                      <a:pt x="33" y="21"/>
                    </a:lnTo>
                    <a:lnTo>
                      <a:pt x="33" y="26"/>
                    </a:lnTo>
                    <a:lnTo>
                      <a:pt x="33" y="30"/>
                    </a:lnTo>
                    <a:lnTo>
                      <a:pt x="33" y="33"/>
                    </a:lnTo>
                    <a:lnTo>
                      <a:pt x="33" y="34"/>
                    </a:lnTo>
                    <a:lnTo>
                      <a:pt x="32" y="34"/>
                    </a:lnTo>
                    <a:lnTo>
                      <a:pt x="32" y="35"/>
                    </a:lnTo>
                    <a:lnTo>
                      <a:pt x="30" y="37"/>
                    </a:lnTo>
                    <a:lnTo>
                      <a:pt x="29" y="37"/>
                    </a:lnTo>
                    <a:lnTo>
                      <a:pt x="28" y="38"/>
                    </a:lnTo>
                    <a:lnTo>
                      <a:pt x="26" y="38"/>
                    </a:lnTo>
                    <a:lnTo>
                      <a:pt x="23" y="38"/>
                    </a:lnTo>
                    <a:lnTo>
                      <a:pt x="21" y="38"/>
                    </a:lnTo>
                    <a:lnTo>
                      <a:pt x="18" y="38"/>
                    </a:lnTo>
                    <a:lnTo>
                      <a:pt x="14" y="37"/>
                    </a:lnTo>
                    <a:lnTo>
                      <a:pt x="11" y="35"/>
                    </a:lnTo>
                    <a:lnTo>
                      <a:pt x="8" y="35"/>
                    </a:lnTo>
                    <a:lnTo>
                      <a:pt x="7" y="34"/>
                    </a:lnTo>
                    <a:lnTo>
                      <a:pt x="4" y="33"/>
                    </a:lnTo>
                    <a:lnTo>
                      <a:pt x="2" y="31"/>
                    </a:lnTo>
                    <a:lnTo>
                      <a:pt x="2" y="30"/>
                    </a:lnTo>
                    <a:lnTo>
                      <a:pt x="1" y="28"/>
                    </a:lnTo>
                    <a:lnTo>
                      <a:pt x="0" y="27"/>
                    </a:lnTo>
                    <a:lnTo>
                      <a:pt x="0" y="26"/>
                    </a:lnTo>
                    <a:lnTo>
                      <a:pt x="0" y="24"/>
                    </a:lnTo>
                    <a:lnTo>
                      <a:pt x="0" y="23"/>
                    </a:lnTo>
                    <a:lnTo>
                      <a:pt x="0" y="21"/>
                    </a:lnTo>
                    <a:lnTo>
                      <a:pt x="1" y="19"/>
                    </a:lnTo>
                    <a:lnTo>
                      <a:pt x="4" y="16"/>
                    </a:lnTo>
                    <a:lnTo>
                      <a:pt x="7" y="13"/>
                    </a:lnTo>
                    <a:lnTo>
                      <a:pt x="9" y="10"/>
                    </a:lnTo>
                    <a:lnTo>
                      <a:pt x="12" y="7"/>
                    </a:lnTo>
                    <a:lnTo>
                      <a:pt x="14" y="6"/>
                    </a:lnTo>
                    <a:lnTo>
                      <a:pt x="16" y="3"/>
                    </a:lnTo>
                    <a:lnTo>
                      <a:pt x="18" y="3"/>
                    </a:lnTo>
                    <a:lnTo>
                      <a:pt x="19" y="2"/>
                    </a:lnTo>
                    <a:lnTo>
                      <a:pt x="21" y="2"/>
                    </a:lnTo>
                    <a:lnTo>
                      <a:pt x="22" y="0"/>
                    </a:lnTo>
                    <a:lnTo>
                      <a:pt x="23" y="0"/>
                    </a:lnTo>
                    <a:lnTo>
                      <a:pt x="2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13" name="Freeform 208"/>
              <p:cNvSpPr>
                <a:spLocks/>
              </p:cNvSpPr>
              <p:nvPr/>
            </p:nvSpPr>
            <p:spPr bwMode="auto">
              <a:xfrm>
                <a:off x="3271" y="936"/>
                <a:ext cx="50" cy="46"/>
              </a:xfrm>
              <a:custGeom>
                <a:avLst/>
                <a:gdLst>
                  <a:gd name="T0" fmla="*/ 705 w 37"/>
                  <a:gd name="T1" fmla="*/ 49 h 35"/>
                  <a:gd name="T2" fmla="*/ 758 w 37"/>
                  <a:gd name="T3" fmla="*/ 64 h 35"/>
                  <a:gd name="T4" fmla="*/ 758 w 37"/>
                  <a:gd name="T5" fmla="*/ 64 h 35"/>
                  <a:gd name="T6" fmla="*/ 758 w 37"/>
                  <a:gd name="T7" fmla="*/ 84 h 35"/>
                  <a:gd name="T8" fmla="*/ 758 w 37"/>
                  <a:gd name="T9" fmla="*/ 110 h 35"/>
                  <a:gd name="T10" fmla="*/ 758 w 37"/>
                  <a:gd name="T11" fmla="*/ 110 h 35"/>
                  <a:gd name="T12" fmla="*/ 758 w 37"/>
                  <a:gd name="T13" fmla="*/ 125 h 35"/>
                  <a:gd name="T14" fmla="*/ 758 w 37"/>
                  <a:gd name="T15" fmla="*/ 150 h 35"/>
                  <a:gd name="T16" fmla="*/ 758 w 37"/>
                  <a:gd name="T17" fmla="*/ 150 h 35"/>
                  <a:gd name="T18" fmla="*/ 705 w 37"/>
                  <a:gd name="T19" fmla="*/ 191 h 35"/>
                  <a:gd name="T20" fmla="*/ 695 w 37"/>
                  <a:gd name="T21" fmla="*/ 233 h 35"/>
                  <a:gd name="T22" fmla="*/ 676 w 37"/>
                  <a:gd name="T23" fmla="*/ 284 h 35"/>
                  <a:gd name="T24" fmla="*/ 638 w 37"/>
                  <a:gd name="T25" fmla="*/ 340 h 35"/>
                  <a:gd name="T26" fmla="*/ 607 w 37"/>
                  <a:gd name="T27" fmla="*/ 389 h 35"/>
                  <a:gd name="T28" fmla="*/ 568 w 37"/>
                  <a:gd name="T29" fmla="*/ 434 h 35"/>
                  <a:gd name="T30" fmla="*/ 522 w 37"/>
                  <a:gd name="T31" fmla="*/ 477 h 35"/>
                  <a:gd name="T32" fmla="*/ 473 w 37"/>
                  <a:gd name="T33" fmla="*/ 528 h 35"/>
                  <a:gd name="T34" fmla="*/ 472 w 37"/>
                  <a:gd name="T35" fmla="*/ 538 h 35"/>
                  <a:gd name="T36" fmla="*/ 420 w 37"/>
                  <a:gd name="T37" fmla="*/ 538 h 35"/>
                  <a:gd name="T38" fmla="*/ 420 w 37"/>
                  <a:gd name="T39" fmla="*/ 538 h 35"/>
                  <a:gd name="T40" fmla="*/ 400 w 37"/>
                  <a:gd name="T41" fmla="*/ 538 h 35"/>
                  <a:gd name="T42" fmla="*/ 350 w 37"/>
                  <a:gd name="T43" fmla="*/ 538 h 35"/>
                  <a:gd name="T44" fmla="*/ 349 w 37"/>
                  <a:gd name="T45" fmla="*/ 538 h 35"/>
                  <a:gd name="T46" fmla="*/ 332 w 37"/>
                  <a:gd name="T47" fmla="*/ 538 h 35"/>
                  <a:gd name="T48" fmla="*/ 332 w 37"/>
                  <a:gd name="T49" fmla="*/ 528 h 35"/>
                  <a:gd name="T50" fmla="*/ 259 w 37"/>
                  <a:gd name="T51" fmla="*/ 490 h 35"/>
                  <a:gd name="T52" fmla="*/ 212 w 37"/>
                  <a:gd name="T53" fmla="*/ 477 h 35"/>
                  <a:gd name="T54" fmla="*/ 135 w 37"/>
                  <a:gd name="T55" fmla="*/ 434 h 35"/>
                  <a:gd name="T56" fmla="*/ 120 w 37"/>
                  <a:gd name="T57" fmla="*/ 409 h 35"/>
                  <a:gd name="T58" fmla="*/ 74 w 37"/>
                  <a:gd name="T59" fmla="*/ 373 h 35"/>
                  <a:gd name="T60" fmla="*/ 55 w 37"/>
                  <a:gd name="T61" fmla="*/ 330 h 35"/>
                  <a:gd name="T62" fmla="*/ 41 w 37"/>
                  <a:gd name="T63" fmla="*/ 284 h 35"/>
                  <a:gd name="T64" fmla="*/ 0 w 37"/>
                  <a:gd name="T65" fmla="*/ 259 h 35"/>
                  <a:gd name="T66" fmla="*/ 0 w 37"/>
                  <a:gd name="T67" fmla="*/ 216 h 35"/>
                  <a:gd name="T68" fmla="*/ 0 w 37"/>
                  <a:gd name="T69" fmla="*/ 191 h 35"/>
                  <a:gd name="T70" fmla="*/ 0 w 37"/>
                  <a:gd name="T71" fmla="*/ 164 h 35"/>
                  <a:gd name="T72" fmla="*/ 0 w 37"/>
                  <a:gd name="T73" fmla="*/ 150 h 35"/>
                  <a:gd name="T74" fmla="*/ 0 w 37"/>
                  <a:gd name="T75" fmla="*/ 125 h 35"/>
                  <a:gd name="T76" fmla="*/ 41 w 37"/>
                  <a:gd name="T77" fmla="*/ 110 h 35"/>
                  <a:gd name="T78" fmla="*/ 41 w 37"/>
                  <a:gd name="T79" fmla="*/ 84 h 35"/>
                  <a:gd name="T80" fmla="*/ 55 w 37"/>
                  <a:gd name="T81" fmla="*/ 84 h 35"/>
                  <a:gd name="T82" fmla="*/ 120 w 37"/>
                  <a:gd name="T83" fmla="*/ 64 h 35"/>
                  <a:gd name="T84" fmla="*/ 212 w 37"/>
                  <a:gd name="T85" fmla="*/ 49 h 35"/>
                  <a:gd name="T86" fmla="*/ 286 w 37"/>
                  <a:gd name="T87" fmla="*/ 1 h 35"/>
                  <a:gd name="T88" fmla="*/ 350 w 37"/>
                  <a:gd name="T89" fmla="*/ 1 h 35"/>
                  <a:gd name="T90" fmla="*/ 420 w 37"/>
                  <a:gd name="T91" fmla="*/ 1 h 35"/>
                  <a:gd name="T92" fmla="*/ 473 w 37"/>
                  <a:gd name="T93" fmla="*/ 0 h 35"/>
                  <a:gd name="T94" fmla="*/ 541 w 37"/>
                  <a:gd name="T95" fmla="*/ 0 h 35"/>
                  <a:gd name="T96" fmla="*/ 607 w 37"/>
                  <a:gd name="T97" fmla="*/ 1 h 35"/>
                  <a:gd name="T98" fmla="*/ 638 w 37"/>
                  <a:gd name="T99" fmla="*/ 1 h 35"/>
                  <a:gd name="T100" fmla="*/ 676 w 37"/>
                  <a:gd name="T101" fmla="*/ 1 h 35"/>
                  <a:gd name="T102" fmla="*/ 676 w 37"/>
                  <a:gd name="T103" fmla="*/ 1 h 35"/>
                  <a:gd name="T104" fmla="*/ 695 w 37"/>
                  <a:gd name="T105" fmla="*/ 1 h 35"/>
                  <a:gd name="T106" fmla="*/ 695 w 37"/>
                  <a:gd name="T107" fmla="*/ 1 h 35"/>
                  <a:gd name="T108" fmla="*/ 705 w 37"/>
                  <a:gd name="T109" fmla="*/ 49 h 35"/>
                  <a:gd name="T110" fmla="*/ 705 w 37"/>
                  <a:gd name="T111" fmla="*/ 49 h 35"/>
                  <a:gd name="T112" fmla="*/ 705 w 37"/>
                  <a:gd name="T113" fmla="*/ 49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 h="35">
                    <a:moveTo>
                      <a:pt x="35" y="3"/>
                    </a:moveTo>
                    <a:lnTo>
                      <a:pt x="37" y="4"/>
                    </a:lnTo>
                    <a:lnTo>
                      <a:pt x="37" y="5"/>
                    </a:lnTo>
                    <a:lnTo>
                      <a:pt x="37" y="7"/>
                    </a:lnTo>
                    <a:lnTo>
                      <a:pt x="37" y="8"/>
                    </a:lnTo>
                    <a:lnTo>
                      <a:pt x="37" y="10"/>
                    </a:lnTo>
                    <a:lnTo>
                      <a:pt x="35" y="12"/>
                    </a:lnTo>
                    <a:lnTo>
                      <a:pt x="34" y="15"/>
                    </a:lnTo>
                    <a:lnTo>
                      <a:pt x="33" y="18"/>
                    </a:lnTo>
                    <a:lnTo>
                      <a:pt x="31" y="22"/>
                    </a:lnTo>
                    <a:lnTo>
                      <a:pt x="30" y="25"/>
                    </a:lnTo>
                    <a:lnTo>
                      <a:pt x="28" y="28"/>
                    </a:lnTo>
                    <a:lnTo>
                      <a:pt x="26" y="31"/>
                    </a:lnTo>
                    <a:lnTo>
                      <a:pt x="24" y="34"/>
                    </a:lnTo>
                    <a:lnTo>
                      <a:pt x="23" y="35"/>
                    </a:lnTo>
                    <a:lnTo>
                      <a:pt x="21" y="35"/>
                    </a:lnTo>
                    <a:lnTo>
                      <a:pt x="20" y="35"/>
                    </a:lnTo>
                    <a:lnTo>
                      <a:pt x="18" y="35"/>
                    </a:lnTo>
                    <a:lnTo>
                      <a:pt x="17" y="35"/>
                    </a:lnTo>
                    <a:lnTo>
                      <a:pt x="16" y="35"/>
                    </a:lnTo>
                    <a:lnTo>
                      <a:pt x="16" y="34"/>
                    </a:lnTo>
                    <a:lnTo>
                      <a:pt x="13" y="32"/>
                    </a:lnTo>
                    <a:lnTo>
                      <a:pt x="10" y="31"/>
                    </a:lnTo>
                    <a:lnTo>
                      <a:pt x="7" y="28"/>
                    </a:lnTo>
                    <a:lnTo>
                      <a:pt x="6" y="27"/>
                    </a:lnTo>
                    <a:lnTo>
                      <a:pt x="4" y="24"/>
                    </a:lnTo>
                    <a:lnTo>
                      <a:pt x="3" y="21"/>
                    </a:lnTo>
                    <a:lnTo>
                      <a:pt x="2" y="18"/>
                    </a:lnTo>
                    <a:lnTo>
                      <a:pt x="0" y="17"/>
                    </a:lnTo>
                    <a:lnTo>
                      <a:pt x="0" y="14"/>
                    </a:lnTo>
                    <a:lnTo>
                      <a:pt x="0" y="12"/>
                    </a:lnTo>
                    <a:lnTo>
                      <a:pt x="0" y="11"/>
                    </a:lnTo>
                    <a:lnTo>
                      <a:pt x="0" y="10"/>
                    </a:lnTo>
                    <a:lnTo>
                      <a:pt x="0" y="8"/>
                    </a:lnTo>
                    <a:lnTo>
                      <a:pt x="2" y="7"/>
                    </a:lnTo>
                    <a:lnTo>
                      <a:pt x="2" y="5"/>
                    </a:lnTo>
                    <a:lnTo>
                      <a:pt x="3" y="5"/>
                    </a:lnTo>
                    <a:lnTo>
                      <a:pt x="6" y="4"/>
                    </a:lnTo>
                    <a:lnTo>
                      <a:pt x="10" y="3"/>
                    </a:lnTo>
                    <a:lnTo>
                      <a:pt x="14" y="1"/>
                    </a:lnTo>
                    <a:lnTo>
                      <a:pt x="18" y="1"/>
                    </a:lnTo>
                    <a:lnTo>
                      <a:pt x="21" y="1"/>
                    </a:lnTo>
                    <a:lnTo>
                      <a:pt x="24" y="0"/>
                    </a:lnTo>
                    <a:lnTo>
                      <a:pt x="27" y="0"/>
                    </a:lnTo>
                    <a:lnTo>
                      <a:pt x="30" y="1"/>
                    </a:lnTo>
                    <a:lnTo>
                      <a:pt x="31" y="1"/>
                    </a:lnTo>
                    <a:lnTo>
                      <a:pt x="33" y="1"/>
                    </a:lnTo>
                    <a:lnTo>
                      <a:pt x="34" y="1"/>
                    </a:lnTo>
                    <a:lnTo>
                      <a:pt x="35"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14" name="Freeform 209"/>
              <p:cNvSpPr>
                <a:spLocks/>
              </p:cNvSpPr>
              <p:nvPr/>
            </p:nvSpPr>
            <p:spPr bwMode="auto">
              <a:xfrm>
                <a:off x="3393" y="894"/>
                <a:ext cx="51" cy="47"/>
              </a:xfrm>
              <a:custGeom>
                <a:avLst/>
                <a:gdLst>
                  <a:gd name="T0" fmla="*/ 0 w 38"/>
                  <a:gd name="T1" fmla="*/ 277 h 36"/>
                  <a:gd name="T2" fmla="*/ 0 w 38"/>
                  <a:gd name="T3" fmla="*/ 247 h 36"/>
                  <a:gd name="T4" fmla="*/ 0 w 38"/>
                  <a:gd name="T5" fmla="*/ 227 h 36"/>
                  <a:gd name="T6" fmla="*/ 38 w 38"/>
                  <a:gd name="T7" fmla="*/ 227 h 36"/>
                  <a:gd name="T8" fmla="*/ 38 w 38"/>
                  <a:gd name="T9" fmla="*/ 197 h 36"/>
                  <a:gd name="T10" fmla="*/ 38 w 38"/>
                  <a:gd name="T11" fmla="*/ 197 h 36"/>
                  <a:gd name="T12" fmla="*/ 51 w 38"/>
                  <a:gd name="T13" fmla="*/ 189 h 36"/>
                  <a:gd name="T14" fmla="*/ 51 w 38"/>
                  <a:gd name="T15" fmla="*/ 189 h 36"/>
                  <a:gd name="T16" fmla="*/ 68 w 38"/>
                  <a:gd name="T17" fmla="*/ 174 h 36"/>
                  <a:gd name="T18" fmla="*/ 115 w 38"/>
                  <a:gd name="T19" fmla="*/ 145 h 36"/>
                  <a:gd name="T20" fmla="*/ 164 w 38"/>
                  <a:gd name="T21" fmla="*/ 133 h 36"/>
                  <a:gd name="T22" fmla="*/ 207 w 38"/>
                  <a:gd name="T23" fmla="*/ 102 h 36"/>
                  <a:gd name="T24" fmla="*/ 275 w 38"/>
                  <a:gd name="T25" fmla="*/ 85 h 36"/>
                  <a:gd name="T26" fmla="*/ 341 w 38"/>
                  <a:gd name="T27" fmla="*/ 46 h 36"/>
                  <a:gd name="T28" fmla="*/ 396 w 38"/>
                  <a:gd name="T29" fmla="*/ 46 h 36"/>
                  <a:gd name="T30" fmla="*/ 483 w 38"/>
                  <a:gd name="T31" fmla="*/ 35 h 36"/>
                  <a:gd name="T32" fmla="*/ 531 w 38"/>
                  <a:gd name="T33" fmla="*/ 0 h 36"/>
                  <a:gd name="T34" fmla="*/ 565 w 38"/>
                  <a:gd name="T35" fmla="*/ 0 h 36"/>
                  <a:gd name="T36" fmla="*/ 595 w 38"/>
                  <a:gd name="T37" fmla="*/ 0 h 36"/>
                  <a:gd name="T38" fmla="*/ 595 w 38"/>
                  <a:gd name="T39" fmla="*/ 35 h 36"/>
                  <a:gd name="T40" fmla="*/ 620 w 38"/>
                  <a:gd name="T41" fmla="*/ 35 h 36"/>
                  <a:gd name="T42" fmla="*/ 620 w 38"/>
                  <a:gd name="T43" fmla="*/ 46 h 36"/>
                  <a:gd name="T44" fmla="*/ 648 w 38"/>
                  <a:gd name="T45" fmla="*/ 46 h 36"/>
                  <a:gd name="T46" fmla="*/ 664 w 38"/>
                  <a:gd name="T47" fmla="*/ 78 h 36"/>
                  <a:gd name="T48" fmla="*/ 664 w 38"/>
                  <a:gd name="T49" fmla="*/ 85 h 36"/>
                  <a:gd name="T50" fmla="*/ 705 w 38"/>
                  <a:gd name="T51" fmla="*/ 133 h 36"/>
                  <a:gd name="T52" fmla="*/ 705 w 38"/>
                  <a:gd name="T53" fmla="*/ 174 h 36"/>
                  <a:gd name="T54" fmla="*/ 713 w 38"/>
                  <a:gd name="T55" fmla="*/ 197 h 36"/>
                  <a:gd name="T56" fmla="*/ 713 w 38"/>
                  <a:gd name="T57" fmla="*/ 247 h 36"/>
                  <a:gd name="T58" fmla="*/ 713 w 38"/>
                  <a:gd name="T59" fmla="*/ 283 h 36"/>
                  <a:gd name="T60" fmla="*/ 713 w 38"/>
                  <a:gd name="T61" fmla="*/ 333 h 36"/>
                  <a:gd name="T62" fmla="*/ 705 w 38"/>
                  <a:gd name="T63" fmla="*/ 369 h 36"/>
                  <a:gd name="T64" fmla="*/ 705 w 38"/>
                  <a:gd name="T65" fmla="*/ 420 h 36"/>
                  <a:gd name="T66" fmla="*/ 664 w 38"/>
                  <a:gd name="T67" fmla="*/ 435 h 36"/>
                  <a:gd name="T68" fmla="*/ 648 w 38"/>
                  <a:gd name="T69" fmla="*/ 439 h 36"/>
                  <a:gd name="T70" fmla="*/ 648 w 38"/>
                  <a:gd name="T71" fmla="*/ 473 h 36"/>
                  <a:gd name="T72" fmla="*/ 620 w 38"/>
                  <a:gd name="T73" fmla="*/ 482 h 36"/>
                  <a:gd name="T74" fmla="*/ 595 w 38"/>
                  <a:gd name="T75" fmla="*/ 517 h 36"/>
                  <a:gd name="T76" fmla="*/ 565 w 38"/>
                  <a:gd name="T77" fmla="*/ 517 h 36"/>
                  <a:gd name="T78" fmla="*/ 565 w 38"/>
                  <a:gd name="T79" fmla="*/ 517 h 36"/>
                  <a:gd name="T80" fmla="*/ 531 w 38"/>
                  <a:gd name="T81" fmla="*/ 517 h 36"/>
                  <a:gd name="T82" fmla="*/ 458 w 38"/>
                  <a:gd name="T83" fmla="*/ 517 h 36"/>
                  <a:gd name="T84" fmla="*/ 373 w 38"/>
                  <a:gd name="T85" fmla="*/ 482 h 36"/>
                  <a:gd name="T86" fmla="*/ 330 w 38"/>
                  <a:gd name="T87" fmla="*/ 439 h 36"/>
                  <a:gd name="T88" fmla="*/ 246 w 38"/>
                  <a:gd name="T89" fmla="*/ 435 h 36"/>
                  <a:gd name="T90" fmla="*/ 183 w 38"/>
                  <a:gd name="T91" fmla="*/ 420 h 36"/>
                  <a:gd name="T92" fmla="*/ 122 w 38"/>
                  <a:gd name="T93" fmla="*/ 386 h 36"/>
                  <a:gd name="T94" fmla="*/ 115 w 38"/>
                  <a:gd name="T95" fmla="*/ 369 h 36"/>
                  <a:gd name="T96" fmla="*/ 68 w 38"/>
                  <a:gd name="T97" fmla="*/ 336 h 36"/>
                  <a:gd name="T98" fmla="*/ 51 w 38"/>
                  <a:gd name="T99" fmla="*/ 333 h 36"/>
                  <a:gd name="T100" fmla="*/ 38 w 38"/>
                  <a:gd name="T101" fmla="*/ 296 h 36"/>
                  <a:gd name="T102" fmla="*/ 38 w 38"/>
                  <a:gd name="T103" fmla="*/ 296 h 36"/>
                  <a:gd name="T104" fmla="*/ 38 w 38"/>
                  <a:gd name="T105" fmla="*/ 283 h 36"/>
                  <a:gd name="T106" fmla="*/ 0 w 38"/>
                  <a:gd name="T107" fmla="*/ 283 h 36"/>
                  <a:gd name="T108" fmla="*/ 0 w 38"/>
                  <a:gd name="T109" fmla="*/ 277 h 36"/>
                  <a:gd name="T110" fmla="*/ 0 w 38"/>
                  <a:gd name="T111" fmla="*/ 277 h 36"/>
                  <a:gd name="T112" fmla="*/ 0 w 38"/>
                  <a:gd name="T113" fmla="*/ 27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 h="36">
                    <a:moveTo>
                      <a:pt x="0" y="19"/>
                    </a:moveTo>
                    <a:lnTo>
                      <a:pt x="0" y="17"/>
                    </a:lnTo>
                    <a:lnTo>
                      <a:pt x="0" y="16"/>
                    </a:lnTo>
                    <a:lnTo>
                      <a:pt x="2" y="16"/>
                    </a:lnTo>
                    <a:lnTo>
                      <a:pt x="2" y="14"/>
                    </a:lnTo>
                    <a:lnTo>
                      <a:pt x="3" y="13"/>
                    </a:lnTo>
                    <a:lnTo>
                      <a:pt x="4" y="12"/>
                    </a:lnTo>
                    <a:lnTo>
                      <a:pt x="6" y="10"/>
                    </a:lnTo>
                    <a:lnTo>
                      <a:pt x="9" y="9"/>
                    </a:lnTo>
                    <a:lnTo>
                      <a:pt x="11" y="7"/>
                    </a:lnTo>
                    <a:lnTo>
                      <a:pt x="14" y="6"/>
                    </a:lnTo>
                    <a:lnTo>
                      <a:pt x="18" y="3"/>
                    </a:lnTo>
                    <a:lnTo>
                      <a:pt x="21" y="3"/>
                    </a:lnTo>
                    <a:lnTo>
                      <a:pt x="25" y="2"/>
                    </a:lnTo>
                    <a:lnTo>
                      <a:pt x="28" y="0"/>
                    </a:lnTo>
                    <a:lnTo>
                      <a:pt x="30" y="0"/>
                    </a:lnTo>
                    <a:lnTo>
                      <a:pt x="31" y="0"/>
                    </a:lnTo>
                    <a:lnTo>
                      <a:pt x="31" y="2"/>
                    </a:lnTo>
                    <a:lnTo>
                      <a:pt x="33" y="2"/>
                    </a:lnTo>
                    <a:lnTo>
                      <a:pt x="33" y="3"/>
                    </a:lnTo>
                    <a:lnTo>
                      <a:pt x="34" y="3"/>
                    </a:lnTo>
                    <a:lnTo>
                      <a:pt x="35" y="5"/>
                    </a:lnTo>
                    <a:lnTo>
                      <a:pt x="35" y="6"/>
                    </a:lnTo>
                    <a:lnTo>
                      <a:pt x="37" y="9"/>
                    </a:lnTo>
                    <a:lnTo>
                      <a:pt x="37" y="12"/>
                    </a:lnTo>
                    <a:lnTo>
                      <a:pt x="38" y="14"/>
                    </a:lnTo>
                    <a:lnTo>
                      <a:pt x="38" y="17"/>
                    </a:lnTo>
                    <a:lnTo>
                      <a:pt x="38" y="20"/>
                    </a:lnTo>
                    <a:lnTo>
                      <a:pt x="38" y="23"/>
                    </a:lnTo>
                    <a:lnTo>
                      <a:pt x="37" y="26"/>
                    </a:lnTo>
                    <a:lnTo>
                      <a:pt x="37" y="29"/>
                    </a:lnTo>
                    <a:lnTo>
                      <a:pt x="35" y="30"/>
                    </a:lnTo>
                    <a:lnTo>
                      <a:pt x="34" y="31"/>
                    </a:lnTo>
                    <a:lnTo>
                      <a:pt x="34" y="33"/>
                    </a:lnTo>
                    <a:lnTo>
                      <a:pt x="33" y="34"/>
                    </a:lnTo>
                    <a:lnTo>
                      <a:pt x="31" y="36"/>
                    </a:lnTo>
                    <a:lnTo>
                      <a:pt x="30" y="36"/>
                    </a:lnTo>
                    <a:lnTo>
                      <a:pt x="28" y="36"/>
                    </a:lnTo>
                    <a:lnTo>
                      <a:pt x="24" y="36"/>
                    </a:lnTo>
                    <a:lnTo>
                      <a:pt x="20" y="34"/>
                    </a:lnTo>
                    <a:lnTo>
                      <a:pt x="17" y="31"/>
                    </a:lnTo>
                    <a:lnTo>
                      <a:pt x="13" y="30"/>
                    </a:lnTo>
                    <a:lnTo>
                      <a:pt x="10" y="29"/>
                    </a:lnTo>
                    <a:lnTo>
                      <a:pt x="7" y="27"/>
                    </a:lnTo>
                    <a:lnTo>
                      <a:pt x="6" y="26"/>
                    </a:lnTo>
                    <a:lnTo>
                      <a:pt x="4" y="24"/>
                    </a:lnTo>
                    <a:lnTo>
                      <a:pt x="3" y="23"/>
                    </a:lnTo>
                    <a:lnTo>
                      <a:pt x="2" y="21"/>
                    </a:lnTo>
                    <a:lnTo>
                      <a:pt x="2" y="20"/>
                    </a:lnTo>
                    <a:lnTo>
                      <a:pt x="0" y="20"/>
                    </a:lnTo>
                    <a:lnTo>
                      <a:pt x="0" y="19"/>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15" name="Freeform 210"/>
              <p:cNvSpPr>
                <a:spLocks/>
              </p:cNvSpPr>
              <p:nvPr/>
            </p:nvSpPr>
            <p:spPr bwMode="auto">
              <a:xfrm>
                <a:off x="3354" y="832"/>
                <a:ext cx="46" cy="47"/>
              </a:xfrm>
              <a:custGeom>
                <a:avLst/>
                <a:gdLst>
                  <a:gd name="T0" fmla="*/ 145 w 35"/>
                  <a:gd name="T1" fmla="*/ 406 h 37"/>
                  <a:gd name="T2" fmla="*/ 145 w 35"/>
                  <a:gd name="T3" fmla="*/ 406 h 37"/>
                  <a:gd name="T4" fmla="*/ 110 w 35"/>
                  <a:gd name="T5" fmla="*/ 406 h 37"/>
                  <a:gd name="T6" fmla="*/ 110 w 35"/>
                  <a:gd name="T7" fmla="*/ 377 h 37"/>
                  <a:gd name="T8" fmla="*/ 95 w 35"/>
                  <a:gd name="T9" fmla="*/ 377 h 37"/>
                  <a:gd name="T10" fmla="*/ 95 w 35"/>
                  <a:gd name="T11" fmla="*/ 375 h 37"/>
                  <a:gd name="T12" fmla="*/ 95 w 35"/>
                  <a:gd name="T13" fmla="*/ 375 h 37"/>
                  <a:gd name="T14" fmla="*/ 64 w 35"/>
                  <a:gd name="T15" fmla="*/ 354 h 37"/>
                  <a:gd name="T16" fmla="*/ 64 w 35"/>
                  <a:gd name="T17" fmla="*/ 340 h 37"/>
                  <a:gd name="T18" fmla="*/ 49 w 35"/>
                  <a:gd name="T19" fmla="*/ 310 h 37"/>
                  <a:gd name="T20" fmla="*/ 49 w 35"/>
                  <a:gd name="T21" fmla="*/ 279 h 37"/>
                  <a:gd name="T22" fmla="*/ 37 w 35"/>
                  <a:gd name="T23" fmla="*/ 252 h 37"/>
                  <a:gd name="T24" fmla="*/ 37 w 35"/>
                  <a:gd name="T25" fmla="*/ 220 h 37"/>
                  <a:gd name="T26" fmla="*/ 37 w 35"/>
                  <a:gd name="T27" fmla="*/ 173 h 37"/>
                  <a:gd name="T28" fmla="*/ 0 w 35"/>
                  <a:gd name="T29" fmla="*/ 151 h 37"/>
                  <a:gd name="T30" fmla="*/ 0 w 35"/>
                  <a:gd name="T31" fmla="*/ 94 h 37"/>
                  <a:gd name="T32" fmla="*/ 37 w 35"/>
                  <a:gd name="T33" fmla="*/ 46 h 37"/>
                  <a:gd name="T34" fmla="*/ 37 w 35"/>
                  <a:gd name="T35" fmla="*/ 46 h 37"/>
                  <a:gd name="T36" fmla="*/ 37 w 35"/>
                  <a:gd name="T37" fmla="*/ 36 h 37"/>
                  <a:gd name="T38" fmla="*/ 49 w 35"/>
                  <a:gd name="T39" fmla="*/ 36 h 37"/>
                  <a:gd name="T40" fmla="*/ 49 w 35"/>
                  <a:gd name="T41" fmla="*/ 1 h 37"/>
                  <a:gd name="T42" fmla="*/ 64 w 35"/>
                  <a:gd name="T43" fmla="*/ 1 h 37"/>
                  <a:gd name="T44" fmla="*/ 95 w 35"/>
                  <a:gd name="T45" fmla="*/ 0 h 37"/>
                  <a:gd name="T46" fmla="*/ 110 w 35"/>
                  <a:gd name="T47" fmla="*/ 0 h 37"/>
                  <a:gd name="T48" fmla="*/ 110 w 35"/>
                  <a:gd name="T49" fmla="*/ 0 h 37"/>
                  <a:gd name="T50" fmla="*/ 150 w 35"/>
                  <a:gd name="T51" fmla="*/ 0 h 37"/>
                  <a:gd name="T52" fmla="*/ 216 w 35"/>
                  <a:gd name="T53" fmla="*/ 0 h 37"/>
                  <a:gd name="T54" fmla="*/ 259 w 35"/>
                  <a:gd name="T55" fmla="*/ 0 h 37"/>
                  <a:gd name="T56" fmla="*/ 306 w 35"/>
                  <a:gd name="T57" fmla="*/ 1 h 37"/>
                  <a:gd name="T58" fmla="*/ 346 w 35"/>
                  <a:gd name="T59" fmla="*/ 1 h 37"/>
                  <a:gd name="T60" fmla="*/ 389 w 35"/>
                  <a:gd name="T61" fmla="*/ 36 h 37"/>
                  <a:gd name="T62" fmla="*/ 434 w 35"/>
                  <a:gd name="T63" fmla="*/ 46 h 37"/>
                  <a:gd name="T64" fmla="*/ 455 w 35"/>
                  <a:gd name="T65" fmla="*/ 74 h 37"/>
                  <a:gd name="T66" fmla="*/ 477 w 35"/>
                  <a:gd name="T67" fmla="*/ 76 h 37"/>
                  <a:gd name="T68" fmla="*/ 511 w 35"/>
                  <a:gd name="T69" fmla="*/ 94 h 37"/>
                  <a:gd name="T70" fmla="*/ 528 w 35"/>
                  <a:gd name="T71" fmla="*/ 119 h 37"/>
                  <a:gd name="T72" fmla="*/ 528 w 35"/>
                  <a:gd name="T73" fmla="*/ 123 h 37"/>
                  <a:gd name="T74" fmla="*/ 538 w 35"/>
                  <a:gd name="T75" fmla="*/ 151 h 37"/>
                  <a:gd name="T76" fmla="*/ 538 w 35"/>
                  <a:gd name="T77" fmla="*/ 156 h 37"/>
                  <a:gd name="T78" fmla="*/ 538 w 35"/>
                  <a:gd name="T79" fmla="*/ 156 h 37"/>
                  <a:gd name="T80" fmla="*/ 538 w 35"/>
                  <a:gd name="T81" fmla="*/ 173 h 37"/>
                  <a:gd name="T82" fmla="*/ 511 w 35"/>
                  <a:gd name="T83" fmla="*/ 220 h 37"/>
                  <a:gd name="T84" fmla="*/ 455 w 35"/>
                  <a:gd name="T85" fmla="*/ 252 h 37"/>
                  <a:gd name="T86" fmla="*/ 409 w 35"/>
                  <a:gd name="T87" fmla="*/ 279 h 37"/>
                  <a:gd name="T88" fmla="*/ 389 w 35"/>
                  <a:gd name="T89" fmla="*/ 310 h 37"/>
                  <a:gd name="T90" fmla="*/ 346 w 35"/>
                  <a:gd name="T91" fmla="*/ 340 h 37"/>
                  <a:gd name="T92" fmla="*/ 306 w 35"/>
                  <a:gd name="T93" fmla="*/ 354 h 37"/>
                  <a:gd name="T94" fmla="*/ 259 w 35"/>
                  <a:gd name="T95" fmla="*/ 375 h 37"/>
                  <a:gd name="T96" fmla="*/ 251 w 35"/>
                  <a:gd name="T97" fmla="*/ 377 h 37"/>
                  <a:gd name="T98" fmla="*/ 216 w 35"/>
                  <a:gd name="T99" fmla="*/ 377 h 37"/>
                  <a:gd name="T100" fmla="*/ 197 w 35"/>
                  <a:gd name="T101" fmla="*/ 406 h 37"/>
                  <a:gd name="T102" fmla="*/ 197 w 35"/>
                  <a:gd name="T103" fmla="*/ 406 h 37"/>
                  <a:gd name="T104" fmla="*/ 164 w 35"/>
                  <a:gd name="T105" fmla="*/ 406 h 37"/>
                  <a:gd name="T106" fmla="*/ 164 w 35"/>
                  <a:gd name="T107" fmla="*/ 406 h 37"/>
                  <a:gd name="T108" fmla="*/ 150 w 35"/>
                  <a:gd name="T109" fmla="*/ 406 h 37"/>
                  <a:gd name="T110" fmla="*/ 150 w 35"/>
                  <a:gd name="T111" fmla="*/ 406 h 37"/>
                  <a:gd name="T112" fmla="*/ 145 w 35"/>
                  <a:gd name="T113" fmla="*/ 406 h 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5" h="37">
                    <a:moveTo>
                      <a:pt x="9" y="37"/>
                    </a:moveTo>
                    <a:lnTo>
                      <a:pt x="9" y="37"/>
                    </a:lnTo>
                    <a:lnTo>
                      <a:pt x="7" y="37"/>
                    </a:lnTo>
                    <a:lnTo>
                      <a:pt x="7" y="35"/>
                    </a:lnTo>
                    <a:lnTo>
                      <a:pt x="6" y="35"/>
                    </a:lnTo>
                    <a:lnTo>
                      <a:pt x="6" y="34"/>
                    </a:lnTo>
                    <a:lnTo>
                      <a:pt x="4" y="32"/>
                    </a:lnTo>
                    <a:lnTo>
                      <a:pt x="4" y="31"/>
                    </a:lnTo>
                    <a:lnTo>
                      <a:pt x="3" y="28"/>
                    </a:lnTo>
                    <a:lnTo>
                      <a:pt x="3" y="25"/>
                    </a:lnTo>
                    <a:lnTo>
                      <a:pt x="2" y="23"/>
                    </a:lnTo>
                    <a:lnTo>
                      <a:pt x="2" y="20"/>
                    </a:lnTo>
                    <a:lnTo>
                      <a:pt x="2" y="16"/>
                    </a:lnTo>
                    <a:lnTo>
                      <a:pt x="0" y="13"/>
                    </a:lnTo>
                    <a:lnTo>
                      <a:pt x="0" y="8"/>
                    </a:lnTo>
                    <a:lnTo>
                      <a:pt x="2" y="4"/>
                    </a:lnTo>
                    <a:lnTo>
                      <a:pt x="2" y="3"/>
                    </a:lnTo>
                    <a:lnTo>
                      <a:pt x="3" y="3"/>
                    </a:lnTo>
                    <a:lnTo>
                      <a:pt x="3" y="1"/>
                    </a:lnTo>
                    <a:lnTo>
                      <a:pt x="4" y="1"/>
                    </a:lnTo>
                    <a:lnTo>
                      <a:pt x="6" y="0"/>
                    </a:lnTo>
                    <a:lnTo>
                      <a:pt x="7" y="0"/>
                    </a:lnTo>
                    <a:lnTo>
                      <a:pt x="10" y="0"/>
                    </a:lnTo>
                    <a:lnTo>
                      <a:pt x="14" y="0"/>
                    </a:lnTo>
                    <a:lnTo>
                      <a:pt x="17" y="0"/>
                    </a:lnTo>
                    <a:lnTo>
                      <a:pt x="20" y="1"/>
                    </a:lnTo>
                    <a:lnTo>
                      <a:pt x="23" y="1"/>
                    </a:lnTo>
                    <a:lnTo>
                      <a:pt x="25" y="3"/>
                    </a:lnTo>
                    <a:lnTo>
                      <a:pt x="28" y="4"/>
                    </a:lnTo>
                    <a:lnTo>
                      <a:pt x="30" y="6"/>
                    </a:lnTo>
                    <a:lnTo>
                      <a:pt x="31" y="7"/>
                    </a:lnTo>
                    <a:lnTo>
                      <a:pt x="33" y="8"/>
                    </a:lnTo>
                    <a:lnTo>
                      <a:pt x="34" y="10"/>
                    </a:lnTo>
                    <a:lnTo>
                      <a:pt x="34" y="11"/>
                    </a:lnTo>
                    <a:lnTo>
                      <a:pt x="35" y="13"/>
                    </a:lnTo>
                    <a:lnTo>
                      <a:pt x="35" y="14"/>
                    </a:lnTo>
                    <a:lnTo>
                      <a:pt x="35" y="16"/>
                    </a:lnTo>
                    <a:lnTo>
                      <a:pt x="33" y="20"/>
                    </a:lnTo>
                    <a:lnTo>
                      <a:pt x="30" y="23"/>
                    </a:lnTo>
                    <a:lnTo>
                      <a:pt x="27" y="25"/>
                    </a:lnTo>
                    <a:lnTo>
                      <a:pt x="25" y="28"/>
                    </a:lnTo>
                    <a:lnTo>
                      <a:pt x="23" y="31"/>
                    </a:lnTo>
                    <a:lnTo>
                      <a:pt x="20" y="32"/>
                    </a:lnTo>
                    <a:lnTo>
                      <a:pt x="17" y="34"/>
                    </a:lnTo>
                    <a:lnTo>
                      <a:pt x="16" y="35"/>
                    </a:lnTo>
                    <a:lnTo>
                      <a:pt x="14" y="35"/>
                    </a:lnTo>
                    <a:lnTo>
                      <a:pt x="13" y="37"/>
                    </a:lnTo>
                    <a:lnTo>
                      <a:pt x="11" y="37"/>
                    </a:lnTo>
                    <a:lnTo>
                      <a:pt x="10" y="37"/>
                    </a:lnTo>
                    <a:lnTo>
                      <a:pt x="9" y="3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16" name="Freeform 211"/>
              <p:cNvSpPr>
                <a:spLocks/>
              </p:cNvSpPr>
              <p:nvPr/>
            </p:nvSpPr>
            <p:spPr bwMode="auto">
              <a:xfrm>
                <a:off x="3305" y="832"/>
                <a:ext cx="45" cy="47"/>
              </a:xfrm>
              <a:custGeom>
                <a:avLst/>
                <a:gdLst>
                  <a:gd name="T0" fmla="*/ 552 w 33"/>
                  <a:gd name="T1" fmla="*/ 406 h 37"/>
                  <a:gd name="T2" fmla="*/ 552 w 33"/>
                  <a:gd name="T3" fmla="*/ 406 h 37"/>
                  <a:gd name="T4" fmla="*/ 502 w 33"/>
                  <a:gd name="T5" fmla="*/ 406 h 37"/>
                  <a:gd name="T6" fmla="*/ 502 w 33"/>
                  <a:gd name="T7" fmla="*/ 406 h 37"/>
                  <a:gd name="T8" fmla="*/ 492 w 33"/>
                  <a:gd name="T9" fmla="*/ 406 h 37"/>
                  <a:gd name="T10" fmla="*/ 481 w 33"/>
                  <a:gd name="T11" fmla="*/ 406 h 37"/>
                  <a:gd name="T12" fmla="*/ 481 w 33"/>
                  <a:gd name="T13" fmla="*/ 406 h 37"/>
                  <a:gd name="T14" fmla="*/ 419 w 33"/>
                  <a:gd name="T15" fmla="*/ 377 h 37"/>
                  <a:gd name="T16" fmla="*/ 405 w 33"/>
                  <a:gd name="T17" fmla="*/ 377 h 37"/>
                  <a:gd name="T18" fmla="*/ 361 w 33"/>
                  <a:gd name="T19" fmla="*/ 375 h 37"/>
                  <a:gd name="T20" fmla="*/ 307 w 33"/>
                  <a:gd name="T21" fmla="*/ 354 h 37"/>
                  <a:gd name="T22" fmla="*/ 236 w 33"/>
                  <a:gd name="T23" fmla="*/ 324 h 37"/>
                  <a:gd name="T24" fmla="*/ 194 w 33"/>
                  <a:gd name="T25" fmla="*/ 310 h 37"/>
                  <a:gd name="T26" fmla="*/ 165 w 33"/>
                  <a:gd name="T27" fmla="*/ 279 h 37"/>
                  <a:gd name="T28" fmla="*/ 89 w 33"/>
                  <a:gd name="T29" fmla="*/ 252 h 37"/>
                  <a:gd name="T30" fmla="*/ 1 w 33"/>
                  <a:gd name="T31" fmla="*/ 220 h 37"/>
                  <a:gd name="T32" fmla="*/ 0 w 33"/>
                  <a:gd name="T33" fmla="*/ 173 h 37"/>
                  <a:gd name="T34" fmla="*/ 0 w 33"/>
                  <a:gd name="T35" fmla="*/ 173 h 37"/>
                  <a:gd name="T36" fmla="*/ 0 w 33"/>
                  <a:gd name="T37" fmla="*/ 156 h 37"/>
                  <a:gd name="T38" fmla="*/ 0 w 33"/>
                  <a:gd name="T39" fmla="*/ 151 h 37"/>
                  <a:gd name="T40" fmla="*/ 0 w 33"/>
                  <a:gd name="T41" fmla="*/ 123 h 37"/>
                  <a:gd name="T42" fmla="*/ 0 w 33"/>
                  <a:gd name="T43" fmla="*/ 123 h 37"/>
                  <a:gd name="T44" fmla="*/ 1 w 33"/>
                  <a:gd name="T45" fmla="*/ 119 h 37"/>
                  <a:gd name="T46" fmla="*/ 1 w 33"/>
                  <a:gd name="T47" fmla="*/ 94 h 37"/>
                  <a:gd name="T48" fmla="*/ 48 w 33"/>
                  <a:gd name="T49" fmla="*/ 94 h 37"/>
                  <a:gd name="T50" fmla="*/ 89 w 33"/>
                  <a:gd name="T51" fmla="*/ 74 h 37"/>
                  <a:gd name="T52" fmla="*/ 165 w 33"/>
                  <a:gd name="T53" fmla="*/ 46 h 37"/>
                  <a:gd name="T54" fmla="*/ 194 w 33"/>
                  <a:gd name="T55" fmla="*/ 36 h 37"/>
                  <a:gd name="T56" fmla="*/ 265 w 33"/>
                  <a:gd name="T57" fmla="*/ 1 h 37"/>
                  <a:gd name="T58" fmla="*/ 322 w 33"/>
                  <a:gd name="T59" fmla="*/ 0 h 37"/>
                  <a:gd name="T60" fmla="*/ 405 w 33"/>
                  <a:gd name="T61" fmla="*/ 0 h 37"/>
                  <a:gd name="T62" fmla="*/ 481 w 33"/>
                  <a:gd name="T63" fmla="*/ 0 h 37"/>
                  <a:gd name="T64" fmla="*/ 502 w 33"/>
                  <a:gd name="T65" fmla="*/ 0 h 37"/>
                  <a:gd name="T66" fmla="*/ 552 w 33"/>
                  <a:gd name="T67" fmla="*/ 0 h 37"/>
                  <a:gd name="T68" fmla="*/ 571 w 33"/>
                  <a:gd name="T69" fmla="*/ 0 h 37"/>
                  <a:gd name="T70" fmla="*/ 656 w 33"/>
                  <a:gd name="T71" fmla="*/ 0 h 37"/>
                  <a:gd name="T72" fmla="*/ 671 w 33"/>
                  <a:gd name="T73" fmla="*/ 1 h 37"/>
                  <a:gd name="T74" fmla="*/ 723 w 33"/>
                  <a:gd name="T75" fmla="*/ 1 h 37"/>
                  <a:gd name="T76" fmla="*/ 723 w 33"/>
                  <a:gd name="T77" fmla="*/ 36 h 37"/>
                  <a:gd name="T78" fmla="*/ 725 w 33"/>
                  <a:gd name="T79" fmla="*/ 46 h 37"/>
                  <a:gd name="T80" fmla="*/ 725 w 33"/>
                  <a:gd name="T81" fmla="*/ 46 h 37"/>
                  <a:gd name="T82" fmla="*/ 725 w 33"/>
                  <a:gd name="T83" fmla="*/ 94 h 37"/>
                  <a:gd name="T84" fmla="*/ 725 w 33"/>
                  <a:gd name="T85" fmla="*/ 151 h 37"/>
                  <a:gd name="T86" fmla="*/ 725 w 33"/>
                  <a:gd name="T87" fmla="*/ 192 h 37"/>
                  <a:gd name="T88" fmla="*/ 725 w 33"/>
                  <a:gd name="T89" fmla="*/ 232 h 37"/>
                  <a:gd name="T90" fmla="*/ 723 w 33"/>
                  <a:gd name="T91" fmla="*/ 255 h 37"/>
                  <a:gd name="T92" fmla="*/ 723 w 33"/>
                  <a:gd name="T93" fmla="*/ 295 h 37"/>
                  <a:gd name="T94" fmla="*/ 671 w 33"/>
                  <a:gd name="T95" fmla="*/ 324 h 37"/>
                  <a:gd name="T96" fmla="*/ 656 w 33"/>
                  <a:gd name="T97" fmla="*/ 340 h 37"/>
                  <a:gd name="T98" fmla="*/ 656 w 33"/>
                  <a:gd name="T99" fmla="*/ 354 h 37"/>
                  <a:gd name="T100" fmla="*/ 656 w 33"/>
                  <a:gd name="T101" fmla="*/ 375 h 37"/>
                  <a:gd name="T102" fmla="*/ 620 w 33"/>
                  <a:gd name="T103" fmla="*/ 377 h 37"/>
                  <a:gd name="T104" fmla="*/ 620 w 33"/>
                  <a:gd name="T105" fmla="*/ 377 h 37"/>
                  <a:gd name="T106" fmla="*/ 620 w 33"/>
                  <a:gd name="T107" fmla="*/ 406 h 37"/>
                  <a:gd name="T108" fmla="*/ 571 w 33"/>
                  <a:gd name="T109" fmla="*/ 406 h 37"/>
                  <a:gd name="T110" fmla="*/ 571 w 33"/>
                  <a:gd name="T111" fmla="*/ 406 h 37"/>
                  <a:gd name="T112" fmla="*/ 552 w 33"/>
                  <a:gd name="T113" fmla="*/ 406 h 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 h="37">
                    <a:moveTo>
                      <a:pt x="25" y="37"/>
                    </a:moveTo>
                    <a:lnTo>
                      <a:pt x="25" y="37"/>
                    </a:lnTo>
                    <a:lnTo>
                      <a:pt x="23" y="37"/>
                    </a:lnTo>
                    <a:lnTo>
                      <a:pt x="22" y="37"/>
                    </a:lnTo>
                    <a:lnTo>
                      <a:pt x="21" y="37"/>
                    </a:lnTo>
                    <a:lnTo>
                      <a:pt x="19" y="35"/>
                    </a:lnTo>
                    <a:lnTo>
                      <a:pt x="18" y="35"/>
                    </a:lnTo>
                    <a:lnTo>
                      <a:pt x="16" y="34"/>
                    </a:lnTo>
                    <a:lnTo>
                      <a:pt x="14" y="32"/>
                    </a:lnTo>
                    <a:lnTo>
                      <a:pt x="11" y="30"/>
                    </a:lnTo>
                    <a:lnTo>
                      <a:pt x="9" y="28"/>
                    </a:lnTo>
                    <a:lnTo>
                      <a:pt x="7" y="25"/>
                    </a:lnTo>
                    <a:lnTo>
                      <a:pt x="4" y="23"/>
                    </a:lnTo>
                    <a:lnTo>
                      <a:pt x="1" y="20"/>
                    </a:lnTo>
                    <a:lnTo>
                      <a:pt x="0" y="16"/>
                    </a:lnTo>
                    <a:lnTo>
                      <a:pt x="0" y="14"/>
                    </a:lnTo>
                    <a:lnTo>
                      <a:pt x="0" y="13"/>
                    </a:lnTo>
                    <a:lnTo>
                      <a:pt x="0" y="11"/>
                    </a:lnTo>
                    <a:lnTo>
                      <a:pt x="1" y="10"/>
                    </a:lnTo>
                    <a:lnTo>
                      <a:pt x="1" y="8"/>
                    </a:lnTo>
                    <a:lnTo>
                      <a:pt x="2" y="8"/>
                    </a:lnTo>
                    <a:lnTo>
                      <a:pt x="4" y="6"/>
                    </a:lnTo>
                    <a:lnTo>
                      <a:pt x="7" y="4"/>
                    </a:lnTo>
                    <a:lnTo>
                      <a:pt x="9" y="3"/>
                    </a:lnTo>
                    <a:lnTo>
                      <a:pt x="12" y="1"/>
                    </a:lnTo>
                    <a:lnTo>
                      <a:pt x="15" y="0"/>
                    </a:lnTo>
                    <a:lnTo>
                      <a:pt x="18" y="0"/>
                    </a:lnTo>
                    <a:lnTo>
                      <a:pt x="21" y="0"/>
                    </a:lnTo>
                    <a:lnTo>
                      <a:pt x="23" y="0"/>
                    </a:lnTo>
                    <a:lnTo>
                      <a:pt x="25" y="0"/>
                    </a:lnTo>
                    <a:lnTo>
                      <a:pt x="26" y="0"/>
                    </a:lnTo>
                    <a:lnTo>
                      <a:pt x="29" y="0"/>
                    </a:lnTo>
                    <a:lnTo>
                      <a:pt x="30" y="1"/>
                    </a:lnTo>
                    <a:lnTo>
                      <a:pt x="32" y="1"/>
                    </a:lnTo>
                    <a:lnTo>
                      <a:pt x="32" y="3"/>
                    </a:lnTo>
                    <a:lnTo>
                      <a:pt x="33" y="4"/>
                    </a:lnTo>
                    <a:lnTo>
                      <a:pt x="33" y="8"/>
                    </a:lnTo>
                    <a:lnTo>
                      <a:pt x="33" y="13"/>
                    </a:lnTo>
                    <a:lnTo>
                      <a:pt x="33" y="17"/>
                    </a:lnTo>
                    <a:lnTo>
                      <a:pt x="33" y="21"/>
                    </a:lnTo>
                    <a:lnTo>
                      <a:pt x="32" y="24"/>
                    </a:lnTo>
                    <a:lnTo>
                      <a:pt x="32" y="27"/>
                    </a:lnTo>
                    <a:lnTo>
                      <a:pt x="30" y="30"/>
                    </a:lnTo>
                    <a:lnTo>
                      <a:pt x="29" y="31"/>
                    </a:lnTo>
                    <a:lnTo>
                      <a:pt x="29" y="32"/>
                    </a:lnTo>
                    <a:lnTo>
                      <a:pt x="29" y="34"/>
                    </a:lnTo>
                    <a:lnTo>
                      <a:pt x="28" y="35"/>
                    </a:lnTo>
                    <a:lnTo>
                      <a:pt x="28" y="37"/>
                    </a:lnTo>
                    <a:lnTo>
                      <a:pt x="26" y="37"/>
                    </a:lnTo>
                    <a:lnTo>
                      <a:pt x="25" y="3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17" name="Freeform 212"/>
              <p:cNvSpPr>
                <a:spLocks/>
              </p:cNvSpPr>
              <p:nvPr/>
            </p:nvSpPr>
            <p:spPr bwMode="auto">
              <a:xfrm>
                <a:off x="3384" y="851"/>
                <a:ext cx="49" cy="44"/>
              </a:xfrm>
              <a:custGeom>
                <a:avLst/>
                <a:gdLst>
                  <a:gd name="T0" fmla="*/ 1 w 37"/>
                  <a:gd name="T1" fmla="*/ 309 h 35"/>
                  <a:gd name="T2" fmla="*/ 0 w 37"/>
                  <a:gd name="T3" fmla="*/ 309 h 35"/>
                  <a:gd name="T4" fmla="*/ 0 w 37"/>
                  <a:gd name="T5" fmla="*/ 308 h 35"/>
                  <a:gd name="T6" fmla="*/ 0 w 37"/>
                  <a:gd name="T7" fmla="*/ 284 h 35"/>
                  <a:gd name="T8" fmla="*/ 0 w 37"/>
                  <a:gd name="T9" fmla="*/ 284 h 35"/>
                  <a:gd name="T10" fmla="*/ 0 w 37"/>
                  <a:gd name="T11" fmla="*/ 272 h 35"/>
                  <a:gd name="T12" fmla="*/ 0 w 37"/>
                  <a:gd name="T13" fmla="*/ 256 h 35"/>
                  <a:gd name="T14" fmla="*/ 0 w 37"/>
                  <a:gd name="T15" fmla="*/ 256 h 35"/>
                  <a:gd name="T16" fmla="*/ 0 w 37"/>
                  <a:gd name="T17" fmla="*/ 245 h 35"/>
                  <a:gd name="T18" fmla="*/ 1 w 37"/>
                  <a:gd name="T19" fmla="*/ 216 h 35"/>
                  <a:gd name="T20" fmla="*/ 49 w 37"/>
                  <a:gd name="T21" fmla="*/ 186 h 35"/>
                  <a:gd name="T22" fmla="*/ 65 w 37"/>
                  <a:gd name="T23" fmla="*/ 155 h 35"/>
                  <a:gd name="T24" fmla="*/ 105 w 37"/>
                  <a:gd name="T25" fmla="*/ 143 h 35"/>
                  <a:gd name="T26" fmla="*/ 114 w 37"/>
                  <a:gd name="T27" fmla="*/ 114 h 35"/>
                  <a:gd name="T28" fmla="*/ 151 w 37"/>
                  <a:gd name="T29" fmla="*/ 72 h 35"/>
                  <a:gd name="T30" fmla="*/ 184 w 37"/>
                  <a:gd name="T31" fmla="*/ 39 h 35"/>
                  <a:gd name="T32" fmla="*/ 237 w 37"/>
                  <a:gd name="T33" fmla="*/ 1 h 35"/>
                  <a:gd name="T34" fmla="*/ 237 w 37"/>
                  <a:gd name="T35" fmla="*/ 1 h 35"/>
                  <a:gd name="T36" fmla="*/ 265 w 37"/>
                  <a:gd name="T37" fmla="*/ 0 h 35"/>
                  <a:gd name="T38" fmla="*/ 286 w 37"/>
                  <a:gd name="T39" fmla="*/ 0 h 35"/>
                  <a:gd name="T40" fmla="*/ 286 w 37"/>
                  <a:gd name="T41" fmla="*/ 0 h 35"/>
                  <a:gd name="T42" fmla="*/ 302 w 37"/>
                  <a:gd name="T43" fmla="*/ 0 h 35"/>
                  <a:gd name="T44" fmla="*/ 323 w 37"/>
                  <a:gd name="T45" fmla="*/ 1 h 35"/>
                  <a:gd name="T46" fmla="*/ 351 w 37"/>
                  <a:gd name="T47" fmla="*/ 1 h 35"/>
                  <a:gd name="T48" fmla="*/ 379 w 37"/>
                  <a:gd name="T49" fmla="*/ 1 h 35"/>
                  <a:gd name="T50" fmla="*/ 400 w 37"/>
                  <a:gd name="T51" fmla="*/ 25 h 35"/>
                  <a:gd name="T52" fmla="*/ 464 w 37"/>
                  <a:gd name="T53" fmla="*/ 49 h 35"/>
                  <a:gd name="T54" fmla="*/ 502 w 37"/>
                  <a:gd name="T55" fmla="*/ 72 h 35"/>
                  <a:gd name="T56" fmla="*/ 514 w 37"/>
                  <a:gd name="T57" fmla="*/ 91 h 35"/>
                  <a:gd name="T58" fmla="*/ 530 w 37"/>
                  <a:gd name="T59" fmla="*/ 118 h 35"/>
                  <a:gd name="T60" fmla="*/ 567 w 37"/>
                  <a:gd name="T61" fmla="*/ 148 h 35"/>
                  <a:gd name="T62" fmla="*/ 579 w 37"/>
                  <a:gd name="T63" fmla="*/ 155 h 35"/>
                  <a:gd name="T64" fmla="*/ 616 w 37"/>
                  <a:gd name="T65" fmla="*/ 186 h 35"/>
                  <a:gd name="T66" fmla="*/ 616 w 37"/>
                  <a:gd name="T67" fmla="*/ 204 h 35"/>
                  <a:gd name="T68" fmla="*/ 616 w 37"/>
                  <a:gd name="T69" fmla="*/ 216 h 35"/>
                  <a:gd name="T70" fmla="*/ 616 w 37"/>
                  <a:gd name="T71" fmla="*/ 245 h 35"/>
                  <a:gd name="T72" fmla="*/ 616 w 37"/>
                  <a:gd name="T73" fmla="*/ 256 h 35"/>
                  <a:gd name="T74" fmla="*/ 616 w 37"/>
                  <a:gd name="T75" fmla="*/ 272 h 35"/>
                  <a:gd name="T76" fmla="*/ 579 w 37"/>
                  <a:gd name="T77" fmla="*/ 284 h 35"/>
                  <a:gd name="T78" fmla="*/ 579 w 37"/>
                  <a:gd name="T79" fmla="*/ 284 h 35"/>
                  <a:gd name="T80" fmla="*/ 567 w 37"/>
                  <a:gd name="T81" fmla="*/ 308 h 35"/>
                  <a:gd name="T82" fmla="*/ 514 w 37"/>
                  <a:gd name="T83" fmla="*/ 309 h 35"/>
                  <a:gd name="T84" fmla="*/ 464 w 37"/>
                  <a:gd name="T85" fmla="*/ 322 h 35"/>
                  <a:gd name="T86" fmla="*/ 379 w 37"/>
                  <a:gd name="T87" fmla="*/ 322 h 35"/>
                  <a:gd name="T88" fmla="*/ 302 w 37"/>
                  <a:gd name="T89" fmla="*/ 342 h 35"/>
                  <a:gd name="T90" fmla="*/ 265 w 37"/>
                  <a:gd name="T91" fmla="*/ 342 h 35"/>
                  <a:gd name="T92" fmla="*/ 216 w 37"/>
                  <a:gd name="T93" fmla="*/ 342 h 35"/>
                  <a:gd name="T94" fmla="*/ 163 w 37"/>
                  <a:gd name="T95" fmla="*/ 342 h 35"/>
                  <a:gd name="T96" fmla="*/ 114 w 37"/>
                  <a:gd name="T97" fmla="*/ 342 h 35"/>
                  <a:gd name="T98" fmla="*/ 105 w 37"/>
                  <a:gd name="T99" fmla="*/ 342 h 35"/>
                  <a:gd name="T100" fmla="*/ 105 w 37"/>
                  <a:gd name="T101" fmla="*/ 342 h 35"/>
                  <a:gd name="T102" fmla="*/ 65 w 37"/>
                  <a:gd name="T103" fmla="*/ 322 h 35"/>
                  <a:gd name="T104" fmla="*/ 49 w 37"/>
                  <a:gd name="T105" fmla="*/ 322 h 35"/>
                  <a:gd name="T106" fmla="*/ 49 w 37"/>
                  <a:gd name="T107" fmla="*/ 322 h 35"/>
                  <a:gd name="T108" fmla="*/ 1 w 37"/>
                  <a:gd name="T109" fmla="*/ 322 h 35"/>
                  <a:gd name="T110" fmla="*/ 1 w 37"/>
                  <a:gd name="T111" fmla="*/ 322 h 35"/>
                  <a:gd name="T112" fmla="*/ 1 w 37"/>
                  <a:gd name="T113" fmla="*/ 309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 h="35">
                    <a:moveTo>
                      <a:pt x="1" y="32"/>
                    </a:moveTo>
                    <a:lnTo>
                      <a:pt x="0" y="32"/>
                    </a:lnTo>
                    <a:lnTo>
                      <a:pt x="0" y="31"/>
                    </a:lnTo>
                    <a:lnTo>
                      <a:pt x="0" y="29"/>
                    </a:lnTo>
                    <a:lnTo>
                      <a:pt x="0" y="28"/>
                    </a:lnTo>
                    <a:lnTo>
                      <a:pt x="0" y="26"/>
                    </a:lnTo>
                    <a:lnTo>
                      <a:pt x="0" y="25"/>
                    </a:lnTo>
                    <a:lnTo>
                      <a:pt x="1" y="22"/>
                    </a:lnTo>
                    <a:lnTo>
                      <a:pt x="3" y="19"/>
                    </a:lnTo>
                    <a:lnTo>
                      <a:pt x="4" y="16"/>
                    </a:lnTo>
                    <a:lnTo>
                      <a:pt x="6" y="14"/>
                    </a:lnTo>
                    <a:lnTo>
                      <a:pt x="7" y="11"/>
                    </a:lnTo>
                    <a:lnTo>
                      <a:pt x="9" y="7"/>
                    </a:lnTo>
                    <a:lnTo>
                      <a:pt x="11" y="4"/>
                    </a:lnTo>
                    <a:lnTo>
                      <a:pt x="14" y="1"/>
                    </a:lnTo>
                    <a:lnTo>
                      <a:pt x="16" y="0"/>
                    </a:lnTo>
                    <a:lnTo>
                      <a:pt x="17" y="0"/>
                    </a:lnTo>
                    <a:lnTo>
                      <a:pt x="18" y="0"/>
                    </a:lnTo>
                    <a:lnTo>
                      <a:pt x="20" y="1"/>
                    </a:lnTo>
                    <a:lnTo>
                      <a:pt x="21" y="1"/>
                    </a:lnTo>
                    <a:lnTo>
                      <a:pt x="23" y="1"/>
                    </a:lnTo>
                    <a:lnTo>
                      <a:pt x="24" y="2"/>
                    </a:lnTo>
                    <a:lnTo>
                      <a:pt x="27" y="5"/>
                    </a:lnTo>
                    <a:lnTo>
                      <a:pt x="30" y="7"/>
                    </a:lnTo>
                    <a:lnTo>
                      <a:pt x="31" y="9"/>
                    </a:lnTo>
                    <a:lnTo>
                      <a:pt x="32" y="12"/>
                    </a:lnTo>
                    <a:lnTo>
                      <a:pt x="34" y="15"/>
                    </a:lnTo>
                    <a:lnTo>
                      <a:pt x="35" y="16"/>
                    </a:lnTo>
                    <a:lnTo>
                      <a:pt x="37" y="19"/>
                    </a:lnTo>
                    <a:lnTo>
                      <a:pt x="37" y="21"/>
                    </a:lnTo>
                    <a:lnTo>
                      <a:pt x="37" y="22"/>
                    </a:lnTo>
                    <a:lnTo>
                      <a:pt x="37" y="25"/>
                    </a:lnTo>
                    <a:lnTo>
                      <a:pt x="37" y="26"/>
                    </a:lnTo>
                    <a:lnTo>
                      <a:pt x="37" y="28"/>
                    </a:lnTo>
                    <a:lnTo>
                      <a:pt x="35" y="29"/>
                    </a:lnTo>
                    <a:lnTo>
                      <a:pt x="34" y="31"/>
                    </a:lnTo>
                    <a:lnTo>
                      <a:pt x="31" y="32"/>
                    </a:lnTo>
                    <a:lnTo>
                      <a:pt x="27" y="33"/>
                    </a:lnTo>
                    <a:lnTo>
                      <a:pt x="23" y="33"/>
                    </a:lnTo>
                    <a:lnTo>
                      <a:pt x="18" y="35"/>
                    </a:lnTo>
                    <a:lnTo>
                      <a:pt x="16" y="35"/>
                    </a:lnTo>
                    <a:lnTo>
                      <a:pt x="13" y="35"/>
                    </a:lnTo>
                    <a:lnTo>
                      <a:pt x="10" y="35"/>
                    </a:lnTo>
                    <a:lnTo>
                      <a:pt x="7" y="35"/>
                    </a:lnTo>
                    <a:lnTo>
                      <a:pt x="6" y="35"/>
                    </a:lnTo>
                    <a:lnTo>
                      <a:pt x="4" y="33"/>
                    </a:lnTo>
                    <a:lnTo>
                      <a:pt x="3" y="33"/>
                    </a:lnTo>
                    <a:lnTo>
                      <a:pt x="1" y="33"/>
                    </a:lnTo>
                    <a:lnTo>
                      <a:pt x="1" y="3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18" name="Freeform 213"/>
              <p:cNvSpPr>
                <a:spLocks/>
              </p:cNvSpPr>
              <p:nvPr/>
            </p:nvSpPr>
            <p:spPr bwMode="auto">
              <a:xfrm>
                <a:off x="3384" y="939"/>
                <a:ext cx="49" cy="44"/>
              </a:xfrm>
              <a:custGeom>
                <a:avLst/>
                <a:gdLst>
                  <a:gd name="T0" fmla="*/ 1 w 37"/>
                  <a:gd name="T1" fmla="*/ 31 h 35"/>
                  <a:gd name="T2" fmla="*/ 1 w 37"/>
                  <a:gd name="T3" fmla="*/ 25 h 35"/>
                  <a:gd name="T4" fmla="*/ 49 w 37"/>
                  <a:gd name="T5" fmla="*/ 25 h 35"/>
                  <a:gd name="T6" fmla="*/ 49 w 37"/>
                  <a:gd name="T7" fmla="*/ 25 h 35"/>
                  <a:gd name="T8" fmla="*/ 65 w 37"/>
                  <a:gd name="T9" fmla="*/ 0 h 35"/>
                  <a:gd name="T10" fmla="*/ 65 w 37"/>
                  <a:gd name="T11" fmla="*/ 0 h 35"/>
                  <a:gd name="T12" fmla="*/ 105 w 37"/>
                  <a:gd name="T13" fmla="*/ 0 h 35"/>
                  <a:gd name="T14" fmla="*/ 114 w 37"/>
                  <a:gd name="T15" fmla="*/ 0 h 35"/>
                  <a:gd name="T16" fmla="*/ 151 w 37"/>
                  <a:gd name="T17" fmla="*/ 0 h 35"/>
                  <a:gd name="T18" fmla="*/ 184 w 37"/>
                  <a:gd name="T19" fmla="*/ 0 h 35"/>
                  <a:gd name="T20" fmla="*/ 237 w 37"/>
                  <a:gd name="T21" fmla="*/ 0 h 35"/>
                  <a:gd name="T22" fmla="*/ 286 w 37"/>
                  <a:gd name="T23" fmla="*/ 0 h 35"/>
                  <a:gd name="T24" fmla="*/ 323 w 37"/>
                  <a:gd name="T25" fmla="*/ 0 h 35"/>
                  <a:gd name="T26" fmla="*/ 400 w 37"/>
                  <a:gd name="T27" fmla="*/ 25 h 35"/>
                  <a:gd name="T28" fmla="*/ 464 w 37"/>
                  <a:gd name="T29" fmla="*/ 25 h 35"/>
                  <a:gd name="T30" fmla="*/ 514 w 37"/>
                  <a:gd name="T31" fmla="*/ 31 h 35"/>
                  <a:gd name="T32" fmla="*/ 567 w 37"/>
                  <a:gd name="T33" fmla="*/ 39 h 35"/>
                  <a:gd name="T34" fmla="*/ 579 w 37"/>
                  <a:gd name="T35" fmla="*/ 62 h 35"/>
                  <a:gd name="T36" fmla="*/ 579 w 37"/>
                  <a:gd name="T37" fmla="*/ 62 h 35"/>
                  <a:gd name="T38" fmla="*/ 616 w 37"/>
                  <a:gd name="T39" fmla="*/ 72 h 35"/>
                  <a:gd name="T40" fmla="*/ 616 w 37"/>
                  <a:gd name="T41" fmla="*/ 91 h 35"/>
                  <a:gd name="T42" fmla="*/ 616 w 37"/>
                  <a:gd name="T43" fmla="*/ 98 h 35"/>
                  <a:gd name="T44" fmla="*/ 616 w 37"/>
                  <a:gd name="T45" fmla="*/ 98 h 35"/>
                  <a:gd name="T46" fmla="*/ 616 w 37"/>
                  <a:gd name="T47" fmla="*/ 114 h 35"/>
                  <a:gd name="T48" fmla="*/ 616 w 37"/>
                  <a:gd name="T49" fmla="*/ 123 h 35"/>
                  <a:gd name="T50" fmla="*/ 616 w 37"/>
                  <a:gd name="T51" fmla="*/ 155 h 35"/>
                  <a:gd name="T52" fmla="*/ 579 w 37"/>
                  <a:gd name="T53" fmla="*/ 180 h 35"/>
                  <a:gd name="T54" fmla="*/ 567 w 37"/>
                  <a:gd name="T55" fmla="*/ 204 h 35"/>
                  <a:gd name="T56" fmla="*/ 530 w 37"/>
                  <a:gd name="T57" fmla="*/ 234 h 35"/>
                  <a:gd name="T58" fmla="*/ 514 w 37"/>
                  <a:gd name="T59" fmla="*/ 269 h 35"/>
                  <a:gd name="T60" fmla="*/ 465 w 37"/>
                  <a:gd name="T61" fmla="*/ 272 h 35"/>
                  <a:gd name="T62" fmla="*/ 464 w 37"/>
                  <a:gd name="T63" fmla="*/ 308 h 35"/>
                  <a:gd name="T64" fmla="*/ 400 w 37"/>
                  <a:gd name="T65" fmla="*/ 322 h 35"/>
                  <a:gd name="T66" fmla="*/ 379 w 37"/>
                  <a:gd name="T67" fmla="*/ 322 h 35"/>
                  <a:gd name="T68" fmla="*/ 351 w 37"/>
                  <a:gd name="T69" fmla="*/ 338 h 35"/>
                  <a:gd name="T70" fmla="*/ 323 w 37"/>
                  <a:gd name="T71" fmla="*/ 338 h 35"/>
                  <a:gd name="T72" fmla="*/ 302 w 37"/>
                  <a:gd name="T73" fmla="*/ 338 h 35"/>
                  <a:gd name="T74" fmla="*/ 286 w 37"/>
                  <a:gd name="T75" fmla="*/ 342 h 35"/>
                  <a:gd name="T76" fmla="*/ 265 w 37"/>
                  <a:gd name="T77" fmla="*/ 338 h 35"/>
                  <a:gd name="T78" fmla="*/ 237 w 37"/>
                  <a:gd name="T79" fmla="*/ 338 h 35"/>
                  <a:gd name="T80" fmla="*/ 216 w 37"/>
                  <a:gd name="T81" fmla="*/ 338 h 35"/>
                  <a:gd name="T82" fmla="*/ 184 w 37"/>
                  <a:gd name="T83" fmla="*/ 294 h 35"/>
                  <a:gd name="T84" fmla="*/ 151 w 37"/>
                  <a:gd name="T85" fmla="*/ 269 h 35"/>
                  <a:gd name="T86" fmla="*/ 114 w 37"/>
                  <a:gd name="T87" fmla="*/ 234 h 35"/>
                  <a:gd name="T88" fmla="*/ 65 w 37"/>
                  <a:gd name="T89" fmla="*/ 195 h 35"/>
                  <a:gd name="T90" fmla="*/ 49 w 37"/>
                  <a:gd name="T91" fmla="*/ 162 h 35"/>
                  <a:gd name="T92" fmla="*/ 1 w 37"/>
                  <a:gd name="T93" fmla="*/ 143 h 35"/>
                  <a:gd name="T94" fmla="*/ 1 w 37"/>
                  <a:gd name="T95" fmla="*/ 114 h 35"/>
                  <a:gd name="T96" fmla="*/ 1 w 37"/>
                  <a:gd name="T97" fmla="*/ 98 h 35"/>
                  <a:gd name="T98" fmla="*/ 0 w 37"/>
                  <a:gd name="T99" fmla="*/ 91 h 35"/>
                  <a:gd name="T100" fmla="*/ 0 w 37"/>
                  <a:gd name="T101" fmla="*/ 72 h 35"/>
                  <a:gd name="T102" fmla="*/ 0 w 37"/>
                  <a:gd name="T103" fmla="*/ 62 h 35"/>
                  <a:gd name="T104" fmla="*/ 0 w 37"/>
                  <a:gd name="T105" fmla="*/ 62 h 35"/>
                  <a:gd name="T106" fmla="*/ 0 w 37"/>
                  <a:gd name="T107" fmla="*/ 39 h 35"/>
                  <a:gd name="T108" fmla="*/ 0 w 37"/>
                  <a:gd name="T109" fmla="*/ 39 h 35"/>
                  <a:gd name="T110" fmla="*/ 0 w 37"/>
                  <a:gd name="T111" fmla="*/ 31 h 35"/>
                  <a:gd name="T112" fmla="*/ 1 w 37"/>
                  <a:gd name="T113" fmla="*/ 31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 h="35">
                    <a:moveTo>
                      <a:pt x="1" y="3"/>
                    </a:moveTo>
                    <a:lnTo>
                      <a:pt x="1" y="2"/>
                    </a:lnTo>
                    <a:lnTo>
                      <a:pt x="3" y="2"/>
                    </a:lnTo>
                    <a:lnTo>
                      <a:pt x="4" y="0"/>
                    </a:lnTo>
                    <a:lnTo>
                      <a:pt x="6" y="0"/>
                    </a:lnTo>
                    <a:lnTo>
                      <a:pt x="7" y="0"/>
                    </a:lnTo>
                    <a:lnTo>
                      <a:pt x="9" y="0"/>
                    </a:lnTo>
                    <a:lnTo>
                      <a:pt x="11" y="0"/>
                    </a:lnTo>
                    <a:lnTo>
                      <a:pt x="14" y="0"/>
                    </a:lnTo>
                    <a:lnTo>
                      <a:pt x="17" y="0"/>
                    </a:lnTo>
                    <a:lnTo>
                      <a:pt x="20" y="0"/>
                    </a:lnTo>
                    <a:lnTo>
                      <a:pt x="24" y="2"/>
                    </a:lnTo>
                    <a:lnTo>
                      <a:pt x="27" y="2"/>
                    </a:lnTo>
                    <a:lnTo>
                      <a:pt x="31" y="3"/>
                    </a:lnTo>
                    <a:lnTo>
                      <a:pt x="34" y="4"/>
                    </a:lnTo>
                    <a:lnTo>
                      <a:pt x="35" y="6"/>
                    </a:lnTo>
                    <a:lnTo>
                      <a:pt x="37" y="7"/>
                    </a:lnTo>
                    <a:lnTo>
                      <a:pt x="37" y="9"/>
                    </a:lnTo>
                    <a:lnTo>
                      <a:pt x="37" y="10"/>
                    </a:lnTo>
                    <a:lnTo>
                      <a:pt x="37" y="11"/>
                    </a:lnTo>
                    <a:lnTo>
                      <a:pt x="37" y="13"/>
                    </a:lnTo>
                    <a:lnTo>
                      <a:pt x="37" y="16"/>
                    </a:lnTo>
                    <a:lnTo>
                      <a:pt x="35" y="18"/>
                    </a:lnTo>
                    <a:lnTo>
                      <a:pt x="34" y="21"/>
                    </a:lnTo>
                    <a:lnTo>
                      <a:pt x="32" y="24"/>
                    </a:lnTo>
                    <a:lnTo>
                      <a:pt x="31" y="27"/>
                    </a:lnTo>
                    <a:lnTo>
                      <a:pt x="28" y="28"/>
                    </a:lnTo>
                    <a:lnTo>
                      <a:pt x="27" y="31"/>
                    </a:lnTo>
                    <a:lnTo>
                      <a:pt x="24" y="33"/>
                    </a:lnTo>
                    <a:lnTo>
                      <a:pt x="23" y="33"/>
                    </a:lnTo>
                    <a:lnTo>
                      <a:pt x="21" y="34"/>
                    </a:lnTo>
                    <a:lnTo>
                      <a:pt x="20" y="34"/>
                    </a:lnTo>
                    <a:lnTo>
                      <a:pt x="18" y="34"/>
                    </a:lnTo>
                    <a:lnTo>
                      <a:pt x="17" y="35"/>
                    </a:lnTo>
                    <a:lnTo>
                      <a:pt x="16" y="34"/>
                    </a:lnTo>
                    <a:lnTo>
                      <a:pt x="14" y="34"/>
                    </a:lnTo>
                    <a:lnTo>
                      <a:pt x="13" y="34"/>
                    </a:lnTo>
                    <a:lnTo>
                      <a:pt x="11" y="30"/>
                    </a:lnTo>
                    <a:lnTo>
                      <a:pt x="9" y="27"/>
                    </a:lnTo>
                    <a:lnTo>
                      <a:pt x="7" y="24"/>
                    </a:lnTo>
                    <a:lnTo>
                      <a:pt x="4" y="20"/>
                    </a:lnTo>
                    <a:lnTo>
                      <a:pt x="3" y="17"/>
                    </a:lnTo>
                    <a:lnTo>
                      <a:pt x="1" y="14"/>
                    </a:lnTo>
                    <a:lnTo>
                      <a:pt x="1" y="11"/>
                    </a:lnTo>
                    <a:lnTo>
                      <a:pt x="1" y="10"/>
                    </a:lnTo>
                    <a:lnTo>
                      <a:pt x="0" y="9"/>
                    </a:lnTo>
                    <a:lnTo>
                      <a:pt x="0" y="7"/>
                    </a:lnTo>
                    <a:lnTo>
                      <a:pt x="0" y="6"/>
                    </a:lnTo>
                    <a:lnTo>
                      <a:pt x="0" y="4"/>
                    </a:lnTo>
                    <a:lnTo>
                      <a:pt x="0" y="3"/>
                    </a:lnTo>
                    <a:lnTo>
                      <a:pt x="1"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19" name="Freeform 214"/>
              <p:cNvSpPr>
                <a:spLocks/>
              </p:cNvSpPr>
              <p:nvPr/>
            </p:nvSpPr>
            <p:spPr bwMode="auto">
              <a:xfrm>
                <a:off x="3271" y="851"/>
                <a:ext cx="45" cy="44"/>
              </a:xfrm>
              <a:custGeom>
                <a:avLst/>
                <a:gdLst>
                  <a:gd name="T0" fmla="*/ 338 w 36"/>
                  <a:gd name="T1" fmla="*/ 309 h 35"/>
                  <a:gd name="T2" fmla="*/ 330 w 36"/>
                  <a:gd name="T3" fmla="*/ 309 h 35"/>
                  <a:gd name="T4" fmla="*/ 330 w 36"/>
                  <a:gd name="T5" fmla="*/ 322 h 35"/>
                  <a:gd name="T6" fmla="*/ 325 w 36"/>
                  <a:gd name="T7" fmla="*/ 322 h 35"/>
                  <a:gd name="T8" fmla="*/ 325 w 36"/>
                  <a:gd name="T9" fmla="*/ 322 h 35"/>
                  <a:gd name="T10" fmla="*/ 304 w 36"/>
                  <a:gd name="T11" fmla="*/ 342 h 35"/>
                  <a:gd name="T12" fmla="*/ 291 w 36"/>
                  <a:gd name="T13" fmla="*/ 342 h 35"/>
                  <a:gd name="T14" fmla="*/ 291 w 36"/>
                  <a:gd name="T15" fmla="*/ 342 h 35"/>
                  <a:gd name="T16" fmla="*/ 270 w 36"/>
                  <a:gd name="T17" fmla="*/ 342 h 35"/>
                  <a:gd name="T18" fmla="*/ 260 w 36"/>
                  <a:gd name="T19" fmla="*/ 342 h 35"/>
                  <a:gd name="T20" fmla="*/ 231 w 36"/>
                  <a:gd name="T21" fmla="*/ 342 h 35"/>
                  <a:gd name="T22" fmla="*/ 195 w 36"/>
                  <a:gd name="T23" fmla="*/ 342 h 35"/>
                  <a:gd name="T24" fmla="*/ 156 w 36"/>
                  <a:gd name="T25" fmla="*/ 342 h 35"/>
                  <a:gd name="T26" fmla="*/ 138 w 36"/>
                  <a:gd name="T27" fmla="*/ 322 h 35"/>
                  <a:gd name="T28" fmla="*/ 95 w 36"/>
                  <a:gd name="T29" fmla="*/ 322 h 35"/>
                  <a:gd name="T30" fmla="*/ 49 w 36"/>
                  <a:gd name="T31" fmla="*/ 309 h 35"/>
                  <a:gd name="T32" fmla="*/ 31 w 36"/>
                  <a:gd name="T33" fmla="*/ 308 h 35"/>
                  <a:gd name="T34" fmla="*/ 1 w 36"/>
                  <a:gd name="T35" fmla="*/ 284 h 35"/>
                  <a:gd name="T36" fmla="*/ 1 w 36"/>
                  <a:gd name="T37" fmla="*/ 284 h 35"/>
                  <a:gd name="T38" fmla="*/ 1 w 36"/>
                  <a:gd name="T39" fmla="*/ 272 h 35"/>
                  <a:gd name="T40" fmla="*/ 0 w 36"/>
                  <a:gd name="T41" fmla="*/ 256 h 35"/>
                  <a:gd name="T42" fmla="*/ 0 w 36"/>
                  <a:gd name="T43" fmla="*/ 256 h 35"/>
                  <a:gd name="T44" fmla="*/ 0 w 36"/>
                  <a:gd name="T45" fmla="*/ 245 h 35"/>
                  <a:gd name="T46" fmla="*/ 0 w 36"/>
                  <a:gd name="T47" fmla="*/ 226 h 35"/>
                  <a:gd name="T48" fmla="*/ 0 w 36"/>
                  <a:gd name="T49" fmla="*/ 216 h 35"/>
                  <a:gd name="T50" fmla="*/ 1 w 36"/>
                  <a:gd name="T51" fmla="*/ 186 h 35"/>
                  <a:gd name="T52" fmla="*/ 1 w 36"/>
                  <a:gd name="T53" fmla="*/ 155 h 35"/>
                  <a:gd name="T54" fmla="*/ 31 w 36"/>
                  <a:gd name="T55" fmla="*/ 143 h 35"/>
                  <a:gd name="T56" fmla="*/ 39 w 36"/>
                  <a:gd name="T57" fmla="*/ 114 h 35"/>
                  <a:gd name="T58" fmla="*/ 70 w 36"/>
                  <a:gd name="T59" fmla="*/ 78 h 35"/>
                  <a:gd name="T60" fmla="*/ 76 w 36"/>
                  <a:gd name="T61" fmla="*/ 72 h 35"/>
                  <a:gd name="T62" fmla="*/ 110 w 36"/>
                  <a:gd name="T63" fmla="*/ 39 h 35"/>
                  <a:gd name="T64" fmla="*/ 118 w 36"/>
                  <a:gd name="T65" fmla="*/ 25 h 35"/>
                  <a:gd name="T66" fmla="*/ 138 w 36"/>
                  <a:gd name="T67" fmla="*/ 25 h 35"/>
                  <a:gd name="T68" fmla="*/ 148 w 36"/>
                  <a:gd name="T69" fmla="*/ 1 h 35"/>
                  <a:gd name="T70" fmla="*/ 156 w 36"/>
                  <a:gd name="T71" fmla="*/ 1 h 35"/>
                  <a:gd name="T72" fmla="*/ 173 w 36"/>
                  <a:gd name="T73" fmla="*/ 1 h 35"/>
                  <a:gd name="T74" fmla="*/ 185 w 36"/>
                  <a:gd name="T75" fmla="*/ 0 h 35"/>
                  <a:gd name="T76" fmla="*/ 195 w 36"/>
                  <a:gd name="T77" fmla="*/ 1 h 35"/>
                  <a:gd name="T78" fmla="*/ 211 w 36"/>
                  <a:gd name="T79" fmla="*/ 1 h 35"/>
                  <a:gd name="T80" fmla="*/ 231 w 36"/>
                  <a:gd name="T81" fmla="*/ 1 h 35"/>
                  <a:gd name="T82" fmla="*/ 260 w 36"/>
                  <a:gd name="T83" fmla="*/ 39 h 35"/>
                  <a:gd name="T84" fmla="*/ 264 w 36"/>
                  <a:gd name="T85" fmla="*/ 78 h 35"/>
                  <a:gd name="T86" fmla="*/ 291 w 36"/>
                  <a:gd name="T87" fmla="*/ 114 h 35"/>
                  <a:gd name="T88" fmla="*/ 304 w 36"/>
                  <a:gd name="T89" fmla="*/ 148 h 35"/>
                  <a:gd name="T90" fmla="*/ 325 w 36"/>
                  <a:gd name="T91" fmla="*/ 180 h 35"/>
                  <a:gd name="T92" fmla="*/ 330 w 36"/>
                  <a:gd name="T93" fmla="*/ 204 h 35"/>
                  <a:gd name="T94" fmla="*/ 338 w 36"/>
                  <a:gd name="T95" fmla="*/ 226 h 35"/>
                  <a:gd name="T96" fmla="*/ 338 w 36"/>
                  <a:gd name="T97" fmla="*/ 245 h 35"/>
                  <a:gd name="T98" fmla="*/ 338 w 36"/>
                  <a:gd name="T99" fmla="*/ 256 h 35"/>
                  <a:gd name="T100" fmla="*/ 338 w 36"/>
                  <a:gd name="T101" fmla="*/ 272 h 35"/>
                  <a:gd name="T102" fmla="*/ 338 w 36"/>
                  <a:gd name="T103" fmla="*/ 284 h 35"/>
                  <a:gd name="T104" fmla="*/ 338 w 36"/>
                  <a:gd name="T105" fmla="*/ 284 h 35"/>
                  <a:gd name="T106" fmla="*/ 338 w 36"/>
                  <a:gd name="T107" fmla="*/ 308 h 35"/>
                  <a:gd name="T108" fmla="*/ 338 w 36"/>
                  <a:gd name="T109" fmla="*/ 308 h 35"/>
                  <a:gd name="T110" fmla="*/ 338 w 36"/>
                  <a:gd name="T111" fmla="*/ 309 h 35"/>
                  <a:gd name="T112" fmla="*/ 338 w 36"/>
                  <a:gd name="T113" fmla="*/ 309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6" h="35">
                    <a:moveTo>
                      <a:pt x="36" y="32"/>
                    </a:moveTo>
                    <a:lnTo>
                      <a:pt x="35" y="32"/>
                    </a:lnTo>
                    <a:lnTo>
                      <a:pt x="35" y="33"/>
                    </a:lnTo>
                    <a:lnTo>
                      <a:pt x="34" y="33"/>
                    </a:lnTo>
                    <a:lnTo>
                      <a:pt x="32" y="35"/>
                    </a:lnTo>
                    <a:lnTo>
                      <a:pt x="31" y="35"/>
                    </a:lnTo>
                    <a:lnTo>
                      <a:pt x="29" y="35"/>
                    </a:lnTo>
                    <a:lnTo>
                      <a:pt x="27" y="35"/>
                    </a:lnTo>
                    <a:lnTo>
                      <a:pt x="24" y="35"/>
                    </a:lnTo>
                    <a:lnTo>
                      <a:pt x="21" y="35"/>
                    </a:lnTo>
                    <a:lnTo>
                      <a:pt x="17" y="35"/>
                    </a:lnTo>
                    <a:lnTo>
                      <a:pt x="14" y="33"/>
                    </a:lnTo>
                    <a:lnTo>
                      <a:pt x="10" y="33"/>
                    </a:lnTo>
                    <a:lnTo>
                      <a:pt x="5" y="32"/>
                    </a:lnTo>
                    <a:lnTo>
                      <a:pt x="3" y="31"/>
                    </a:lnTo>
                    <a:lnTo>
                      <a:pt x="1" y="29"/>
                    </a:lnTo>
                    <a:lnTo>
                      <a:pt x="1" y="28"/>
                    </a:lnTo>
                    <a:lnTo>
                      <a:pt x="0" y="26"/>
                    </a:lnTo>
                    <a:lnTo>
                      <a:pt x="0" y="25"/>
                    </a:lnTo>
                    <a:lnTo>
                      <a:pt x="0" y="23"/>
                    </a:lnTo>
                    <a:lnTo>
                      <a:pt x="0" y="22"/>
                    </a:lnTo>
                    <a:lnTo>
                      <a:pt x="1" y="19"/>
                    </a:lnTo>
                    <a:lnTo>
                      <a:pt x="1" y="16"/>
                    </a:lnTo>
                    <a:lnTo>
                      <a:pt x="3" y="14"/>
                    </a:lnTo>
                    <a:lnTo>
                      <a:pt x="4" y="11"/>
                    </a:lnTo>
                    <a:lnTo>
                      <a:pt x="7" y="8"/>
                    </a:lnTo>
                    <a:lnTo>
                      <a:pt x="8" y="7"/>
                    </a:lnTo>
                    <a:lnTo>
                      <a:pt x="11" y="4"/>
                    </a:lnTo>
                    <a:lnTo>
                      <a:pt x="12" y="2"/>
                    </a:lnTo>
                    <a:lnTo>
                      <a:pt x="14" y="2"/>
                    </a:lnTo>
                    <a:lnTo>
                      <a:pt x="15" y="1"/>
                    </a:lnTo>
                    <a:lnTo>
                      <a:pt x="17" y="1"/>
                    </a:lnTo>
                    <a:lnTo>
                      <a:pt x="18" y="1"/>
                    </a:lnTo>
                    <a:lnTo>
                      <a:pt x="19" y="0"/>
                    </a:lnTo>
                    <a:lnTo>
                      <a:pt x="21" y="1"/>
                    </a:lnTo>
                    <a:lnTo>
                      <a:pt x="22" y="1"/>
                    </a:lnTo>
                    <a:lnTo>
                      <a:pt x="24" y="1"/>
                    </a:lnTo>
                    <a:lnTo>
                      <a:pt x="27" y="4"/>
                    </a:lnTo>
                    <a:lnTo>
                      <a:pt x="28" y="8"/>
                    </a:lnTo>
                    <a:lnTo>
                      <a:pt x="31" y="11"/>
                    </a:lnTo>
                    <a:lnTo>
                      <a:pt x="32" y="15"/>
                    </a:lnTo>
                    <a:lnTo>
                      <a:pt x="34" y="18"/>
                    </a:lnTo>
                    <a:lnTo>
                      <a:pt x="35" y="21"/>
                    </a:lnTo>
                    <a:lnTo>
                      <a:pt x="36" y="23"/>
                    </a:lnTo>
                    <a:lnTo>
                      <a:pt x="36" y="25"/>
                    </a:lnTo>
                    <a:lnTo>
                      <a:pt x="36" y="26"/>
                    </a:lnTo>
                    <a:lnTo>
                      <a:pt x="36" y="28"/>
                    </a:lnTo>
                    <a:lnTo>
                      <a:pt x="36" y="29"/>
                    </a:lnTo>
                    <a:lnTo>
                      <a:pt x="36" y="31"/>
                    </a:lnTo>
                    <a:lnTo>
                      <a:pt x="36" y="3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220" name="Freeform 215"/>
              <p:cNvSpPr>
                <a:spLocks/>
              </p:cNvSpPr>
              <p:nvPr/>
            </p:nvSpPr>
            <p:spPr bwMode="auto">
              <a:xfrm>
                <a:off x="3312" y="879"/>
                <a:ext cx="81" cy="77"/>
              </a:xfrm>
              <a:custGeom>
                <a:avLst/>
                <a:gdLst>
                  <a:gd name="T0" fmla="*/ 506 w 61"/>
                  <a:gd name="T1" fmla="*/ 726 h 60"/>
                  <a:gd name="T2" fmla="*/ 625 w 61"/>
                  <a:gd name="T3" fmla="*/ 725 h 60"/>
                  <a:gd name="T4" fmla="*/ 714 w 61"/>
                  <a:gd name="T5" fmla="*/ 692 h 60"/>
                  <a:gd name="T6" fmla="*/ 795 w 61"/>
                  <a:gd name="T7" fmla="*/ 672 h 60"/>
                  <a:gd name="T8" fmla="*/ 871 w 61"/>
                  <a:gd name="T9" fmla="*/ 629 h 60"/>
                  <a:gd name="T10" fmla="*/ 936 w 61"/>
                  <a:gd name="T11" fmla="*/ 565 h 60"/>
                  <a:gd name="T12" fmla="*/ 984 w 61"/>
                  <a:gd name="T13" fmla="*/ 507 h 60"/>
                  <a:gd name="T14" fmla="*/ 1005 w 61"/>
                  <a:gd name="T15" fmla="*/ 440 h 60"/>
                  <a:gd name="T16" fmla="*/ 1042 w 61"/>
                  <a:gd name="T17" fmla="*/ 372 h 60"/>
                  <a:gd name="T18" fmla="*/ 1005 w 61"/>
                  <a:gd name="T19" fmla="*/ 290 h 60"/>
                  <a:gd name="T20" fmla="*/ 984 w 61"/>
                  <a:gd name="T21" fmla="*/ 222 h 60"/>
                  <a:gd name="T22" fmla="*/ 936 w 61"/>
                  <a:gd name="T23" fmla="*/ 173 h 60"/>
                  <a:gd name="T24" fmla="*/ 871 w 61"/>
                  <a:gd name="T25" fmla="*/ 98 h 60"/>
                  <a:gd name="T26" fmla="*/ 795 w 61"/>
                  <a:gd name="T27" fmla="*/ 59 h 60"/>
                  <a:gd name="T28" fmla="*/ 714 w 61"/>
                  <a:gd name="T29" fmla="*/ 28 h 60"/>
                  <a:gd name="T30" fmla="*/ 625 w 61"/>
                  <a:gd name="T31" fmla="*/ 1 h 60"/>
                  <a:gd name="T32" fmla="*/ 506 w 61"/>
                  <a:gd name="T33" fmla="*/ 0 h 60"/>
                  <a:gd name="T34" fmla="*/ 405 w 61"/>
                  <a:gd name="T35" fmla="*/ 1 h 60"/>
                  <a:gd name="T36" fmla="*/ 305 w 61"/>
                  <a:gd name="T37" fmla="*/ 28 h 60"/>
                  <a:gd name="T38" fmla="*/ 238 w 61"/>
                  <a:gd name="T39" fmla="*/ 59 h 60"/>
                  <a:gd name="T40" fmla="*/ 151 w 61"/>
                  <a:gd name="T41" fmla="*/ 98 h 60"/>
                  <a:gd name="T42" fmla="*/ 113 w 61"/>
                  <a:gd name="T43" fmla="*/ 173 h 60"/>
                  <a:gd name="T44" fmla="*/ 49 w 61"/>
                  <a:gd name="T45" fmla="*/ 222 h 60"/>
                  <a:gd name="T46" fmla="*/ 37 w 61"/>
                  <a:gd name="T47" fmla="*/ 290 h 60"/>
                  <a:gd name="T48" fmla="*/ 0 w 61"/>
                  <a:gd name="T49" fmla="*/ 372 h 60"/>
                  <a:gd name="T50" fmla="*/ 37 w 61"/>
                  <a:gd name="T51" fmla="*/ 440 h 60"/>
                  <a:gd name="T52" fmla="*/ 49 w 61"/>
                  <a:gd name="T53" fmla="*/ 507 h 60"/>
                  <a:gd name="T54" fmla="*/ 113 w 61"/>
                  <a:gd name="T55" fmla="*/ 565 h 60"/>
                  <a:gd name="T56" fmla="*/ 151 w 61"/>
                  <a:gd name="T57" fmla="*/ 629 h 60"/>
                  <a:gd name="T58" fmla="*/ 238 w 61"/>
                  <a:gd name="T59" fmla="*/ 672 h 60"/>
                  <a:gd name="T60" fmla="*/ 305 w 61"/>
                  <a:gd name="T61" fmla="*/ 692 h 60"/>
                  <a:gd name="T62" fmla="*/ 405 w 61"/>
                  <a:gd name="T63" fmla="*/ 725 h 60"/>
                  <a:gd name="T64" fmla="*/ 506 w 61"/>
                  <a:gd name="T65" fmla="*/ 726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 h="60">
                    <a:moveTo>
                      <a:pt x="30" y="60"/>
                    </a:moveTo>
                    <a:lnTo>
                      <a:pt x="37" y="59"/>
                    </a:lnTo>
                    <a:lnTo>
                      <a:pt x="42" y="57"/>
                    </a:lnTo>
                    <a:lnTo>
                      <a:pt x="47" y="55"/>
                    </a:lnTo>
                    <a:lnTo>
                      <a:pt x="51" y="52"/>
                    </a:lnTo>
                    <a:lnTo>
                      <a:pt x="55" y="46"/>
                    </a:lnTo>
                    <a:lnTo>
                      <a:pt x="58" y="42"/>
                    </a:lnTo>
                    <a:lnTo>
                      <a:pt x="59" y="36"/>
                    </a:lnTo>
                    <a:lnTo>
                      <a:pt x="61" y="31"/>
                    </a:lnTo>
                    <a:lnTo>
                      <a:pt x="59" y="24"/>
                    </a:lnTo>
                    <a:lnTo>
                      <a:pt x="58" y="18"/>
                    </a:lnTo>
                    <a:lnTo>
                      <a:pt x="55" y="14"/>
                    </a:lnTo>
                    <a:lnTo>
                      <a:pt x="51" y="8"/>
                    </a:lnTo>
                    <a:lnTo>
                      <a:pt x="47" y="5"/>
                    </a:lnTo>
                    <a:lnTo>
                      <a:pt x="42" y="2"/>
                    </a:lnTo>
                    <a:lnTo>
                      <a:pt x="37" y="1"/>
                    </a:lnTo>
                    <a:lnTo>
                      <a:pt x="30" y="0"/>
                    </a:lnTo>
                    <a:lnTo>
                      <a:pt x="24" y="1"/>
                    </a:lnTo>
                    <a:lnTo>
                      <a:pt x="18" y="2"/>
                    </a:lnTo>
                    <a:lnTo>
                      <a:pt x="14" y="5"/>
                    </a:lnTo>
                    <a:lnTo>
                      <a:pt x="9" y="8"/>
                    </a:lnTo>
                    <a:lnTo>
                      <a:pt x="6" y="14"/>
                    </a:lnTo>
                    <a:lnTo>
                      <a:pt x="3" y="18"/>
                    </a:lnTo>
                    <a:lnTo>
                      <a:pt x="2" y="24"/>
                    </a:lnTo>
                    <a:lnTo>
                      <a:pt x="0" y="31"/>
                    </a:lnTo>
                    <a:lnTo>
                      <a:pt x="2" y="36"/>
                    </a:lnTo>
                    <a:lnTo>
                      <a:pt x="3" y="42"/>
                    </a:lnTo>
                    <a:lnTo>
                      <a:pt x="6" y="46"/>
                    </a:lnTo>
                    <a:lnTo>
                      <a:pt x="9" y="52"/>
                    </a:lnTo>
                    <a:lnTo>
                      <a:pt x="14" y="55"/>
                    </a:lnTo>
                    <a:lnTo>
                      <a:pt x="18" y="57"/>
                    </a:lnTo>
                    <a:lnTo>
                      <a:pt x="24" y="59"/>
                    </a:lnTo>
                    <a:lnTo>
                      <a:pt x="30" y="6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grpSp>
        <p:sp>
          <p:nvSpPr>
            <p:cNvPr id="135" name="Freeform 216"/>
            <p:cNvSpPr>
              <a:spLocks/>
            </p:cNvSpPr>
            <p:nvPr/>
          </p:nvSpPr>
          <p:spPr bwMode="auto">
            <a:xfrm>
              <a:off x="4403" y="3933"/>
              <a:ext cx="146" cy="156"/>
            </a:xfrm>
            <a:custGeom>
              <a:avLst/>
              <a:gdLst>
                <a:gd name="T0" fmla="*/ 313895 w 62"/>
                <a:gd name="T1" fmla="*/ 331318 h 66"/>
                <a:gd name="T2" fmla="*/ 198826 w 62"/>
                <a:gd name="T3" fmla="*/ 359353 h 66"/>
                <a:gd name="T4" fmla="*/ 53879 w 62"/>
                <a:gd name="T5" fmla="*/ 310743 h 66"/>
                <a:gd name="T6" fmla="*/ 0 w 62"/>
                <a:gd name="T7" fmla="*/ 175219 h 66"/>
                <a:gd name="T8" fmla="*/ 198826 w 62"/>
                <a:gd name="T9" fmla="*/ 0 h 66"/>
                <a:gd name="T10" fmla="*/ 313895 w 62"/>
                <a:gd name="T11" fmla="*/ 20575 h 66"/>
                <a:gd name="T12" fmla="*/ 325213 w 62"/>
                <a:gd name="T13" fmla="*/ 32091 h 66"/>
                <a:gd name="T14" fmla="*/ 313895 w 62"/>
                <a:gd name="T15" fmla="*/ 107926 h 66"/>
                <a:gd name="T16" fmla="*/ 298773 w 62"/>
                <a:gd name="T17" fmla="*/ 107926 h 66"/>
                <a:gd name="T18" fmla="*/ 294004 w 62"/>
                <a:gd name="T19" fmla="*/ 64322 h 66"/>
                <a:gd name="T20" fmla="*/ 205130 w 62"/>
                <a:gd name="T21" fmla="*/ 32091 h 66"/>
                <a:gd name="T22" fmla="*/ 104856 w 62"/>
                <a:gd name="T23" fmla="*/ 71349 h 66"/>
                <a:gd name="T24" fmla="*/ 73857 w 62"/>
                <a:gd name="T25" fmla="*/ 168643 h 66"/>
                <a:gd name="T26" fmla="*/ 115281 w 62"/>
                <a:gd name="T27" fmla="*/ 283502 h 66"/>
                <a:gd name="T28" fmla="*/ 224899 w 62"/>
                <a:gd name="T29" fmla="*/ 327312 h 66"/>
                <a:gd name="T30" fmla="*/ 320411 w 62"/>
                <a:gd name="T31" fmla="*/ 299227 h 66"/>
                <a:gd name="T32" fmla="*/ 325213 w 62"/>
                <a:gd name="T33" fmla="*/ 303730 h 66"/>
                <a:gd name="T34" fmla="*/ 313895 w 62"/>
                <a:gd name="T35" fmla="*/ 331318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2" h="66">
                  <a:moveTo>
                    <a:pt x="60" y="61"/>
                  </a:moveTo>
                  <a:cubicBezTo>
                    <a:pt x="54" y="65"/>
                    <a:pt x="46" y="66"/>
                    <a:pt x="38" y="66"/>
                  </a:cubicBezTo>
                  <a:cubicBezTo>
                    <a:pt x="28" y="66"/>
                    <a:pt x="18" y="64"/>
                    <a:pt x="10" y="57"/>
                  </a:cubicBezTo>
                  <a:cubicBezTo>
                    <a:pt x="3" y="51"/>
                    <a:pt x="0" y="42"/>
                    <a:pt x="0" y="32"/>
                  </a:cubicBezTo>
                  <a:cubicBezTo>
                    <a:pt x="0" y="11"/>
                    <a:pt x="18" y="0"/>
                    <a:pt x="38" y="0"/>
                  </a:cubicBezTo>
                  <a:cubicBezTo>
                    <a:pt x="46" y="0"/>
                    <a:pt x="53" y="1"/>
                    <a:pt x="60" y="4"/>
                  </a:cubicBezTo>
                  <a:cubicBezTo>
                    <a:pt x="61" y="4"/>
                    <a:pt x="62" y="4"/>
                    <a:pt x="62" y="6"/>
                  </a:cubicBezTo>
                  <a:cubicBezTo>
                    <a:pt x="61" y="9"/>
                    <a:pt x="61" y="16"/>
                    <a:pt x="60" y="20"/>
                  </a:cubicBezTo>
                  <a:cubicBezTo>
                    <a:pt x="57" y="20"/>
                    <a:pt x="57" y="20"/>
                    <a:pt x="57" y="20"/>
                  </a:cubicBezTo>
                  <a:cubicBezTo>
                    <a:pt x="57" y="17"/>
                    <a:pt x="56" y="15"/>
                    <a:pt x="56" y="12"/>
                  </a:cubicBezTo>
                  <a:cubicBezTo>
                    <a:pt x="51" y="7"/>
                    <a:pt x="45" y="6"/>
                    <a:pt x="39" y="6"/>
                  </a:cubicBezTo>
                  <a:cubicBezTo>
                    <a:pt x="32" y="6"/>
                    <a:pt x="25" y="8"/>
                    <a:pt x="20" y="13"/>
                  </a:cubicBezTo>
                  <a:cubicBezTo>
                    <a:pt x="16" y="18"/>
                    <a:pt x="14" y="25"/>
                    <a:pt x="14" y="31"/>
                  </a:cubicBezTo>
                  <a:cubicBezTo>
                    <a:pt x="14" y="39"/>
                    <a:pt x="16" y="46"/>
                    <a:pt x="22" y="52"/>
                  </a:cubicBezTo>
                  <a:cubicBezTo>
                    <a:pt x="28" y="58"/>
                    <a:pt x="34" y="60"/>
                    <a:pt x="43" y="60"/>
                  </a:cubicBezTo>
                  <a:cubicBezTo>
                    <a:pt x="48" y="60"/>
                    <a:pt x="56" y="58"/>
                    <a:pt x="61" y="55"/>
                  </a:cubicBezTo>
                  <a:cubicBezTo>
                    <a:pt x="62" y="56"/>
                    <a:pt x="62" y="56"/>
                    <a:pt x="62" y="56"/>
                  </a:cubicBezTo>
                  <a:lnTo>
                    <a:pt x="60" y="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217"/>
            <p:cNvSpPr>
              <a:spLocks/>
            </p:cNvSpPr>
            <p:nvPr/>
          </p:nvSpPr>
          <p:spPr bwMode="auto">
            <a:xfrm>
              <a:off x="4584" y="3935"/>
              <a:ext cx="71" cy="151"/>
            </a:xfrm>
            <a:custGeom>
              <a:avLst/>
              <a:gdLst>
                <a:gd name="T0" fmla="*/ 44489 w 30"/>
                <a:gd name="T1" fmla="*/ 63465 h 64"/>
                <a:gd name="T2" fmla="*/ 0 w 30"/>
                <a:gd name="T3" fmla="*/ 20328 h 64"/>
                <a:gd name="T4" fmla="*/ 0 w 30"/>
                <a:gd name="T5" fmla="*/ 0 h 64"/>
                <a:gd name="T6" fmla="*/ 83669 w 30"/>
                <a:gd name="T7" fmla="*/ 4832 h 64"/>
                <a:gd name="T8" fmla="*/ 165484 w 30"/>
                <a:gd name="T9" fmla="*/ 0 h 64"/>
                <a:gd name="T10" fmla="*/ 165484 w 30"/>
                <a:gd name="T11" fmla="*/ 20328 h 64"/>
                <a:gd name="T12" fmla="*/ 121095 w 30"/>
                <a:gd name="T13" fmla="*/ 63465 h 64"/>
                <a:gd name="T14" fmla="*/ 121095 w 30"/>
                <a:gd name="T15" fmla="*/ 283231 h 64"/>
                <a:gd name="T16" fmla="*/ 165484 w 30"/>
                <a:gd name="T17" fmla="*/ 321557 h 64"/>
                <a:gd name="T18" fmla="*/ 165484 w 30"/>
                <a:gd name="T19" fmla="*/ 341859 h 64"/>
                <a:gd name="T20" fmla="*/ 83669 w 30"/>
                <a:gd name="T21" fmla="*/ 341859 h 64"/>
                <a:gd name="T22" fmla="*/ 0 w 30"/>
                <a:gd name="T23" fmla="*/ 341859 h 64"/>
                <a:gd name="T24" fmla="*/ 0 w 30"/>
                <a:gd name="T25" fmla="*/ 321557 h 64"/>
                <a:gd name="T26" fmla="*/ 44489 w 30"/>
                <a:gd name="T27" fmla="*/ 283231 h 64"/>
                <a:gd name="T28" fmla="*/ 44489 w 30"/>
                <a:gd name="T29" fmla="*/ 6346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 h="64">
                  <a:moveTo>
                    <a:pt x="8" y="12"/>
                  </a:moveTo>
                  <a:cubicBezTo>
                    <a:pt x="8" y="5"/>
                    <a:pt x="8" y="4"/>
                    <a:pt x="0" y="4"/>
                  </a:cubicBezTo>
                  <a:cubicBezTo>
                    <a:pt x="0" y="0"/>
                    <a:pt x="0" y="0"/>
                    <a:pt x="0" y="0"/>
                  </a:cubicBezTo>
                  <a:cubicBezTo>
                    <a:pt x="6" y="1"/>
                    <a:pt x="11" y="1"/>
                    <a:pt x="15" y="1"/>
                  </a:cubicBezTo>
                  <a:cubicBezTo>
                    <a:pt x="19" y="1"/>
                    <a:pt x="24" y="1"/>
                    <a:pt x="30" y="0"/>
                  </a:cubicBezTo>
                  <a:cubicBezTo>
                    <a:pt x="30" y="4"/>
                    <a:pt x="30" y="4"/>
                    <a:pt x="30" y="4"/>
                  </a:cubicBezTo>
                  <a:cubicBezTo>
                    <a:pt x="22" y="4"/>
                    <a:pt x="22" y="5"/>
                    <a:pt x="22" y="12"/>
                  </a:cubicBezTo>
                  <a:cubicBezTo>
                    <a:pt x="22" y="53"/>
                    <a:pt x="22" y="53"/>
                    <a:pt x="22" y="53"/>
                  </a:cubicBezTo>
                  <a:cubicBezTo>
                    <a:pt x="22" y="60"/>
                    <a:pt x="22" y="60"/>
                    <a:pt x="30" y="60"/>
                  </a:cubicBezTo>
                  <a:cubicBezTo>
                    <a:pt x="30" y="64"/>
                    <a:pt x="30" y="64"/>
                    <a:pt x="30" y="64"/>
                  </a:cubicBezTo>
                  <a:cubicBezTo>
                    <a:pt x="24" y="64"/>
                    <a:pt x="19" y="64"/>
                    <a:pt x="15" y="64"/>
                  </a:cubicBezTo>
                  <a:cubicBezTo>
                    <a:pt x="11" y="64"/>
                    <a:pt x="6" y="64"/>
                    <a:pt x="0" y="64"/>
                  </a:cubicBezTo>
                  <a:cubicBezTo>
                    <a:pt x="0" y="60"/>
                    <a:pt x="0" y="60"/>
                    <a:pt x="0" y="60"/>
                  </a:cubicBezTo>
                  <a:cubicBezTo>
                    <a:pt x="8" y="60"/>
                    <a:pt x="8" y="60"/>
                    <a:pt x="8" y="53"/>
                  </a:cubicBezTo>
                  <a:lnTo>
                    <a:pt x="8"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218"/>
            <p:cNvSpPr>
              <a:spLocks/>
            </p:cNvSpPr>
            <p:nvPr/>
          </p:nvSpPr>
          <p:spPr bwMode="auto">
            <a:xfrm>
              <a:off x="4691" y="3935"/>
              <a:ext cx="215" cy="151"/>
            </a:xfrm>
            <a:custGeom>
              <a:avLst/>
              <a:gdLst>
                <a:gd name="T0" fmla="*/ 373970 w 91"/>
                <a:gd name="T1" fmla="*/ 70029 h 64"/>
                <a:gd name="T2" fmla="*/ 314280 w 91"/>
                <a:gd name="T3" fmla="*/ 176625 h 64"/>
                <a:gd name="T4" fmla="*/ 238801 w 91"/>
                <a:gd name="T5" fmla="*/ 330537 h 64"/>
                <a:gd name="T6" fmla="*/ 233726 w 91"/>
                <a:gd name="T7" fmla="*/ 341859 h 64"/>
                <a:gd name="T8" fmla="*/ 217398 w 91"/>
                <a:gd name="T9" fmla="*/ 341859 h 64"/>
                <a:gd name="T10" fmla="*/ 195149 w 91"/>
                <a:gd name="T11" fmla="*/ 303616 h 64"/>
                <a:gd name="T12" fmla="*/ 75687 w 91"/>
                <a:gd name="T13" fmla="*/ 70029 h 64"/>
                <a:gd name="T14" fmla="*/ 75687 w 91"/>
                <a:gd name="T15" fmla="*/ 283231 h 64"/>
                <a:gd name="T16" fmla="*/ 119618 w 91"/>
                <a:gd name="T17" fmla="*/ 321557 h 64"/>
                <a:gd name="T18" fmla="*/ 119618 w 91"/>
                <a:gd name="T19" fmla="*/ 341859 h 64"/>
                <a:gd name="T20" fmla="*/ 59108 w 91"/>
                <a:gd name="T21" fmla="*/ 341859 h 64"/>
                <a:gd name="T22" fmla="*/ 0 w 91"/>
                <a:gd name="T23" fmla="*/ 341859 h 64"/>
                <a:gd name="T24" fmla="*/ 0 w 91"/>
                <a:gd name="T25" fmla="*/ 321557 h 64"/>
                <a:gd name="T26" fmla="*/ 43496 w 91"/>
                <a:gd name="T27" fmla="*/ 283231 h 64"/>
                <a:gd name="T28" fmla="*/ 43496 w 91"/>
                <a:gd name="T29" fmla="*/ 63465 h 64"/>
                <a:gd name="T30" fmla="*/ 0 w 91"/>
                <a:gd name="T31" fmla="*/ 20328 h 64"/>
                <a:gd name="T32" fmla="*/ 0 w 91"/>
                <a:gd name="T33" fmla="*/ 0 h 64"/>
                <a:gd name="T34" fmla="*/ 64188 w 91"/>
                <a:gd name="T35" fmla="*/ 4832 h 64"/>
                <a:gd name="T36" fmla="*/ 124194 w 91"/>
                <a:gd name="T37" fmla="*/ 0 h 64"/>
                <a:gd name="T38" fmla="*/ 166831 w 91"/>
                <a:gd name="T39" fmla="*/ 79697 h 64"/>
                <a:gd name="T40" fmla="*/ 250673 w 91"/>
                <a:gd name="T41" fmla="*/ 246692 h 64"/>
                <a:gd name="T42" fmla="*/ 270836 w 91"/>
                <a:gd name="T43" fmla="*/ 203562 h 64"/>
                <a:gd name="T44" fmla="*/ 369112 w 91"/>
                <a:gd name="T45" fmla="*/ 0 h 64"/>
                <a:gd name="T46" fmla="*/ 433988 w 91"/>
                <a:gd name="T47" fmla="*/ 4832 h 64"/>
                <a:gd name="T48" fmla="*/ 493101 w 91"/>
                <a:gd name="T49" fmla="*/ 0 h 64"/>
                <a:gd name="T50" fmla="*/ 493101 w 91"/>
                <a:gd name="T51" fmla="*/ 20328 h 64"/>
                <a:gd name="T52" fmla="*/ 449591 w 91"/>
                <a:gd name="T53" fmla="*/ 63465 h 64"/>
                <a:gd name="T54" fmla="*/ 449591 w 91"/>
                <a:gd name="T55" fmla="*/ 283231 h 64"/>
                <a:gd name="T56" fmla="*/ 493101 w 91"/>
                <a:gd name="T57" fmla="*/ 321557 h 64"/>
                <a:gd name="T58" fmla="*/ 493101 w 91"/>
                <a:gd name="T59" fmla="*/ 341859 h 64"/>
                <a:gd name="T60" fmla="*/ 412547 w 91"/>
                <a:gd name="T61" fmla="*/ 341859 h 64"/>
                <a:gd name="T62" fmla="*/ 329945 w 91"/>
                <a:gd name="T63" fmla="*/ 341859 h 64"/>
                <a:gd name="T64" fmla="*/ 329945 w 91"/>
                <a:gd name="T65" fmla="*/ 321557 h 64"/>
                <a:gd name="T66" fmla="*/ 373970 w 91"/>
                <a:gd name="T67" fmla="*/ 283231 h 64"/>
                <a:gd name="T68" fmla="*/ 373970 w 91"/>
                <a:gd name="T69" fmla="*/ 70029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64">
                  <a:moveTo>
                    <a:pt x="69" y="13"/>
                  </a:moveTo>
                  <a:cubicBezTo>
                    <a:pt x="58" y="33"/>
                    <a:pt x="58" y="33"/>
                    <a:pt x="58" y="33"/>
                  </a:cubicBezTo>
                  <a:cubicBezTo>
                    <a:pt x="44" y="62"/>
                    <a:pt x="44" y="62"/>
                    <a:pt x="44" y="62"/>
                  </a:cubicBezTo>
                  <a:cubicBezTo>
                    <a:pt x="43" y="64"/>
                    <a:pt x="43" y="64"/>
                    <a:pt x="43" y="64"/>
                  </a:cubicBezTo>
                  <a:cubicBezTo>
                    <a:pt x="40" y="64"/>
                    <a:pt x="40" y="64"/>
                    <a:pt x="40" y="64"/>
                  </a:cubicBezTo>
                  <a:cubicBezTo>
                    <a:pt x="40" y="64"/>
                    <a:pt x="38" y="59"/>
                    <a:pt x="36" y="57"/>
                  </a:cubicBezTo>
                  <a:cubicBezTo>
                    <a:pt x="14" y="13"/>
                    <a:pt x="14" y="13"/>
                    <a:pt x="14" y="13"/>
                  </a:cubicBezTo>
                  <a:cubicBezTo>
                    <a:pt x="14" y="53"/>
                    <a:pt x="14" y="53"/>
                    <a:pt x="14" y="53"/>
                  </a:cubicBezTo>
                  <a:cubicBezTo>
                    <a:pt x="14" y="60"/>
                    <a:pt x="14" y="60"/>
                    <a:pt x="22" y="60"/>
                  </a:cubicBezTo>
                  <a:cubicBezTo>
                    <a:pt x="22" y="64"/>
                    <a:pt x="22" y="64"/>
                    <a:pt x="22" y="64"/>
                  </a:cubicBezTo>
                  <a:cubicBezTo>
                    <a:pt x="18" y="64"/>
                    <a:pt x="14" y="64"/>
                    <a:pt x="11" y="64"/>
                  </a:cubicBezTo>
                  <a:cubicBezTo>
                    <a:pt x="9" y="64"/>
                    <a:pt x="5" y="64"/>
                    <a:pt x="0" y="64"/>
                  </a:cubicBezTo>
                  <a:cubicBezTo>
                    <a:pt x="0" y="60"/>
                    <a:pt x="0" y="60"/>
                    <a:pt x="0" y="60"/>
                  </a:cubicBezTo>
                  <a:cubicBezTo>
                    <a:pt x="8" y="60"/>
                    <a:pt x="8" y="60"/>
                    <a:pt x="8" y="53"/>
                  </a:cubicBezTo>
                  <a:cubicBezTo>
                    <a:pt x="8" y="12"/>
                    <a:pt x="8" y="12"/>
                    <a:pt x="8" y="12"/>
                  </a:cubicBezTo>
                  <a:cubicBezTo>
                    <a:pt x="8" y="5"/>
                    <a:pt x="8" y="4"/>
                    <a:pt x="0" y="4"/>
                  </a:cubicBezTo>
                  <a:cubicBezTo>
                    <a:pt x="0" y="0"/>
                    <a:pt x="0" y="0"/>
                    <a:pt x="0" y="0"/>
                  </a:cubicBezTo>
                  <a:cubicBezTo>
                    <a:pt x="6" y="1"/>
                    <a:pt x="9" y="1"/>
                    <a:pt x="12" y="1"/>
                  </a:cubicBezTo>
                  <a:cubicBezTo>
                    <a:pt x="15" y="1"/>
                    <a:pt x="19" y="1"/>
                    <a:pt x="23" y="0"/>
                  </a:cubicBezTo>
                  <a:cubicBezTo>
                    <a:pt x="25" y="4"/>
                    <a:pt x="28" y="11"/>
                    <a:pt x="31" y="15"/>
                  </a:cubicBezTo>
                  <a:cubicBezTo>
                    <a:pt x="46" y="46"/>
                    <a:pt x="46" y="46"/>
                    <a:pt x="46" y="46"/>
                  </a:cubicBezTo>
                  <a:cubicBezTo>
                    <a:pt x="47" y="43"/>
                    <a:pt x="49" y="41"/>
                    <a:pt x="50" y="38"/>
                  </a:cubicBezTo>
                  <a:cubicBezTo>
                    <a:pt x="57" y="23"/>
                    <a:pt x="66" y="6"/>
                    <a:pt x="68" y="0"/>
                  </a:cubicBezTo>
                  <a:cubicBezTo>
                    <a:pt x="73" y="1"/>
                    <a:pt x="77" y="1"/>
                    <a:pt x="80" y="1"/>
                  </a:cubicBezTo>
                  <a:cubicBezTo>
                    <a:pt x="82" y="1"/>
                    <a:pt x="86" y="1"/>
                    <a:pt x="91" y="0"/>
                  </a:cubicBezTo>
                  <a:cubicBezTo>
                    <a:pt x="91" y="4"/>
                    <a:pt x="91" y="4"/>
                    <a:pt x="91" y="4"/>
                  </a:cubicBezTo>
                  <a:cubicBezTo>
                    <a:pt x="83" y="4"/>
                    <a:pt x="83" y="5"/>
                    <a:pt x="83" y="12"/>
                  </a:cubicBezTo>
                  <a:cubicBezTo>
                    <a:pt x="83" y="53"/>
                    <a:pt x="83" y="53"/>
                    <a:pt x="83" y="53"/>
                  </a:cubicBezTo>
                  <a:cubicBezTo>
                    <a:pt x="83" y="60"/>
                    <a:pt x="83" y="60"/>
                    <a:pt x="91" y="60"/>
                  </a:cubicBezTo>
                  <a:cubicBezTo>
                    <a:pt x="91" y="64"/>
                    <a:pt x="91" y="64"/>
                    <a:pt x="91" y="64"/>
                  </a:cubicBezTo>
                  <a:cubicBezTo>
                    <a:pt x="84" y="64"/>
                    <a:pt x="80" y="64"/>
                    <a:pt x="76" y="64"/>
                  </a:cubicBezTo>
                  <a:cubicBezTo>
                    <a:pt x="72" y="64"/>
                    <a:pt x="67" y="64"/>
                    <a:pt x="61" y="64"/>
                  </a:cubicBezTo>
                  <a:cubicBezTo>
                    <a:pt x="61" y="60"/>
                    <a:pt x="61" y="60"/>
                    <a:pt x="61" y="60"/>
                  </a:cubicBezTo>
                  <a:cubicBezTo>
                    <a:pt x="68" y="60"/>
                    <a:pt x="69" y="60"/>
                    <a:pt x="69" y="53"/>
                  </a:cubicBezTo>
                  <a:lnTo>
                    <a:pt x="69"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219"/>
            <p:cNvSpPr>
              <a:spLocks/>
            </p:cNvSpPr>
            <p:nvPr/>
          </p:nvSpPr>
          <p:spPr bwMode="auto">
            <a:xfrm>
              <a:off x="4939" y="3935"/>
              <a:ext cx="215" cy="151"/>
            </a:xfrm>
            <a:custGeom>
              <a:avLst/>
              <a:gdLst>
                <a:gd name="T0" fmla="*/ 373970 w 91"/>
                <a:gd name="T1" fmla="*/ 70029 h 64"/>
                <a:gd name="T2" fmla="*/ 318484 w 91"/>
                <a:gd name="T3" fmla="*/ 176625 h 64"/>
                <a:gd name="T4" fmla="*/ 238801 w 91"/>
                <a:gd name="T5" fmla="*/ 330537 h 64"/>
                <a:gd name="T6" fmla="*/ 233726 w 91"/>
                <a:gd name="T7" fmla="*/ 341859 h 64"/>
                <a:gd name="T8" fmla="*/ 217398 w 91"/>
                <a:gd name="T9" fmla="*/ 341859 h 64"/>
                <a:gd name="T10" fmla="*/ 195149 w 91"/>
                <a:gd name="T11" fmla="*/ 303616 h 64"/>
                <a:gd name="T12" fmla="*/ 75687 w 91"/>
                <a:gd name="T13" fmla="*/ 70029 h 64"/>
                <a:gd name="T14" fmla="*/ 75687 w 91"/>
                <a:gd name="T15" fmla="*/ 283231 h 64"/>
                <a:gd name="T16" fmla="*/ 119618 w 91"/>
                <a:gd name="T17" fmla="*/ 321557 h 64"/>
                <a:gd name="T18" fmla="*/ 119618 w 91"/>
                <a:gd name="T19" fmla="*/ 341859 h 64"/>
                <a:gd name="T20" fmla="*/ 59108 w 91"/>
                <a:gd name="T21" fmla="*/ 341859 h 64"/>
                <a:gd name="T22" fmla="*/ 0 w 91"/>
                <a:gd name="T23" fmla="*/ 341859 h 64"/>
                <a:gd name="T24" fmla="*/ 0 w 91"/>
                <a:gd name="T25" fmla="*/ 321557 h 64"/>
                <a:gd name="T26" fmla="*/ 43496 w 91"/>
                <a:gd name="T27" fmla="*/ 283231 h 64"/>
                <a:gd name="T28" fmla="*/ 43496 w 91"/>
                <a:gd name="T29" fmla="*/ 63465 h 64"/>
                <a:gd name="T30" fmla="*/ 0 w 91"/>
                <a:gd name="T31" fmla="*/ 20328 h 64"/>
                <a:gd name="T32" fmla="*/ 0 w 91"/>
                <a:gd name="T33" fmla="*/ 0 h 64"/>
                <a:gd name="T34" fmla="*/ 64188 w 91"/>
                <a:gd name="T35" fmla="*/ 4832 h 64"/>
                <a:gd name="T36" fmla="*/ 124194 w 91"/>
                <a:gd name="T37" fmla="*/ 0 h 64"/>
                <a:gd name="T38" fmla="*/ 166831 w 91"/>
                <a:gd name="T39" fmla="*/ 79697 h 64"/>
                <a:gd name="T40" fmla="*/ 250673 w 91"/>
                <a:gd name="T41" fmla="*/ 246692 h 64"/>
                <a:gd name="T42" fmla="*/ 270836 w 91"/>
                <a:gd name="T43" fmla="*/ 203562 h 64"/>
                <a:gd name="T44" fmla="*/ 373970 w 91"/>
                <a:gd name="T45" fmla="*/ 0 h 64"/>
                <a:gd name="T46" fmla="*/ 433988 w 91"/>
                <a:gd name="T47" fmla="*/ 4832 h 64"/>
                <a:gd name="T48" fmla="*/ 493101 w 91"/>
                <a:gd name="T49" fmla="*/ 0 h 64"/>
                <a:gd name="T50" fmla="*/ 493101 w 91"/>
                <a:gd name="T51" fmla="*/ 20328 h 64"/>
                <a:gd name="T52" fmla="*/ 449591 w 91"/>
                <a:gd name="T53" fmla="*/ 63465 h 64"/>
                <a:gd name="T54" fmla="*/ 449591 w 91"/>
                <a:gd name="T55" fmla="*/ 283231 h 64"/>
                <a:gd name="T56" fmla="*/ 493101 w 91"/>
                <a:gd name="T57" fmla="*/ 321557 h 64"/>
                <a:gd name="T58" fmla="*/ 493101 w 91"/>
                <a:gd name="T59" fmla="*/ 341859 h 64"/>
                <a:gd name="T60" fmla="*/ 412547 w 91"/>
                <a:gd name="T61" fmla="*/ 341859 h 64"/>
                <a:gd name="T62" fmla="*/ 329945 w 91"/>
                <a:gd name="T63" fmla="*/ 341859 h 64"/>
                <a:gd name="T64" fmla="*/ 329945 w 91"/>
                <a:gd name="T65" fmla="*/ 321557 h 64"/>
                <a:gd name="T66" fmla="*/ 373970 w 91"/>
                <a:gd name="T67" fmla="*/ 283231 h 64"/>
                <a:gd name="T68" fmla="*/ 373970 w 91"/>
                <a:gd name="T69" fmla="*/ 70029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64">
                  <a:moveTo>
                    <a:pt x="69" y="13"/>
                  </a:moveTo>
                  <a:cubicBezTo>
                    <a:pt x="59" y="33"/>
                    <a:pt x="59" y="33"/>
                    <a:pt x="59" y="33"/>
                  </a:cubicBezTo>
                  <a:cubicBezTo>
                    <a:pt x="44" y="62"/>
                    <a:pt x="44" y="62"/>
                    <a:pt x="44" y="62"/>
                  </a:cubicBezTo>
                  <a:cubicBezTo>
                    <a:pt x="43" y="64"/>
                    <a:pt x="43" y="64"/>
                    <a:pt x="43" y="64"/>
                  </a:cubicBezTo>
                  <a:cubicBezTo>
                    <a:pt x="40" y="64"/>
                    <a:pt x="40" y="64"/>
                    <a:pt x="40" y="64"/>
                  </a:cubicBezTo>
                  <a:cubicBezTo>
                    <a:pt x="40" y="64"/>
                    <a:pt x="38" y="59"/>
                    <a:pt x="36" y="57"/>
                  </a:cubicBezTo>
                  <a:cubicBezTo>
                    <a:pt x="14" y="13"/>
                    <a:pt x="14" y="13"/>
                    <a:pt x="14" y="13"/>
                  </a:cubicBezTo>
                  <a:cubicBezTo>
                    <a:pt x="14" y="53"/>
                    <a:pt x="14" y="53"/>
                    <a:pt x="14" y="53"/>
                  </a:cubicBezTo>
                  <a:cubicBezTo>
                    <a:pt x="14" y="60"/>
                    <a:pt x="15" y="60"/>
                    <a:pt x="22" y="60"/>
                  </a:cubicBezTo>
                  <a:cubicBezTo>
                    <a:pt x="22" y="64"/>
                    <a:pt x="22" y="64"/>
                    <a:pt x="22" y="64"/>
                  </a:cubicBezTo>
                  <a:cubicBezTo>
                    <a:pt x="18" y="64"/>
                    <a:pt x="14" y="64"/>
                    <a:pt x="11" y="64"/>
                  </a:cubicBezTo>
                  <a:cubicBezTo>
                    <a:pt x="9" y="64"/>
                    <a:pt x="5" y="64"/>
                    <a:pt x="0" y="64"/>
                  </a:cubicBezTo>
                  <a:cubicBezTo>
                    <a:pt x="0" y="60"/>
                    <a:pt x="0" y="60"/>
                    <a:pt x="0" y="60"/>
                  </a:cubicBezTo>
                  <a:cubicBezTo>
                    <a:pt x="8" y="60"/>
                    <a:pt x="8" y="60"/>
                    <a:pt x="8" y="53"/>
                  </a:cubicBezTo>
                  <a:cubicBezTo>
                    <a:pt x="8" y="12"/>
                    <a:pt x="8" y="12"/>
                    <a:pt x="8" y="12"/>
                  </a:cubicBezTo>
                  <a:cubicBezTo>
                    <a:pt x="8" y="5"/>
                    <a:pt x="8" y="4"/>
                    <a:pt x="0" y="4"/>
                  </a:cubicBezTo>
                  <a:cubicBezTo>
                    <a:pt x="0" y="0"/>
                    <a:pt x="0" y="0"/>
                    <a:pt x="0" y="0"/>
                  </a:cubicBezTo>
                  <a:cubicBezTo>
                    <a:pt x="6" y="1"/>
                    <a:pt x="10" y="1"/>
                    <a:pt x="12" y="1"/>
                  </a:cubicBezTo>
                  <a:cubicBezTo>
                    <a:pt x="15" y="1"/>
                    <a:pt x="19" y="1"/>
                    <a:pt x="23" y="0"/>
                  </a:cubicBezTo>
                  <a:cubicBezTo>
                    <a:pt x="25" y="4"/>
                    <a:pt x="28" y="11"/>
                    <a:pt x="31" y="15"/>
                  </a:cubicBezTo>
                  <a:cubicBezTo>
                    <a:pt x="46" y="46"/>
                    <a:pt x="46" y="46"/>
                    <a:pt x="46" y="46"/>
                  </a:cubicBezTo>
                  <a:cubicBezTo>
                    <a:pt x="48" y="43"/>
                    <a:pt x="49" y="41"/>
                    <a:pt x="50" y="38"/>
                  </a:cubicBezTo>
                  <a:cubicBezTo>
                    <a:pt x="57" y="23"/>
                    <a:pt x="66" y="6"/>
                    <a:pt x="69" y="0"/>
                  </a:cubicBezTo>
                  <a:cubicBezTo>
                    <a:pt x="73" y="1"/>
                    <a:pt x="77" y="1"/>
                    <a:pt x="80" y="1"/>
                  </a:cubicBezTo>
                  <a:cubicBezTo>
                    <a:pt x="83" y="1"/>
                    <a:pt x="86" y="1"/>
                    <a:pt x="91" y="0"/>
                  </a:cubicBezTo>
                  <a:cubicBezTo>
                    <a:pt x="91" y="4"/>
                    <a:pt x="91" y="4"/>
                    <a:pt x="91" y="4"/>
                  </a:cubicBezTo>
                  <a:cubicBezTo>
                    <a:pt x="83" y="4"/>
                    <a:pt x="83" y="5"/>
                    <a:pt x="83" y="12"/>
                  </a:cubicBezTo>
                  <a:cubicBezTo>
                    <a:pt x="83" y="53"/>
                    <a:pt x="83" y="53"/>
                    <a:pt x="83" y="53"/>
                  </a:cubicBezTo>
                  <a:cubicBezTo>
                    <a:pt x="83" y="60"/>
                    <a:pt x="83" y="60"/>
                    <a:pt x="91" y="60"/>
                  </a:cubicBezTo>
                  <a:cubicBezTo>
                    <a:pt x="91" y="64"/>
                    <a:pt x="91" y="64"/>
                    <a:pt x="91" y="64"/>
                  </a:cubicBezTo>
                  <a:cubicBezTo>
                    <a:pt x="85" y="64"/>
                    <a:pt x="80" y="64"/>
                    <a:pt x="76" y="64"/>
                  </a:cubicBezTo>
                  <a:cubicBezTo>
                    <a:pt x="72" y="64"/>
                    <a:pt x="67" y="64"/>
                    <a:pt x="61" y="64"/>
                  </a:cubicBezTo>
                  <a:cubicBezTo>
                    <a:pt x="61" y="60"/>
                    <a:pt x="61" y="60"/>
                    <a:pt x="61" y="60"/>
                  </a:cubicBezTo>
                  <a:cubicBezTo>
                    <a:pt x="69" y="60"/>
                    <a:pt x="69" y="60"/>
                    <a:pt x="69" y="53"/>
                  </a:cubicBezTo>
                  <a:lnTo>
                    <a:pt x="69"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220"/>
            <p:cNvSpPr>
              <a:spLocks/>
            </p:cNvSpPr>
            <p:nvPr/>
          </p:nvSpPr>
          <p:spPr bwMode="auto">
            <a:xfrm>
              <a:off x="5182" y="3933"/>
              <a:ext cx="149" cy="153"/>
            </a:xfrm>
            <a:custGeom>
              <a:avLst/>
              <a:gdLst>
                <a:gd name="T0" fmla="*/ 203718 w 63"/>
                <a:gd name="T1" fmla="*/ 166998 h 65"/>
                <a:gd name="T2" fmla="*/ 305410 w 63"/>
                <a:gd name="T3" fmla="*/ 11202 h 65"/>
                <a:gd name="T4" fmla="*/ 344767 w 63"/>
                <a:gd name="T5" fmla="*/ 11202 h 65"/>
                <a:gd name="T6" fmla="*/ 344767 w 63"/>
                <a:gd name="T7" fmla="*/ 19586 h 65"/>
                <a:gd name="T8" fmla="*/ 324115 w 63"/>
                <a:gd name="T9" fmla="*/ 46102 h 65"/>
                <a:gd name="T10" fmla="*/ 268330 w 63"/>
                <a:gd name="T11" fmla="*/ 124509 h 65"/>
                <a:gd name="T12" fmla="*/ 240798 w 63"/>
                <a:gd name="T13" fmla="*/ 162083 h 65"/>
                <a:gd name="T14" fmla="*/ 224370 w 63"/>
                <a:gd name="T15" fmla="*/ 188607 h 65"/>
                <a:gd name="T16" fmla="*/ 224370 w 63"/>
                <a:gd name="T17" fmla="*/ 214981 h 65"/>
                <a:gd name="T18" fmla="*/ 224370 w 63"/>
                <a:gd name="T19" fmla="*/ 281805 h 65"/>
                <a:gd name="T20" fmla="*/ 268330 w 63"/>
                <a:gd name="T21" fmla="*/ 319443 h 65"/>
                <a:gd name="T22" fmla="*/ 268330 w 63"/>
                <a:gd name="T23" fmla="*/ 339189 h 65"/>
                <a:gd name="T24" fmla="*/ 185013 w 63"/>
                <a:gd name="T25" fmla="*/ 339189 h 65"/>
                <a:gd name="T26" fmla="*/ 103969 w 63"/>
                <a:gd name="T27" fmla="*/ 339189 h 65"/>
                <a:gd name="T28" fmla="*/ 103969 w 63"/>
                <a:gd name="T29" fmla="*/ 319443 h 65"/>
                <a:gd name="T30" fmla="*/ 147716 w 63"/>
                <a:gd name="T31" fmla="*/ 281805 h 65"/>
                <a:gd name="T32" fmla="*/ 147716 w 63"/>
                <a:gd name="T33" fmla="*/ 219374 h 65"/>
                <a:gd name="T34" fmla="*/ 141049 w 63"/>
                <a:gd name="T35" fmla="*/ 193366 h 65"/>
                <a:gd name="T36" fmla="*/ 125493 w 63"/>
                <a:gd name="T37" fmla="*/ 162083 h 65"/>
                <a:gd name="T38" fmla="*/ 71558 w 63"/>
                <a:gd name="T39" fmla="*/ 83691 h 65"/>
                <a:gd name="T40" fmla="*/ 43960 w 63"/>
                <a:gd name="T41" fmla="*/ 52896 h 65"/>
                <a:gd name="T42" fmla="*/ 0 w 63"/>
                <a:gd name="T43" fmla="*/ 35555 h 65"/>
                <a:gd name="T44" fmla="*/ 0 w 63"/>
                <a:gd name="T45" fmla="*/ 19586 h 65"/>
                <a:gd name="T46" fmla="*/ 88201 w 63"/>
                <a:gd name="T47" fmla="*/ 0 h 65"/>
                <a:gd name="T48" fmla="*/ 147716 w 63"/>
                <a:gd name="T49" fmla="*/ 68859 h 65"/>
                <a:gd name="T50" fmla="*/ 203718 w 63"/>
                <a:gd name="T51" fmla="*/ 166998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3" h="65">
                  <a:moveTo>
                    <a:pt x="37" y="32"/>
                  </a:moveTo>
                  <a:cubicBezTo>
                    <a:pt x="45" y="20"/>
                    <a:pt x="52" y="10"/>
                    <a:pt x="56" y="2"/>
                  </a:cubicBezTo>
                  <a:cubicBezTo>
                    <a:pt x="63" y="2"/>
                    <a:pt x="63" y="2"/>
                    <a:pt x="63" y="2"/>
                  </a:cubicBezTo>
                  <a:cubicBezTo>
                    <a:pt x="63" y="4"/>
                    <a:pt x="63" y="4"/>
                    <a:pt x="63" y="4"/>
                  </a:cubicBezTo>
                  <a:cubicBezTo>
                    <a:pt x="59" y="9"/>
                    <a:pt x="59" y="9"/>
                    <a:pt x="59" y="9"/>
                  </a:cubicBezTo>
                  <a:cubicBezTo>
                    <a:pt x="49" y="24"/>
                    <a:pt x="49" y="24"/>
                    <a:pt x="49" y="24"/>
                  </a:cubicBezTo>
                  <a:cubicBezTo>
                    <a:pt x="44" y="31"/>
                    <a:pt x="44" y="31"/>
                    <a:pt x="44" y="31"/>
                  </a:cubicBezTo>
                  <a:cubicBezTo>
                    <a:pt x="41" y="36"/>
                    <a:pt x="41" y="36"/>
                    <a:pt x="41" y="36"/>
                  </a:cubicBezTo>
                  <a:cubicBezTo>
                    <a:pt x="41" y="38"/>
                    <a:pt x="41" y="39"/>
                    <a:pt x="41" y="41"/>
                  </a:cubicBezTo>
                  <a:cubicBezTo>
                    <a:pt x="41" y="54"/>
                    <a:pt x="41" y="54"/>
                    <a:pt x="41" y="54"/>
                  </a:cubicBezTo>
                  <a:cubicBezTo>
                    <a:pt x="41" y="61"/>
                    <a:pt x="41" y="61"/>
                    <a:pt x="49" y="61"/>
                  </a:cubicBezTo>
                  <a:cubicBezTo>
                    <a:pt x="49" y="65"/>
                    <a:pt x="49" y="65"/>
                    <a:pt x="49" y="65"/>
                  </a:cubicBezTo>
                  <a:cubicBezTo>
                    <a:pt x="43" y="65"/>
                    <a:pt x="38" y="65"/>
                    <a:pt x="34" y="65"/>
                  </a:cubicBezTo>
                  <a:cubicBezTo>
                    <a:pt x="30" y="65"/>
                    <a:pt x="25" y="65"/>
                    <a:pt x="19" y="65"/>
                  </a:cubicBezTo>
                  <a:cubicBezTo>
                    <a:pt x="19" y="61"/>
                    <a:pt x="19" y="61"/>
                    <a:pt x="19" y="61"/>
                  </a:cubicBezTo>
                  <a:cubicBezTo>
                    <a:pt x="27" y="61"/>
                    <a:pt x="27" y="61"/>
                    <a:pt x="27" y="54"/>
                  </a:cubicBezTo>
                  <a:cubicBezTo>
                    <a:pt x="27" y="42"/>
                    <a:pt x="27" y="42"/>
                    <a:pt x="27" y="42"/>
                  </a:cubicBezTo>
                  <a:cubicBezTo>
                    <a:pt x="27" y="40"/>
                    <a:pt x="27" y="38"/>
                    <a:pt x="26" y="37"/>
                  </a:cubicBezTo>
                  <a:cubicBezTo>
                    <a:pt x="25" y="35"/>
                    <a:pt x="24" y="33"/>
                    <a:pt x="23" y="31"/>
                  </a:cubicBezTo>
                  <a:cubicBezTo>
                    <a:pt x="13" y="16"/>
                    <a:pt x="13" y="16"/>
                    <a:pt x="13" y="16"/>
                  </a:cubicBezTo>
                  <a:cubicBezTo>
                    <a:pt x="12" y="14"/>
                    <a:pt x="10" y="12"/>
                    <a:pt x="8" y="10"/>
                  </a:cubicBezTo>
                  <a:cubicBezTo>
                    <a:pt x="6" y="8"/>
                    <a:pt x="3" y="7"/>
                    <a:pt x="0" y="7"/>
                  </a:cubicBezTo>
                  <a:cubicBezTo>
                    <a:pt x="0" y="4"/>
                    <a:pt x="0" y="4"/>
                    <a:pt x="0" y="4"/>
                  </a:cubicBezTo>
                  <a:cubicBezTo>
                    <a:pt x="16" y="0"/>
                    <a:pt x="16" y="0"/>
                    <a:pt x="16" y="0"/>
                  </a:cubicBezTo>
                  <a:cubicBezTo>
                    <a:pt x="21" y="3"/>
                    <a:pt x="24" y="8"/>
                    <a:pt x="27" y="13"/>
                  </a:cubicBezTo>
                  <a:lnTo>
                    <a:pt x="37"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221"/>
            <p:cNvSpPr>
              <a:spLocks/>
            </p:cNvSpPr>
            <p:nvPr/>
          </p:nvSpPr>
          <p:spPr bwMode="auto">
            <a:xfrm>
              <a:off x="5357" y="3935"/>
              <a:ext cx="144" cy="151"/>
            </a:xfrm>
            <a:custGeom>
              <a:avLst/>
              <a:gdLst>
                <a:gd name="T0" fmla="*/ 197785 w 61"/>
                <a:gd name="T1" fmla="*/ 283231 h 64"/>
                <a:gd name="T2" fmla="*/ 241042 w 61"/>
                <a:gd name="T3" fmla="*/ 321557 h 64"/>
                <a:gd name="T4" fmla="*/ 241042 w 61"/>
                <a:gd name="T5" fmla="*/ 341859 h 64"/>
                <a:gd name="T6" fmla="*/ 162165 w 61"/>
                <a:gd name="T7" fmla="*/ 341859 h 64"/>
                <a:gd name="T8" fmla="*/ 80114 w 61"/>
                <a:gd name="T9" fmla="*/ 341859 h 64"/>
                <a:gd name="T10" fmla="*/ 80114 w 61"/>
                <a:gd name="T11" fmla="*/ 321557 h 64"/>
                <a:gd name="T12" fmla="*/ 122516 w 61"/>
                <a:gd name="T13" fmla="*/ 283231 h 64"/>
                <a:gd name="T14" fmla="*/ 122516 w 61"/>
                <a:gd name="T15" fmla="*/ 38300 h 64"/>
                <a:gd name="T16" fmla="*/ 48320 w 61"/>
                <a:gd name="T17" fmla="*/ 38300 h 64"/>
                <a:gd name="T18" fmla="*/ 26982 w 61"/>
                <a:gd name="T19" fmla="*/ 54542 h 64"/>
                <a:gd name="T20" fmla="*/ 20469 w 61"/>
                <a:gd name="T21" fmla="*/ 86278 h 64"/>
                <a:gd name="T22" fmla="*/ 0 w 61"/>
                <a:gd name="T23" fmla="*/ 86278 h 64"/>
                <a:gd name="T24" fmla="*/ 0 w 61"/>
                <a:gd name="T25" fmla="*/ 0 h 64"/>
                <a:gd name="T26" fmla="*/ 165831 w 61"/>
                <a:gd name="T27" fmla="*/ 4832 h 64"/>
                <a:gd name="T28" fmla="*/ 328131 w 61"/>
                <a:gd name="T29" fmla="*/ 0 h 64"/>
                <a:gd name="T30" fmla="*/ 323065 w 61"/>
                <a:gd name="T31" fmla="*/ 86278 h 64"/>
                <a:gd name="T32" fmla="*/ 301177 w 61"/>
                <a:gd name="T33" fmla="*/ 86278 h 64"/>
                <a:gd name="T34" fmla="*/ 301177 w 61"/>
                <a:gd name="T35" fmla="*/ 63465 h 64"/>
                <a:gd name="T36" fmla="*/ 272946 w 61"/>
                <a:gd name="T37" fmla="*/ 38300 h 64"/>
                <a:gd name="T38" fmla="*/ 197785 w 61"/>
                <a:gd name="T39" fmla="*/ 38300 h 64"/>
                <a:gd name="T40" fmla="*/ 197785 w 61"/>
                <a:gd name="T41" fmla="*/ 28323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 h="64">
                  <a:moveTo>
                    <a:pt x="37" y="53"/>
                  </a:moveTo>
                  <a:cubicBezTo>
                    <a:pt x="37" y="60"/>
                    <a:pt x="38" y="60"/>
                    <a:pt x="45" y="60"/>
                  </a:cubicBezTo>
                  <a:cubicBezTo>
                    <a:pt x="45" y="64"/>
                    <a:pt x="45" y="64"/>
                    <a:pt x="45" y="64"/>
                  </a:cubicBezTo>
                  <a:cubicBezTo>
                    <a:pt x="39" y="64"/>
                    <a:pt x="34" y="64"/>
                    <a:pt x="30" y="64"/>
                  </a:cubicBezTo>
                  <a:cubicBezTo>
                    <a:pt x="27" y="64"/>
                    <a:pt x="22" y="64"/>
                    <a:pt x="15" y="64"/>
                  </a:cubicBezTo>
                  <a:cubicBezTo>
                    <a:pt x="15" y="60"/>
                    <a:pt x="15" y="60"/>
                    <a:pt x="15" y="60"/>
                  </a:cubicBezTo>
                  <a:cubicBezTo>
                    <a:pt x="23" y="60"/>
                    <a:pt x="23" y="60"/>
                    <a:pt x="23" y="53"/>
                  </a:cubicBezTo>
                  <a:cubicBezTo>
                    <a:pt x="23" y="7"/>
                    <a:pt x="23" y="7"/>
                    <a:pt x="23" y="7"/>
                  </a:cubicBezTo>
                  <a:cubicBezTo>
                    <a:pt x="9" y="7"/>
                    <a:pt x="9" y="7"/>
                    <a:pt x="9" y="7"/>
                  </a:cubicBezTo>
                  <a:cubicBezTo>
                    <a:pt x="7" y="7"/>
                    <a:pt x="6" y="8"/>
                    <a:pt x="5" y="10"/>
                  </a:cubicBezTo>
                  <a:cubicBezTo>
                    <a:pt x="5" y="11"/>
                    <a:pt x="5" y="13"/>
                    <a:pt x="4" y="16"/>
                  </a:cubicBezTo>
                  <a:cubicBezTo>
                    <a:pt x="0" y="16"/>
                    <a:pt x="0" y="16"/>
                    <a:pt x="0" y="16"/>
                  </a:cubicBezTo>
                  <a:cubicBezTo>
                    <a:pt x="1" y="11"/>
                    <a:pt x="0" y="5"/>
                    <a:pt x="0" y="0"/>
                  </a:cubicBezTo>
                  <a:cubicBezTo>
                    <a:pt x="13" y="1"/>
                    <a:pt x="23" y="1"/>
                    <a:pt x="31" y="1"/>
                  </a:cubicBezTo>
                  <a:cubicBezTo>
                    <a:pt x="38" y="1"/>
                    <a:pt x="48" y="1"/>
                    <a:pt x="61" y="0"/>
                  </a:cubicBezTo>
                  <a:cubicBezTo>
                    <a:pt x="61" y="5"/>
                    <a:pt x="60" y="10"/>
                    <a:pt x="60" y="16"/>
                  </a:cubicBezTo>
                  <a:cubicBezTo>
                    <a:pt x="56" y="16"/>
                    <a:pt x="56" y="16"/>
                    <a:pt x="56" y="16"/>
                  </a:cubicBezTo>
                  <a:cubicBezTo>
                    <a:pt x="56" y="14"/>
                    <a:pt x="56" y="13"/>
                    <a:pt x="56" y="12"/>
                  </a:cubicBezTo>
                  <a:cubicBezTo>
                    <a:pt x="55" y="7"/>
                    <a:pt x="56" y="7"/>
                    <a:pt x="51" y="7"/>
                  </a:cubicBezTo>
                  <a:cubicBezTo>
                    <a:pt x="37" y="7"/>
                    <a:pt x="37" y="7"/>
                    <a:pt x="37" y="7"/>
                  </a:cubicBezTo>
                  <a:lnTo>
                    <a:pt x="37"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222"/>
            <p:cNvSpPr>
              <a:spLocks/>
            </p:cNvSpPr>
            <p:nvPr/>
          </p:nvSpPr>
          <p:spPr bwMode="auto">
            <a:xfrm>
              <a:off x="5482" y="4058"/>
              <a:ext cx="31" cy="28"/>
            </a:xfrm>
            <a:custGeom>
              <a:avLst/>
              <a:gdLst>
                <a:gd name="T0" fmla="*/ 0 w 13"/>
                <a:gd name="T1" fmla="*/ 57269 h 12"/>
                <a:gd name="T2" fmla="*/ 0 w 13"/>
                <a:gd name="T3" fmla="*/ 0 h 12"/>
                <a:gd name="T4" fmla="*/ 18049 w 13"/>
                <a:gd name="T5" fmla="*/ 0 h 12"/>
                <a:gd name="T6" fmla="*/ 34539 w 13"/>
                <a:gd name="T7" fmla="*/ 42952 h 12"/>
                <a:gd name="T8" fmla="*/ 43040 w 13"/>
                <a:gd name="T9" fmla="*/ 53382 h 12"/>
                <a:gd name="T10" fmla="*/ 43040 w 13"/>
                <a:gd name="T11" fmla="*/ 38747 h 12"/>
                <a:gd name="T12" fmla="*/ 59594 w 13"/>
                <a:gd name="T13" fmla="*/ 0 h 12"/>
                <a:gd name="T14" fmla="*/ 77250 w 13"/>
                <a:gd name="T15" fmla="*/ 0 h 12"/>
                <a:gd name="T16" fmla="*/ 77250 w 13"/>
                <a:gd name="T17" fmla="*/ 57269 h 12"/>
                <a:gd name="T18" fmla="*/ 64928 w 13"/>
                <a:gd name="T19" fmla="*/ 57269 h 12"/>
                <a:gd name="T20" fmla="*/ 64928 w 13"/>
                <a:gd name="T21" fmla="*/ 10519 h 12"/>
                <a:gd name="T22" fmla="*/ 43040 w 13"/>
                <a:gd name="T23" fmla="*/ 57269 h 12"/>
                <a:gd name="T24" fmla="*/ 34539 w 13"/>
                <a:gd name="T25" fmla="*/ 57269 h 12"/>
                <a:gd name="T26" fmla="*/ 12703 w 13"/>
                <a:gd name="T27" fmla="*/ 10519 h 12"/>
                <a:gd name="T28" fmla="*/ 12703 w 13"/>
                <a:gd name="T29" fmla="*/ 57269 h 12"/>
                <a:gd name="T30" fmla="*/ 0 w 13"/>
                <a:gd name="T31" fmla="*/ 57269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 h="12">
                  <a:moveTo>
                    <a:pt x="0" y="12"/>
                  </a:moveTo>
                  <a:cubicBezTo>
                    <a:pt x="0" y="0"/>
                    <a:pt x="0" y="0"/>
                    <a:pt x="0" y="0"/>
                  </a:cubicBezTo>
                  <a:cubicBezTo>
                    <a:pt x="3" y="0"/>
                    <a:pt x="3" y="0"/>
                    <a:pt x="3" y="0"/>
                  </a:cubicBezTo>
                  <a:cubicBezTo>
                    <a:pt x="6" y="9"/>
                    <a:pt x="6" y="9"/>
                    <a:pt x="6" y="9"/>
                  </a:cubicBezTo>
                  <a:cubicBezTo>
                    <a:pt x="6" y="9"/>
                    <a:pt x="6" y="10"/>
                    <a:pt x="7" y="11"/>
                  </a:cubicBezTo>
                  <a:cubicBezTo>
                    <a:pt x="7" y="10"/>
                    <a:pt x="7" y="9"/>
                    <a:pt x="7" y="8"/>
                  </a:cubicBezTo>
                  <a:cubicBezTo>
                    <a:pt x="10" y="0"/>
                    <a:pt x="10" y="0"/>
                    <a:pt x="10" y="0"/>
                  </a:cubicBezTo>
                  <a:cubicBezTo>
                    <a:pt x="13" y="0"/>
                    <a:pt x="13" y="0"/>
                    <a:pt x="13" y="0"/>
                  </a:cubicBezTo>
                  <a:cubicBezTo>
                    <a:pt x="13" y="12"/>
                    <a:pt x="13" y="12"/>
                    <a:pt x="13" y="12"/>
                  </a:cubicBezTo>
                  <a:cubicBezTo>
                    <a:pt x="11" y="12"/>
                    <a:pt x="11" y="12"/>
                    <a:pt x="11" y="12"/>
                  </a:cubicBezTo>
                  <a:cubicBezTo>
                    <a:pt x="11" y="2"/>
                    <a:pt x="11" y="2"/>
                    <a:pt x="11" y="2"/>
                  </a:cubicBezTo>
                  <a:cubicBezTo>
                    <a:pt x="7" y="12"/>
                    <a:pt x="7" y="12"/>
                    <a:pt x="7" y="12"/>
                  </a:cubicBezTo>
                  <a:cubicBezTo>
                    <a:pt x="6" y="12"/>
                    <a:pt x="6" y="12"/>
                    <a:pt x="6" y="12"/>
                  </a:cubicBezTo>
                  <a:cubicBezTo>
                    <a:pt x="2" y="2"/>
                    <a:pt x="2" y="2"/>
                    <a:pt x="2" y="2"/>
                  </a:cubicBezTo>
                  <a:cubicBezTo>
                    <a:pt x="2" y="12"/>
                    <a:pt x="2" y="12"/>
                    <a:pt x="2" y="12"/>
                  </a:cubicBezTo>
                  <a:lnTo>
                    <a:pt x="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223"/>
            <p:cNvSpPr>
              <a:spLocks noEditPoints="1"/>
            </p:cNvSpPr>
            <p:nvPr/>
          </p:nvSpPr>
          <p:spPr bwMode="auto">
            <a:xfrm>
              <a:off x="5518" y="4058"/>
              <a:ext cx="28" cy="28"/>
            </a:xfrm>
            <a:custGeom>
              <a:avLst/>
              <a:gdLst>
                <a:gd name="T0" fmla="*/ 10519 w 12"/>
                <a:gd name="T1" fmla="*/ 24544 h 12"/>
                <a:gd name="T2" fmla="*/ 29052 w 12"/>
                <a:gd name="T3" fmla="*/ 24544 h 12"/>
                <a:gd name="T4" fmla="*/ 32433 w 12"/>
                <a:gd name="T5" fmla="*/ 24544 h 12"/>
                <a:gd name="T6" fmla="*/ 38747 w 12"/>
                <a:gd name="T7" fmla="*/ 18408 h 12"/>
                <a:gd name="T8" fmla="*/ 42952 w 12"/>
                <a:gd name="T9" fmla="*/ 13900 h 12"/>
                <a:gd name="T10" fmla="*/ 38747 w 12"/>
                <a:gd name="T11" fmla="*/ 10519 h 12"/>
                <a:gd name="T12" fmla="*/ 29052 w 12"/>
                <a:gd name="T13" fmla="*/ 4508 h 12"/>
                <a:gd name="T14" fmla="*/ 10519 w 12"/>
                <a:gd name="T15" fmla="*/ 4508 h 12"/>
                <a:gd name="T16" fmla="*/ 10519 w 12"/>
                <a:gd name="T17" fmla="*/ 24544 h 12"/>
                <a:gd name="T18" fmla="*/ 0 w 12"/>
                <a:gd name="T19" fmla="*/ 57269 h 12"/>
                <a:gd name="T20" fmla="*/ 0 w 12"/>
                <a:gd name="T21" fmla="*/ 0 h 12"/>
                <a:gd name="T22" fmla="*/ 29052 w 12"/>
                <a:gd name="T23" fmla="*/ 0 h 12"/>
                <a:gd name="T24" fmla="*/ 42952 w 12"/>
                <a:gd name="T25" fmla="*/ 0 h 12"/>
                <a:gd name="T26" fmla="*/ 47460 w 12"/>
                <a:gd name="T27" fmla="*/ 4508 h 12"/>
                <a:gd name="T28" fmla="*/ 53382 w 12"/>
                <a:gd name="T29" fmla="*/ 13900 h 12"/>
                <a:gd name="T30" fmla="*/ 47460 w 12"/>
                <a:gd name="T31" fmla="*/ 24544 h 12"/>
                <a:gd name="T32" fmla="*/ 32433 w 12"/>
                <a:gd name="T33" fmla="*/ 32433 h 12"/>
                <a:gd name="T34" fmla="*/ 38747 w 12"/>
                <a:gd name="T35" fmla="*/ 32433 h 12"/>
                <a:gd name="T36" fmla="*/ 42952 w 12"/>
                <a:gd name="T37" fmla="*/ 42952 h 12"/>
                <a:gd name="T38" fmla="*/ 57269 w 12"/>
                <a:gd name="T39" fmla="*/ 57269 h 12"/>
                <a:gd name="T40" fmla="*/ 42952 w 12"/>
                <a:gd name="T41" fmla="*/ 57269 h 12"/>
                <a:gd name="T42" fmla="*/ 38747 w 12"/>
                <a:gd name="T43" fmla="*/ 47460 h 12"/>
                <a:gd name="T44" fmla="*/ 32433 w 12"/>
                <a:gd name="T45" fmla="*/ 38747 h 12"/>
                <a:gd name="T46" fmla="*/ 29052 w 12"/>
                <a:gd name="T47" fmla="*/ 32433 h 12"/>
                <a:gd name="T48" fmla="*/ 24544 w 12"/>
                <a:gd name="T49" fmla="*/ 32433 h 12"/>
                <a:gd name="T50" fmla="*/ 18408 w 12"/>
                <a:gd name="T51" fmla="*/ 32433 h 12"/>
                <a:gd name="T52" fmla="*/ 10519 w 12"/>
                <a:gd name="T53" fmla="*/ 32433 h 12"/>
                <a:gd name="T54" fmla="*/ 10519 w 12"/>
                <a:gd name="T55" fmla="*/ 57269 h 12"/>
                <a:gd name="T56" fmla="*/ 0 w 12"/>
                <a:gd name="T57" fmla="*/ 57269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 h="12">
                  <a:moveTo>
                    <a:pt x="2" y="5"/>
                  </a:moveTo>
                  <a:cubicBezTo>
                    <a:pt x="6" y="5"/>
                    <a:pt x="6" y="5"/>
                    <a:pt x="6" y="5"/>
                  </a:cubicBezTo>
                  <a:cubicBezTo>
                    <a:pt x="6" y="5"/>
                    <a:pt x="7" y="5"/>
                    <a:pt x="7" y="5"/>
                  </a:cubicBezTo>
                  <a:cubicBezTo>
                    <a:pt x="8" y="5"/>
                    <a:pt x="8" y="5"/>
                    <a:pt x="8" y="4"/>
                  </a:cubicBezTo>
                  <a:cubicBezTo>
                    <a:pt x="9" y="4"/>
                    <a:pt x="9" y="3"/>
                    <a:pt x="9" y="3"/>
                  </a:cubicBezTo>
                  <a:cubicBezTo>
                    <a:pt x="9" y="2"/>
                    <a:pt x="9" y="2"/>
                    <a:pt x="8" y="2"/>
                  </a:cubicBezTo>
                  <a:cubicBezTo>
                    <a:pt x="8" y="1"/>
                    <a:pt x="7" y="1"/>
                    <a:pt x="6" y="1"/>
                  </a:cubicBezTo>
                  <a:cubicBezTo>
                    <a:pt x="2" y="1"/>
                    <a:pt x="2" y="1"/>
                    <a:pt x="2" y="1"/>
                  </a:cubicBezTo>
                  <a:lnTo>
                    <a:pt x="2" y="5"/>
                  </a:lnTo>
                  <a:close/>
                  <a:moveTo>
                    <a:pt x="0" y="12"/>
                  </a:moveTo>
                  <a:cubicBezTo>
                    <a:pt x="0" y="0"/>
                    <a:pt x="0" y="0"/>
                    <a:pt x="0" y="0"/>
                  </a:cubicBezTo>
                  <a:cubicBezTo>
                    <a:pt x="6" y="0"/>
                    <a:pt x="6" y="0"/>
                    <a:pt x="6" y="0"/>
                  </a:cubicBezTo>
                  <a:cubicBezTo>
                    <a:pt x="7" y="0"/>
                    <a:pt x="8" y="0"/>
                    <a:pt x="9" y="0"/>
                  </a:cubicBezTo>
                  <a:cubicBezTo>
                    <a:pt x="9" y="0"/>
                    <a:pt x="10" y="1"/>
                    <a:pt x="10" y="1"/>
                  </a:cubicBezTo>
                  <a:cubicBezTo>
                    <a:pt x="10" y="2"/>
                    <a:pt x="11" y="2"/>
                    <a:pt x="11" y="3"/>
                  </a:cubicBezTo>
                  <a:cubicBezTo>
                    <a:pt x="11" y="4"/>
                    <a:pt x="10" y="5"/>
                    <a:pt x="10" y="5"/>
                  </a:cubicBezTo>
                  <a:cubicBezTo>
                    <a:pt x="9" y="6"/>
                    <a:pt x="8" y="6"/>
                    <a:pt x="7" y="7"/>
                  </a:cubicBezTo>
                  <a:cubicBezTo>
                    <a:pt x="7" y="7"/>
                    <a:pt x="8" y="7"/>
                    <a:pt x="8" y="7"/>
                  </a:cubicBezTo>
                  <a:cubicBezTo>
                    <a:pt x="8" y="8"/>
                    <a:pt x="9" y="8"/>
                    <a:pt x="9" y="9"/>
                  </a:cubicBezTo>
                  <a:cubicBezTo>
                    <a:pt x="12" y="12"/>
                    <a:pt x="12" y="12"/>
                    <a:pt x="12" y="12"/>
                  </a:cubicBezTo>
                  <a:cubicBezTo>
                    <a:pt x="9" y="12"/>
                    <a:pt x="9" y="12"/>
                    <a:pt x="9" y="12"/>
                  </a:cubicBezTo>
                  <a:cubicBezTo>
                    <a:pt x="8" y="10"/>
                    <a:pt x="8" y="10"/>
                    <a:pt x="8" y="10"/>
                  </a:cubicBezTo>
                  <a:cubicBezTo>
                    <a:pt x="7" y="9"/>
                    <a:pt x="7" y="8"/>
                    <a:pt x="7" y="8"/>
                  </a:cubicBezTo>
                  <a:cubicBezTo>
                    <a:pt x="6" y="8"/>
                    <a:pt x="6" y="7"/>
                    <a:pt x="6" y="7"/>
                  </a:cubicBezTo>
                  <a:cubicBezTo>
                    <a:pt x="5" y="7"/>
                    <a:pt x="5" y="7"/>
                    <a:pt x="5" y="7"/>
                  </a:cubicBezTo>
                  <a:cubicBezTo>
                    <a:pt x="5" y="7"/>
                    <a:pt x="4" y="7"/>
                    <a:pt x="4" y="7"/>
                  </a:cubicBezTo>
                  <a:cubicBezTo>
                    <a:pt x="2" y="7"/>
                    <a:pt x="2" y="7"/>
                    <a:pt x="2" y="7"/>
                  </a:cubicBezTo>
                  <a:cubicBezTo>
                    <a:pt x="2" y="12"/>
                    <a:pt x="2" y="12"/>
                    <a:pt x="2" y="12"/>
                  </a:cubicBezTo>
                  <a:lnTo>
                    <a:pt x="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1" name="Line 224"/>
          <p:cNvSpPr>
            <a:spLocks noChangeShapeType="1"/>
          </p:cNvSpPr>
          <p:nvPr/>
        </p:nvSpPr>
        <p:spPr bwMode="auto">
          <a:xfrm>
            <a:off x="533400" y="3028950"/>
            <a:ext cx="8153400" cy="0"/>
          </a:xfrm>
          <a:prstGeom prst="line">
            <a:avLst/>
          </a:prstGeom>
          <a:noFill/>
          <a:ln w="190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0978"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5509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22"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223"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4"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896641B6-9588-4C75-A5B8-C5BE3836910A}" type="slidenum">
              <a:rPr lang="en-US"/>
              <a:pPr>
                <a:defRPr/>
              </a:pPr>
              <a:t>‹#›</a:t>
            </a:fld>
            <a:endParaRPr lang="en-US"/>
          </a:p>
        </p:txBody>
      </p:sp>
    </p:spTree>
    <p:extLst>
      <p:ext uri="{BB962C8B-B14F-4D97-AF65-F5344CB8AC3E}">
        <p14:creationId xmlns:p14="http://schemas.microsoft.com/office/powerpoint/2010/main" val="2608177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7F54665B-7C8B-4283-BFB3-73EA2D23214B}" type="slidenum">
              <a:rPr lang="en-US"/>
              <a:pPr>
                <a:defRPr/>
              </a:pPr>
              <a:t>‹#›</a:t>
            </a:fld>
            <a:endParaRPr lang="en-US"/>
          </a:p>
        </p:txBody>
      </p:sp>
    </p:spTree>
    <p:extLst>
      <p:ext uri="{BB962C8B-B14F-4D97-AF65-F5344CB8AC3E}">
        <p14:creationId xmlns:p14="http://schemas.microsoft.com/office/powerpoint/2010/main" val="127866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C0150CDD-DEF5-4892-9A83-5F0943F21CC0}" type="slidenum">
              <a:rPr lang="en-US"/>
              <a:pPr>
                <a:defRPr/>
              </a:pPr>
              <a:t>‹#›</a:t>
            </a:fld>
            <a:endParaRPr lang="en-US"/>
          </a:p>
        </p:txBody>
      </p:sp>
    </p:spTree>
    <p:extLst>
      <p:ext uri="{BB962C8B-B14F-4D97-AF65-F5344CB8AC3E}">
        <p14:creationId xmlns:p14="http://schemas.microsoft.com/office/powerpoint/2010/main" val="2418842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p>
        </p:txBody>
      </p:sp>
      <p:sp>
        <p:nvSpPr>
          <p:cNvPr id="8" name="Rectangle 71"/>
          <p:cNvSpPr>
            <a:spLocks noGrp="1" noChangeArrowheads="1"/>
          </p:cNvSpPr>
          <p:nvPr>
            <p:ph type="sldNum" sz="quarter" idx="12"/>
          </p:nvPr>
        </p:nvSpPr>
        <p:spPr>
          <a:ln/>
        </p:spPr>
        <p:txBody>
          <a:bodyPr/>
          <a:lstStyle>
            <a:lvl1pPr>
              <a:defRPr/>
            </a:lvl1pPr>
          </a:lstStyle>
          <a:p>
            <a:pPr>
              <a:defRPr/>
            </a:pPr>
            <a:fld id="{3D2C89B0-DFEC-40A9-8C8A-04A578196DE6}" type="slidenum">
              <a:rPr lang="en-US"/>
              <a:pPr>
                <a:defRPr/>
              </a:pPr>
              <a:t>‹#›</a:t>
            </a:fld>
            <a:endParaRPr lang="en-US"/>
          </a:p>
        </p:txBody>
      </p:sp>
    </p:spTree>
    <p:extLst>
      <p:ext uri="{BB962C8B-B14F-4D97-AF65-F5344CB8AC3E}">
        <p14:creationId xmlns:p14="http://schemas.microsoft.com/office/powerpoint/2010/main" val="2846878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277B1049-5DF6-4412-AAF6-110AE3F4D9E5}" type="slidenum">
              <a:rPr lang="en-US"/>
              <a:pPr>
                <a:defRPr/>
              </a:pPr>
              <a:t>‹#›</a:t>
            </a:fld>
            <a:endParaRPr lang="en-US"/>
          </a:p>
        </p:txBody>
      </p:sp>
    </p:spTree>
    <p:extLst>
      <p:ext uri="{BB962C8B-B14F-4D97-AF65-F5344CB8AC3E}">
        <p14:creationId xmlns:p14="http://schemas.microsoft.com/office/powerpoint/2010/main" val="21225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66775" y="781050"/>
            <a:ext cx="7820025"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66775" y="1871663"/>
            <a:ext cx="3833813" cy="62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2988" y="1871663"/>
            <a:ext cx="3833812" cy="62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66775" y="2649538"/>
            <a:ext cx="3833813" cy="627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52988" y="2649538"/>
            <a:ext cx="3833812" cy="627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311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769441"/>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457200" y="6246813"/>
            <a:ext cx="2127250" cy="471487"/>
          </a:xfrm>
          <a:prstGeom prst="rect">
            <a:avLst/>
          </a:prstGeom>
        </p:spPr>
        <p:txBody>
          <a:bodyPr lIns="82945" tIns="41473" rIns="82945" bIns="41473"/>
          <a:lstStyle>
            <a:lvl1pPr>
              <a:defRPr>
                <a:latin typeface="Arial" charset="0"/>
              </a:defRPr>
            </a:lvl1pPr>
          </a:lstStyle>
          <a:p>
            <a:pPr>
              <a:defRPr/>
            </a:pPr>
            <a:endParaRPr lang="es-MX"/>
          </a:p>
        </p:txBody>
      </p:sp>
      <p:sp>
        <p:nvSpPr>
          <p:cNvPr id="4" name="Rectangle 4"/>
          <p:cNvSpPr>
            <a:spLocks noGrp="1" noChangeArrowheads="1"/>
          </p:cNvSpPr>
          <p:nvPr>
            <p:ph type="ftr" idx="11"/>
          </p:nvPr>
        </p:nvSpPr>
        <p:spPr>
          <a:xfrm>
            <a:off x="3127375" y="6246813"/>
            <a:ext cx="2897188" cy="471487"/>
          </a:xfrm>
          <a:prstGeom prst="rect">
            <a:avLst/>
          </a:prstGeom>
        </p:spPr>
        <p:txBody>
          <a:bodyPr lIns="82945" tIns="41473" rIns="82945" bIns="41473"/>
          <a:lstStyle>
            <a:lvl1pPr>
              <a:defRPr>
                <a:latin typeface="Arial" charset="0"/>
              </a:defRPr>
            </a:lvl1pPr>
          </a:lstStyle>
          <a:p>
            <a:pPr>
              <a:defRPr/>
            </a:pPr>
            <a:endParaRPr lang="es-MX"/>
          </a:p>
        </p:txBody>
      </p:sp>
      <p:sp>
        <p:nvSpPr>
          <p:cNvPr id="5" name="Rectangle 5"/>
          <p:cNvSpPr>
            <a:spLocks noGrp="1" noChangeArrowheads="1"/>
          </p:cNvSpPr>
          <p:nvPr>
            <p:ph type="sldNum" idx="12"/>
          </p:nvPr>
        </p:nvSpPr>
        <p:spPr>
          <a:xfrm>
            <a:off x="6556375" y="6246813"/>
            <a:ext cx="2128838" cy="471487"/>
          </a:xfrm>
          <a:prstGeom prst="rect">
            <a:avLst/>
          </a:prstGeom>
        </p:spPr>
        <p:txBody>
          <a:bodyPr lIns="82945" tIns="41473" rIns="82945" bIns="41473"/>
          <a:lstStyle>
            <a:lvl1pPr>
              <a:defRPr>
                <a:latin typeface="Arial" charset="0"/>
              </a:defRPr>
            </a:lvl1pPr>
          </a:lstStyle>
          <a:p>
            <a:pPr>
              <a:defRPr/>
            </a:pPr>
            <a:fld id="{7C040034-016E-4102-B0FB-0DCA7BE383C0}" type="slidenum">
              <a:rPr lang="es-MX"/>
              <a:pPr>
                <a:defRPr/>
              </a:pPr>
              <a:t>‹#›</a:t>
            </a:fld>
            <a:endParaRPr lang="es-MX"/>
          </a:p>
        </p:txBody>
      </p:sp>
    </p:spTree>
    <p:extLst>
      <p:ext uri="{BB962C8B-B14F-4D97-AF65-F5344CB8AC3E}">
        <p14:creationId xmlns:p14="http://schemas.microsoft.com/office/powerpoint/2010/main" val="414994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92FDD278-44FB-4718-9FE1-72C5829E342D}" type="slidenum">
              <a:rPr lang="en-US"/>
              <a:pPr>
                <a:defRPr/>
              </a:pPr>
              <a:t>‹#›</a:t>
            </a:fld>
            <a:endParaRPr lang="en-US"/>
          </a:p>
        </p:txBody>
      </p:sp>
    </p:spTree>
    <p:extLst>
      <p:ext uri="{BB962C8B-B14F-4D97-AF65-F5344CB8AC3E}">
        <p14:creationId xmlns:p14="http://schemas.microsoft.com/office/powerpoint/2010/main" val="177179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66CA6E91-18F8-4D77-8D04-8AB5833CC3B6}" type="slidenum">
              <a:rPr lang="en-US"/>
              <a:pPr>
                <a:defRPr/>
              </a:pPr>
              <a:t>‹#›</a:t>
            </a:fld>
            <a:endParaRPr lang="en-US"/>
          </a:p>
        </p:txBody>
      </p:sp>
    </p:spTree>
    <p:extLst>
      <p:ext uri="{BB962C8B-B14F-4D97-AF65-F5344CB8AC3E}">
        <p14:creationId xmlns:p14="http://schemas.microsoft.com/office/powerpoint/2010/main" val="426012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F5854053-1C4C-4CFD-A177-3D7A4CA4A5F6}" type="slidenum">
              <a:rPr lang="en-US"/>
              <a:pPr>
                <a:defRPr/>
              </a:pPr>
              <a:t>‹#›</a:t>
            </a:fld>
            <a:endParaRPr lang="en-US"/>
          </a:p>
        </p:txBody>
      </p:sp>
    </p:spTree>
    <p:extLst>
      <p:ext uri="{BB962C8B-B14F-4D97-AF65-F5344CB8AC3E}">
        <p14:creationId xmlns:p14="http://schemas.microsoft.com/office/powerpoint/2010/main" val="145795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F0E9FCC5-13E0-47ED-B74C-19A9024D959F}" type="slidenum">
              <a:rPr lang="en-US"/>
              <a:pPr>
                <a:defRPr/>
              </a:pPr>
              <a:t>‹#›</a:t>
            </a:fld>
            <a:endParaRPr lang="en-US"/>
          </a:p>
        </p:txBody>
      </p:sp>
    </p:spTree>
    <p:extLst>
      <p:ext uri="{BB962C8B-B14F-4D97-AF65-F5344CB8AC3E}">
        <p14:creationId xmlns:p14="http://schemas.microsoft.com/office/powerpoint/2010/main" val="67986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F4A6C432-26C2-4411-94F1-2A6319809CE8}" type="slidenum">
              <a:rPr lang="en-US"/>
              <a:pPr>
                <a:defRPr/>
              </a:pPr>
              <a:t>‹#›</a:t>
            </a:fld>
            <a:endParaRPr lang="en-US"/>
          </a:p>
        </p:txBody>
      </p:sp>
    </p:spTree>
    <p:extLst>
      <p:ext uri="{BB962C8B-B14F-4D97-AF65-F5344CB8AC3E}">
        <p14:creationId xmlns:p14="http://schemas.microsoft.com/office/powerpoint/2010/main" val="414964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710BB823-063D-4EAB-BE15-499A2CF714A8}" type="slidenum">
              <a:rPr lang="en-US"/>
              <a:pPr>
                <a:defRPr/>
              </a:pPr>
              <a:t>‹#›</a:t>
            </a:fld>
            <a:endParaRPr lang="en-US"/>
          </a:p>
        </p:txBody>
      </p:sp>
    </p:spTree>
    <p:extLst>
      <p:ext uri="{BB962C8B-B14F-4D97-AF65-F5344CB8AC3E}">
        <p14:creationId xmlns:p14="http://schemas.microsoft.com/office/powerpoint/2010/main" val="183716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2D442634-0F15-4504-B814-A8C7A58B4BDD}" type="slidenum">
              <a:rPr lang="en-US"/>
              <a:pPr>
                <a:defRPr/>
              </a:pPr>
              <a:t>‹#›</a:t>
            </a:fld>
            <a:endParaRPr lang="en-US"/>
          </a:p>
        </p:txBody>
      </p:sp>
    </p:spTree>
    <p:extLst>
      <p:ext uri="{BB962C8B-B14F-4D97-AF65-F5344CB8AC3E}">
        <p14:creationId xmlns:p14="http://schemas.microsoft.com/office/powerpoint/2010/main" val="2968533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F0E93652-F209-4060-AE9C-4826B09DE0A1}" type="slidenum">
              <a:rPr lang="en-US"/>
              <a:pPr>
                <a:defRPr/>
              </a:pPr>
              <a:t>‹#›</a:t>
            </a:fld>
            <a:endParaRPr lang="en-US"/>
          </a:p>
        </p:txBody>
      </p:sp>
    </p:spTree>
    <p:extLst>
      <p:ext uri="{BB962C8B-B14F-4D97-AF65-F5344CB8AC3E}">
        <p14:creationId xmlns:p14="http://schemas.microsoft.com/office/powerpoint/2010/main" val="344491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9890"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grpSp>
        <p:nvGrpSpPr>
          <p:cNvPr id="1027" name="Group 3"/>
          <p:cNvGrpSpPr>
            <a:grpSpLocks/>
          </p:cNvGrpSpPr>
          <p:nvPr/>
        </p:nvGrpSpPr>
        <p:grpSpPr bwMode="auto">
          <a:xfrm>
            <a:off x="3175" y="4267200"/>
            <a:ext cx="9140825" cy="2590800"/>
            <a:chOff x="2" y="2688"/>
            <a:chExt cx="5758" cy="1632"/>
          </a:xfrm>
        </p:grpSpPr>
        <p:sp>
          <p:nvSpPr>
            <p:cNvPr id="1186" name="Freeform 4"/>
            <p:cNvSpPr>
              <a:spLocks/>
            </p:cNvSpPr>
            <p:nvPr/>
          </p:nvSpPr>
          <p:spPr bwMode="hidden">
            <a:xfrm>
              <a:off x="2" y="2688"/>
              <a:ext cx="5758" cy="1632"/>
            </a:xfrm>
            <a:custGeom>
              <a:avLst/>
              <a:gdLst>
                <a:gd name="T0" fmla="*/ 5921 w 5740"/>
                <a:gd name="T1" fmla="*/ 0 h 4316"/>
                <a:gd name="T2" fmla="*/ 0 w 5740"/>
                <a:gd name="T3" fmla="*/ 0 h 4316"/>
                <a:gd name="T4" fmla="*/ 0 w 5740"/>
                <a:gd name="T5" fmla="*/ 0 h 4316"/>
                <a:gd name="T6" fmla="*/ 5921 w 5740"/>
                <a:gd name="T7" fmla="*/ 0 h 4316"/>
                <a:gd name="T8" fmla="*/ 5921 w 5740"/>
                <a:gd name="T9" fmla="*/ 0 h 4316"/>
                <a:gd name="T10" fmla="*/ 5921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87" name="Group 5"/>
            <p:cNvGrpSpPr>
              <a:grpSpLocks/>
            </p:cNvGrpSpPr>
            <p:nvPr/>
          </p:nvGrpSpPr>
          <p:grpSpPr bwMode="auto">
            <a:xfrm>
              <a:off x="3528" y="3715"/>
              <a:ext cx="792" cy="521"/>
              <a:chOff x="3527" y="3715"/>
              <a:chExt cx="792" cy="521"/>
            </a:xfrm>
          </p:grpSpPr>
          <p:sp>
            <p:nvSpPr>
              <p:cNvPr id="54989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89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89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89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89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899"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00"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01"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02"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03"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0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grpSp>
        <p:grpSp>
          <p:nvGrpSpPr>
            <p:cNvPr id="1188" name="Group 17"/>
            <p:cNvGrpSpPr>
              <a:grpSpLocks/>
            </p:cNvGrpSpPr>
            <p:nvPr/>
          </p:nvGrpSpPr>
          <p:grpSpPr bwMode="auto">
            <a:xfrm>
              <a:off x="1776" y="3631"/>
              <a:ext cx="1626" cy="683"/>
              <a:chOff x="1776" y="3631"/>
              <a:chExt cx="1626" cy="683"/>
            </a:xfrm>
          </p:grpSpPr>
          <p:sp>
            <p:nvSpPr>
              <p:cNvPr id="54990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90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90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90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91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91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91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91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914"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15"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16"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17"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1232"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920"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21"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22"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1237"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89" name="Group 36"/>
            <p:cNvGrpSpPr>
              <a:grpSpLocks/>
            </p:cNvGrpSpPr>
            <p:nvPr/>
          </p:nvGrpSpPr>
          <p:grpSpPr bwMode="auto">
            <a:xfrm>
              <a:off x="4128" y="3360"/>
              <a:ext cx="1351" cy="821"/>
              <a:chOff x="4128" y="3360"/>
              <a:chExt cx="1351" cy="821"/>
            </a:xfrm>
          </p:grpSpPr>
          <p:sp>
            <p:nvSpPr>
              <p:cNvPr id="549925"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26"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27"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28"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29"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30"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31"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1210"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9933"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34"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35"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cs typeface="+mn-cs"/>
                </a:endParaRPr>
              </a:p>
            </p:txBody>
          </p:sp>
          <p:sp>
            <p:nvSpPr>
              <p:cNvPr id="54993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93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93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93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94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sp>
            <p:nvSpPr>
              <p:cNvPr id="54994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cs typeface="+mn-cs"/>
                </a:endParaRPr>
              </a:p>
            </p:txBody>
          </p:sp>
        </p:grpSp>
        <p:grpSp>
          <p:nvGrpSpPr>
            <p:cNvPr id="1190" name="Group 54"/>
            <p:cNvGrpSpPr>
              <a:grpSpLocks/>
            </p:cNvGrpSpPr>
            <p:nvPr/>
          </p:nvGrpSpPr>
          <p:grpSpPr bwMode="auto">
            <a:xfrm>
              <a:off x="5280" y="3024"/>
              <a:ext cx="425" cy="258"/>
              <a:chOff x="5280" y="3024"/>
              <a:chExt cx="425" cy="258"/>
            </a:xfrm>
          </p:grpSpPr>
          <p:sp>
            <p:nvSpPr>
              <p:cNvPr id="1191" name="Freeform 55"/>
              <p:cNvSpPr>
                <a:spLocks/>
              </p:cNvSpPr>
              <p:nvPr/>
            </p:nvSpPr>
            <p:spPr bwMode="hidden">
              <a:xfrm>
                <a:off x="5280" y="3186"/>
                <a:ext cx="383" cy="96"/>
              </a:xfrm>
              <a:custGeom>
                <a:avLst/>
                <a:gdLst>
                  <a:gd name="T0" fmla="*/ 21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9 w 382"/>
                  <a:gd name="T19" fmla="*/ 96 h 96"/>
                  <a:gd name="T20" fmla="*/ 273 w 382"/>
                  <a:gd name="T21" fmla="*/ 90 h 96"/>
                  <a:gd name="T22" fmla="*/ 321 w 382"/>
                  <a:gd name="T23" fmla="*/ 84 h 96"/>
                  <a:gd name="T24" fmla="*/ 362 w 382"/>
                  <a:gd name="T25" fmla="*/ 66 h 96"/>
                  <a:gd name="T26" fmla="*/ 392 w 382"/>
                  <a:gd name="T27" fmla="*/ 42 h 96"/>
                  <a:gd name="T28" fmla="*/ 386 w 382"/>
                  <a:gd name="T29" fmla="*/ 42 h 96"/>
                  <a:gd name="T30" fmla="*/ 356 w 382"/>
                  <a:gd name="T31" fmla="*/ 66 h 96"/>
                  <a:gd name="T32" fmla="*/ 315 w 382"/>
                  <a:gd name="T33" fmla="*/ 78 h 96"/>
                  <a:gd name="T34" fmla="*/ 273 w 382"/>
                  <a:gd name="T35" fmla="*/ 90 h 96"/>
                  <a:gd name="T36" fmla="*/ 219 w 382"/>
                  <a:gd name="T37" fmla="*/ 96 h 96"/>
                  <a:gd name="T38" fmla="*/ 21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2"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3"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4"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5"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6" name="Freeform 60"/>
              <p:cNvSpPr>
                <a:spLocks/>
              </p:cNvSpPr>
              <p:nvPr/>
            </p:nvSpPr>
            <p:spPr bwMode="hidden">
              <a:xfrm>
                <a:off x="5489" y="3042"/>
                <a:ext cx="186" cy="210"/>
              </a:xfrm>
              <a:custGeom>
                <a:avLst/>
                <a:gdLst>
                  <a:gd name="T0" fmla="*/ 0 w 185"/>
                  <a:gd name="T1" fmla="*/ 6 h 210"/>
                  <a:gd name="T2" fmla="*/ 66 w 185"/>
                  <a:gd name="T3" fmla="*/ 12 h 210"/>
                  <a:gd name="T4" fmla="*/ 129 w 185"/>
                  <a:gd name="T5" fmla="*/ 36 h 210"/>
                  <a:gd name="T6" fmla="*/ 165 w 185"/>
                  <a:gd name="T7" fmla="*/ 72 h 210"/>
                  <a:gd name="T8" fmla="*/ 171 w 185"/>
                  <a:gd name="T9" fmla="*/ 90 h 210"/>
                  <a:gd name="T10" fmla="*/ 177 w 185"/>
                  <a:gd name="T11" fmla="*/ 114 h 210"/>
                  <a:gd name="T12" fmla="*/ 171 w 185"/>
                  <a:gd name="T13" fmla="*/ 138 h 210"/>
                  <a:gd name="T14" fmla="*/ 159 w 185"/>
                  <a:gd name="T15" fmla="*/ 162 h 210"/>
                  <a:gd name="T16" fmla="*/ 129 w 185"/>
                  <a:gd name="T17" fmla="*/ 180 h 210"/>
                  <a:gd name="T18" fmla="*/ 90 w 185"/>
                  <a:gd name="T19" fmla="*/ 198 h 210"/>
                  <a:gd name="T20" fmla="*/ 106 w 185"/>
                  <a:gd name="T21" fmla="*/ 210 h 210"/>
                  <a:gd name="T22" fmla="*/ 141 w 185"/>
                  <a:gd name="T23" fmla="*/ 192 h 210"/>
                  <a:gd name="T24" fmla="*/ 171 w 185"/>
                  <a:gd name="T25" fmla="*/ 168 h 210"/>
                  <a:gd name="T26" fmla="*/ 189 w 185"/>
                  <a:gd name="T27" fmla="*/ 144 h 210"/>
                  <a:gd name="T28" fmla="*/ 195 w 185"/>
                  <a:gd name="T29" fmla="*/ 114 h 210"/>
                  <a:gd name="T30" fmla="*/ 189 w 185"/>
                  <a:gd name="T31" fmla="*/ 90 h 210"/>
                  <a:gd name="T32" fmla="*/ 183 w 185"/>
                  <a:gd name="T33" fmla="*/ 66 h 210"/>
                  <a:gd name="T34" fmla="*/ 165 w 185"/>
                  <a:gd name="T35" fmla="*/ 48 h 210"/>
                  <a:gd name="T36" fmla="*/ 14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7"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98" name="Group 62"/>
              <p:cNvGrpSpPr>
                <a:grpSpLocks/>
              </p:cNvGrpSpPr>
              <p:nvPr/>
            </p:nvGrpSpPr>
            <p:grpSpPr bwMode="auto">
              <a:xfrm>
                <a:off x="5381" y="3085"/>
                <a:ext cx="227" cy="132"/>
                <a:chOff x="5381" y="3085"/>
                <a:chExt cx="227" cy="132"/>
              </a:xfrm>
            </p:grpSpPr>
            <p:sp>
              <p:nvSpPr>
                <p:cNvPr id="1199" name="Oval 63"/>
                <p:cNvSpPr>
                  <a:spLocks noChangeArrowheads="1"/>
                </p:cNvSpPr>
                <p:nvPr/>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0" name="Oval 64"/>
                <p:cNvSpPr>
                  <a:spLocks noChangeArrowheads="1"/>
                </p:cNvSpPr>
                <p:nvPr/>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1" name="Oval 65"/>
                <p:cNvSpPr>
                  <a:spLocks noChangeArrowheads="1"/>
                </p:cNvSpPr>
                <p:nvPr/>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2" name="Oval 66"/>
                <p:cNvSpPr>
                  <a:spLocks noChangeArrowheads="1"/>
                </p:cNvSpPr>
                <p:nvPr/>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549955"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49956"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9957"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cs typeface="+mn-cs"/>
              </a:defRPr>
            </a:lvl1pPr>
          </a:lstStyle>
          <a:p>
            <a:pPr>
              <a:defRPr/>
            </a:pPr>
            <a:endParaRPr lang="en-US"/>
          </a:p>
        </p:txBody>
      </p:sp>
      <p:sp>
        <p:nvSpPr>
          <p:cNvPr id="549958"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cs typeface="+mn-cs"/>
              </a:defRPr>
            </a:lvl1pPr>
          </a:lstStyle>
          <a:p>
            <a:pPr>
              <a:defRPr/>
            </a:pPr>
            <a:endParaRPr lang="en-US"/>
          </a:p>
        </p:txBody>
      </p:sp>
      <p:sp>
        <p:nvSpPr>
          <p:cNvPr id="549959"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cs typeface="+mn-cs"/>
              </a:defRPr>
            </a:lvl1pPr>
          </a:lstStyle>
          <a:p>
            <a:pPr>
              <a:defRPr/>
            </a:pPr>
            <a:fld id="{C7A88B68-52CF-4107-A057-272D0C877254}" type="slidenum">
              <a:rPr lang="en-US"/>
              <a:pPr>
                <a:defRPr/>
              </a:pPr>
              <a:t>‹#›</a:t>
            </a:fld>
            <a:endParaRPr lang="en-US"/>
          </a:p>
        </p:txBody>
      </p:sp>
      <p:sp>
        <p:nvSpPr>
          <p:cNvPr id="1033" name="Freeform 72"/>
          <p:cNvSpPr>
            <a:spLocks/>
          </p:cNvSpPr>
          <p:nvPr/>
        </p:nvSpPr>
        <p:spPr bwMode="auto">
          <a:xfrm>
            <a:off x="-19050" y="1123950"/>
            <a:ext cx="9172575" cy="2657475"/>
          </a:xfrm>
          <a:custGeom>
            <a:avLst/>
            <a:gdLst>
              <a:gd name="T0" fmla="*/ 0 w 5778"/>
              <a:gd name="T1" fmla="*/ 2147483647 h 1674"/>
              <a:gd name="T2" fmla="*/ 2147483647 w 5778"/>
              <a:gd name="T3" fmla="*/ 2147483647 h 1674"/>
              <a:gd name="T4" fmla="*/ 2147483647 w 5778"/>
              <a:gd name="T5" fmla="*/ 2147483647 h 1674"/>
              <a:gd name="T6" fmla="*/ 2147483647 w 5778"/>
              <a:gd name="T7" fmla="*/ 2147483647 h 1674"/>
              <a:gd name="T8" fmla="*/ 2147483647 w 5778"/>
              <a:gd name="T9" fmla="*/ 0 h 1674"/>
              <a:gd name="T10" fmla="*/ 0 w 5778"/>
              <a:gd name="T11" fmla="*/ 0 h 1674"/>
              <a:gd name="T12" fmla="*/ 0 w 5778"/>
              <a:gd name="T13" fmla="*/ 2147483647 h 1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78" h="1674">
                <a:moveTo>
                  <a:pt x="0" y="301"/>
                </a:moveTo>
                <a:lnTo>
                  <a:pt x="3120" y="301"/>
                </a:lnTo>
                <a:lnTo>
                  <a:pt x="5772" y="1674"/>
                </a:lnTo>
                <a:lnTo>
                  <a:pt x="5778" y="1362"/>
                </a:lnTo>
                <a:lnTo>
                  <a:pt x="3126" y="0"/>
                </a:lnTo>
                <a:lnTo>
                  <a:pt x="0" y="0"/>
                </a:lnTo>
                <a:lnTo>
                  <a:pt x="0" y="301"/>
                </a:lnTo>
                <a:close/>
              </a:path>
            </a:pathLst>
          </a:custGeom>
          <a:solidFill>
            <a:srgbClr val="DDDDDD">
              <a:alpha val="2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Freeform 73"/>
          <p:cNvSpPr>
            <a:spLocks/>
          </p:cNvSpPr>
          <p:nvPr/>
        </p:nvSpPr>
        <p:spPr bwMode="auto">
          <a:xfrm>
            <a:off x="-19050" y="1085850"/>
            <a:ext cx="9172575" cy="2105025"/>
          </a:xfrm>
          <a:custGeom>
            <a:avLst/>
            <a:gdLst>
              <a:gd name="T0" fmla="*/ 0 w 5778"/>
              <a:gd name="T1" fmla="*/ 0 h 1326"/>
              <a:gd name="T2" fmla="*/ 2147483647 w 5778"/>
              <a:gd name="T3" fmla="*/ 0 h 1326"/>
              <a:gd name="T4" fmla="*/ 2147483647 w 5778"/>
              <a:gd name="T5" fmla="*/ 2147483647 h 1326"/>
              <a:gd name="T6" fmla="*/ 0 60000 65536"/>
              <a:gd name="T7" fmla="*/ 0 60000 65536"/>
              <a:gd name="T8" fmla="*/ 0 60000 65536"/>
            </a:gdLst>
            <a:ahLst/>
            <a:cxnLst>
              <a:cxn ang="T6">
                <a:pos x="T0" y="T1"/>
              </a:cxn>
              <a:cxn ang="T7">
                <a:pos x="T2" y="T3"/>
              </a:cxn>
              <a:cxn ang="T8">
                <a:pos x="T4" y="T5"/>
              </a:cxn>
            </a:cxnLst>
            <a:rect l="0" t="0" r="r" b="b"/>
            <a:pathLst>
              <a:path w="5778" h="1326">
                <a:moveTo>
                  <a:pt x="0" y="0"/>
                </a:moveTo>
                <a:lnTo>
                  <a:pt x="3156" y="0"/>
                </a:lnTo>
                <a:lnTo>
                  <a:pt x="5778" y="1326"/>
                </a:lnTo>
              </a:path>
            </a:pathLst>
          </a:custGeom>
          <a:noFill/>
          <a:ln w="19050" cmpd="sng">
            <a:solidFill>
              <a:srgbClr val="EAEAEA">
                <a:alpha val="30196"/>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5" name="Group 74"/>
          <p:cNvGrpSpPr>
            <a:grpSpLocks/>
          </p:cNvGrpSpPr>
          <p:nvPr/>
        </p:nvGrpSpPr>
        <p:grpSpPr bwMode="auto">
          <a:xfrm>
            <a:off x="133350" y="1809750"/>
            <a:ext cx="4352925" cy="5038725"/>
            <a:chOff x="84" y="1344"/>
            <a:chExt cx="2566" cy="2970"/>
          </a:xfrm>
        </p:grpSpPr>
        <p:sp>
          <p:nvSpPr>
            <p:cNvPr id="1126" name="Freeform 75"/>
            <p:cNvSpPr>
              <a:spLocks/>
            </p:cNvSpPr>
            <p:nvPr/>
          </p:nvSpPr>
          <p:spPr bwMode="auto">
            <a:xfrm>
              <a:off x="84" y="1349"/>
              <a:ext cx="965" cy="2965"/>
            </a:xfrm>
            <a:custGeom>
              <a:avLst/>
              <a:gdLst>
                <a:gd name="T0" fmla="*/ 191319 w 519"/>
                <a:gd name="T1" fmla="*/ 741974 h 1594"/>
                <a:gd name="T2" fmla="*/ 251311 w 519"/>
                <a:gd name="T3" fmla="*/ 648025 h 1594"/>
                <a:gd name="T4" fmla="*/ 254701 w 519"/>
                <a:gd name="T5" fmla="*/ 453731 h 1594"/>
                <a:gd name="T6" fmla="*/ 254701 w 519"/>
                <a:gd name="T7" fmla="*/ 539 h 1594"/>
                <a:gd name="T8" fmla="*/ 234579 w 519"/>
                <a:gd name="T9" fmla="*/ 453731 h 1594"/>
                <a:gd name="T10" fmla="*/ 209833 w 519"/>
                <a:gd name="T11" fmla="*/ 543023 h 1594"/>
                <a:gd name="T12" fmla="*/ 167888 w 519"/>
                <a:gd name="T13" fmla="*/ 633615 h 1594"/>
                <a:gd name="T14" fmla="*/ 192561 w 519"/>
                <a:gd name="T15" fmla="*/ 538023 h 1594"/>
                <a:gd name="T16" fmla="*/ 216716 w 519"/>
                <a:gd name="T17" fmla="*/ 539 h 1594"/>
                <a:gd name="T18" fmla="*/ 198137 w 519"/>
                <a:gd name="T19" fmla="*/ 338250 h 1594"/>
                <a:gd name="T20" fmla="*/ 162559 w 519"/>
                <a:gd name="T21" fmla="*/ 436947 h 1594"/>
                <a:gd name="T22" fmla="*/ 178718 w 519"/>
                <a:gd name="T23" fmla="*/ 321756 h 1594"/>
                <a:gd name="T24" fmla="*/ 159582 w 519"/>
                <a:gd name="T25" fmla="*/ 539 h 1594"/>
                <a:gd name="T26" fmla="*/ 152139 w 519"/>
                <a:gd name="T27" fmla="*/ 185603 h 1594"/>
                <a:gd name="T28" fmla="*/ 139670 w 519"/>
                <a:gd name="T29" fmla="*/ 1533 h 1594"/>
                <a:gd name="T30" fmla="*/ 121850 w 519"/>
                <a:gd name="T31" fmla="*/ 213287 h 1594"/>
                <a:gd name="T32" fmla="*/ 136275 w 519"/>
                <a:gd name="T33" fmla="*/ 349256 h 1594"/>
                <a:gd name="T34" fmla="*/ 102896 w 519"/>
                <a:gd name="T35" fmla="*/ 229960 h 1594"/>
                <a:gd name="T36" fmla="*/ 84427 w 519"/>
                <a:gd name="T37" fmla="*/ 539 h 1594"/>
                <a:gd name="T38" fmla="*/ 85574 w 519"/>
                <a:gd name="T39" fmla="*/ 377757 h 1594"/>
                <a:gd name="T40" fmla="*/ 113184 w 519"/>
                <a:gd name="T41" fmla="*/ 473245 h 1594"/>
                <a:gd name="T42" fmla="*/ 139670 w 519"/>
                <a:gd name="T43" fmla="*/ 568367 h 1594"/>
                <a:gd name="T44" fmla="*/ 70157 w 519"/>
                <a:gd name="T45" fmla="*/ 402565 h 1594"/>
                <a:gd name="T46" fmla="*/ 64287 w 519"/>
                <a:gd name="T47" fmla="*/ 0 h 1594"/>
                <a:gd name="T48" fmla="*/ 47021 w 519"/>
                <a:gd name="T49" fmla="*/ 532537 h 1594"/>
                <a:gd name="T50" fmla="*/ 119532 w 519"/>
                <a:gd name="T51" fmla="*/ 679716 h 1594"/>
                <a:gd name="T52" fmla="*/ 127469 w 519"/>
                <a:gd name="T53" fmla="*/ 729881 h 1594"/>
                <a:gd name="T54" fmla="*/ 56842 w 519"/>
                <a:gd name="T55" fmla="*/ 639690 h 1594"/>
                <a:gd name="T56" fmla="*/ 27107 w 519"/>
                <a:gd name="T57" fmla="*/ 526217 h 1594"/>
                <a:gd name="T58" fmla="*/ 7443 w 519"/>
                <a:gd name="T59" fmla="*/ 539 h 1594"/>
                <a:gd name="T60" fmla="*/ 7982 w 519"/>
                <a:gd name="T61" fmla="*/ 599040 h 1594"/>
                <a:gd name="T62" fmla="*/ 166846 w 519"/>
                <a:gd name="T63" fmla="*/ 790366 h 15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9" h="1594">
                  <a:moveTo>
                    <a:pt x="343" y="1561"/>
                  </a:moveTo>
                  <a:cubicBezTo>
                    <a:pt x="343" y="1561"/>
                    <a:pt x="354" y="1524"/>
                    <a:pt x="387" y="1496"/>
                  </a:cubicBezTo>
                  <a:cubicBezTo>
                    <a:pt x="420" y="1469"/>
                    <a:pt x="451" y="1431"/>
                    <a:pt x="451" y="1431"/>
                  </a:cubicBezTo>
                  <a:cubicBezTo>
                    <a:pt x="498" y="1387"/>
                    <a:pt x="509" y="1307"/>
                    <a:pt x="509" y="1307"/>
                  </a:cubicBezTo>
                  <a:cubicBezTo>
                    <a:pt x="519" y="1193"/>
                    <a:pt x="519" y="1193"/>
                    <a:pt x="519" y="1193"/>
                  </a:cubicBezTo>
                  <a:cubicBezTo>
                    <a:pt x="516" y="915"/>
                    <a:pt x="516" y="915"/>
                    <a:pt x="516" y="915"/>
                  </a:cubicBezTo>
                  <a:cubicBezTo>
                    <a:pt x="517" y="913"/>
                    <a:pt x="517" y="913"/>
                    <a:pt x="517" y="913"/>
                  </a:cubicBezTo>
                  <a:cubicBezTo>
                    <a:pt x="516" y="1"/>
                    <a:pt x="516" y="1"/>
                    <a:pt x="516" y="1"/>
                  </a:cubicBezTo>
                  <a:cubicBezTo>
                    <a:pt x="474" y="1"/>
                    <a:pt x="474" y="1"/>
                    <a:pt x="474" y="1"/>
                  </a:cubicBezTo>
                  <a:cubicBezTo>
                    <a:pt x="475" y="915"/>
                    <a:pt x="475" y="915"/>
                    <a:pt x="475" y="915"/>
                  </a:cubicBezTo>
                  <a:cubicBezTo>
                    <a:pt x="456" y="1011"/>
                    <a:pt x="456" y="1011"/>
                    <a:pt x="456" y="1011"/>
                  </a:cubicBezTo>
                  <a:cubicBezTo>
                    <a:pt x="437" y="1065"/>
                    <a:pt x="425" y="1095"/>
                    <a:pt x="425" y="1095"/>
                  </a:cubicBezTo>
                  <a:cubicBezTo>
                    <a:pt x="425" y="1095"/>
                    <a:pt x="406" y="1133"/>
                    <a:pt x="393" y="1159"/>
                  </a:cubicBezTo>
                  <a:cubicBezTo>
                    <a:pt x="340" y="1278"/>
                    <a:pt x="340" y="1278"/>
                    <a:pt x="340" y="1278"/>
                  </a:cubicBezTo>
                  <a:cubicBezTo>
                    <a:pt x="340" y="1278"/>
                    <a:pt x="338" y="1239"/>
                    <a:pt x="345" y="1201"/>
                  </a:cubicBezTo>
                  <a:cubicBezTo>
                    <a:pt x="351" y="1174"/>
                    <a:pt x="364" y="1160"/>
                    <a:pt x="390" y="1085"/>
                  </a:cubicBezTo>
                  <a:cubicBezTo>
                    <a:pt x="429" y="975"/>
                    <a:pt x="439" y="900"/>
                    <a:pt x="439" y="900"/>
                  </a:cubicBezTo>
                  <a:cubicBezTo>
                    <a:pt x="439" y="1"/>
                    <a:pt x="439" y="1"/>
                    <a:pt x="439" y="1"/>
                  </a:cubicBezTo>
                  <a:cubicBezTo>
                    <a:pt x="401" y="1"/>
                    <a:pt x="401" y="1"/>
                    <a:pt x="401" y="1"/>
                  </a:cubicBezTo>
                  <a:cubicBezTo>
                    <a:pt x="401" y="682"/>
                    <a:pt x="401" y="682"/>
                    <a:pt x="401" y="682"/>
                  </a:cubicBezTo>
                  <a:cubicBezTo>
                    <a:pt x="401" y="682"/>
                    <a:pt x="378" y="768"/>
                    <a:pt x="369" y="796"/>
                  </a:cubicBezTo>
                  <a:cubicBezTo>
                    <a:pt x="352" y="855"/>
                    <a:pt x="329" y="881"/>
                    <a:pt x="329" y="881"/>
                  </a:cubicBezTo>
                  <a:cubicBezTo>
                    <a:pt x="329" y="881"/>
                    <a:pt x="321" y="843"/>
                    <a:pt x="341" y="782"/>
                  </a:cubicBezTo>
                  <a:cubicBezTo>
                    <a:pt x="358" y="732"/>
                    <a:pt x="362" y="649"/>
                    <a:pt x="362" y="649"/>
                  </a:cubicBezTo>
                  <a:cubicBezTo>
                    <a:pt x="362" y="0"/>
                    <a:pt x="362" y="0"/>
                    <a:pt x="362" y="0"/>
                  </a:cubicBezTo>
                  <a:cubicBezTo>
                    <a:pt x="323" y="1"/>
                    <a:pt x="323" y="1"/>
                    <a:pt x="323" y="1"/>
                  </a:cubicBezTo>
                  <a:cubicBezTo>
                    <a:pt x="323" y="304"/>
                    <a:pt x="323" y="304"/>
                    <a:pt x="323" y="304"/>
                  </a:cubicBezTo>
                  <a:cubicBezTo>
                    <a:pt x="323" y="304"/>
                    <a:pt x="321" y="340"/>
                    <a:pt x="308" y="374"/>
                  </a:cubicBezTo>
                  <a:cubicBezTo>
                    <a:pt x="296" y="406"/>
                    <a:pt x="284" y="285"/>
                    <a:pt x="284" y="285"/>
                  </a:cubicBezTo>
                  <a:cubicBezTo>
                    <a:pt x="283" y="3"/>
                    <a:pt x="283" y="3"/>
                    <a:pt x="283" y="3"/>
                  </a:cubicBezTo>
                  <a:cubicBezTo>
                    <a:pt x="247" y="3"/>
                    <a:pt x="247" y="3"/>
                    <a:pt x="247" y="3"/>
                  </a:cubicBezTo>
                  <a:cubicBezTo>
                    <a:pt x="247" y="430"/>
                    <a:pt x="247" y="430"/>
                    <a:pt x="247" y="430"/>
                  </a:cubicBezTo>
                  <a:cubicBezTo>
                    <a:pt x="247" y="430"/>
                    <a:pt x="254" y="533"/>
                    <a:pt x="261" y="561"/>
                  </a:cubicBezTo>
                  <a:cubicBezTo>
                    <a:pt x="287" y="669"/>
                    <a:pt x="276" y="704"/>
                    <a:pt x="276" y="704"/>
                  </a:cubicBezTo>
                  <a:cubicBezTo>
                    <a:pt x="276" y="704"/>
                    <a:pt x="259" y="645"/>
                    <a:pt x="244" y="613"/>
                  </a:cubicBezTo>
                  <a:cubicBezTo>
                    <a:pt x="230" y="581"/>
                    <a:pt x="208" y="550"/>
                    <a:pt x="208" y="464"/>
                  </a:cubicBezTo>
                  <a:cubicBezTo>
                    <a:pt x="208" y="416"/>
                    <a:pt x="208" y="1"/>
                    <a:pt x="208" y="1"/>
                  </a:cubicBezTo>
                  <a:cubicBezTo>
                    <a:pt x="171" y="1"/>
                    <a:pt x="171" y="1"/>
                    <a:pt x="171" y="1"/>
                  </a:cubicBezTo>
                  <a:cubicBezTo>
                    <a:pt x="172" y="722"/>
                    <a:pt x="172" y="722"/>
                    <a:pt x="172" y="722"/>
                  </a:cubicBezTo>
                  <a:cubicBezTo>
                    <a:pt x="173" y="762"/>
                    <a:pt x="173" y="762"/>
                    <a:pt x="173" y="762"/>
                  </a:cubicBezTo>
                  <a:cubicBezTo>
                    <a:pt x="186" y="813"/>
                    <a:pt x="186" y="813"/>
                    <a:pt x="186" y="813"/>
                  </a:cubicBezTo>
                  <a:cubicBezTo>
                    <a:pt x="186" y="813"/>
                    <a:pt x="199" y="879"/>
                    <a:pt x="229" y="954"/>
                  </a:cubicBezTo>
                  <a:cubicBezTo>
                    <a:pt x="229" y="954"/>
                    <a:pt x="253" y="1009"/>
                    <a:pt x="266" y="1032"/>
                  </a:cubicBezTo>
                  <a:cubicBezTo>
                    <a:pt x="277" y="1054"/>
                    <a:pt x="283" y="1146"/>
                    <a:pt x="283" y="1146"/>
                  </a:cubicBezTo>
                  <a:cubicBezTo>
                    <a:pt x="283" y="1146"/>
                    <a:pt x="247" y="1080"/>
                    <a:pt x="199" y="967"/>
                  </a:cubicBezTo>
                  <a:cubicBezTo>
                    <a:pt x="170" y="899"/>
                    <a:pt x="142" y="812"/>
                    <a:pt x="142" y="812"/>
                  </a:cubicBezTo>
                  <a:cubicBezTo>
                    <a:pt x="130" y="748"/>
                    <a:pt x="130" y="748"/>
                    <a:pt x="130" y="748"/>
                  </a:cubicBezTo>
                  <a:cubicBezTo>
                    <a:pt x="130" y="0"/>
                    <a:pt x="130" y="0"/>
                    <a:pt x="130" y="0"/>
                  </a:cubicBezTo>
                  <a:cubicBezTo>
                    <a:pt x="93" y="0"/>
                    <a:pt x="93" y="0"/>
                    <a:pt x="93" y="0"/>
                  </a:cubicBezTo>
                  <a:cubicBezTo>
                    <a:pt x="95" y="1074"/>
                    <a:pt x="95" y="1074"/>
                    <a:pt x="95" y="1074"/>
                  </a:cubicBezTo>
                  <a:cubicBezTo>
                    <a:pt x="95" y="1074"/>
                    <a:pt x="74" y="1221"/>
                    <a:pt x="213" y="1335"/>
                  </a:cubicBezTo>
                  <a:cubicBezTo>
                    <a:pt x="242" y="1371"/>
                    <a:pt x="242" y="1371"/>
                    <a:pt x="242" y="1371"/>
                  </a:cubicBezTo>
                  <a:cubicBezTo>
                    <a:pt x="260" y="1422"/>
                    <a:pt x="260" y="1422"/>
                    <a:pt x="260" y="1422"/>
                  </a:cubicBezTo>
                  <a:cubicBezTo>
                    <a:pt x="258" y="1472"/>
                    <a:pt x="258" y="1472"/>
                    <a:pt x="258" y="1472"/>
                  </a:cubicBezTo>
                  <a:cubicBezTo>
                    <a:pt x="258" y="1472"/>
                    <a:pt x="237" y="1419"/>
                    <a:pt x="201" y="1378"/>
                  </a:cubicBezTo>
                  <a:cubicBezTo>
                    <a:pt x="164" y="1335"/>
                    <a:pt x="160" y="1338"/>
                    <a:pt x="115" y="1290"/>
                  </a:cubicBezTo>
                  <a:cubicBezTo>
                    <a:pt x="51" y="1222"/>
                    <a:pt x="59" y="1133"/>
                    <a:pt x="59" y="1133"/>
                  </a:cubicBezTo>
                  <a:cubicBezTo>
                    <a:pt x="55" y="1061"/>
                    <a:pt x="55" y="1061"/>
                    <a:pt x="55" y="1061"/>
                  </a:cubicBezTo>
                  <a:cubicBezTo>
                    <a:pt x="53" y="0"/>
                    <a:pt x="53" y="0"/>
                    <a:pt x="53" y="0"/>
                  </a:cubicBezTo>
                  <a:cubicBezTo>
                    <a:pt x="15" y="1"/>
                    <a:pt x="15" y="1"/>
                    <a:pt x="15" y="1"/>
                  </a:cubicBezTo>
                  <a:cubicBezTo>
                    <a:pt x="14" y="1170"/>
                    <a:pt x="14" y="1170"/>
                    <a:pt x="14" y="1170"/>
                  </a:cubicBezTo>
                  <a:cubicBezTo>
                    <a:pt x="16" y="1208"/>
                    <a:pt x="16" y="1208"/>
                    <a:pt x="16" y="1208"/>
                  </a:cubicBezTo>
                  <a:cubicBezTo>
                    <a:pt x="16" y="1208"/>
                    <a:pt x="0" y="1377"/>
                    <a:pt x="132" y="1594"/>
                  </a:cubicBezTo>
                  <a:cubicBezTo>
                    <a:pt x="338" y="1594"/>
                    <a:pt x="338" y="1594"/>
                    <a:pt x="338" y="1594"/>
                  </a:cubicBezTo>
                  <a:lnTo>
                    <a:pt x="343" y="1561"/>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 name="Freeform 76"/>
            <p:cNvSpPr>
              <a:spLocks/>
            </p:cNvSpPr>
            <p:nvPr/>
          </p:nvSpPr>
          <p:spPr bwMode="auto">
            <a:xfrm>
              <a:off x="750" y="1355"/>
              <a:ext cx="442" cy="2959"/>
            </a:xfrm>
            <a:custGeom>
              <a:avLst/>
              <a:gdLst>
                <a:gd name="T0" fmla="*/ 116187 w 238"/>
                <a:gd name="T1" fmla="*/ 647177 h 1591"/>
                <a:gd name="T2" fmla="*/ 116187 w 238"/>
                <a:gd name="T3" fmla="*/ 0 h 1591"/>
                <a:gd name="T4" fmla="*/ 95637 w 238"/>
                <a:gd name="T5" fmla="*/ 0 h 1591"/>
                <a:gd name="T6" fmla="*/ 95637 w 238"/>
                <a:gd name="T7" fmla="*/ 618396 h 1591"/>
                <a:gd name="T8" fmla="*/ 94636 w 238"/>
                <a:gd name="T9" fmla="*/ 635763 h 1591"/>
                <a:gd name="T10" fmla="*/ 22111 w 238"/>
                <a:gd name="T11" fmla="*/ 757684 h 1591"/>
                <a:gd name="T12" fmla="*/ 0 w 238"/>
                <a:gd name="T13" fmla="*/ 787771 h 1591"/>
                <a:gd name="T14" fmla="*/ 90668 w 238"/>
                <a:gd name="T15" fmla="*/ 787771 h 1591"/>
                <a:gd name="T16" fmla="*/ 115589 w 238"/>
                <a:gd name="T17" fmla="*/ 653098 h 1591"/>
                <a:gd name="T18" fmla="*/ 116187 w 238"/>
                <a:gd name="T19" fmla="*/ 647177 h 15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1591">
                  <a:moveTo>
                    <a:pt x="238" y="1307"/>
                  </a:moveTo>
                  <a:cubicBezTo>
                    <a:pt x="238" y="0"/>
                    <a:pt x="238" y="0"/>
                    <a:pt x="238" y="0"/>
                  </a:cubicBezTo>
                  <a:cubicBezTo>
                    <a:pt x="196" y="0"/>
                    <a:pt x="196" y="0"/>
                    <a:pt x="196" y="0"/>
                  </a:cubicBezTo>
                  <a:cubicBezTo>
                    <a:pt x="196" y="1249"/>
                    <a:pt x="196" y="1249"/>
                    <a:pt x="196" y="1249"/>
                  </a:cubicBezTo>
                  <a:cubicBezTo>
                    <a:pt x="194" y="1284"/>
                    <a:pt x="194" y="1284"/>
                    <a:pt x="194" y="1284"/>
                  </a:cubicBezTo>
                  <a:cubicBezTo>
                    <a:pt x="184" y="1395"/>
                    <a:pt x="117" y="1456"/>
                    <a:pt x="45" y="1530"/>
                  </a:cubicBezTo>
                  <a:cubicBezTo>
                    <a:pt x="0" y="1591"/>
                    <a:pt x="0" y="1591"/>
                    <a:pt x="0" y="1591"/>
                  </a:cubicBezTo>
                  <a:cubicBezTo>
                    <a:pt x="186" y="1591"/>
                    <a:pt x="186" y="1591"/>
                    <a:pt x="186" y="1591"/>
                  </a:cubicBezTo>
                  <a:cubicBezTo>
                    <a:pt x="232" y="1452"/>
                    <a:pt x="237" y="1319"/>
                    <a:pt x="237" y="1319"/>
                  </a:cubicBezTo>
                  <a:lnTo>
                    <a:pt x="238" y="1307"/>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 name="Freeform 77"/>
            <p:cNvSpPr>
              <a:spLocks/>
            </p:cNvSpPr>
            <p:nvPr/>
          </p:nvSpPr>
          <p:spPr bwMode="auto">
            <a:xfrm>
              <a:off x="1815" y="2669"/>
              <a:ext cx="272" cy="243"/>
            </a:xfrm>
            <a:custGeom>
              <a:avLst/>
              <a:gdLst>
                <a:gd name="T0" fmla="*/ 46752 w 146"/>
                <a:gd name="T1" fmla="*/ 4927 h 131"/>
                <a:gd name="T2" fmla="*/ 65450 w 146"/>
                <a:gd name="T3" fmla="*/ 16952 h 131"/>
                <a:gd name="T4" fmla="*/ 71666 w 146"/>
                <a:gd name="T5" fmla="*/ 29457 h 131"/>
                <a:gd name="T6" fmla="*/ 67059 w 146"/>
                <a:gd name="T7" fmla="*/ 54796 h 131"/>
                <a:gd name="T8" fmla="*/ 46283 w 146"/>
                <a:gd name="T9" fmla="*/ 62651 h 131"/>
                <a:gd name="T10" fmla="*/ 25095 w 146"/>
                <a:gd name="T11" fmla="*/ 58702 h 131"/>
                <a:gd name="T12" fmla="*/ 10034 w 146"/>
                <a:gd name="T13" fmla="*/ 51169 h 131"/>
                <a:gd name="T14" fmla="*/ 1882 w 146"/>
                <a:gd name="T15" fmla="*/ 35602 h 131"/>
                <a:gd name="T16" fmla="*/ 2517 w 146"/>
                <a:gd name="T17" fmla="*/ 15880 h 131"/>
                <a:gd name="T18" fmla="*/ 10034 w 146"/>
                <a:gd name="T19" fmla="*/ 3389 h 131"/>
                <a:gd name="T20" fmla="*/ 26704 w 146"/>
                <a:gd name="T21" fmla="*/ 0 h 131"/>
                <a:gd name="T22" fmla="*/ 36670 w 146"/>
                <a:gd name="T23" fmla="*/ 1827 h 131"/>
                <a:gd name="T24" fmla="*/ 46752 w 146"/>
                <a:gd name="T25" fmla="*/ 4927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31">
                  <a:moveTo>
                    <a:pt x="93" y="10"/>
                  </a:moveTo>
                  <a:cubicBezTo>
                    <a:pt x="105" y="13"/>
                    <a:pt x="120" y="22"/>
                    <a:pt x="130" y="35"/>
                  </a:cubicBezTo>
                  <a:cubicBezTo>
                    <a:pt x="136" y="41"/>
                    <a:pt x="139" y="50"/>
                    <a:pt x="142" y="61"/>
                  </a:cubicBezTo>
                  <a:cubicBezTo>
                    <a:pt x="146" y="83"/>
                    <a:pt x="146" y="98"/>
                    <a:pt x="133" y="114"/>
                  </a:cubicBezTo>
                  <a:cubicBezTo>
                    <a:pt x="121" y="129"/>
                    <a:pt x="108" y="131"/>
                    <a:pt x="92" y="130"/>
                  </a:cubicBezTo>
                  <a:cubicBezTo>
                    <a:pt x="74" y="130"/>
                    <a:pt x="63" y="125"/>
                    <a:pt x="50" y="122"/>
                  </a:cubicBezTo>
                  <a:cubicBezTo>
                    <a:pt x="38" y="119"/>
                    <a:pt x="29" y="112"/>
                    <a:pt x="20" y="106"/>
                  </a:cubicBezTo>
                  <a:cubicBezTo>
                    <a:pt x="12" y="101"/>
                    <a:pt x="7" y="91"/>
                    <a:pt x="4" y="74"/>
                  </a:cubicBezTo>
                  <a:cubicBezTo>
                    <a:pt x="0" y="57"/>
                    <a:pt x="2" y="46"/>
                    <a:pt x="5" y="33"/>
                  </a:cubicBezTo>
                  <a:cubicBezTo>
                    <a:pt x="7" y="20"/>
                    <a:pt x="9" y="14"/>
                    <a:pt x="20" y="7"/>
                  </a:cubicBezTo>
                  <a:cubicBezTo>
                    <a:pt x="30" y="0"/>
                    <a:pt x="39" y="0"/>
                    <a:pt x="53" y="0"/>
                  </a:cubicBezTo>
                  <a:cubicBezTo>
                    <a:pt x="60" y="1"/>
                    <a:pt x="67" y="2"/>
                    <a:pt x="73" y="4"/>
                  </a:cubicBezTo>
                  <a:lnTo>
                    <a:pt x="93" y="10"/>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 name="Freeform 78"/>
            <p:cNvSpPr>
              <a:spLocks/>
            </p:cNvSpPr>
            <p:nvPr/>
          </p:nvSpPr>
          <p:spPr bwMode="auto">
            <a:xfrm>
              <a:off x="1543" y="2306"/>
              <a:ext cx="67" cy="248"/>
            </a:xfrm>
            <a:custGeom>
              <a:avLst/>
              <a:gdLst>
                <a:gd name="T0" fmla="*/ 9888 w 36"/>
                <a:gd name="T1" fmla="*/ 5060 h 134"/>
                <a:gd name="T2" fmla="*/ 12553 w 36"/>
                <a:gd name="T3" fmla="*/ 26690 h 134"/>
                <a:gd name="T4" fmla="*/ 17420 w 36"/>
                <a:gd name="T5" fmla="*/ 52091 h 134"/>
                <a:gd name="T6" fmla="*/ 13378 w 36"/>
                <a:gd name="T7" fmla="*/ 61645 h 134"/>
                <a:gd name="T8" fmla="*/ 9888 w 36"/>
                <a:gd name="T9" fmla="*/ 62607 h 134"/>
                <a:gd name="T10" fmla="*/ 3480 w 36"/>
                <a:gd name="T11" fmla="*/ 53851 h 134"/>
                <a:gd name="T12" fmla="*/ 540 w 36"/>
                <a:gd name="T13" fmla="*/ 30574 h 134"/>
                <a:gd name="T14" fmla="*/ 540 w 36"/>
                <a:gd name="T15" fmla="*/ 10492 h 134"/>
                <a:gd name="T16" fmla="*/ 2494 w 36"/>
                <a:gd name="T17" fmla="*/ 1477 h 134"/>
                <a:gd name="T18" fmla="*/ 5853 w 36"/>
                <a:gd name="T19" fmla="*/ 953 h 134"/>
                <a:gd name="T20" fmla="*/ 9888 w 36"/>
                <a:gd name="T21" fmla="*/ 506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0" y="11"/>
                  </a:moveTo>
                  <a:cubicBezTo>
                    <a:pt x="22" y="24"/>
                    <a:pt x="23" y="41"/>
                    <a:pt x="25" y="57"/>
                  </a:cubicBezTo>
                  <a:cubicBezTo>
                    <a:pt x="30" y="84"/>
                    <a:pt x="33" y="100"/>
                    <a:pt x="35" y="110"/>
                  </a:cubicBezTo>
                  <a:cubicBezTo>
                    <a:pt x="36" y="119"/>
                    <a:pt x="34" y="125"/>
                    <a:pt x="27" y="131"/>
                  </a:cubicBezTo>
                  <a:cubicBezTo>
                    <a:pt x="23" y="134"/>
                    <a:pt x="21" y="134"/>
                    <a:pt x="20" y="133"/>
                  </a:cubicBezTo>
                  <a:cubicBezTo>
                    <a:pt x="13" y="131"/>
                    <a:pt x="9" y="127"/>
                    <a:pt x="7" y="114"/>
                  </a:cubicBezTo>
                  <a:cubicBezTo>
                    <a:pt x="5" y="98"/>
                    <a:pt x="2" y="82"/>
                    <a:pt x="1" y="65"/>
                  </a:cubicBezTo>
                  <a:cubicBezTo>
                    <a:pt x="0" y="49"/>
                    <a:pt x="0" y="40"/>
                    <a:pt x="1" y="22"/>
                  </a:cubicBezTo>
                  <a:cubicBezTo>
                    <a:pt x="2" y="13"/>
                    <a:pt x="4" y="6"/>
                    <a:pt x="5" y="3"/>
                  </a:cubicBezTo>
                  <a:cubicBezTo>
                    <a:pt x="6" y="2"/>
                    <a:pt x="7" y="0"/>
                    <a:pt x="12" y="2"/>
                  </a:cubicBezTo>
                  <a:cubicBezTo>
                    <a:pt x="16" y="3"/>
                    <a:pt x="18" y="6"/>
                    <a:pt x="20" y="1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 name="Freeform 79"/>
            <p:cNvSpPr>
              <a:spLocks/>
            </p:cNvSpPr>
            <p:nvPr/>
          </p:nvSpPr>
          <p:spPr bwMode="auto">
            <a:xfrm>
              <a:off x="1536" y="2013"/>
              <a:ext cx="77" cy="287"/>
            </a:xfrm>
            <a:custGeom>
              <a:avLst/>
              <a:gdLst>
                <a:gd name="T0" fmla="*/ 14846 w 41"/>
                <a:gd name="T1" fmla="*/ 6588 h 154"/>
                <a:gd name="T2" fmla="*/ 14846 w 41"/>
                <a:gd name="T3" fmla="*/ 14654 h 154"/>
                <a:gd name="T4" fmla="*/ 17939 w 41"/>
                <a:gd name="T5" fmla="*/ 42113 h 154"/>
                <a:gd name="T6" fmla="*/ 20089 w 41"/>
                <a:gd name="T7" fmla="*/ 70727 h 154"/>
                <a:gd name="T8" fmla="*/ 16891 w 41"/>
                <a:gd name="T9" fmla="*/ 75328 h 154"/>
                <a:gd name="T10" fmla="*/ 8645 w 41"/>
                <a:gd name="T11" fmla="*/ 74318 h 154"/>
                <a:gd name="T12" fmla="*/ 2635 w 41"/>
                <a:gd name="T13" fmla="*/ 56765 h 154"/>
                <a:gd name="T14" fmla="*/ 1703 w 41"/>
                <a:gd name="T15" fmla="*/ 42785 h 154"/>
                <a:gd name="T16" fmla="*/ 2338 w 41"/>
                <a:gd name="T17" fmla="*/ 12945 h 154"/>
                <a:gd name="T18" fmla="*/ 6006 w 41"/>
                <a:gd name="T19" fmla="*/ 1640 h 154"/>
                <a:gd name="T20" fmla="*/ 9877 w 41"/>
                <a:gd name="T21" fmla="*/ 546 h 154"/>
                <a:gd name="T22" fmla="*/ 14846 w 41"/>
                <a:gd name="T23" fmla="*/ 6588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154">
                  <a:moveTo>
                    <a:pt x="27" y="13"/>
                  </a:moveTo>
                  <a:cubicBezTo>
                    <a:pt x="27" y="29"/>
                    <a:pt x="27" y="29"/>
                    <a:pt x="27" y="29"/>
                  </a:cubicBezTo>
                  <a:cubicBezTo>
                    <a:pt x="27" y="41"/>
                    <a:pt x="28" y="61"/>
                    <a:pt x="33" y="83"/>
                  </a:cubicBezTo>
                  <a:cubicBezTo>
                    <a:pt x="40" y="114"/>
                    <a:pt x="41" y="128"/>
                    <a:pt x="37" y="140"/>
                  </a:cubicBezTo>
                  <a:cubicBezTo>
                    <a:pt x="36" y="143"/>
                    <a:pt x="34" y="146"/>
                    <a:pt x="31" y="149"/>
                  </a:cubicBezTo>
                  <a:cubicBezTo>
                    <a:pt x="24" y="154"/>
                    <a:pt x="21" y="153"/>
                    <a:pt x="16" y="147"/>
                  </a:cubicBezTo>
                  <a:cubicBezTo>
                    <a:pt x="10" y="139"/>
                    <a:pt x="7" y="128"/>
                    <a:pt x="5" y="112"/>
                  </a:cubicBezTo>
                  <a:cubicBezTo>
                    <a:pt x="3" y="85"/>
                    <a:pt x="3" y="85"/>
                    <a:pt x="3" y="85"/>
                  </a:cubicBezTo>
                  <a:cubicBezTo>
                    <a:pt x="0" y="59"/>
                    <a:pt x="1" y="42"/>
                    <a:pt x="4" y="26"/>
                  </a:cubicBezTo>
                  <a:cubicBezTo>
                    <a:pt x="5" y="15"/>
                    <a:pt x="6" y="8"/>
                    <a:pt x="11" y="3"/>
                  </a:cubicBezTo>
                  <a:cubicBezTo>
                    <a:pt x="12" y="1"/>
                    <a:pt x="14" y="0"/>
                    <a:pt x="18" y="1"/>
                  </a:cubicBezTo>
                  <a:cubicBezTo>
                    <a:pt x="25" y="2"/>
                    <a:pt x="27" y="6"/>
                    <a:pt x="27" y="13"/>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 name="Freeform 80"/>
            <p:cNvSpPr>
              <a:spLocks/>
            </p:cNvSpPr>
            <p:nvPr/>
          </p:nvSpPr>
          <p:spPr bwMode="auto">
            <a:xfrm>
              <a:off x="1542" y="2558"/>
              <a:ext cx="67" cy="250"/>
            </a:xfrm>
            <a:custGeom>
              <a:avLst/>
              <a:gdLst>
                <a:gd name="T0" fmla="*/ 9888 w 36"/>
                <a:gd name="T1" fmla="*/ 5739 h 134"/>
                <a:gd name="T2" fmla="*/ 12832 w 36"/>
                <a:gd name="T3" fmla="*/ 29030 h 134"/>
                <a:gd name="T4" fmla="*/ 17420 w 36"/>
                <a:gd name="T5" fmla="*/ 56082 h 134"/>
                <a:gd name="T6" fmla="*/ 13378 w 36"/>
                <a:gd name="T7" fmla="*/ 66789 h 134"/>
                <a:gd name="T8" fmla="*/ 9888 w 36"/>
                <a:gd name="T9" fmla="*/ 67965 h 134"/>
                <a:gd name="T10" fmla="*/ 4042 w 36"/>
                <a:gd name="T11" fmla="*/ 58278 h 134"/>
                <a:gd name="T12" fmla="*/ 540 w 36"/>
                <a:gd name="T13" fmla="*/ 33185 h 134"/>
                <a:gd name="T14" fmla="*/ 1005 w 36"/>
                <a:gd name="T15" fmla="*/ 10707 h 134"/>
                <a:gd name="T16" fmla="*/ 2855 w 36"/>
                <a:gd name="T17" fmla="*/ 1649 h 134"/>
                <a:gd name="T18" fmla="*/ 5853 w 36"/>
                <a:gd name="T19" fmla="*/ 1021 h 134"/>
                <a:gd name="T20" fmla="*/ 9888 w 36"/>
                <a:gd name="T21" fmla="*/ 5739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0" y="11"/>
                  </a:moveTo>
                  <a:cubicBezTo>
                    <a:pt x="22" y="24"/>
                    <a:pt x="24" y="41"/>
                    <a:pt x="26" y="57"/>
                  </a:cubicBezTo>
                  <a:cubicBezTo>
                    <a:pt x="30" y="84"/>
                    <a:pt x="34" y="100"/>
                    <a:pt x="35" y="110"/>
                  </a:cubicBezTo>
                  <a:cubicBezTo>
                    <a:pt x="36" y="118"/>
                    <a:pt x="34" y="125"/>
                    <a:pt x="27" y="131"/>
                  </a:cubicBezTo>
                  <a:cubicBezTo>
                    <a:pt x="24" y="134"/>
                    <a:pt x="21" y="134"/>
                    <a:pt x="20" y="133"/>
                  </a:cubicBezTo>
                  <a:cubicBezTo>
                    <a:pt x="14" y="131"/>
                    <a:pt x="9" y="127"/>
                    <a:pt x="8" y="114"/>
                  </a:cubicBezTo>
                  <a:cubicBezTo>
                    <a:pt x="6" y="99"/>
                    <a:pt x="2" y="82"/>
                    <a:pt x="1" y="65"/>
                  </a:cubicBezTo>
                  <a:cubicBezTo>
                    <a:pt x="1" y="49"/>
                    <a:pt x="0" y="40"/>
                    <a:pt x="2" y="21"/>
                  </a:cubicBezTo>
                  <a:cubicBezTo>
                    <a:pt x="3" y="13"/>
                    <a:pt x="4" y="7"/>
                    <a:pt x="6" y="3"/>
                  </a:cubicBezTo>
                  <a:cubicBezTo>
                    <a:pt x="6" y="2"/>
                    <a:pt x="7" y="0"/>
                    <a:pt x="12" y="2"/>
                  </a:cubicBezTo>
                  <a:cubicBezTo>
                    <a:pt x="17" y="3"/>
                    <a:pt x="19" y="6"/>
                    <a:pt x="20" y="1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 name="Freeform 81"/>
            <p:cNvSpPr>
              <a:spLocks/>
            </p:cNvSpPr>
            <p:nvPr/>
          </p:nvSpPr>
          <p:spPr bwMode="auto">
            <a:xfrm>
              <a:off x="1815" y="2420"/>
              <a:ext cx="272" cy="245"/>
            </a:xfrm>
            <a:custGeom>
              <a:avLst/>
              <a:gdLst>
                <a:gd name="T0" fmla="*/ 46752 w 146"/>
                <a:gd name="T1" fmla="*/ 5358 h 131"/>
                <a:gd name="T2" fmla="*/ 65450 w 146"/>
                <a:gd name="T3" fmla="*/ 18244 h 131"/>
                <a:gd name="T4" fmla="*/ 71666 w 146"/>
                <a:gd name="T5" fmla="*/ 31818 h 131"/>
                <a:gd name="T6" fmla="*/ 67059 w 146"/>
                <a:gd name="T7" fmla="*/ 59507 h 131"/>
                <a:gd name="T8" fmla="*/ 46283 w 146"/>
                <a:gd name="T9" fmla="*/ 67962 h 131"/>
                <a:gd name="T10" fmla="*/ 25095 w 146"/>
                <a:gd name="T11" fmla="*/ 63812 h 131"/>
                <a:gd name="T12" fmla="*/ 10034 w 146"/>
                <a:gd name="T13" fmla="*/ 55374 h 131"/>
                <a:gd name="T14" fmla="*/ 1882 w 146"/>
                <a:gd name="T15" fmla="*/ 39196 h 131"/>
                <a:gd name="T16" fmla="*/ 2517 w 146"/>
                <a:gd name="T17" fmla="*/ 17373 h 131"/>
                <a:gd name="T18" fmla="*/ 10034 w 146"/>
                <a:gd name="T19" fmla="*/ 3598 h 131"/>
                <a:gd name="T20" fmla="*/ 26704 w 146"/>
                <a:gd name="T21" fmla="*/ 550 h 131"/>
                <a:gd name="T22" fmla="*/ 36670 w 146"/>
                <a:gd name="T23" fmla="*/ 1924 h 131"/>
                <a:gd name="T24" fmla="*/ 46752 w 146"/>
                <a:gd name="T25" fmla="*/ 5358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31">
                  <a:moveTo>
                    <a:pt x="93" y="10"/>
                  </a:moveTo>
                  <a:cubicBezTo>
                    <a:pt x="105" y="13"/>
                    <a:pt x="120" y="22"/>
                    <a:pt x="130" y="35"/>
                  </a:cubicBezTo>
                  <a:cubicBezTo>
                    <a:pt x="136" y="42"/>
                    <a:pt x="139" y="50"/>
                    <a:pt x="142" y="61"/>
                  </a:cubicBezTo>
                  <a:cubicBezTo>
                    <a:pt x="146" y="83"/>
                    <a:pt x="146" y="98"/>
                    <a:pt x="133" y="114"/>
                  </a:cubicBezTo>
                  <a:cubicBezTo>
                    <a:pt x="121" y="129"/>
                    <a:pt x="108" y="131"/>
                    <a:pt x="92" y="130"/>
                  </a:cubicBezTo>
                  <a:cubicBezTo>
                    <a:pt x="74" y="130"/>
                    <a:pt x="63" y="125"/>
                    <a:pt x="50" y="122"/>
                  </a:cubicBezTo>
                  <a:cubicBezTo>
                    <a:pt x="38" y="120"/>
                    <a:pt x="29" y="113"/>
                    <a:pt x="20" y="106"/>
                  </a:cubicBezTo>
                  <a:cubicBezTo>
                    <a:pt x="12" y="101"/>
                    <a:pt x="7" y="91"/>
                    <a:pt x="4" y="75"/>
                  </a:cubicBezTo>
                  <a:cubicBezTo>
                    <a:pt x="0" y="57"/>
                    <a:pt x="2" y="47"/>
                    <a:pt x="5" y="33"/>
                  </a:cubicBezTo>
                  <a:cubicBezTo>
                    <a:pt x="7" y="20"/>
                    <a:pt x="9" y="14"/>
                    <a:pt x="20" y="7"/>
                  </a:cubicBezTo>
                  <a:cubicBezTo>
                    <a:pt x="30" y="1"/>
                    <a:pt x="39" y="0"/>
                    <a:pt x="53" y="1"/>
                  </a:cubicBezTo>
                  <a:cubicBezTo>
                    <a:pt x="60" y="1"/>
                    <a:pt x="67" y="2"/>
                    <a:pt x="73" y="4"/>
                  </a:cubicBezTo>
                  <a:lnTo>
                    <a:pt x="93" y="10"/>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 name="Freeform 82"/>
            <p:cNvSpPr>
              <a:spLocks/>
            </p:cNvSpPr>
            <p:nvPr/>
          </p:nvSpPr>
          <p:spPr bwMode="auto">
            <a:xfrm>
              <a:off x="1815" y="3161"/>
              <a:ext cx="272" cy="245"/>
            </a:xfrm>
            <a:custGeom>
              <a:avLst/>
              <a:gdLst>
                <a:gd name="T0" fmla="*/ 46752 w 146"/>
                <a:gd name="T1" fmla="*/ 4961 h 132"/>
                <a:gd name="T2" fmla="*/ 65450 w 146"/>
                <a:gd name="T3" fmla="*/ 17469 h 132"/>
                <a:gd name="T4" fmla="*/ 71666 w 146"/>
                <a:gd name="T5" fmla="*/ 29957 h 132"/>
                <a:gd name="T6" fmla="*/ 67059 w 146"/>
                <a:gd name="T7" fmla="*/ 55316 h 132"/>
                <a:gd name="T8" fmla="*/ 46283 w 146"/>
                <a:gd name="T9" fmla="*/ 63526 h 132"/>
                <a:gd name="T10" fmla="*/ 25095 w 146"/>
                <a:gd name="T11" fmla="*/ 59567 h 132"/>
                <a:gd name="T12" fmla="*/ 10034 w 146"/>
                <a:gd name="T13" fmla="*/ 51957 h 132"/>
                <a:gd name="T14" fmla="*/ 1882 w 146"/>
                <a:gd name="T15" fmla="*/ 36351 h 132"/>
                <a:gd name="T16" fmla="*/ 2517 w 146"/>
                <a:gd name="T17" fmla="*/ 16471 h 132"/>
                <a:gd name="T18" fmla="*/ 10034 w 146"/>
                <a:gd name="T19" fmla="*/ 3965 h 132"/>
                <a:gd name="T20" fmla="*/ 26704 w 146"/>
                <a:gd name="T21" fmla="*/ 538 h 132"/>
                <a:gd name="T22" fmla="*/ 36670 w 146"/>
                <a:gd name="T23" fmla="*/ 1854 h 132"/>
                <a:gd name="T24" fmla="*/ 46752 w 146"/>
                <a:gd name="T25" fmla="*/ 4961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32">
                  <a:moveTo>
                    <a:pt x="93" y="10"/>
                  </a:moveTo>
                  <a:cubicBezTo>
                    <a:pt x="105" y="13"/>
                    <a:pt x="120" y="22"/>
                    <a:pt x="130" y="36"/>
                  </a:cubicBezTo>
                  <a:cubicBezTo>
                    <a:pt x="136" y="42"/>
                    <a:pt x="139" y="50"/>
                    <a:pt x="142" y="62"/>
                  </a:cubicBezTo>
                  <a:cubicBezTo>
                    <a:pt x="146" y="83"/>
                    <a:pt x="146" y="98"/>
                    <a:pt x="133" y="114"/>
                  </a:cubicBezTo>
                  <a:cubicBezTo>
                    <a:pt x="121" y="130"/>
                    <a:pt x="108" y="132"/>
                    <a:pt x="92" y="131"/>
                  </a:cubicBezTo>
                  <a:cubicBezTo>
                    <a:pt x="74" y="130"/>
                    <a:pt x="63" y="126"/>
                    <a:pt x="50" y="123"/>
                  </a:cubicBezTo>
                  <a:cubicBezTo>
                    <a:pt x="38" y="120"/>
                    <a:pt x="29" y="113"/>
                    <a:pt x="20" y="107"/>
                  </a:cubicBezTo>
                  <a:cubicBezTo>
                    <a:pt x="12" y="101"/>
                    <a:pt x="7" y="92"/>
                    <a:pt x="4" y="75"/>
                  </a:cubicBezTo>
                  <a:cubicBezTo>
                    <a:pt x="0" y="58"/>
                    <a:pt x="2" y="47"/>
                    <a:pt x="5" y="34"/>
                  </a:cubicBezTo>
                  <a:cubicBezTo>
                    <a:pt x="7" y="21"/>
                    <a:pt x="9" y="15"/>
                    <a:pt x="20" y="8"/>
                  </a:cubicBezTo>
                  <a:cubicBezTo>
                    <a:pt x="30" y="1"/>
                    <a:pt x="39" y="0"/>
                    <a:pt x="53" y="1"/>
                  </a:cubicBezTo>
                  <a:cubicBezTo>
                    <a:pt x="60" y="2"/>
                    <a:pt x="67" y="3"/>
                    <a:pt x="73" y="4"/>
                  </a:cubicBezTo>
                  <a:lnTo>
                    <a:pt x="93" y="10"/>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 name="Freeform 83"/>
            <p:cNvSpPr>
              <a:spLocks/>
            </p:cNvSpPr>
            <p:nvPr/>
          </p:nvSpPr>
          <p:spPr bwMode="auto">
            <a:xfrm>
              <a:off x="1815" y="2916"/>
              <a:ext cx="272" cy="243"/>
            </a:xfrm>
            <a:custGeom>
              <a:avLst/>
              <a:gdLst>
                <a:gd name="T0" fmla="*/ 46752 w 146"/>
                <a:gd name="T1" fmla="*/ 4443 h 131"/>
                <a:gd name="T2" fmla="*/ 65450 w 146"/>
                <a:gd name="T3" fmla="*/ 16952 h 131"/>
                <a:gd name="T4" fmla="*/ 71666 w 146"/>
                <a:gd name="T5" fmla="*/ 29457 h 131"/>
                <a:gd name="T6" fmla="*/ 67059 w 146"/>
                <a:gd name="T7" fmla="*/ 54642 h 131"/>
                <a:gd name="T8" fmla="*/ 46283 w 146"/>
                <a:gd name="T9" fmla="*/ 62651 h 131"/>
                <a:gd name="T10" fmla="*/ 25095 w 146"/>
                <a:gd name="T11" fmla="*/ 58702 h 131"/>
                <a:gd name="T12" fmla="*/ 10034 w 146"/>
                <a:gd name="T13" fmla="*/ 51169 h 131"/>
                <a:gd name="T14" fmla="*/ 1882 w 146"/>
                <a:gd name="T15" fmla="*/ 35602 h 131"/>
                <a:gd name="T16" fmla="*/ 2517 w 146"/>
                <a:gd name="T17" fmla="*/ 15880 h 131"/>
                <a:gd name="T18" fmla="*/ 10034 w 146"/>
                <a:gd name="T19" fmla="*/ 3389 h 131"/>
                <a:gd name="T20" fmla="*/ 26704 w 146"/>
                <a:gd name="T21" fmla="*/ 0 h 131"/>
                <a:gd name="T22" fmla="*/ 36670 w 146"/>
                <a:gd name="T23" fmla="*/ 1827 h 131"/>
                <a:gd name="T24" fmla="*/ 46752 w 146"/>
                <a:gd name="T25" fmla="*/ 4443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31">
                  <a:moveTo>
                    <a:pt x="93" y="9"/>
                  </a:moveTo>
                  <a:cubicBezTo>
                    <a:pt x="105" y="13"/>
                    <a:pt x="120" y="22"/>
                    <a:pt x="130" y="35"/>
                  </a:cubicBezTo>
                  <a:cubicBezTo>
                    <a:pt x="136" y="41"/>
                    <a:pt x="139" y="50"/>
                    <a:pt x="142" y="61"/>
                  </a:cubicBezTo>
                  <a:cubicBezTo>
                    <a:pt x="146" y="83"/>
                    <a:pt x="146" y="98"/>
                    <a:pt x="133" y="113"/>
                  </a:cubicBezTo>
                  <a:cubicBezTo>
                    <a:pt x="121" y="129"/>
                    <a:pt x="108" y="131"/>
                    <a:pt x="92" y="130"/>
                  </a:cubicBezTo>
                  <a:cubicBezTo>
                    <a:pt x="74" y="129"/>
                    <a:pt x="63" y="125"/>
                    <a:pt x="50" y="122"/>
                  </a:cubicBezTo>
                  <a:cubicBezTo>
                    <a:pt x="38" y="119"/>
                    <a:pt x="29" y="112"/>
                    <a:pt x="20" y="106"/>
                  </a:cubicBezTo>
                  <a:cubicBezTo>
                    <a:pt x="12" y="100"/>
                    <a:pt x="7" y="91"/>
                    <a:pt x="4" y="74"/>
                  </a:cubicBezTo>
                  <a:cubicBezTo>
                    <a:pt x="0" y="57"/>
                    <a:pt x="2" y="47"/>
                    <a:pt x="5" y="33"/>
                  </a:cubicBezTo>
                  <a:cubicBezTo>
                    <a:pt x="7" y="20"/>
                    <a:pt x="9" y="14"/>
                    <a:pt x="20" y="7"/>
                  </a:cubicBezTo>
                  <a:cubicBezTo>
                    <a:pt x="30" y="0"/>
                    <a:pt x="39" y="0"/>
                    <a:pt x="53" y="0"/>
                  </a:cubicBezTo>
                  <a:cubicBezTo>
                    <a:pt x="60" y="1"/>
                    <a:pt x="67" y="2"/>
                    <a:pt x="73" y="4"/>
                  </a:cubicBezTo>
                  <a:lnTo>
                    <a:pt x="93" y="9"/>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 name="Freeform 84"/>
            <p:cNvSpPr>
              <a:spLocks/>
            </p:cNvSpPr>
            <p:nvPr/>
          </p:nvSpPr>
          <p:spPr bwMode="auto">
            <a:xfrm>
              <a:off x="1815" y="3656"/>
              <a:ext cx="272" cy="246"/>
            </a:xfrm>
            <a:custGeom>
              <a:avLst/>
              <a:gdLst>
                <a:gd name="T0" fmla="*/ 46752 w 146"/>
                <a:gd name="T1" fmla="*/ 5082 h 132"/>
                <a:gd name="T2" fmla="*/ 65450 w 146"/>
                <a:gd name="T3" fmla="*/ 17651 h 132"/>
                <a:gd name="T4" fmla="*/ 71666 w 146"/>
                <a:gd name="T5" fmla="*/ 30841 h 132"/>
                <a:gd name="T6" fmla="*/ 67059 w 146"/>
                <a:gd name="T7" fmla="*/ 57476 h 132"/>
                <a:gd name="T8" fmla="*/ 46283 w 146"/>
                <a:gd name="T9" fmla="*/ 66202 h 132"/>
                <a:gd name="T10" fmla="*/ 25095 w 146"/>
                <a:gd name="T11" fmla="*/ 61554 h 132"/>
                <a:gd name="T12" fmla="*/ 10034 w 146"/>
                <a:gd name="T13" fmla="*/ 53704 h 132"/>
                <a:gd name="T14" fmla="*/ 1882 w 146"/>
                <a:gd name="T15" fmla="*/ 37951 h 132"/>
                <a:gd name="T16" fmla="*/ 2517 w 146"/>
                <a:gd name="T17" fmla="*/ 17022 h 132"/>
                <a:gd name="T18" fmla="*/ 10034 w 146"/>
                <a:gd name="T19" fmla="*/ 4063 h 132"/>
                <a:gd name="T20" fmla="*/ 26704 w 146"/>
                <a:gd name="T21" fmla="*/ 546 h 132"/>
                <a:gd name="T22" fmla="*/ 36670 w 146"/>
                <a:gd name="T23" fmla="*/ 1897 h 132"/>
                <a:gd name="T24" fmla="*/ 46752 w 146"/>
                <a:gd name="T25" fmla="*/ 5082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32">
                  <a:moveTo>
                    <a:pt x="93" y="10"/>
                  </a:moveTo>
                  <a:cubicBezTo>
                    <a:pt x="105" y="13"/>
                    <a:pt x="120" y="22"/>
                    <a:pt x="130" y="35"/>
                  </a:cubicBezTo>
                  <a:cubicBezTo>
                    <a:pt x="136" y="42"/>
                    <a:pt x="139" y="50"/>
                    <a:pt x="142" y="61"/>
                  </a:cubicBezTo>
                  <a:cubicBezTo>
                    <a:pt x="146" y="83"/>
                    <a:pt x="146" y="98"/>
                    <a:pt x="133" y="114"/>
                  </a:cubicBezTo>
                  <a:cubicBezTo>
                    <a:pt x="121" y="129"/>
                    <a:pt x="108" y="132"/>
                    <a:pt x="92" y="131"/>
                  </a:cubicBezTo>
                  <a:cubicBezTo>
                    <a:pt x="74" y="130"/>
                    <a:pt x="63" y="125"/>
                    <a:pt x="50" y="122"/>
                  </a:cubicBezTo>
                  <a:cubicBezTo>
                    <a:pt x="38" y="120"/>
                    <a:pt x="29" y="113"/>
                    <a:pt x="20" y="106"/>
                  </a:cubicBezTo>
                  <a:cubicBezTo>
                    <a:pt x="12" y="101"/>
                    <a:pt x="7" y="91"/>
                    <a:pt x="4" y="75"/>
                  </a:cubicBezTo>
                  <a:cubicBezTo>
                    <a:pt x="0" y="57"/>
                    <a:pt x="2" y="47"/>
                    <a:pt x="5" y="34"/>
                  </a:cubicBezTo>
                  <a:cubicBezTo>
                    <a:pt x="7" y="21"/>
                    <a:pt x="9" y="15"/>
                    <a:pt x="20" y="8"/>
                  </a:cubicBezTo>
                  <a:cubicBezTo>
                    <a:pt x="30" y="1"/>
                    <a:pt x="39" y="0"/>
                    <a:pt x="53" y="1"/>
                  </a:cubicBezTo>
                  <a:cubicBezTo>
                    <a:pt x="60" y="1"/>
                    <a:pt x="67" y="2"/>
                    <a:pt x="73" y="4"/>
                  </a:cubicBezTo>
                  <a:lnTo>
                    <a:pt x="93" y="10"/>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 name="Freeform 85"/>
            <p:cNvSpPr>
              <a:spLocks/>
            </p:cNvSpPr>
            <p:nvPr/>
          </p:nvSpPr>
          <p:spPr bwMode="auto">
            <a:xfrm>
              <a:off x="1815" y="3409"/>
              <a:ext cx="272" cy="245"/>
            </a:xfrm>
            <a:custGeom>
              <a:avLst/>
              <a:gdLst>
                <a:gd name="T0" fmla="*/ 46752 w 146"/>
                <a:gd name="T1" fmla="*/ 4961 h 132"/>
                <a:gd name="T2" fmla="*/ 65450 w 146"/>
                <a:gd name="T3" fmla="*/ 17469 h 132"/>
                <a:gd name="T4" fmla="*/ 71666 w 146"/>
                <a:gd name="T5" fmla="*/ 29610 h 132"/>
                <a:gd name="T6" fmla="*/ 67059 w 146"/>
                <a:gd name="T7" fmla="*/ 55316 h 132"/>
                <a:gd name="T8" fmla="*/ 46283 w 146"/>
                <a:gd name="T9" fmla="*/ 63526 h 132"/>
                <a:gd name="T10" fmla="*/ 25095 w 146"/>
                <a:gd name="T11" fmla="*/ 59567 h 132"/>
                <a:gd name="T12" fmla="*/ 10034 w 146"/>
                <a:gd name="T13" fmla="*/ 51957 h 132"/>
                <a:gd name="T14" fmla="*/ 1882 w 146"/>
                <a:gd name="T15" fmla="*/ 36351 h 132"/>
                <a:gd name="T16" fmla="*/ 2517 w 146"/>
                <a:gd name="T17" fmla="*/ 16471 h 132"/>
                <a:gd name="T18" fmla="*/ 10034 w 146"/>
                <a:gd name="T19" fmla="*/ 3965 h 132"/>
                <a:gd name="T20" fmla="*/ 26704 w 146"/>
                <a:gd name="T21" fmla="*/ 538 h 132"/>
                <a:gd name="T22" fmla="*/ 36670 w 146"/>
                <a:gd name="T23" fmla="*/ 1854 h 132"/>
                <a:gd name="T24" fmla="*/ 46752 w 146"/>
                <a:gd name="T25" fmla="*/ 4961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32">
                  <a:moveTo>
                    <a:pt x="93" y="10"/>
                  </a:moveTo>
                  <a:cubicBezTo>
                    <a:pt x="105" y="13"/>
                    <a:pt x="120" y="22"/>
                    <a:pt x="130" y="36"/>
                  </a:cubicBezTo>
                  <a:cubicBezTo>
                    <a:pt x="136" y="42"/>
                    <a:pt x="139" y="51"/>
                    <a:pt x="142" y="61"/>
                  </a:cubicBezTo>
                  <a:cubicBezTo>
                    <a:pt x="146" y="83"/>
                    <a:pt x="146" y="98"/>
                    <a:pt x="133" y="114"/>
                  </a:cubicBezTo>
                  <a:cubicBezTo>
                    <a:pt x="121" y="130"/>
                    <a:pt x="108" y="132"/>
                    <a:pt x="92" y="131"/>
                  </a:cubicBezTo>
                  <a:cubicBezTo>
                    <a:pt x="74" y="130"/>
                    <a:pt x="63" y="125"/>
                    <a:pt x="50" y="123"/>
                  </a:cubicBezTo>
                  <a:cubicBezTo>
                    <a:pt x="38" y="120"/>
                    <a:pt x="29" y="113"/>
                    <a:pt x="20" y="107"/>
                  </a:cubicBezTo>
                  <a:cubicBezTo>
                    <a:pt x="12" y="101"/>
                    <a:pt x="7" y="91"/>
                    <a:pt x="4" y="75"/>
                  </a:cubicBezTo>
                  <a:cubicBezTo>
                    <a:pt x="0" y="58"/>
                    <a:pt x="2" y="47"/>
                    <a:pt x="5" y="34"/>
                  </a:cubicBezTo>
                  <a:cubicBezTo>
                    <a:pt x="7" y="21"/>
                    <a:pt x="9" y="15"/>
                    <a:pt x="20" y="8"/>
                  </a:cubicBezTo>
                  <a:cubicBezTo>
                    <a:pt x="30" y="1"/>
                    <a:pt x="39" y="0"/>
                    <a:pt x="53" y="1"/>
                  </a:cubicBezTo>
                  <a:cubicBezTo>
                    <a:pt x="60" y="1"/>
                    <a:pt x="67" y="3"/>
                    <a:pt x="73" y="4"/>
                  </a:cubicBezTo>
                  <a:lnTo>
                    <a:pt x="93" y="10"/>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 name="Freeform 86"/>
            <p:cNvSpPr>
              <a:spLocks/>
            </p:cNvSpPr>
            <p:nvPr/>
          </p:nvSpPr>
          <p:spPr bwMode="auto">
            <a:xfrm>
              <a:off x="1815" y="3903"/>
              <a:ext cx="272" cy="244"/>
            </a:xfrm>
            <a:custGeom>
              <a:avLst/>
              <a:gdLst>
                <a:gd name="T0" fmla="*/ 46752 w 146"/>
                <a:gd name="T1" fmla="*/ 4684 h 131"/>
                <a:gd name="T2" fmla="*/ 65450 w 146"/>
                <a:gd name="T3" fmla="*/ 17484 h 131"/>
                <a:gd name="T4" fmla="*/ 71666 w 146"/>
                <a:gd name="T5" fmla="*/ 30738 h 131"/>
                <a:gd name="T6" fmla="*/ 67059 w 146"/>
                <a:gd name="T7" fmla="*/ 57252 h 131"/>
                <a:gd name="T8" fmla="*/ 46283 w 146"/>
                <a:gd name="T9" fmla="*/ 65344 h 131"/>
                <a:gd name="T10" fmla="*/ 25095 w 146"/>
                <a:gd name="T11" fmla="*/ 61285 h 131"/>
                <a:gd name="T12" fmla="*/ 10034 w 146"/>
                <a:gd name="T13" fmla="*/ 53201 h 131"/>
                <a:gd name="T14" fmla="*/ 1882 w 146"/>
                <a:gd name="T15" fmla="*/ 37794 h 131"/>
                <a:gd name="T16" fmla="*/ 2517 w 146"/>
                <a:gd name="T17" fmla="*/ 16503 h 131"/>
                <a:gd name="T18" fmla="*/ 10034 w 146"/>
                <a:gd name="T19" fmla="*/ 4059 h 131"/>
                <a:gd name="T20" fmla="*/ 26704 w 146"/>
                <a:gd name="T21" fmla="*/ 542 h 131"/>
                <a:gd name="T22" fmla="*/ 36670 w 146"/>
                <a:gd name="T23" fmla="*/ 1881 h 131"/>
                <a:gd name="T24" fmla="*/ 46752 w 146"/>
                <a:gd name="T25" fmla="*/ 4684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31">
                  <a:moveTo>
                    <a:pt x="93" y="9"/>
                  </a:moveTo>
                  <a:cubicBezTo>
                    <a:pt x="105" y="13"/>
                    <a:pt x="120" y="22"/>
                    <a:pt x="130" y="35"/>
                  </a:cubicBezTo>
                  <a:cubicBezTo>
                    <a:pt x="136" y="41"/>
                    <a:pt x="139" y="50"/>
                    <a:pt x="142" y="61"/>
                  </a:cubicBezTo>
                  <a:cubicBezTo>
                    <a:pt x="146" y="83"/>
                    <a:pt x="146" y="98"/>
                    <a:pt x="133" y="114"/>
                  </a:cubicBezTo>
                  <a:cubicBezTo>
                    <a:pt x="121" y="130"/>
                    <a:pt x="108" y="131"/>
                    <a:pt x="92" y="130"/>
                  </a:cubicBezTo>
                  <a:cubicBezTo>
                    <a:pt x="74" y="130"/>
                    <a:pt x="63" y="125"/>
                    <a:pt x="50" y="122"/>
                  </a:cubicBezTo>
                  <a:cubicBezTo>
                    <a:pt x="38" y="120"/>
                    <a:pt x="28" y="112"/>
                    <a:pt x="20" y="106"/>
                  </a:cubicBezTo>
                  <a:cubicBezTo>
                    <a:pt x="12" y="101"/>
                    <a:pt x="7" y="91"/>
                    <a:pt x="4" y="75"/>
                  </a:cubicBezTo>
                  <a:cubicBezTo>
                    <a:pt x="0" y="57"/>
                    <a:pt x="2" y="47"/>
                    <a:pt x="5" y="33"/>
                  </a:cubicBezTo>
                  <a:cubicBezTo>
                    <a:pt x="7" y="20"/>
                    <a:pt x="9" y="15"/>
                    <a:pt x="20" y="8"/>
                  </a:cubicBezTo>
                  <a:cubicBezTo>
                    <a:pt x="30" y="1"/>
                    <a:pt x="39" y="0"/>
                    <a:pt x="53" y="1"/>
                  </a:cubicBezTo>
                  <a:cubicBezTo>
                    <a:pt x="60" y="1"/>
                    <a:pt x="67" y="2"/>
                    <a:pt x="73" y="4"/>
                  </a:cubicBezTo>
                  <a:lnTo>
                    <a:pt x="93" y="9"/>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 name="Freeform 87"/>
            <p:cNvSpPr>
              <a:spLocks/>
            </p:cNvSpPr>
            <p:nvPr/>
          </p:nvSpPr>
          <p:spPr bwMode="auto">
            <a:xfrm>
              <a:off x="1603" y="2510"/>
              <a:ext cx="209" cy="257"/>
            </a:xfrm>
            <a:custGeom>
              <a:avLst/>
              <a:gdLst>
                <a:gd name="T0" fmla="*/ 55486 w 112"/>
                <a:gd name="T1" fmla="*/ 58194 h 138"/>
                <a:gd name="T2" fmla="*/ 44416 w 112"/>
                <a:gd name="T3" fmla="*/ 68116 h 138"/>
                <a:gd name="T4" fmla="*/ 30184 w 112"/>
                <a:gd name="T5" fmla="*/ 66289 h 138"/>
                <a:gd name="T6" fmla="*/ 17812 w 112"/>
                <a:gd name="T7" fmla="*/ 56560 h 138"/>
                <a:gd name="T8" fmla="*/ 6634 w 112"/>
                <a:gd name="T9" fmla="*/ 40103 h 138"/>
                <a:gd name="T10" fmla="*/ 1651 w 112"/>
                <a:gd name="T11" fmla="*/ 14604 h 138"/>
                <a:gd name="T12" fmla="*/ 14270 w 112"/>
                <a:gd name="T13" fmla="*/ 1549 h 138"/>
                <a:gd name="T14" fmla="*/ 31744 w 112"/>
                <a:gd name="T15" fmla="*/ 5917 h 138"/>
                <a:gd name="T16" fmla="*/ 44416 w 112"/>
                <a:gd name="T17" fmla="*/ 18104 h 138"/>
                <a:gd name="T18" fmla="*/ 56747 w 112"/>
                <a:gd name="T19" fmla="*/ 49644 h 138"/>
                <a:gd name="T20" fmla="*/ 55486 w 112"/>
                <a:gd name="T21" fmla="*/ 58194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08" y="116"/>
                  </a:moveTo>
                  <a:cubicBezTo>
                    <a:pt x="105" y="128"/>
                    <a:pt x="98" y="133"/>
                    <a:pt x="87" y="136"/>
                  </a:cubicBezTo>
                  <a:cubicBezTo>
                    <a:pt x="76" y="138"/>
                    <a:pt x="70" y="138"/>
                    <a:pt x="59" y="132"/>
                  </a:cubicBezTo>
                  <a:cubicBezTo>
                    <a:pt x="48" y="126"/>
                    <a:pt x="41" y="121"/>
                    <a:pt x="35" y="113"/>
                  </a:cubicBezTo>
                  <a:cubicBezTo>
                    <a:pt x="29" y="105"/>
                    <a:pt x="20" y="97"/>
                    <a:pt x="13" y="80"/>
                  </a:cubicBezTo>
                  <a:cubicBezTo>
                    <a:pt x="6" y="64"/>
                    <a:pt x="0" y="46"/>
                    <a:pt x="3" y="29"/>
                  </a:cubicBezTo>
                  <a:cubicBezTo>
                    <a:pt x="7" y="13"/>
                    <a:pt x="17" y="5"/>
                    <a:pt x="28" y="3"/>
                  </a:cubicBezTo>
                  <a:cubicBezTo>
                    <a:pt x="39" y="0"/>
                    <a:pt x="55" y="5"/>
                    <a:pt x="62" y="12"/>
                  </a:cubicBezTo>
                  <a:cubicBezTo>
                    <a:pt x="71" y="20"/>
                    <a:pt x="80" y="29"/>
                    <a:pt x="87" y="36"/>
                  </a:cubicBezTo>
                  <a:cubicBezTo>
                    <a:pt x="98" y="49"/>
                    <a:pt x="112" y="76"/>
                    <a:pt x="111" y="99"/>
                  </a:cubicBezTo>
                  <a:cubicBezTo>
                    <a:pt x="110" y="104"/>
                    <a:pt x="109" y="110"/>
                    <a:pt x="108" y="116"/>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 name="Freeform 88"/>
            <p:cNvSpPr>
              <a:spLocks/>
            </p:cNvSpPr>
            <p:nvPr/>
          </p:nvSpPr>
          <p:spPr bwMode="auto">
            <a:xfrm>
              <a:off x="1603" y="2761"/>
              <a:ext cx="209" cy="257"/>
            </a:xfrm>
            <a:custGeom>
              <a:avLst/>
              <a:gdLst>
                <a:gd name="T0" fmla="*/ 55486 w 112"/>
                <a:gd name="T1" fmla="*/ 58738 h 138"/>
                <a:gd name="T2" fmla="*/ 44416 w 112"/>
                <a:gd name="T3" fmla="*/ 68116 h 138"/>
                <a:gd name="T4" fmla="*/ 30184 w 112"/>
                <a:gd name="T5" fmla="*/ 66289 h 138"/>
                <a:gd name="T6" fmla="*/ 17812 w 112"/>
                <a:gd name="T7" fmla="*/ 56560 h 138"/>
                <a:gd name="T8" fmla="*/ 6634 w 112"/>
                <a:gd name="T9" fmla="*/ 40103 h 138"/>
                <a:gd name="T10" fmla="*/ 1651 w 112"/>
                <a:gd name="T11" fmla="*/ 14604 h 138"/>
                <a:gd name="T12" fmla="*/ 14270 w 112"/>
                <a:gd name="T13" fmla="*/ 1549 h 138"/>
                <a:gd name="T14" fmla="*/ 31744 w 112"/>
                <a:gd name="T15" fmla="*/ 5917 h 138"/>
                <a:gd name="T16" fmla="*/ 44416 w 112"/>
                <a:gd name="T17" fmla="*/ 18104 h 138"/>
                <a:gd name="T18" fmla="*/ 56747 w 112"/>
                <a:gd name="T19" fmla="*/ 49644 h 138"/>
                <a:gd name="T20" fmla="*/ 55486 w 112"/>
                <a:gd name="T21" fmla="*/ 58738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08" y="117"/>
                  </a:moveTo>
                  <a:cubicBezTo>
                    <a:pt x="105" y="128"/>
                    <a:pt x="98" y="133"/>
                    <a:pt x="87" y="136"/>
                  </a:cubicBezTo>
                  <a:cubicBezTo>
                    <a:pt x="76" y="138"/>
                    <a:pt x="70" y="138"/>
                    <a:pt x="59" y="132"/>
                  </a:cubicBezTo>
                  <a:cubicBezTo>
                    <a:pt x="48" y="126"/>
                    <a:pt x="41" y="121"/>
                    <a:pt x="35" y="113"/>
                  </a:cubicBezTo>
                  <a:cubicBezTo>
                    <a:pt x="29" y="105"/>
                    <a:pt x="20" y="96"/>
                    <a:pt x="13" y="80"/>
                  </a:cubicBezTo>
                  <a:cubicBezTo>
                    <a:pt x="6" y="64"/>
                    <a:pt x="0" y="46"/>
                    <a:pt x="3" y="29"/>
                  </a:cubicBezTo>
                  <a:cubicBezTo>
                    <a:pt x="7" y="13"/>
                    <a:pt x="17" y="5"/>
                    <a:pt x="28" y="3"/>
                  </a:cubicBezTo>
                  <a:cubicBezTo>
                    <a:pt x="39" y="0"/>
                    <a:pt x="55" y="5"/>
                    <a:pt x="62" y="12"/>
                  </a:cubicBezTo>
                  <a:cubicBezTo>
                    <a:pt x="71" y="20"/>
                    <a:pt x="80" y="29"/>
                    <a:pt x="87" y="36"/>
                  </a:cubicBezTo>
                  <a:cubicBezTo>
                    <a:pt x="98" y="49"/>
                    <a:pt x="112" y="76"/>
                    <a:pt x="111" y="99"/>
                  </a:cubicBezTo>
                  <a:cubicBezTo>
                    <a:pt x="110" y="104"/>
                    <a:pt x="109" y="110"/>
                    <a:pt x="108" y="117"/>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0" name="Freeform 89"/>
            <p:cNvSpPr>
              <a:spLocks/>
            </p:cNvSpPr>
            <p:nvPr/>
          </p:nvSpPr>
          <p:spPr bwMode="auto">
            <a:xfrm>
              <a:off x="1603" y="3013"/>
              <a:ext cx="209" cy="256"/>
            </a:xfrm>
            <a:custGeom>
              <a:avLst/>
              <a:gdLst>
                <a:gd name="T0" fmla="*/ 55486 w 112"/>
                <a:gd name="T1" fmla="*/ 55955 h 138"/>
                <a:gd name="T2" fmla="*/ 44416 w 112"/>
                <a:gd name="T3" fmla="*/ 65440 h 138"/>
                <a:gd name="T4" fmla="*/ 30184 w 112"/>
                <a:gd name="T5" fmla="*/ 63668 h 138"/>
                <a:gd name="T6" fmla="*/ 17812 w 112"/>
                <a:gd name="T7" fmla="*/ 54650 h 138"/>
                <a:gd name="T8" fmla="*/ 6634 w 112"/>
                <a:gd name="T9" fmla="*/ 38560 h 138"/>
                <a:gd name="T10" fmla="*/ 1651 w 112"/>
                <a:gd name="T11" fmla="*/ 14058 h 138"/>
                <a:gd name="T12" fmla="*/ 14270 w 112"/>
                <a:gd name="T13" fmla="*/ 985 h 138"/>
                <a:gd name="T14" fmla="*/ 31744 w 112"/>
                <a:gd name="T15" fmla="*/ 5758 h 138"/>
                <a:gd name="T16" fmla="*/ 44416 w 112"/>
                <a:gd name="T17" fmla="*/ 17395 h 138"/>
                <a:gd name="T18" fmla="*/ 53246 w 112"/>
                <a:gd name="T19" fmla="*/ 31453 h 138"/>
                <a:gd name="T20" fmla="*/ 56747 w 112"/>
                <a:gd name="T21" fmla="*/ 47380 h 138"/>
                <a:gd name="T22" fmla="*/ 55486 w 112"/>
                <a:gd name="T23" fmla="*/ 55955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2" h="138">
                  <a:moveTo>
                    <a:pt x="108" y="116"/>
                  </a:moveTo>
                  <a:cubicBezTo>
                    <a:pt x="105" y="128"/>
                    <a:pt x="98" y="133"/>
                    <a:pt x="87" y="136"/>
                  </a:cubicBezTo>
                  <a:cubicBezTo>
                    <a:pt x="76" y="138"/>
                    <a:pt x="70" y="138"/>
                    <a:pt x="59" y="132"/>
                  </a:cubicBezTo>
                  <a:cubicBezTo>
                    <a:pt x="48" y="126"/>
                    <a:pt x="41" y="121"/>
                    <a:pt x="35" y="113"/>
                  </a:cubicBezTo>
                  <a:cubicBezTo>
                    <a:pt x="29" y="105"/>
                    <a:pt x="20" y="97"/>
                    <a:pt x="13" y="80"/>
                  </a:cubicBezTo>
                  <a:cubicBezTo>
                    <a:pt x="6" y="64"/>
                    <a:pt x="0" y="46"/>
                    <a:pt x="3" y="29"/>
                  </a:cubicBezTo>
                  <a:cubicBezTo>
                    <a:pt x="7" y="13"/>
                    <a:pt x="17" y="5"/>
                    <a:pt x="28" y="2"/>
                  </a:cubicBezTo>
                  <a:cubicBezTo>
                    <a:pt x="39" y="0"/>
                    <a:pt x="55" y="5"/>
                    <a:pt x="62" y="12"/>
                  </a:cubicBezTo>
                  <a:cubicBezTo>
                    <a:pt x="71" y="20"/>
                    <a:pt x="80" y="29"/>
                    <a:pt x="87" y="36"/>
                  </a:cubicBezTo>
                  <a:cubicBezTo>
                    <a:pt x="92" y="43"/>
                    <a:pt x="99" y="54"/>
                    <a:pt x="104" y="65"/>
                  </a:cubicBezTo>
                  <a:cubicBezTo>
                    <a:pt x="109" y="76"/>
                    <a:pt x="112" y="87"/>
                    <a:pt x="111" y="98"/>
                  </a:cubicBezTo>
                  <a:cubicBezTo>
                    <a:pt x="110" y="104"/>
                    <a:pt x="109" y="110"/>
                    <a:pt x="108" y="116"/>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 name="Freeform 90"/>
            <p:cNvSpPr>
              <a:spLocks/>
            </p:cNvSpPr>
            <p:nvPr/>
          </p:nvSpPr>
          <p:spPr bwMode="auto">
            <a:xfrm>
              <a:off x="1603" y="3263"/>
              <a:ext cx="209" cy="257"/>
            </a:xfrm>
            <a:custGeom>
              <a:avLst/>
              <a:gdLst>
                <a:gd name="T0" fmla="*/ 55486 w 112"/>
                <a:gd name="T1" fmla="*/ 58194 h 138"/>
                <a:gd name="T2" fmla="*/ 44416 w 112"/>
                <a:gd name="T3" fmla="*/ 67585 h 138"/>
                <a:gd name="T4" fmla="*/ 30184 w 112"/>
                <a:gd name="T5" fmla="*/ 66289 h 138"/>
                <a:gd name="T6" fmla="*/ 17812 w 112"/>
                <a:gd name="T7" fmla="*/ 56560 h 138"/>
                <a:gd name="T8" fmla="*/ 6634 w 112"/>
                <a:gd name="T9" fmla="*/ 40103 h 138"/>
                <a:gd name="T10" fmla="*/ 1651 w 112"/>
                <a:gd name="T11" fmla="*/ 14604 h 138"/>
                <a:gd name="T12" fmla="*/ 14270 w 112"/>
                <a:gd name="T13" fmla="*/ 1009 h 138"/>
                <a:gd name="T14" fmla="*/ 31744 w 112"/>
                <a:gd name="T15" fmla="*/ 5917 h 138"/>
                <a:gd name="T16" fmla="*/ 44416 w 112"/>
                <a:gd name="T17" fmla="*/ 18104 h 138"/>
                <a:gd name="T18" fmla="*/ 56747 w 112"/>
                <a:gd name="T19" fmla="*/ 49644 h 138"/>
                <a:gd name="T20" fmla="*/ 55486 w 112"/>
                <a:gd name="T21" fmla="*/ 58194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08" y="116"/>
                  </a:moveTo>
                  <a:cubicBezTo>
                    <a:pt x="105" y="128"/>
                    <a:pt x="98" y="133"/>
                    <a:pt x="87" y="135"/>
                  </a:cubicBezTo>
                  <a:cubicBezTo>
                    <a:pt x="76" y="138"/>
                    <a:pt x="70" y="138"/>
                    <a:pt x="59" y="132"/>
                  </a:cubicBezTo>
                  <a:cubicBezTo>
                    <a:pt x="48" y="126"/>
                    <a:pt x="41" y="121"/>
                    <a:pt x="35" y="113"/>
                  </a:cubicBezTo>
                  <a:cubicBezTo>
                    <a:pt x="29" y="105"/>
                    <a:pt x="20" y="96"/>
                    <a:pt x="13" y="80"/>
                  </a:cubicBezTo>
                  <a:cubicBezTo>
                    <a:pt x="6" y="64"/>
                    <a:pt x="0" y="46"/>
                    <a:pt x="3" y="29"/>
                  </a:cubicBezTo>
                  <a:cubicBezTo>
                    <a:pt x="7" y="12"/>
                    <a:pt x="17" y="5"/>
                    <a:pt x="28" y="2"/>
                  </a:cubicBezTo>
                  <a:cubicBezTo>
                    <a:pt x="39" y="0"/>
                    <a:pt x="55" y="5"/>
                    <a:pt x="62" y="12"/>
                  </a:cubicBezTo>
                  <a:cubicBezTo>
                    <a:pt x="71" y="20"/>
                    <a:pt x="80" y="29"/>
                    <a:pt x="87" y="36"/>
                  </a:cubicBezTo>
                  <a:cubicBezTo>
                    <a:pt x="98" y="49"/>
                    <a:pt x="112" y="76"/>
                    <a:pt x="111" y="99"/>
                  </a:cubicBezTo>
                  <a:cubicBezTo>
                    <a:pt x="110" y="104"/>
                    <a:pt x="109" y="110"/>
                    <a:pt x="108" y="116"/>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 name="Freeform 91"/>
            <p:cNvSpPr>
              <a:spLocks/>
            </p:cNvSpPr>
            <p:nvPr/>
          </p:nvSpPr>
          <p:spPr bwMode="auto">
            <a:xfrm>
              <a:off x="1603" y="3514"/>
              <a:ext cx="209" cy="257"/>
            </a:xfrm>
            <a:custGeom>
              <a:avLst/>
              <a:gdLst>
                <a:gd name="T0" fmla="*/ 55486 w 112"/>
                <a:gd name="T1" fmla="*/ 58194 h 138"/>
                <a:gd name="T2" fmla="*/ 44416 w 112"/>
                <a:gd name="T3" fmla="*/ 67585 h 138"/>
                <a:gd name="T4" fmla="*/ 30184 w 112"/>
                <a:gd name="T5" fmla="*/ 66289 h 138"/>
                <a:gd name="T6" fmla="*/ 17812 w 112"/>
                <a:gd name="T7" fmla="*/ 56560 h 138"/>
                <a:gd name="T8" fmla="*/ 6634 w 112"/>
                <a:gd name="T9" fmla="*/ 40103 h 138"/>
                <a:gd name="T10" fmla="*/ 1651 w 112"/>
                <a:gd name="T11" fmla="*/ 14604 h 138"/>
                <a:gd name="T12" fmla="*/ 14270 w 112"/>
                <a:gd name="T13" fmla="*/ 1009 h 138"/>
                <a:gd name="T14" fmla="*/ 31744 w 112"/>
                <a:gd name="T15" fmla="*/ 5917 h 138"/>
                <a:gd name="T16" fmla="*/ 44416 w 112"/>
                <a:gd name="T17" fmla="*/ 18104 h 138"/>
                <a:gd name="T18" fmla="*/ 56747 w 112"/>
                <a:gd name="T19" fmla="*/ 49353 h 138"/>
                <a:gd name="T20" fmla="*/ 55486 w 112"/>
                <a:gd name="T21" fmla="*/ 58194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08" y="116"/>
                  </a:moveTo>
                  <a:cubicBezTo>
                    <a:pt x="105" y="128"/>
                    <a:pt x="98" y="133"/>
                    <a:pt x="87" y="135"/>
                  </a:cubicBezTo>
                  <a:cubicBezTo>
                    <a:pt x="76" y="138"/>
                    <a:pt x="70" y="138"/>
                    <a:pt x="59" y="132"/>
                  </a:cubicBezTo>
                  <a:cubicBezTo>
                    <a:pt x="48" y="126"/>
                    <a:pt x="41" y="121"/>
                    <a:pt x="35" y="113"/>
                  </a:cubicBezTo>
                  <a:cubicBezTo>
                    <a:pt x="29" y="105"/>
                    <a:pt x="20" y="96"/>
                    <a:pt x="13" y="80"/>
                  </a:cubicBezTo>
                  <a:cubicBezTo>
                    <a:pt x="6" y="63"/>
                    <a:pt x="0" y="46"/>
                    <a:pt x="3" y="29"/>
                  </a:cubicBezTo>
                  <a:cubicBezTo>
                    <a:pt x="7" y="12"/>
                    <a:pt x="17" y="5"/>
                    <a:pt x="28" y="2"/>
                  </a:cubicBezTo>
                  <a:cubicBezTo>
                    <a:pt x="39" y="0"/>
                    <a:pt x="55" y="5"/>
                    <a:pt x="62" y="12"/>
                  </a:cubicBezTo>
                  <a:cubicBezTo>
                    <a:pt x="71" y="20"/>
                    <a:pt x="80" y="29"/>
                    <a:pt x="87" y="36"/>
                  </a:cubicBezTo>
                  <a:cubicBezTo>
                    <a:pt x="98" y="49"/>
                    <a:pt x="112" y="76"/>
                    <a:pt x="111" y="98"/>
                  </a:cubicBezTo>
                  <a:cubicBezTo>
                    <a:pt x="110" y="104"/>
                    <a:pt x="109" y="110"/>
                    <a:pt x="108" y="116"/>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 name="Freeform 92"/>
            <p:cNvSpPr>
              <a:spLocks/>
            </p:cNvSpPr>
            <p:nvPr/>
          </p:nvSpPr>
          <p:spPr bwMode="auto">
            <a:xfrm>
              <a:off x="1603" y="3766"/>
              <a:ext cx="209" cy="256"/>
            </a:xfrm>
            <a:custGeom>
              <a:avLst/>
              <a:gdLst>
                <a:gd name="T0" fmla="*/ 55486 w 112"/>
                <a:gd name="T1" fmla="*/ 55955 h 138"/>
                <a:gd name="T2" fmla="*/ 44416 w 112"/>
                <a:gd name="T3" fmla="*/ 65096 h 138"/>
                <a:gd name="T4" fmla="*/ 30184 w 112"/>
                <a:gd name="T5" fmla="*/ 63668 h 138"/>
                <a:gd name="T6" fmla="*/ 17812 w 112"/>
                <a:gd name="T7" fmla="*/ 54650 h 138"/>
                <a:gd name="T8" fmla="*/ 6634 w 112"/>
                <a:gd name="T9" fmla="*/ 38278 h 138"/>
                <a:gd name="T10" fmla="*/ 1651 w 112"/>
                <a:gd name="T11" fmla="*/ 13446 h 138"/>
                <a:gd name="T12" fmla="*/ 14270 w 112"/>
                <a:gd name="T13" fmla="*/ 985 h 138"/>
                <a:gd name="T14" fmla="*/ 31744 w 112"/>
                <a:gd name="T15" fmla="*/ 5758 h 138"/>
                <a:gd name="T16" fmla="*/ 44416 w 112"/>
                <a:gd name="T17" fmla="*/ 17395 h 138"/>
                <a:gd name="T18" fmla="*/ 56747 w 112"/>
                <a:gd name="T19" fmla="*/ 47380 h 138"/>
                <a:gd name="T20" fmla="*/ 55486 w 112"/>
                <a:gd name="T21" fmla="*/ 55955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08" y="116"/>
                  </a:moveTo>
                  <a:cubicBezTo>
                    <a:pt x="105" y="128"/>
                    <a:pt x="98" y="133"/>
                    <a:pt x="87" y="135"/>
                  </a:cubicBezTo>
                  <a:cubicBezTo>
                    <a:pt x="76" y="138"/>
                    <a:pt x="70" y="138"/>
                    <a:pt x="59" y="132"/>
                  </a:cubicBezTo>
                  <a:cubicBezTo>
                    <a:pt x="48" y="126"/>
                    <a:pt x="41" y="121"/>
                    <a:pt x="35" y="113"/>
                  </a:cubicBezTo>
                  <a:cubicBezTo>
                    <a:pt x="30" y="106"/>
                    <a:pt x="20" y="97"/>
                    <a:pt x="13" y="79"/>
                  </a:cubicBezTo>
                  <a:cubicBezTo>
                    <a:pt x="6" y="63"/>
                    <a:pt x="0" y="46"/>
                    <a:pt x="3" y="28"/>
                  </a:cubicBezTo>
                  <a:cubicBezTo>
                    <a:pt x="7" y="12"/>
                    <a:pt x="17" y="4"/>
                    <a:pt x="28" y="2"/>
                  </a:cubicBezTo>
                  <a:cubicBezTo>
                    <a:pt x="39" y="0"/>
                    <a:pt x="55" y="5"/>
                    <a:pt x="62" y="12"/>
                  </a:cubicBezTo>
                  <a:cubicBezTo>
                    <a:pt x="71" y="20"/>
                    <a:pt x="80" y="28"/>
                    <a:pt x="87" y="36"/>
                  </a:cubicBezTo>
                  <a:cubicBezTo>
                    <a:pt x="98" y="49"/>
                    <a:pt x="112" y="76"/>
                    <a:pt x="111" y="98"/>
                  </a:cubicBezTo>
                  <a:cubicBezTo>
                    <a:pt x="110" y="104"/>
                    <a:pt x="109" y="110"/>
                    <a:pt x="108" y="116"/>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 name="Freeform 93"/>
            <p:cNvSpPr>
              <a:spLocks/>
            </p:cNvSpPr>
            <p:nvPr/>
          </p:nvSpPr>
          <p:spPr bwMode="auto">
            <a:xfrm>
              <a:off x="1603" y="4017"/>
              <a:ext cx="209" cy="257"/>
            </a:xfrm>
            <a:custGeom>
              <a:avLst/>
              <a:gdLst>
                <a:gd name="T0" fmla="*/ 55486 w 112"/>
                <a:gd name="T1" fmla="*/ 58194 h 138"/>
                <a:gd name="T2" fmla="*/ 44416 w 112"/>
                <a:gd name="T3" fmla="*/ 67585 h 138"/>
                <a:gd name="T4" fmla="*/ 30184 w 112"/>
                <a:gd name="T5" fmla="*/ 65654 h 138"/>
                <a:gd name="T6" fmla="*/ 17812 w 112"/>
                <a:gd name="T7" fmla="*/ 56560 h 138"/>
                <a:gd name="T8" fmla="*/ 6634 w 112"/>
                <a:gd name="T9" fmla="*/ 39617 h 138"/>
                <a:gd name="T10" fmla="*/ 1651 w 112"/>
                <a:gd name="T11" fmla="*/ 14074 h 138"/>
                <a:gd name="T12" fmla="*/ 14270 w 112"/>
                <a:gd name="T13" fmla="*/ 1009 h 138"/>
                <a:gd name="T14" fmla="*/ 31744 w 112"/>
                <a:gd name="T15" fmla="*/ 5373 h 138"/>
                <a:gd name="T16" fmla="*/ 44416 w 112"/>
                <a:gd name="T17" fmla="*/ 18104 h 138"/>
                <a:gd name="T18" fmla="*/ 56747 w 112"/>
                <a:gd name="T19" fmla="*/ 49353 h 138"/>
                <a:gd name="T20" fmla="*/ 55486 w 112"/>
                <a:gd name="T21" fmla="*/ 58194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08" y="116"/>
                  </a:moveTo>
                  <a:cubicBezTo>
                    <a:pt x="104" y="128"/>
                    <a:pt x="98" y="133"/>
                    <a:pt x="87" y="135"/>
                  </a:cubicBezTo>
                  <a:cubicBezTo>
                    <a:pt x="76" y="138"/>
                    <a:pt x="70" y="137"/>
                    <a:pt x="59" y="131"/>
                  </a:cubicBezTo>
                  <a:cubicBezTo>
                    <a:pt x="48" y="126"/>
                    <a:pt x="41" y="121"/>
                    <a:pt x="35" y="113"/>
                  </a:cubicBezTo>
                  <a:cubicBezTo>
                    <a:pt x="29" y="105"/>
                    <a:pt x="20" y="96"/>
                    <a:pt x="13" y="79"/>
                  </a:cubicBezTo>
                  <a:cubicBezTo>
                    <a:pt x="6" y="64"/>
                    <a:pt x="0" y="45"/>
                    <a:pt x="3" y="28"/>
                  </a:cubicBezTo>
                  <a:cubicBezTo>
                    <a:pt x="7" y="12"/>
                    <a:pt x="17" y="4"/>
                    <a:pt x="28" y="2"/>
                  </a:cubicBezTo>
                  <a:cubicBezTo>
                    <a:pt x="39" y="0"/>
                    <a:pt x="55" y="4"/>
                    <a:pt x="62" y="11"/>
                  </a:cubicBezTo>
                  <a:cubicBezTo>
                    <a:pt x="71" y="20"/>
                    <a:pt x="80" y="29"/>
                    <a:pt x="87" y="36"/>
                  </a:cubicBezTo>
                  <a:cubicBezTo>
                    <a:pt x="98" y="49"/>
                    <a:pt x="112" y="76"/>
                    <a:pt x="111" y="98"/>
                  </a:cubicBezTo>
                  <a:cubicBezTo>
                    <a:pt x="110" y="104"/>
                    <a:pt x="109" y="109"/>
                    <a:pt x="108" y="116"/>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 name="Freeform 94"/>
            <p:cNvSpPr>
              <a:spLocks/>
            </p:cNvSpPr>
            <p:nvPr/>
          </p:nvSpPr>
          <p:spPr bwMode="auto">
            <a:xfrm>
              <a:off x="1542" y="2808"/>
              <a:ext cx="67" cy="247"/>
            </a:xfrm>
            <a:custGeom>
              <a:avLst/>
              <a:gdLst>
                <a:gd name="T0" fmla="*/ 9888 w 36"/>
                <a:gd name="T1" fmla="*/ 4970 h 133"/>
                <a:gd name="T2" fmla="*/ 12832 w 36"/>
                <a:gd name="T3" fmla="*/ 27909 h 133"/>
                <a:gd name="T4" fmla="*/ 17420 w 36"/>
                <a:gd name="T5" fmla="*/ 53042 h 133"/>
                <a:gd name="T6" fmla="*/ 13378 w 36"/>
                <a:gd name="T7" fmla="*/ 63379 h 133"/>
                <a:gd name="T8" fmla="*/ 9888 w 36"/>
                <a:gd name="T9" fmla="*/ 64378 h 133"/>
                <a:gd name="T10" fmla="*/ 4042 w 36"/>
                <a:gd name="T11" fmla="*/ 55179 h 133"/>
                <a:gd name="T12" fmla="*/ 540 w 36"/>
                <a:gd name="T13" fmla="*/ 31833 h 133"/>
                <a:gd name="T14" fmla="*/ 1005 w 36"/>
                <a:gd name="T15" fmla="*/ 10201 h 133"/>
                <a:gd name="T16" fmla="*/ 2855 w 36"/>
                <a:gd name="T17" fmla="*/ 1001 h 133"/>
                <a:gd name="T18" fmla="*/ 5853 w 36"/>
                <a:gd name="T19" fmla="*/ 539 h 133"/>
                <a:gd name="T20" fmla="*/ 9888 w 36"/>
                <a:gd name="T21" fmla="*/ 497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3">
                  <a:moveTo>
                    <a:pt x="20" y="10"/>
                  </a:moveTo>
                  <a:cubicBezTo>
                    <a:pt x="22" y="24"/>
                    <a:pt x="24" y="40"/>
                    <a:pt x="26" y="57"/>
                  </a:cubicBezTo>
                  <a:cubicBezTo>
                    <a:pt x="30" y="84"/>
                    <a:pt x="34" y="100"/>
                    <a:pt x="35" y="109"/>
                  </a:cubicBezTo>
                  <a:cubicBezTo>
                    <a:pt x="36" y="118"/>
                    <a:pt x="34" y="125"/>
                    <a:pt x="27" y="130"/>
                  </a:cubicBezTo>
                  <a:cubicBezTo>
                    <a:pt x="24" y="133"/>
                    <a:pt x="21" y="133"/>
                    <a:pt x="20" y="132"/>
                  </a:cubicBezTo>
                  <a:cubicBezTo>
                    <a:pt x="14" y="130"/>
                    <a:pt x="9" y="127"/>
                    <a:pt x="8" y="113"/>
                  </a:cubicBezTo>
                  <a:cubicBezTo>
                    <a:pt x="6" y="98"/>
                    <a:pt x="2" y="82"/>
                    <a:pt x="1" y="65"/>
                  </a:cubicBezTo>
                  <a:cubicBezTo>
                    <a:pt x="1" y="48"/>
                    <a:pt x="0" y="39"/>
                    <a:pt x="2" y="21"/>
                  </a:cubicBezTo>
                  <a:cubicBezTo>
                    <a:pt x="3" y="12"/>
                    <a:pt x="4" y="6"/>
                    <a:pt x="6" y="2"/>
                  </a:cubicBezTo>
                  <a:cubicBezTo>
                    <a:pt x="6" y="1"/>
                    <a:pt x="7" y="0"/>
                    <a:pt x="12" y="1"/>
                  </a:cubicBezTo>
                  <a:cubicBezTo>
                    <a:pt x="17" y="3"/>
                    <a:pt x="19" y="6"/>
                    <a:pt x="20" y="10"/>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 name="Freeform 95"/>
            <p:cNvSpPr>
              <a:spLocks/>
            </p:cNvSpPr>
            <p:nvPr/>
          </p:nvSpPr>
          <p:spPr bwMode="auto">
            <a:xfrm>
              <a:off x="1540" y="3055"/>
              <a:ext cx="67" cy="249"/>
            </a:xfrm>
            <a:custGeom>
              <a:avLst/>
              <a:gdLst>
                <a:gd name="T0" fmla="*/ 9888 w 36"/>
                <a:gd name="T1" fmla="*/ 5270 h 134"/>
                <a:gd name="T2" fmla="*/ 12553 w 36"/>
                <a:gd name="T3" fmla="*/ 28007 h 134"/>
                <a:gd name="T4" fmla="*/ 17420 w 36"/>
                <a:gd name="T5" fmla="*/ 53858 h 134"/>
                <a:gd name="T6" fmla="*/ 13378 w 36"/>
                <a:gd name="T7" fmla="*/ 64279 h 134"/>
                <a:gd name="T8" fmla="*/ 9888 w 36"/>
                <a:gd name="T9" fmla="*/ 65240 h 134"/>
                <a:gd name="T10" fmla="*/ 3480 w 36"/>
                <a:gd name="T11" fmla="*/ 55990 h 134"/>
                <a:gd name="T12" fmla="*/ 540 w 36"/>
                <a:gd name="T13" fmla="*/ 31991 h 134"/>
                <a:gd name="T14" fmla="*/ 1005 w 36"/>
                <a:gd name="T15" fmla="*/ 10252 h 134"/>
                <a:gd name="T16" fmla="*/ 2855 w 36"/>
                <a:gd name="T17" fmla="*/ 1526 h 134"/>
                <a:gd name="T18" fmla="*/ 5853 w 36"/>
                <a:gd name="T19" fmla="*/ 1002 h 134"/>
                <a:gd name="T20" fmla="*/ 9888 w 36"/>
                <a:gd name="T21" fmla="*/ 527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0" y="11"/>
                  </a:moveTo>
                  <a:cubicBezTo>
                    <a:pt x="22" y="24"/>
                    <a:pt x="23" y="41"/>
                    <a:pt x="25" y="57"/>
                  </a:cubicBezTo>
                  <a:cubicBezTo>
                    <a:pt x="30" y="84"/>
                    <a:pt x="34" y="100"/>
                    <a:pt x="35" y="110"/>
                  </a:cubicBezTo>
                  <a:cubicBezTo>
                    <a:pt x="36" y="119"/>
                    <a:pt x="34" y="125"/>
                    <a:pt x="27" y="131"/>
                  </a:cubicBezTo>
                  <a:cubicBezTo>
                    <a:pt x="23" y="134"/>
                    <a:pt x="21" y="134"/>
                    <a:pt x="20" y="133"/>
                  </a:cubicBezTo>
                  <a:cubicBezTo>
                    <a:pt x="14" y="131"/>
                    <a:pt x="9" y="127"/>
                    <a:pt x="7" y="114"/>
                  </a:cubicBezTo>
                  <a:cubicBezTo>
                    <a:pt x="5" y="98"/>
                    <a:pt x="2" y="82"/>
                    <a:pt x="1" y="65"/>
                  </a:cubicBezTo>
                  <a:cubicBezTo>
                    <a:pt x="0" y="49"/>
                    <a:pt x="0" y="40"/>
                    <a:pt x="2" y="21"/>
                  </a:cubicBezTo>
                  <a:cubicBezTo>
                    <a:pt x="3" y="13"/>
                    <a:pt x="4" y="7"/>
                    <a:pt x="6" y="3"/>
                  </a:cubicBezTo>
                  <a:cubicBezTo>
                    <a:pt x="6" y="2"/>
                    <a:pt x="7" y="0"/>
                    <a:pt x="12" y="2"/>
                  </a:cubicBezTo>
                  <a:cubicBezTo>
                    <a:pt x="17" y="3"/>
                    <a:pt x="19" y="6"/>
                    <a:pt x="20" y="1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7" name="Freeform 96"/>
            <p:cNvSpPr>
              <a:spLocks/>
            </p:cNvSpPr>
            <p:nvPr/>
          </p:nvSpPr>
          <p:spPr bwMode="auto">
            <a:xfrm>
              <a:off x="1540" y="3304"/>
              <a:ext cx="67" cy="248"/>
            </a:xfrm>
            <a:custGeom>
              <a:avLst/>
              <a:gdLst>
                <a:gd name="T0" fmla="*/ 9888 w 36"/>
                <a:gd name="T1" fmla="*/ 5091 h 133"/>
                <a:gd name="T2" fmla="*/ 12553 w 36"/>
                <a:gd name="T3" fmla="*/ 28915 h 133"/>
                <a:gd name="T4" fmla="*/ 17420 w 36"/>
                <a:gd name="T5" fmla="*/ 55405 h 133"/>
                <a:gd name="T6" fmla="*/ 13378 w 36"/>
                <a:gd name="T7" fmla="*/ 65910 h 133"/>
                <a:gd name="T8" fmla="*/ 9888 w 36"/>
                <a:gd name="T9" fmla="*/ 67475 h 133"/>
                <a:gd name="T10" fmla="*/ 3480 w 36"/>
                <a:gd name="T11" fmla="*/ 57460 h 133"/>
                <a:gd name="T12" fmla="*/ 540 w 36"/>
                <a:gd name="T13" fmla="*/ 33006 h 133"/>
                <a:gd name="T14" fmla="*/ 1005 w 36"/>
                <a:gd name="T15" fmla="*/ 10685 h 133"/>
                <a:gd name="T16" fmla="*/ 2855 w 36"/>
                <a:gd name="T17" fmla="*/ 1648 h 133"/>
                <a:gd name="T18" fmla="*/ 5853 w 36"/>
                <a:gd name="T19" fmla="*/ 546 h 133"/>
                <a:gd name="T20" fmla="*/ 9888 w 36"/>
                <a:gd name="T21" fmla="*/ 5091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3">
                  <a:moveTo>
                    <a:pt x="20" y="10"/>
                  </a:moveTo>
                  <a:cubicBezTo>
                    <a:pt x="22" y="24"/>
                    <a:pt x="23" y="40"/>
                    <a:pt x="25" y="57"/>
                  </a:cubicBezTo>
                  <a:cubicBezTo>
                    <a:pt x="30" y="84"/>
                    <a:pt x="34" y="100"/>
                    <a:pt x="35" y="109"/>
                  </a:cubicBezTo>
                  <a:cubicBezTo>
                    <a:pt x="36" y="118"/>
                    <a:pt x="34" y="125"/>
                    <a:pt x="27" y="130"/>
                  </a:cubicBezTo>
                  <a:cubicBezTo>
                    <a:pt x="23" y="133"/>
                    <a:pt x="21" y="133"/>
                    <a:pt x="20" y="133"/>
                  </a:cubicBezTo>
                  <a:cubicBezTo>
                    <a:pt x="14" y="130"/>
                    <a:pt x="9" y="127"/>
                    <a:pt x="7" y="113"/>
                  </a:cubicBezTo>
                  <a:cubicBezTo>
                    <a:pt x="5" y="98"/>
                    <a:pt x="2" y="81"/>
                    <a:pt x="1" y="65"/>
                  </a:cubicBezTo>
                  <a:cubicBezTo>
                    <a:pt x="0" y="48"/>
                    <a:pt x="0" y="40"/>
                    <a:pt x="2" y="21"/>
                  </a:cubicBezTo>
                  <a:cubicBezTo>
                    <a:pt x="3" y="12"/>
                    <a:pt x="4" y="6"/>
                    <a:pt x="6" y="3"/>
                  </a:cubicBezTo>
                  <a:cubicBezTo>
                    <a:pt x="6" y="1"/>
                    <a:pt x="7" y="0"/>
                    <a:pt x="12" y="1"/>
                  </a:cubicBezTo>
                  <a:cubicBezTo>
                    <a:pt x="17" y="3"/>
                    <a:pt x="19" y="6"/>
                    <a:pt x="20" y="10"/>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8" name="Freeform 97"/>
            <p:cNvSpPr>
              <a:spLocks/>
            </p:cNvSpPr>
            <p:nvPr/>
          </p:nvSpPr>
          <p:spPr bwMode="auto">
            <a:xfrm>
              <a:off x="1542" y="3552"/>
              <a:ext cx="67" cy="249"/>
            </a:xfrm>
            <a:custGeom>
              <a:avLst/>
              <a:gdLst>
                <a:gd name="T0" fmla="*/ 9888 w 36"/>
                <a:gd name="T1" fmla="*/ 5270 h 134"/>
                <a:gd name="T2" fmla="*/ 12832 w 36"/>
                <a:gd name="T3" fmla="*/ 28007 h 134"/>
                <a:gd name="T4" fmla="*/ 17420 w 36"/>
                <a:gd name="T5" fmla="*/ 53858 h 134"/>
                <a:gd name="T6" fmla="*/ 13378 w 36"/>
                <a:gd name="T7" fmla="*/ 64279 h 134"/>
                <a:gd name="T8" fmla="*/ 9888 w 36"/>
                <a:gd name="T9" fmla="*/ 65240 h 134"/>
                <a:gd name="T10" fmla="*/ 4042 w 36"/>
                <a:gd name="T11" fmla="*/ 55990 h 134"/>
                <a:gd name="T12" fmla="*/ 540 w 36"/>
                <a:gd name="T13" fmla="*/ 32606 h 134"/>
                <a:gd name="T14" fmla="*/ 1005 w 36"/>
                <a:gd name="T15" fmla="*/ 10794 h 134"/>
                <a:gd name="T16" fmla="*/ 2855 w 36"/>
                <a:gd name="T17" fmla="*/ 1526 h 134"/>
                <a:gd name="T18" fmla="*/ 5853 w 36"/>
                <a:gd name="T19" fmla="*/ 1002 h 134"/>
                <a:gd name="T20" fmla="*/ 9888 w 36"/>
                <a:gd name="T21" fmla="*/ 527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0" y="11"/>
                  </a:moveTo>
                  <a:cubicBezTo>
                    <a:pt x="22" y="24"/>
                    <a:pt x="24" y="41"/>
                    <a:pt x="26" y="57"/>
                  </a:cubicBezTo>
                  <a:cubicBezTo>
                    <a:pt x="30" y="85"/>
                    <a:pt x="34" y="100"/>
                    <a:pt x="35" y="110"/>
                  </a:cubicBezTo>
                  <a:cubicBezTo>
                    <a:pt x="36" y="119"/>
                    <a:pt x="34" y="125"/>
                    <a:pt x="27" y="131"/>
                  </a:cubicBezTo>
                  <a:cubicBezTo>
                    <a:pt x="24" y="134"/>
                    <a:pt x="21" y="134"/>
                    <a:pt x="20" y="133"/>
                  </a:cubicBezTo>
                  <a:cubicBezTo>
                    <a:pt x="14" y="131"/>
                    <a:pt x="9" y="127"/>
                    <a:pt x="8" y="114"/>
                  </a:cubicBezTo>
                  <a:cubicBezTo>
                    <a:pt x="6" y="99"/>
                    <a:pt x="2" y="82"/>
                    <a:pt x="1" y="66"/>
                  </a:cubicBezTo>
                  <a:cubicBezTo>
                    <a:pt x="1" y="49"/>
                    <a:pt x="0" y="40"/>
                    <a:pt x="2" y="22"/>
                  </a:cubicBezTo>
                  <a:cubicBezTo>
                    <a:pt x="3" y="13"/>
                    <a:pt x="4" y="7"/>
                    <a:pt x="6" y="3"/>
                  </a:cubicBezTo>
                  <a:cubicBezTo>
                    <a:pt x="6" y="2"/>
                    <a:pt x="7" y="0"/>
                    <a:pt x="12" y="2"/>
                  </a:cubicBezTo>
                  <a:cubicBezTo>
                    <a:pt x="17" y="3"/>
                    <a:pt x="19" y="6"/>
                    <a:pt x="20" y="1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9" name="Freeform 98"/>
            <p:cNvSpPr>
              <a:spLocks/>
            </p:cNvSpPr>
            <p:nvPr/>
          </p:nvSpPr>
          <p:spPr bwMode="auto">
            <a:xfrm>
              <a:off x="1540" y="3803"/>
              <a:ext cx="67" cy="249"/>
            </a:xfrm>
            <a:custGeom>
              <a:avLst/>
              <a:gdLst>
                <a:gd name="T0" fmla="*/ 9888 w 36"/>
                <a:gd name="T1" fmla="*/ 5270 h 134"/>
                <a:gd name="T2" fmla="*/ 12553 w 36"/>
                <a:gd name="T3" fmla="*/ 28007 h 134"/>
                <a:gd name="T4" fmla="*/ 17420 w 36"/>
                <a:gd name="T5" fmla="*/ 53858 h 134"/>
                <a:gd name="T6" fmla="*/ 13378 w 36"/>
                <a:gd name="T7" fmla="*/ 64279 h 134"/>
                <a:gd name="T8" fmla="*/ 9888 w 36"/>
                <a:gd name="T9" fmla="*/ 65240 h 134"/>
                <a:gd name="T10" fmla="*/ 3480 w 36"/>
                <a:gd name="T11" fmla="*/ 55990 h 134"/>
                <a:gd name="T12" fmla="*/ 540 w 36"/>
                <a:gd name="T13" fmla="*/ 31991 h 134"/>
                <a:gd name="T14" fmla="*/ 1005 w 36"/>
                <a:gd name="T15" fmla="*/ 10252 h 134"/>
                <a:gd name="T16" fmla="*/ 2855 w 36"/>
                <a:gd name="T17" fmla="*/ 1526 h 134"/>
                <a:gd name="T18" fmla="*/ 5853 w 36"/>
                <a:gd name="T19" fmla="*/ 1002 h 134"/>
                <a:gd name="T20" fmla="*/ 9888 w 36"/>
                <a:gd name="T21" fmla="*/ 527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0" y="11"/>
                  </a:moveTo>
                  <a:cubicBezTo>
                    <a:pt x="22" y="24"/>
                    <a:pt x="23" y="41"/>
                    <a:pt x="25" y="57"/>
                  </a:cubicBezTo>
                  <a:cubicBezTo>
                    <a:pt x="30" y="84"/>
                    <a:pt x="34" y="100"/>
                    <a:pt x="35" y="110"/>
                  </a:cubicBezTo>
                  <a:cubicBezTo>
                    <a:pt x="36" y="118"/>
                    <a:pt x="34" y="125"/>
                    <a:pt x="27" y="131"/>
                  </a:cubicBezTo>
                  <a:cubicBezTo>
                    <a:pt x="23" y="134"/>
                    <a:pt x="21" y="133"/>
                    <a:pt x="20" y="133"/>
                  </a:cubicBezTo>
                  <a:cubicBezTo>
                    <a:pt x="14" y="131"/>
                    <a:pt x="9" y="127"/>
                    <a:pt x="7" y="114"/>
                  </a:cubicBezTo>
                  <a:cubicBezTo>
                    <a:pt x="5" y="98"/>
                    <a:pt x="2" y="82"/>
                    <a:pt x="1" y="65"/>
                  </a:cubicBezTo>
                  <a:cubicBezTo>
                    <a:pt x="0" y="49"/>
                    <a:pt x="0" y="40"/>
                    <a:pt x="2" y="21"/>
                  </a:cubicBezTo>
                  <a:cubicBezTo>
                    <a:pt x="3" y="13"/>
                    <a:pt x="4" y="6"/>
                    <a:pt x="6" y="3"/>
                  </a:cubicBezTo>
                  <a:cubicBezTo>
                    <a:pt x="6" y="2"/>
                    <a:pt x="7" y="0"/>
                    <a:pt x="12" y="2"/>
                  </a:cubicBezTo>
                  <a:cubicBezTo>
                    <a:pt x="17" y="3"/>
                    <a:pt x="19" y="6"/>
                    <a:pt x="20" y="1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0" name="Freeform 99"/>
            <p:cNvSpPr>
              <a:spLocks/>
            </p:cNvSpPr>
            <p:nvPr/>
          </p:nvSpPr>
          <p:spPr bwMode="auto">
            <a:xfrm>
              <a:off x="1543" y="4054"/>
              <a:ext cx="70" cy="247"/>
            </a:xfrm>
            <a:custGeom>
              <a:avLst/>
              <a:gdLst>
                <a:gd name="T0" fmla="*/ 11775 w 37"/>
                <a:gd name="T1" fmla="*/ 4970 h 133"/>
                <a:gd name="T2" fmla="*/ 15269 w 37"/>
                <a:gd name="T3" fmla="*/ 27909 h 133"/>
                <a:gd name="T4" fmla="*/ 21189 w 37"/>
                <a:gd name="T5" fmla="*/ 53610 h 133"/>
                <a:gd name="T6" fmla="*/ 16414 w 37"/>
                <a:gd name="T7" fmla="*/ 63379 h 133"/>
                <a:gd name="T8" fmla="*/ 11775 w 37"/>
                <a:gd name="T9" fmla="*/ 64903 h 133"/>
                <a:gd name="T10" fmla="*/ 4586 w 37"/>
                <a:gd name="T11" fmla="*/ 55179 h 133"/>
                <a:gd name="T12" fmla="*/ 677 w 37"/>
                <a:gd name="T13" fmla="*/ 31833 h 133"/>
                <a:gd name="T14" fmla="*/ 1281 w 37"/>
                <a:gd name="T15" fmla="*/ 10201 h 133"/>
                <a:gd name="T16" fmla="*/ 3487 w 37"/>
                <a:gd name="T17" fmla="*/ 1001 h 133"/>
                <a:gd name="T18" fmla="*/ 7713 w 37"/>
                <a:gd name="T19" fmla="*/ 1001 h 133"/>
                <a:gd name="T20" fmla="*/ 11775 w 37"/>
                <a:gd name="T21" fmla="*/ 497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133">
                  <a:moveTo>
                    <a:pt x="20" y="10"/>
                  </a:moveTo>
                  <a:cubicBezTo>
                    <a:pt x="23" y="24"/>
                    <a:pt x="24" y="41"/>
                    <a:pt x="26" y="57"/>
                  </a:cubicBezTo>
                  <a:cubicBezTo>
                    <a:pt x="30" y="84"/>
                    <a:pt x="34" y="100"/>
                    <a:pt x="36" y="110"/>
                  </a:cubicBezTo>
                  <a:cubicBezTo>
                    <a:pt x="37" y="118"/>
                    <a:pt x="35" y="125"/>
                    <a:pt x="28" y="130"/>
                  </a:cubicBezTo>
                  <a:cubicBezTo>
                    <a:pt x="24" y="133"/>
                    <a:pt x="22" y="133"/>
                    <a:pt x="20" y="133"/>
                  </a:cubicBezTo>
                  <a:cubicBezTo>
                    <a:pt x="15" y="130"/>
                    <a:pt x="10" y="126"/>
                    <a:pt x="8" y="113"/>
                  </a:cubicBezTo>
                  <a:cubicBezTo>
                    <a:pt x="6" y="98"/>
                    <a:pt x="3" y="81"/>
                    <a:pt x="1" y="65"/>
                  </a:cubicBezTo>
                  <a:cubicBezTo>
                    <a:pt x="1" y="49"/>
                    <a:pt x="0" y="40"/>
                    <a:pt x="2" y="21"/>
                  </a:cubicBezTo>
                  <a:cubicBezTo>
                    <a:pt x="3" y="12"/>
                    <a:pt x="5" y="6"/>
                    <a:pt x="6" y="2"/>
                  </a:cubicBezTo>
                  <a:cubicBezTo>
                    <a:pt x="7" y="1"/>
                    <a:pt x="7" y="0"/>
                    <a:pt x="13" y="2"/>
                  </a:cubicBezTo>
                  <a:cubicBezTo>
                    <a:pt x="17" y="3"/>
                    <a:pt x="19" y="6"/>
                    <a:pt x="20" y="10"/>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1" name="Freeform 100"/>
            <p:cNvSpPr>
              <a:spLocks/>
            </p:cNvSpPr>
            <p:nvPr/>
          </p:nvSpPr>
          <p:spPr bwMode="auto">
            <a:xfrm>
              <a:off x="1603" y="2268"/>
              <a:ext cx="209" cy="255"/>
            </a:xfrm>
            <a:custGeom>
              <a:avLst/>
              <a:gdLst>
                <a:gd name="T0" fmla="*/ 55486 w 112"/>
                <a:gd name="T1" fmla="*/ 57889 h 137"/>
                <a:gd name="T2" fmla="*/ 44416 w 112"/>
                <a:gd name="T3" fmla="*/ 67253 h 137"/>
                <a:gd name="T4" fmla="*/ 30184 w 112"/>
                <a:gd name="T5" fmla="*/ 65412 h 137"/>
                <a:gd name="T6" fmla="*/ 17812 w 112"/>
                <a:gd name="T7" fmla="*/ 56340 h 137"/>
                <a:gd name="T8" fmla="*/ 6634 w 112"/>
                <a:gd name="T9" fmla="*/ 39454 h 137"/>
                <a:gd name="T10" fmla="*/ 1651 w 112"/>
                <a:gd name="T11" fmla="*/ 14006 h 137"/>
                <a:gd name="T12" fmla="*/ 14270 w 112"/>
                <a:gd name="T13" fmla="*/ 1005 h 137"/>
                <a:gd name="T14" fmla="*/ 31744 w 112"/>
                <a:gd name="T15" fmla="*/ 5321 h 137"/>
                <a:gd name="T16" fmla="*/ 44416 w 112"/>
                <a:gd name="T17" fmla="*/ 18049 h 137"/>
                <a:gd name="T18" fmla="*/ 53246 w 112"/>
                <a:gd name="T19" fmla="*/ 31817 h 137"/>
                <a:gd name="T20" fmla="*/ 56747 w 112"/>
                <a:gd name="T21" fmla="*/ 48815 h 137"/>
                <a:gd name="T22" fmla="*/ 55486 w 112"/>
                <a:gd name="T23" fmla="*/ 57889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2" h="137">
                  <a:moveTo>
                    <a:pt x="108" y="116"/>
                  </a:moveTo>
                  <a:cubicBezTo>
                    <a:pt x="105" y="127"/>
                    <a:pt x="98" y="133"/>
                    <a:pt x="87" y="135"/>
                  </a:cubicBezTo>
                  <a:cubicBezTo>
                    <a:pt x="76" y="137"/>
                    <a:pt x="70" y="137"/>
                    <a:pt x="59" y="131"/>
                  </a:cubicBezTo>
                  <a:cubicBezTo>
                    <a:pt x="48" y="125"/>
                    <a:pt x="41" y="120"/>
                    <a:pt x="35" y="113"/>
                  </a:cubicBezTo>
                  <a:cubicBezTo>
                    <a:pt x="29" y="105"/>
                    <a:pt x="20" y="96"/>
                    <a:pt x="13" y="79"/>
                  </a:cubicBezTo>
                  <a:cubicBezTo>
                    <a:pt x="6" y="63"/>
                    <a:pt x="0" y="45"/>
                    <a:pt x="3" y="28"/>
                  </a:cubicBezTo>
                  <a:cubicBezTo>
                    <a:pt x="7" y="12"/>
                    <a:pt x="17" y="4"/>
                    <a:pt x="28" y="2"/>
                  </a:cubicBezTo>
                  <a:cubicBezTo>
                    <a:pt x="39" y="0"/>
                    <a:pt x="55" y="4"/>
                    <a:pt x="62" y="11"/>
                  </a:cubicBezTo>
                  <a:cubicBezTo>
                    <a:pt x="71" y="19"/>
                    <a:pt x="80" y="28"/>
                    <a:pt x="87" y="36"/>
                  </a:cubicBezTo>
                  <a:cubicBezTo>
                    <a:pt x="92" y="42"/>
                    <a:pt x="99" y="53"/>
                    <a:pt x="104" y="64"/>
                  </a:cubicBezTo>
                  <a:cubicBezTo>
                    <a:pt x="109" y="75"/>
                    <a:pt x="112" y="87"/>
                    <a:pt x="111" y="98"/>
                  </a:cubicBezTo>
                  <a:cubicBezTo>
                    <a:pt x="110" y="103"/>
                    <a:pt x="109" y="109"/>
                    <a:pt x="108" y="116"/>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2" name="Freeform 101"/>
            <p:cNvSpPr>
              <a:spLocks/>
            </p:cNvSpPr>
            <p:nvPr/>
          </p:nvSpPr>
          <p:spPr bwMode="auto">
            <a:xfrm>
              <a:off x="2095" y="2665"/>
              <a:ext cx="269" cy="245"/>
            </a:xfrm>
            <a:custGeom>
              <a:avLst/>
              <a:gdLst>
                <a:gd name="T0" fmla="*/ 35098 w 145"/>
                <a:gd name="T1" fmla="*/ 1854 h 132"/>
                <a:gd name="T2" fmla="*/ 53622 w 145"/>
                <a:gd name="T3" fmla="*/ 999 h 132"/>
                <a:gd name="T4" fmla="*/ 66083 w 145"/>
                <a:gd name="T5" fmla="*/ 8595 h 132"/>
                <a:gd name="T6" fmla="*/ 69411 w 145"/>
                <a:gd name="T7" fmla="*/ 25634 h 132"/>
                <a:gd name="T8" fmla="*/ 68452 w 145"/>
                <a:gd name="T9" fmla="*/ 36351 h 132"/>
                <a:gd name="T10" fmla="*/ 60872 w 145"/>
                <a:gd name="T11" fmla="*/ 51957 h 132"/>
                <a:gd name="T12" fmla="*/ 46277 w 145"/>
                <a:gd name="T13" fmla="*/ 59567 h 132"/>
                <a:gd name="T14" fmla="*/ 26080 w 145"/>
                <a:gd name="T15" fmla="*/ 63526 h 132"/>
                <a:gd name="T16" fmla="*/ 6287 w 145"/>
                <a:gd name="T17" fmla="*/ 55316 h 132"/>
                <a:gd name="T18" fmla="*/ 2395 w 145"/>
                <a:gd name="T19" fmla="*/ 29610 h 132"/>
                <a:gd name="T20" fmla="*/ 16441 w 145"/>
                <a:gd name="T21" fmla="*/ 9208 h 132"/>
                <a:gd name="T22" fmla="*/ 26080 w 145"/>
                <a:gd name="T23" fmla="*/ 4961 h 132"/>
                <a:gd name="T24" fmla="*/ 35098 w 145"/>
                <a:gd name="T25" fmla="*/ 1854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32">
                  <a:moveTo>
                    <a:pt x="73" y="4"/>
                  </a:moveTo>
                  <a:cubicBezTo>
                    <a:pt x="86" y="1"/>
                    <a:pt x="101" y="0"/>
                    <a:pt x="111" y="2"/>
                  </a:cubicBezTo>
                  <a:cubicBezTo>
                    <a:pt x="121" y="3"/>
                    <a:pt x="133" y="11"/>
                    <a:pt x="137" y="18"/>
                  </a:cubicBezTo>
                  <a:cubicBezTo>
                    <a:pt x="141" y="26"/>
                    <a:pt x="143" y="41"/>
                    <a:pt x="144" y="53"/>
                  </a:cubicBezTo>
                  <a:cubicBezTo>
                    <a:pt x="145" y="59"/>
                    <a:pt x="144" y="66"/>
                    <a:pt x="142" y="75"/>
                  </a:cubicBezTo>
                  <a:cubicBezTo>
                    <a:pt x="139" y="91"/>
                    <a:pt x="134" y="101"/>
                    <a:pt x="126" y="107"/>
                  </a:cubicBezTo>
                  <a:cubicBezTo>
                    <a:pt x="117" y="113"/>
                    <a:pt x="108" y="120"/>
                    <a:pt x="96" y="123"/>
                  </a:cubicBezTo>
                  <a:cubicBezTo>
                    <a:pt x="83" y="126"/>
                    <a:pt x="72" y="130"/>
                    <a:pt x="54" y="131"/>
                  </a:cubicBezTo>
                  <a:cubicBezTo>
                    <a:pt x="38" y="132"/>
                    <a:pt x="25" y="130"/>
                    <a:pt x="13" y="114"/>
                  </a:cubicBezTo>
                  <a:cubicBezTo>
                    <a:pt x="0" y="98"/>
                    <a:pt x="0" y="83"/>
                    <a:pt x="5" y="61"/>
                  </a:cubicBezTo>
                  <a:cubicBezTo>
                    <a:pt x="9" y="39"/>
                    <a:pt x="20" y="28"/>
                    <a:pt x="34" y="19"/>
                  </a:cubicBezTo>
                  <a:cubicBezTo>
                    <a:pt x="41" y="15"/>
                    <a:pt x="47" y="12"/>
                    <a:pt x="54" y="10"/>
                  </a:cubicBezTo>
                  <a:lnTo>
                    <a:pt x="73" y="4"/>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3" name="Freeform 102"/>
            <p:cNvSpPr>
              <a:spLocks/>
            </p:cNvSpPr>
            <p:nvPr/>
          </p:nvSpPr>
          <p:spPr bwMode="auto">
            <a:xfrm>
              <a:off x="2565" y="2285"/>
              <a:ext cx="85" cy="273"/>
            </a:xfrm>
            <a:custGeom>
              <a:avLst/>
              <a:gdLst>
                <a:gd name="T0" fmla="*/ 13009 w 46"/>
                <a:gd name="T1" fmla="*/ 1859 h 147"/>
                <a:gd name="T2" fmla="*/ 20378 w 46"/>
                <a:gd name="T3" fmla="*/ 13696 h 147"/>
                <a:gd name="T4" fmla="*/ 20378 w 46"/>
                <a:gd name="T5" fmla="*/ 35184 h 147"/>
                <a:gd name="T6" fmla="*/ 17510 w 46"/>
                <a:gd name="T7" fmla="*/ 59118 h 147"/>
                <a:gd name="T8" fmla="*/ 10753 w 46"/>
                <a:gd name="T9" fmla="*/ 70155 h 147"/>
                <a:gd name="T10" fmla="*/ 1471 w 46"/>
                <a:gd name="T11" fmla="*/ 63379 h 147"/>
                <a:gd name="T12" fmla="*/ 1748 w 46"/>
                <a:gd name="T13" fmla="*/ 49352 h 147"/>
                <a:gd name="T14" fmla="*/ 5022 w 46"/>
                <a:gd name="T15" fmla="*/ 30689 h 147"/>
                <a:gd name="T16" fmla="*/ 7717 w 46"/>
                <a:gd name="T17" fmla="*/ 7911 h 147"/>
                <a:gd name="T18" fmla="*/ 13009 w 46"/>
                <a:gd name="T19" fmla="*/ 1859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147">
                  <a:moveTo>
                    <a:pt x="28" y="4"/>
                  </a:moveTo>
                  <a:cubicBezTo>
                    <a:pt x="40" y="0"/>
                    <a:pt x="42" y="9"/>
                    <a:pt x="44" y="28"/>
                  </a:cubicBezTo>
                  <a:cubicBezTo>
                    <a:pt x="46" y="46"/>
                    <a:pt x="45" y="55"/>
                    <a:pt x="44" y="72"/>
                  </a:cubicBezTo>
                  <a:cubicBezTo>
                    <a:pt x="44" y="89"/>
                    <a:pt x="40" y="106"/>
                    <a:pt x="38" y="121"/>
                  </a:cubicBezTo>
                  <a:cubicBezTo>
                    <a:pt x="36" y="136"/>
                    <a:pt x="30" y="141"/>
                    <a:pt x="23" y="144"/>
                  </a:cubicBezTo>
                  <a:cubicBezTo>
                    <a:pt x="16" y="147"/>
                    <a:pt x="5" y="138"/>
                    <a:pt x="3" y="130"/>
                  </a:cubicBezTo>
                  <a:cubicBezTo>
                    <a:pt x="0" y="122"/>
                    <a:pt x="1" y="111"/>
                    <a:pt x="4" y="101"/>
                  </a:cubicBezTo>
                  <a:cubicBezTo>
                    <a:pt x="7" y="90"/>
                    <a:pt x="9" y="78"/>
                    <a:pt x="11" y="63"/>
                  </a:cubicBezTo>
                  <a:cubicBezTo>
                    <a:pt x="13" y="47"/>
                    <a:pt x="14" y="30"/>
                    <a:pt x="17" y="16"/>
                  </a:cubicBezTo>
                  <a:cubicBezTo>
                    <a:pt x="18" y="10"/>
                    <a:pt x="22" y="6"/>
                    <a:pt x="28" y="4"/>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4" name="Freeform 103"/>
            <p:cNvSpPr>
              <a:spLocks/>
            </p:cNvSpPr>
            <p:nvPr/>
          </p:nvSpPr>
          <p:spPr bwMode="auto">
            <a:xfrm>
              <a:off x="2578" y="2019"/>
              <a:ext cx="72" cy="287"/>
            </a:xfrm>
            <a:custGeom>
              <a:avLst/>
              <a:gdLst>
                <a:gd name="T0" fmla="*/ 9735 w 39"/>
                <a:gd name="T1" fmla="*/ 546 h 154"/>
                <a:gd name="T2" fmla="*/ 12949 w 39"/>
                <a:gd name="T3" fmla="*/ 1018 h 154"/>
                <a:gd name="T4" fmla="*/ 16241 w 39"/>
                <a:gd name="T5" fmla="*/ 12945 h 154"/>
                <a:gd name="T6" fmla="*/ 17027 w 39"/>
                <a:gd name="T7" fmla="*/ 42785 h 154"/>
                <a:gd name="T8" fmla="*/ 15637 w 39"/>
                <a:gd name="T9" fmla="*/ 56765 h 154"/>
                <a:gd name="T10" fmla="*/ 10529 w 39"/>
                <a:gd name="T11" fmla="*/ 74318 h 154"/>
                <a:gd name="T12" fmla="*/ 3799 w 39"/>
                <a:gd name="T13" fmla="*/ 75328 h 154"/>
                <a:gd name="T14" fmla="*/ 0 w 39"/>
                <a:gd name="T15" fmla="*/ 64364 h 154"/>
                <a:gd name="T16" fmla="*/ 2706 w 39"/>
                <a:gd name="T17" fmla="*/ 41470 h 154"/>
                <a:gd name="T18" fmla="*/ 5531 w 39"/>
                <a:gd name="T19" fmla="*/ 14654 h 154"/>
                <a:gd name="T20" fmla="*/ 5531 w 39"/>
                <a:gd name="T21" fmla="*/ 5960 h 154"/>
                <a:gd name="T22" fmla="*/ 9735 w 39"/>
                <a:gd name="T23" fmla="*/ 5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54">
                  <a:moveTo>
                    <a:pt x="21" y="1"/>
                  </a:moveTo>
                  <a:cubicBezTo>
                    <a:pt x="25" y="0"/>
                    <a:pt x="27" y="1"/>
                    <a:pt x="28" y="2"/>
                  </a:cubicBezTo>
                  <a:cubicBezTo>
                    <a:pt x="33" y="8"/>
                    <a:pt x="33" y="15"/>
                    <a:pt x="35" y="26"/>
                  </a:cubicBezTo>
                  <a:cubicBezTo>
                    <a:pt x="38" y="42"/>
                    <a:pt x="39" y="59"/>
                    <a:pt x="37" y="85"/>
                  </a:cubicBezTo>
                  <a:cubicBezTo>
                    <a:pt x="34" y="112"/>
                    <a:pt x="34" y="112"/>
                    <a:pt x="34" y="112"/>
                  </a:cubicBezTo>
                  <a:cubicBezTo>
                    <a:pt x="32" y="129"/>
                    <a:pt x="29" y="139"/>
                    <a:pt x="23" y="147"/>
                  </a:cubicBezTo>
                  <a:cubicBezTo>
                    <a:pt x="18" y="153"/>
                    <a:pt x="15" y="154"/>
                    <a:pt x="8" y="149"/>
                  </a:cubicBezTo>
                  <a:cubicBezTo>
                    <a:pt x="1" y="143"/>
                    <a:pt x="0" y="136"/>
                    <a:pt x="0" y="127"/>
                  </a:cubicBezTo>
                  <a:cubicBezTo>
                    <a:pt x="0" y="117"/>
                    <a:pt x="2" y="104"/>
                    <a:pt x="6" y="82"/>
                  </a:cubicBezTo>
                  <a:cubicBezTo>
                    <a:pt x="10" y="61"/>
                    <a:pt x="12" y="41"/>
                    <a:pt x="12" y="29"/>
                  </a:cubicBezTo>
                  <a:cubicBezTo>
                    <a:pt x="12" y="12"/>
                    <a:pt x="12" y="12"/>
                    <a:pt x="12" y="12"/>
                  </a:cubicBezTo>
                  <a:cubicBezTo>
                    <a:pt x="12" y="6"/>
                    <a:pt x="14" y="2"/>
                    <a:pt x="21" y="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 name="Freeform 104"/>
            <p:cNvSpPr>
              <a:spLocks/>
            </p:cNvSpPr>
            <p:nvPr/>
          </p:nvSpPr>
          <p:spPr bwMode="auto">
            <a:xfrm>
              <a:off x="2573" y="2554"/>
              <a:ext cx="66" cy="248"/>
            </a:xfrm>
            <a:custGeom>
              <a:avLst/>
              <a:gdLst>
                <a:gd name="T0" fmla="*/ 10382 w 36"/>
                <a:gd name="T1" fmla="*/ 546 h 133"/>
                <a:gd name="T2" fmla="*/ 12879 w 36"/>
                <a:gd name="T3" fmla="*/ 1018 h 133"/>
                <a:gd name="T4" fmla="*/ 14544 w 36"/>
                <a:gd name="T5" fmla="*/ 10685 h 133"/>
                <a:gd name="T6" fmla="*/ 14956 w 36"/>
                <a:gd name="T7" fmla="*/ 33006 h 133"/>
                <a:gd name="T8" fmla="*/ 11972 w 36"/>
                <a:gd name="T9" fmla="*/ 57460 h 133"/>
                <a:gd name="T10" fmla="*/ 6752 w 36"/>
                <a:gd name="T11" fmla="*/ 67085 h 133"/>
                <a:gd name="T12" fmla="*/ 4000 w 36"/>
                <a:gd name="T13" fmla="*/ 65910 h 133"/>
                <a:gd name="T14" fmla="*/ 501 w 36"/>
                <a:gd name="T15" fmla="*/ 55405 h 133"/>
                <a:gd name="T16" fmla="*/ 4246 w 36"/>
                <a:gd name="T17" fmla="*/ 28915 h 133"/>
                <a:gd name="T18" fmla="*/ 6752 w 36"/>
                <a:gd name="T19" fmla="*/ 5091 h 133"/>
                <a:gd name="T20" fmla="*/ 10382 w 36"/>
                <a:gd name="T21" fmla="*/ 546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3">
                  <a:moveTo>
                    <a:pt x="24" y="1"/>
                  </a:moveTo>
                  <a:cubicBezTo>
                    <a:pt x="29" y="0"/>
                    <a:pt x="30" y="1"/>
                    <a:pt x="30" y="2"/>
                  </a:cubicBezTo>
                  <a:cubicBezTo>
                    <a:pt x="32" y="6"/>
                    <a:pt x="33" y="12"/>
                    <a:pt x="34" y="21"/>
                  </a:cubicBezTo>
                  <a:cubicBezTo>
                    <a:pt x="36" y="39"/>
                    <a:pt x="36" y="48"/>
                    <a:pt x="35" y="65"/>
                  </a:cubicBezTo>
                  <a:cubicBezTo>
                    <a:pt x="34" y="81"/>
                    <a:pt x="30" y="98"/>
                    <a:pt x="28" y="113"/>
                  </a:cubicBezTo>
                  <a:cubicBezTo>
                    <a:pt x="27" y="126"/>
                    <a:pt x="22" y="130"/>
                    <a:pt x="16" y="132"/>
                  </a:cubicBezTo>
                  <a:cubicBezTo>
                    <a:pt x="15" y="133"/>
                    <a:pt x="13" y="133"/>
                    <a:pt x="9" y="130"/>
                  </a:cubicBezTo>
                  <a:cubicBezTo>
                    <a:pt x="1" y="124"/>
                    <a:pt x="0" y="118"/>
                    <a:pt x="1" y="109"/>
                  </a:cubicBezTo>
                  <a:cubicBezTo>
                    <a:pt x="5" y="89"/>
                    <a:pt x="8" y="72"/>
                    <a:pt x="10" y="57"/>
                  </a:cubicBezTo>
                  <a:cubicBezTo>
                    <a:pt x="13" y="41"/>
                    <a:pt x="13" y="24"/>
                    <a:pt x="16" y="10"/>
                  </a:cubicBezTo>
                  <a:cubicBezTo>
                    <a:pt x="17" y="5"/>
                    <a:pt x="20" y="3"/>
                    <a:pt x="24" y="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 name="Freeform 105"/>
            <p:cNvSpPr>
              <a:spLocks/>
            </p:cNvSpPr>
            <p:nvPr/>
          </p:nvSpPr>
          <p:spPr bwMode="auto">
            <a:xfrm>
              <a:off x="2095" y="2417"/>
              <a:ext cx="269" cy="245"/>
            </a:xfrm>
            <a:custGeom>
              <a:avLst/>
              <a:gdLst>
                <a:gd name="T0" fmla="*/ 35098 w 145"/>
                <a:gd name="T1" fmla="*/ 2422 h 132"/>
                <a:gd name="T2" fmla="*/ 53622 w 145"/>
                <a:gd name="T3" fmla="*/ 999 h 132"/>
                <a:gd name="T4" fmla="*/ 66083 w 145"/>
                <a:gd name="T5" fmla="*/ 9208 h 132"/>
                <a:gd name="T6" fmla="*/ 69411 w 145"/>
                <a:gd name="T7" fmla="*/ 25634 h 132"/>
                <a:gd name="T8" fmla="*/ 68452 w 145"/>
                <a:gd name="T9" fmla="*/ 36351 h 132"/>
                <a:gd name="T10" fmla="*/ 60872 w 145"/>
                <a:gd name="T11" fmla="*/ 51957 h 132"/>
                <a:gd name="T12" fmla="*/ 46277 w 145"/>
                <a:gd name="T13" fmla="*/ 59567 h 132"/>
                <a:gd name="T14" fmla="*/ 26080 w 145"/>
                <a:gd name="T15" fmla="*/ 63526 h 132"/>
                <a:gd name="T16" fmla="*/ 6287 w 145"/>
                <a:gd name="T17" fmla="*/ 55316 h 132"/>
                <a:gd name="T18" fmla="*/ 2395 w 145"/>
                <a:gd name="T19" fmla="*/ 29610 h 132"/>
                <a:gd name="T20" fmla="*/ 16441 w 145"/>
                <a:gd name="T21" fmla="*/ 9731 h 132"/>
                <a:gd name="T22" fmla="*/ 26080 w 145"/>
                <a:gd name="T23" fmla="*/ 4961 h 132"/>
                <a:gd name="T24" fmla="*/ 35098 w 145"/>
                <a:gd name="T25" fmla="*/ 2422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32">
                  <a:moveTo>
                    <a:pt x="73" y="5"/>
                  </a:moveTo>
                  <a:cubicBezTo>
                    <a:pt x="85" y="1"/>
                    <a:pt x="101" y="0"/>
                    <a:pt x="111" y="2"/>
                  </a:cubicBezTo>
                  <a:cubicBezTo>
                    <a:pt x="121" y="4"/>
                    <a:pt x="133" y="11"/>
                    <a:pt x="137" y="19"/>
                  </a:cubicBezTo>
                  <a:cubicBezTo>
                    <a:pt x="141" y="26"/>
                    <a:pt x="143" y="41"/>
                    <a:pt x="144" y="53"/>
                  </a:cubicBezTo>
                  <a:cubicBezTo>
                    <a:pt x="145" y="60"/>
                    <a:pt x="144" y="67"/>
                    <a:pt x="142" y="75"/>
                  </a:cubicBezTo>
                  <a:cubicBezTo>
                    <a:pt x="139" y="91"/>
                    <a:pt x="134" y="101"/>
                    <a:pt x="126" y="107"/>
                  </a:cubicBezTo>
                  <a:cubicBezTo>
                    <a:pt x="117" y="113"/>
                    <a:pt x="108" y="120"/>
                    <a:pt x="96" y="123"/>
                  </a:cubicBezTo>
                  <a:cubicBezTo>
                    <a:pt x="83" y="126"/>
                    <a:pt x="72" y="130"/>
                    <a:pt x="54" y="131"/>
                  </a:cubicBezTo>
                  <a:cubicBezTo>
                    <a:pt x="38" y="132"/>
                    <a:pt x="25" y="130"/>
                    <a:pt x="13" y="114"/>
                  </a:cubicBezTo>
                  <a:cubicBezTo>
                    <a:pt x="0" y="98"/>
                    <a:pt x="0" y="84"/>
                    <a:pt x="5" y="61"/>
                  </a:cubicBezTo>
                  <a:cubicBezTo>
                    <a:pt x="9" y="39"/>
                    <a:pt x="20" y="28"/>
                    <a:pt x="34" y="20"/>
                  </a:cubicBezTo>
                  <a:cubicBezTo>
                    <a:pt x="41" y="15"/>
                    <a:pt x="47" y="12"/>
                    <a:pt x="54" y="10"/>
                  </a:cubicBezTo>
                  <a:lnTo>
                    <a:pt x="73" y="5"/>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 name="Freeform 106"/>
            <p:cNvSpPr>
              <a:spLocks/>
            </p:cNvSpPr>
            <p:nvPr/>
          </p:nvSpPr>
          <p:spPr bwMode="auto">
            <a:xfrm>
              <a:off x="2095" y="3159"/>
              <a:ext cx="269" cy="246"/>
            </a:xfrm>
            <a:custGeom>
              <a:avLst/>
              <a:gdLst>
                <a:gd name="T0" fmla="*/ 35098 w 145"/>
                <a:gd name="T1" fmla="*/ 1897 h 132"/>
                <a:gd name="T2" fmla="*/ 53622 w 145"/>
                <a:gd name="T3" fmla="*/ 546 h 132"/>
                <a:gd name="T4" fmla="*/ 66083 w 145"/>
                <a:gd name="T5" fmla="*/ 9134 h 132"/>
                <a:gd name="T6" fmla="*/ 69411 w 145"/>
                <a:gd name="T7" fmla="*/ 26937 h 132"/>
                <a:gd name="T8" fmla="*/ 68452 w 145"/>
                <a:gd name="T9" fmla="*/ 37951 h 132"/>
                <a:gd name="T10" fmla="*/ 60872 w 145"/>
                <a:gd name="T11" fmla="*/ 53704 h 132"/>
                <a:gd name="T12" fmla="*/ 46277 w 145"/>
                <a:gd name="T13" fmla="*/ 61554 h 132"/>
                <a:gd name="T14" fmla="*/ 26080 w 145"/>
                <a:gd name="T15" fmla="*/ 66202 h 132"/>
                <a:gd name="T16" fmla="*/ 6287 w 145"/>
                <a:gd name="T17" fmla="*/ 57476 h 132"/>
                <a:gd name="T18" fmla="*/ 2395 w 145"/>
                <a:gd name="T19" fmla="*/ 30841 h 132"/>
                <a:gd name="T20" fmla="*/ 16441 w 145"/>
                <a:gd name="T21" fmla="*/ 9471 h 132"/>
                <a:gd name="T22" fmla="*/ 26080 w 145"/>
                <a:gd name="T23" fmla="*/ 5082 h 132"/>
                <a:gd name="T24" fmla="*/ 35098 w 145"/>
                <a:gd name="T25" fmla="*/ 1897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32">
                  <a:moveTo>
                    <a:pt x="73" y="4"/>
                  </a:moveTo>
                  <a:cubicBezTo>
                    <a:pt x="85" y="0"/>
                    <a:pt x="101" y="0"/>
                    <a:pt x="111" y="1"/>
                  </a:cubicBezTo>
                  <a:cubicBezTo>
                    <a:pt x="121" y="3"/>
                    <a:pt x="133" y="11"/>
                    <a:pt x="137" y="18"/>
                  </a:cubicBezTo>
                  <a:cubicBezTo>
                    <a:pt x="141" y="26"/>
                    <a:pt x="143" y="41"/>
                    <a:pt x="144" y="53"/>
                  </a:cubicBezTo>
                  <a:cubicBezTo>
                    <a:pt x="145" y="59"/>
                    <a:pt x="144" y="66"/>
                    <a:pt x="142" y="75"/>
                  </a:cubicBezTo>
                  <a:cubicBezTo>
                    <a:pt x="139" y="91"/>
                    <a:pt x="135" y="101"/>
                    <a:pt x="126" y="106"/>
                  </a:cubicBezTo>
                  <a:cubicBezTo>
                    <a:pt x="117" y="113"/>
                    <a:pt x="108" y="120"/>
                    <a:pt x="96" y="122"/>
                  </a:cubicBezTo>
                  <a:cubicBezTo>
                    <a:pt x="83" y="125"/>
                    <a:pt x="72" y="130"/>
                    <a:pt x="54" y="131"/>
                  </a:cubicBezTo>
                  <a:cubicBezTo>
                    <a:pt x="38" y="132"/>
                    <a:pt x="25" y="130"/>
                    <a:pt x="13" y="114"/>
                  </a:cubicBezTo>
                  <a:cubicBezTo>
                    <a:pt x="0" y="98"/>
                    <a:pt x="0" y="83"/>
                    <a:pt x="5" y="61"/>
                  </a:cubicBezTo>
                  <a:cubicBezTo>
                    <a:pt x="9" y="39"/>
                    <a:pt x="20" y="27"/>
                    <a:pt x="34" y="19"/>
                  </a:cubicBezTo>
                  <a:cubicBezTo>
                    <a:pt x="41" y="14"/>
                    <a:pt x="47" y="11"/>
                    <a:pt x="54" y="10"/>
                  </a:cubicBezTo>
                  <a:lnTo>
                    <a:pt x="73" y="4"/>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 name="Freeform 107"/>
            <p:cNvSpPr>
              <a:spLocks/>
            </p:cNvSpPr>
            <p:nvPr/>
          </p:nvSpPr>
          <p:spPr bwMode="auto">
            <a:xfrm>
              <a:off x="2095" y="2912"/>
              <a:ext cx="269" cy="246"/>
            </a:xfrm>
            <a:custGeom>
              <a:avLst/>
              <a:gdLst>
                <a:gd name="T0" fmla="*/ 35098 w 145"/>
                <a:gd name="T1" fmla="*/ 1897 h 132"/>
                <a:gd name="T2" fmla="*/ 53622 w 145"/>
                <a:gd name="T3" fmla="*/ 1018 h 132"/>
                <a:gd name="T4" fmla="*/ 66083 w 145"/>
                <a:gd name="T5" fmla="*/ 9134 h 132"/>
                <a:gd name="T6" fmla="*/ 69411 w 145"/>
                <a:gd name="T7" fmla="*/ 26937 h 132"/>
                <a:gd name="T8" fmla="*/ 68452 w 145"/>
                <a:gd name="T9" fmla="*/ 37951 h 132"/>
                <a:gd name="T10" fmla="*/ 60872 w 145"/>
                <a:gd name="T11" fmla="*/ 53956 h 132"/>
                <a:gd name="T12" fmla="*/ 46277 w 145"/>
                <a:gd name="T13" fmla="*/ 62137 h 132"/>
                <a:gd name="T14" fmla="*/ 26080 w 145"/>
                <a:gd name="T15" fmla="*/ 66202 h 132"/>
                <a:gd name="T16" fmla="*/ 6287 w 145"/>
                <a:gd name="T17" fmla="*/ 57476 h 132"/>
                <a:gd name="T18" fmla="*/ 2395 w 145"/>
                <a:gd name="T19" fmla="*/ 30841 h 132"/>
                <a:gd name="T20" fmla="*/ 16441 w 145"/>
                <a:gd name="T21" fmla="*/ 9471 h 132"/>
                <a:gd name="T22" fmla="*/ 26080 w 145"/>
                <a:gd name="T23" fmla="*/ 5082 h 132"/>
                <a:gd name="T24" fmla="*/ 34944 w 145"/>
                <a:gd name="T25" fmla="*/ 2525 h 132"/>
                <a:gd name="T26" fmla="*/ 35098 w 145"/>
                <a:gd name="T27" fmla="*/ 1897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5" h="132">
                  <a:moveTo>
                    <a:pt x="73" y="4"/>
                  </a:moveTo>
                  <a:cubicBezTo>
                    <a:pt x="86" y="1"/>
                    <a:pt x="101" y="0"/>
                    <a:pt x="111" y="2"/>
                  </a:cubicBezTo>
                  <a:cubicBezTo>
                    <a:pt x="121" y="3"/>
                    <a:pt x="133" y="11"/>
                    <a:pt x="137" y="18"/>
                  </a:cubicBezTo>
                  <a:cubicBezTo>
                    <a:pt x="141" y="26"/>
                    <a:pt x="143" y="41"/>
                    <a:pt x="144" y="53"/>
                  </a:cubicBezTo>
                  <a:cubicBezTo>
                    <a:pt x="145" y="59"/>
                    <a:pt x="144" y="66"/>
                    <a:pt x="142" y="75"/>
                  </a:cubicBezTo>
                  <a:cubicBezTo>
                    <a:pt x="139" y="91"/>
                    <a:pt x="135" y="101"/>
                    <a:pt x="126" y="107"/>
                  </a:cubicBezTo>
                  <a:cubicBezTo>
                    <a:pt x="117" y="113"/>
                    <a:pt x="108" y="120"/>
                    <a:pt x="96" y="123"/>
                  </a:cubicBezTo>
                  <a:cubicBezTo>
                    <a:pt x="83" y="125"/>
                    <a:pt x="72" y="130"/>
                    <a:pt x="54" y="131"/>
                  </a:cubicBezTo>
                  <a:cubicBezTo>
                    <a:pt x="38" y="132"/>
                    <a:pt x="25" y="130"/>
                    <a:pt x="13" y="114"/>
                  </a:cubicBezTo>
                  <a:cubicBezTo>
                    <a:pt x="0" y="98"/>
                    <a:pt x="0" y="83"/>
                    <a:pt x="5" y="61"/>
                  </a:cubicBezTo>
                  <a:cubicBezTo>
                    <a:pt x="9" y="39"/>
                    <a:pt x="20" y="28"/>
                    <a:pt x="34" y="19"/>
                  </a:cubicBezTo>
                  <a:cubicBezTo>
                    <a:pt x="41" y="15"/>
                    <a:pt x="47" y="12"/>
                    <a:pt x="54" y="10"/>
                  </a:cubicBezTo>
                  <a:cubicBezTo>
                    <a:pt x="72" y="5"/>
                    <a:pt x="72" y="5"/>
                    <a:pt x="72" y="5"/>
                  </a:cubicBezTo>
                  <a:lnTo>
                    <a:pt x="73" y="4"/>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 name="Freeform 108"/>
            <p:cNvSpPr>
              <a:spLocks/>
            </p:cNvSpPr>
            <p:nvPr/>
          </p:nvSpPr>
          <p:spPr bwMode="auto">
            <a:xfrm>
              <a:off x="2095" y="3652"/>
              <a:ext cx="269" cy="246"/>
            </a:xfrm>
            <a:custGeom>
              <a:avLst/>
              <a:gdLst>
                <a:gd name="T0" fmla="*/ 35098 w 145"/>
                <a:gd name="T1" fmla="*/ 2525 h 132"/>
                <a:gd name="T2" fmla="*/ 53622 w 145"/>
                <a:gd name="T3" fmla="*/ 1018 h 132"/>
                <a:gd name="T4" fmla="*/ 66083 w 145"/>
                <a:gd name="T5" fmla="*/ 9471 h 132"/>
                <a:gd name="T6" fmla="*/ 69411 w 145"/>
                <a:gd name="T7" fmla="*/ 26937 h 132"/>
                <a:gd name="T8" fmla="*/ 68452 w 145"/>
                <a:gd name="T9" fmla="*/ 37951 h 132"/>
                <a:gd name="T10" fmla="*/ 60872 w 145"/>
                <a:gd name="T11" fmla="*/ 53956 h 132"/>
                <a:gd name="T12" fmla="*/ 46277 w 145"/>
                <a:gd name="T13" fmla="*/ 62137 h 132"/>
                <a:gd name="T14" fmla="*/ 26080 w 145"/>
                <a:gd name="T15" fmla="*/ 66202 h 132"/>
                <a:gd name="T16" fmla="*/ 6287 w 145"/>
                <a:gd name="T17" fmla="*/ 57476 h 132"/>
                <a:gd name="T18" fmla="*/ 2395 w 145"/>
                <a:gd name="T19" fmla="*/ 31469 h 132"/>
                <a:gd name="T20" fmla="*/ 16441 w 145"/>
                <a:gd name="T21" fmla="*/ 10045 h 132"/>
                <a:gd name="T22" fmla="*/ 26080 w 145"/>
                <a:gd name="T23" fmla="*/ 5082 h 132"/>
                <a:gd name="T24" fmla="*/ 35098 w 145"/>
                <a:gd name="T25" fmla="*/ 2525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32">
                  <a:moveTo>
                    <a:pt x="73" y="5"/>
                  </a:moveTo>
                  <a:cubicBezTo>
                    <a:pt x="85" y="1"/>
                    <a:pt x="101" y="0"/>
                    <a:pt x="111" y="2"/>
                  </a:cubicBezTo>
                  <a:cubicBezTo>
                    <a:pt x="121" y="4"/>
                    <a:pt x="133" y="12"/>
                    <a:pt x="137" y="19"/>
                  </a:cubicBezTo>
                  <a:cubicBezTo>
                    <a:pt x="141" y="26"/>
                    <a:pt x="143" y="41"/>
                    <a:pt x="144" y="53"/>
                  </a:cubicBezTo>
                  <a:cubicBezTo>
                    <a:pt x="145" y="60"/>
                    <a:pt x="144" y="67"/>
                    <a:pt x="142" y="75"/>
                  </a:cubicBezTo>
                  <a:cubicBezTo>
                    <a:pt x="139" y="92"/>
                    <a:pt x="135" y="101"/>
                    <a:pt x="126" y="107"/>
                  </a:cubicBezTo>
                  <a:cubicBezTo>
                    <a:pt x="117" y="114"/>
                    <a:pt x="108" y="120"/>
                    <a:pt x="96" y="123"/>
                  </a:cubicBezTo>
                  <a:cubicBezTo>
                    <a:pt x="83" y="126"/>
                    <a:pt x="72" y="130"/>
                    <a:pt x="54" y="131"/>
                  </a:cubicBezTo>
                  <a:cubicBezTo>
                    <a:pt x="38" y="132"/>
                    <a:pt x="25" y="130"/>
                    <a:pt x="13" y="114"/>
                  </a:cubicBezTo>
                  <a:cubicBezTo>
                    <a:pt x="0" y="98"/>
                    <a:pt x="0" y="84"/>
                    <a:pt x="5" y="62"/>
                  </a:cubicBezTo>
                  <a:cubicBezTo>
                    <a:pt x="9" y="40"/>
                    <a:pt x="20" y="28"/>
                    <a:pt x="34" y="20"/>
                  </a:cubicBezTo>
                  <a:cubicBezTo>
                    <a:pt x="41" y="15"/>
                    <a:pt x="47" y="12"/>
                    <a:pt x="54" y="10"/>
                  </a:cubicBezTo>
                  <a:lnTo>
                    <a:pt x="73" y="5"/>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 name="Freeform 109"/>
            <p:cNvSpPr>
              <a:spLocks/>
            </p:cNvSpPr>
            <p:nvPr/>
          </p:nvSpPr>
          <p:spPr bwMode="auto">
            <a:xfrm>
              <a:off x="2095" y="3405"/>
              <a:ext cx="269" cy="246"/>
            </a:xfrm>
            <a:custGeom>
              <a:avLst/>
              <a:gdLst>
                <a:gd name="T0" fmla="*/ 35098 w 145"/>
                <a:gd name="T1" fmla="*/ 2525 h 132"/>
                <a:gd name="T2" fmla="*/ 53622 w 145"/>
                <a:gd name="T3" fmla="*/ 1018 h 132"/>
                <a:gd name="T4" fmla="*/ 66083 w 145"/>
                <a:gd name="T5" fmla="*/ 9471 h 132"/>
                <a:gd name="T6" fmla="*/ 69411 w 145"/>
                <a:gd name="T7" fmla="*/ 27310 h 132"/>
                <a:gd name="T8" fmla="*/ 68452 w 145"/>
                <a:gd name="T9" fmla="*/ 37951 h 132"/>
                <a:gd name="T10" fmla="*/ 60872 w 145"/>
                <a:gd name="T11" fmla="*/ 54584 h 132"/>
                <a:gd name="T12" fmla="*/ 46277 w 145"/>
                <a:gd name="T13" fmla="*/ 62137 h 132"/>
                <a:gd name="T14" fmla="*/ 26080 w 145"/>
                <a:gd name="T15" fmla="*/ 66202 h 132"/>
                <a:gd name="T16" fmla="*/ 6287 w 145"/>
                <a:gd name="T17" fmla="*/ 58119 h 132"/>
                <a:gd name="T18" fmla="*/ 2395 w 145"/>
                <a:gd name="T19" fmla="*/ 31469 h 132"/>
                <a:gd name="T20" fmla="*/ 16441 w 145"/>
                <a:gd name="T21" fmla="*/ 10045 h 132"/>
                <a:gd name="T22" fmla="*/ 26080 w 145"/>
                <a:gd name="T23" fmla="*/ 5082 h 132"/>
                <a:gd name="T24" fmla="*/ 35098 w 145"/>
                <a:gd name="T25" fmla="*/ 2525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32">
                  <a:moveTo>
                    <a:pt x="73" y="5"/>
                  </a:moveTo>
                  <a:cubicBezTo>
                    <a:pt x="85" y="1"/>
                    <a:pt x="101" y="0"/>
                    <a:pt x="111" y="2"/>
                  </a:cubicBezTo>
                  <a:cubicBezTo>
                    <a:pt x="121" y="4"/>
                    <a:pt x="133" y="12"/>
                    <a:pt x="137" y="19"/>
                  </a:cubicBezTo>
                  <a:cubicBezTo>
                    <a:pt x="141" y="27"/>
                    <a:pt x="143" y="41"/>
                    <a:pt x="144" y="54"/>
                  </a:cubicBezTo>
                  <a:cubicBezTo>
                    <a:pt x="145" y="60"/>
                    <a:pt x="144" y="67"/>
                    <a:pt x="142" y="75"/>
                  </a:cubicBezTo>
                  <a:cubicBezTo>
                    <a:pt x="139" y="92"/>
                    <a:pt x="134" y="102"/>
                    <a:pt x="126" y="108"/>
                  </a:cubicBezTo>
                  <a:cubicBezTo>
                    <a:pt x="117" y="114"/>
                    <a:pt x="108" y="121"/>
                    <a:pt x="96" y="123"/>
                  </a:cubicBezTo>
                  <a:cubicBezTo>
                    <a:pt x="84" y="126"/>
                    <a:pt x="72" y="131"/>
                    <a:pt x="54" y="131"/>
                  </a:cubicBezTo>
                  <a:cubicBezTo>
                    <a:pt x="38" y="132"/>
                    <a:pt x="25" y="130"/>
                    <a:pt x="13" y="115"/>
                  </a:cubicBezTo>
                  <a:cubicBezTo>
                    <a:pt x="0" y="99"/>
                    <a:pt x="0" y="84"/>
                    <a:pt x="5" y="62"/>
                  </a:cubicBezTo>
                  <a:cubicBezTo>
                    <a:pt x="9" y="40"/>
                    <a:pt x="20" y="28"/>
                    <a:pt x="34" y="20"/>
                  </a:cubicBezTo>
                  <a:cubicBezTo>
                    <a:pt x="41" y="15"/>
                    <a:pt x="47" y="12"/>
                    <a:pt x="54" y="10"/>
                  </a:cubicBezTo>
                  <a:lnTo>
                    <a:pt x="73" y="5"/>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 name="Freeform 110"/>
            <p:cNvSpPr>
              <a:spLocks/>
            </p:cNvSpPr>
            <p:nvPr/>
          </p:nvSpPr>
          <p:spPr bwMode="auto">
            <a:xfrm>
              <a:off x="2095" y="3899"/>
              <a:ext cx="269" cy="246"/>
            </a:xfrm>
            <a:custGeom>
              <a:avLst/>
              <a:gdLst>
                <a:gd name="T0" fmla="*/ 35098 w 145"/>
                <a:gd name="T1" fmla="*/ 2525 h 132"/>
                <a:gd name="T2" fmla="*/ 53622 w 145"/>
                <a:gd name="T3" fmla="*/ 1018 h 132"/>
                <a:gd name="T4" fmla="*/ 66083 w 145"/>
                <a:gd name="T5" fmla="*/ 9134 h 132"/>
                <a:gd name="T6" fmla="*/ 69411 w 145"/>
                <a:gd name="T7" fmla="*/ 26937 h 132"/>
                <a:gd name="T8" fmla="*/ 68452 w 145"/>
                <a:gd name="T9" fmla="*/ 37951 h 132"/>
                <a:gd name="T10" fmla="*/ 60872 w 145"/>
                <a:gd name="T11" fmla="*/ 53956 h 132"/>
                <a:gd name="T12" fmla="*/ 46277 w 145"/>
                <a:gd name="T13" fmla="*/ 62137 h 132"/>
                <a:gd name="T14" fmla="*/ 26080 w 145"/>
                <a:gd name="T15" fmla="*/ 66202 h 132"/>
                <a:gd name="T16" fmla="*/ 6287 w 145"/>
                <a:gd name="T17" fmla="*/ 57476 h 132"/>
                <a:gd name="T18" fmla="*/ 2395 w 145"/>
                <a:gd name="T19" fmla="*/ 31469 h 132"/>
                <a:gd name="T20" fmla="*/ 16441 w 145"/>
                <a:gd name="T21" fmla="*/ 9471 h 132"/>
                <a:gd name="T22" fmla="*/ 26080 w 145"/>
                <a:gd name="T23" fmla="*/ 5082 h 132"/>
                <a:gd name="T24" fmla="*/ 35098 w 145"/>
                <a:gd name="T25" fmla="*/ 2525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32">
                  <a:moveTo>
                    <a:pt x="73" y="5"/>
                  </a:moveTo>
                  <a:cubicBezTo>
                    <a:pt x="86" y="1"/>
                    <a:pt x="101" y="0"/>
                    <a:pt x="111" y="2"/>
                  </a:cubicBezTo>
                  <a:cubicBezTo>
                    <a:pt x="121" y="4"/>
                    <a:pt x="133" y="11"/>
                    <a:pt x="137" y="18"/>
                  </a:cubicBezTo>
                  <a:cubicBezTo>
                    <a:pt x="141" y="26"/>
                    <a:pt x="143" y="41"/>
                    <a:pt x="144" y="53"/>
                  </a:cubicBezTo>
                  <a:cubicBezTo>
                    <a:pt x="145" y="59"/>
                    <a:pt x="144" y="67"/>
                    <a:pt x="142" y="75"/>
                  </a:cubicBezTo>
                  <a:cubicBezTo>
                    <a:pt x="139" y="92"/>
                    <a:pt x="134" y="101"/>
                    <a:pt x="126" y="107"/>
                  </a:cubicBezTo>
                  <a:cubicBezTo>
                    <a:pt x="118" y="113"/>
                    <a:pt x="108" y="120"/>
                    <a:pt x="96" y="123"/>
                  </a:cubicBezTo>
                  <a:cubicBezTo>
                    <a:pt x="83" y="126"/>
                    <a:pt x="72" y="130"/>
                    <a:pt x="54" y="131"/>
                  </a:cubicBezTo>
                  <a:cubicBezTo>
                    <a:pt x="38" y="132"/>
                    <a:pt x="25" y="130"/>
                    <a:pt x="13" y="114"/>
                  </a:cubicBezTo>
                  <a:cubicBezTo>
                    <a:pt x="0" y="98"/>
                    <a:pt x="0" y="84"/>
                    <a:pt x="5" y="62"/>
                  </a:cubicBezTo>
                  <a:cubicBezTo>
                    <a:pt x="9" y="39"/>
                    <a:pt x="20" y="28"/>
                    <a:pt x="34" y="19"/>
                  </a:cubicBezTo>
                  <a:cubicBezTo>
                    <a:pt x="41" y="15"/>
                    <a:pt x="47" y="12"/>
                    <a:pt x="54" y="10"/>
                  </a:cubicBezTo>
                  <a:lnTo>
                    <a:pt x="73" y="5"/>
                  </a:ln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 name="Freeform 111"/>
            <p:cNvSpPr>
              <a:spLocks/>
            </p:cNvSpPr>
            <p:nvPr/>
          </p:nvSpPr>
          <p:spPr bwMode="auto">
            <a:xfrm>
              <a:off x="2369" y="2506"/>
              <a:ext cx="209" cy="259"/>
            </a:xfrm>
            <a:custGeom>
              <a:avLst/>
              <a:gdLst>
                <a:gd name="T0" fmla="*/ 547 w 112"/>
                <a:gd name="T1" fmla="*/ 49847 h 139"/>
                <a:gd name="T2" fmla="*/ 8830 w 112"/>
                <a:gd name="T3" fmla="*/ 24737 h 139"/>
                <a:gd name="T4" fmla="*/ 18370 w 112"/>
                <a:gd name="T5" fmla="*/ 12801 h 139"/>
                <a:gd name="T6" fmla="*/ 33830 w 112"/>
                <a:gd name="T7" fmla="*/ 1895 h 139"/>
                <a:gd name="T8" fmla="*/ 50757 w 112"/>
                <a:gd name="T9" fmla="*/ 5951 h 139"/>
                <a:gd name="T10" fmla="*/ 55486 w 112"/>
                <a:gd name="T11" fmla="*/ 27629 h 139"/>
                <a:gd name="T12" fmla="*/ 45012 w 112"/>
                <a:gd name="T13" fmla="*/ 50475 h 139"/>
                <a:gd name="T14" fmla="*/ 27200 w 112"/>
                <a:gd name="T15" fmla="*/ 67133 h 139"/>
                <a:gd name="T16" fmla="*/ 12926 w 112"/>
                <a:gd name="T17" fmla="*/ 68460 h 139"/>
                <a:gd name="T18" fmla="*/ 1905 w 112"/>
                <a:gd name="T19" fmla="*/ 59050 h 139"/>
                <a:gd name="T20" fmla="*/ 547 w 112"/>
                <a:gd name="T21" fmla="*/ 49847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9">
                  <a:moveTo>
                    <a:pt x="1" y="99"/>
                  </a:moveTo>
                  <a:cubicBezTo>
                    <a:pt x="0" y="83"/>
                    <a:pt x="8" y="64"/>
                    <a:pt x="17" y="49"/>
                  </a:cubicBezTo>
                  <a:cubicBezTo>
                    <a:pt x="23" y="39"/>
                    <a:pt x="28" y="33"/>
                    <a:pt x="36" y="25"/>
                  </a:cubicBezTo>
                  <a:cubicBezTo>
                    <a:pt x="45" y="17"/>
                    <a:pt x="51" y="9"/>
                    <a:pt x="66" y="4"/>
                  </a:cubicBezTo>
                  <a:cubicBezTo>
                    <a:pt x="80" y="0"/>
                    <a:pt x="90" y="3"/>
                    <a:pt x="99" y="12"/>
                  </a:cubicBezTo>
                  <a:cubicBezTo>
                    <a:pt x="109" y="20"/>
                    <a:pt x="112" y="38"/>
                    <a:pt x="108" y="55"/>
                  </a:cubicBezTo>
                  <a:cubicBezTo>
                    <a:pt x="104" y="73"/>
                    <a:pt x="97" y="90"/>
                    <a:pt x="88" y="100"/>
                  </a:cubicBezTo>
                  <a:cubicBezTo>
                    <a:pt x="76" y="114"/>
                    <a:pt x="71" y="123"/>
                    <a:pt x="53" y="133"/>
                  </a:cubicBezTo>
                  <a:cubicBezTo>
                    <a:pt x="43" y="138"/>
                    <a:pt x="36" y="139"/>
                    <a:pt x="25" y="136"/>
                  </a:cubicBezTo>
                  <a:cubicBezTo>
                    <a:pt x="14" y="134"/>
                    <a:pt x="8" y="129"/>
                    <a:pt x="4" y="117"/>
                  </a:cubicBezTo>
                  <a:cubicBezTo>
                    <a:pt x="3" y="110"/>
                    <a:pt x="2" y="105"/>
                    <a:pt x="1" y="99"/>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 name="Freeform 112"/>
            <p:cNvSpPr>
              <a:spLocks/>
            </p:cNvSpPr>
            <p:nvPr/>
          </p:nvSpPr>
          <p:spPr bwMode="auto">
            <a:xfrm>
              <a:off x="2369" y="2758"/>
              <a:ext cx="209" cy="258"/>
            </a:xfrm>
            <a:custGeom>
              <a:avLst/>
              <a:gdLst>
                <a:gd name="T0" fmla="*/ 547 w 112"/>
                <a:gd name="T1" fmla="*/ 48201 h 139"/>
                <a:gd name="T2" fmla="*/ 8830 w 112"/>
                <a:gd name="T3" fmla="*/ 23834 h 139"/>
                <a:gd name="T4" fmla="*/ 18370 w 112"/>
                <a:gd name="T5" fmla="*/ 11989 h 139"/>
                <a:gd name="T6" fmla="*/ 33830 w 112"/>
                <a:gd name="T7" fmla="*/ 2422 h 139"/>
                <a:gd name="T8" fmla="*/ 50757 w 112"/>
                <a:gd name="T9" fmla="*/ 5244 h 139"/>
                <a:gd name="T10" fmla="*/ 55486 w 112"/>
                <a:gd name="T11" fmla="*/ 26607 h 139"/>
                <a:gd name="T12" fmla="*/ 45012 w 112"/>
                <a:gd name="T13" fmla="*/ 48580 h 139"/>
                <a:gd name="T14" fmla="*/ 27200 w 112"/>
                <a:gd name="T15" fmla="*/ 64535 h 139"/>
                <a:gd name="T16" fmla="*/ 12926 w 112"/>
                <a:gd name="T17" fmla="*/ 65953 h 139"/>
                <a:gd name="T18" fmla="*/ 1905 w 112"/>
                <a:gd name="T19" fmla="*/ 56745 h 139"/>
                <a:gd name="T20" fmla="*/ 547 w 112"/>
                <a:gd name="T21" fmla="*/ 4820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9">
                  <a:moveTo>
                    <a:pt x="1" y="99"/>
                  </a:moveTo>
                  <a:cubicBezTo>
                    <a:pt x="0" y="82"/>
                    <a:pt x="8" y="64"/>
                    <a:pt x="17" y="49"/>
                  </a:cubicBezTo>
                  <a:cubicBezTo>
                    <a:pt x="23" y="39"/>
                    <a:pt x="28" y="34"/>
                    <a:pt x="36" y="25"/>
                  </a:cubicBezTo>
                  <a:cubicBezTo>
                    <a:pt x="45" y="17"/>
                    <a:pt x="51" y="8"/>
                    <a:pt x="66" y="5"/>
                  </a:cubicBezTo>
                  <a:cubicBezTo>
                    <a:pt x="79" y="0"/>
                    <a:pt x="90" y="3"/>
                    <a:pt x="99" y="11"/>
                  </a:cubicBezTo>
                  <a:cubicBezTo>
                    <a:pt x="109" y="20"/>
                    <a:pt x="112" y="37"/>
                    <a:pt x="108" y="55"/>
                  </a:cubicBezTo>
                  <a:cubicBezTo>
                    <a:pt x="104" y="73"/>
                    <a:pt x="97" y="90"/>
                    <a:pt x="88" y="100"/>
                  </a:cubicBezTo>
                  <a:cubicBezTo>
                    <a:pt x="76" y="115"/>
                    <a:pt x="70" y="123"/>
                    <a:pt x="53" y="133"/>
                  </a:cubicBezTo>
                  <a:cubicBezTo>
                    <a:pt x="42" y="139"/>
                    <a:pt x="36" y="139"/>
                    <a:pt x="25" y="136"/>
                  </a:cubicBezTo>
                  <a:cubicBezTo>
                    <a:pt x="14" y="134"/>
                    <a:pt x="8" y="129"/>
                    <a:pt x="4" y="117"/>
                  </a:cubicBezTo>
                  <a:cubicBezTo>
                    <a:pt x="3" y="110"/>
                    <a:pt x="2" y="105"/>
                    <a:pt x="1" y="99"/>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4" name="Freeform 113"/>
            <p:cNvSpPr>
              <a:spLocks/>
            </p:cNvSpPr>
            <p:nvPr/>
          </p:nvSpPr>
          <p:spPr bwMode="auto">
            <a:xfrm>
              <a:off x="2369" y="3009"/>
              <a:ext cx="209" cy="258"/>
            </a:xfrm>
            <a:custGeom>
              <a:avLst/>
              <a:gdLst>
                <a:gd name="T0" fmla="*/ 547 w 112"/>
                <a:gd name="T1" fmla="*/ 48201 h 139"/>
                <a:gd name="T2" fmla="*/ 8830 w 112"/>
                <a:gd name="T3" fmla="*/ 23834 h 139"/>
                <a:gd name="T4" fmla="*/ 18370 w 112"/>
                <a:gd name="T5" fmla="*/ 11989 h 139"/>
                <a:gd name="T6" fmla="*/ 33830 w 112"/>
                <a:gd name="T7" fmla="*/ 1854 h 139"/>
                <a:gd name="T8" fmla="*/ 50757 w 112"/>
                <a:gd name="T9" fmla="*/ 5244 h 139"/>
                <a:gd name="T10" fmla="*/ 55486 w 112"/>
                <a:gd name="T11" fmla="*/ 26607 h 139"/>
                <a:gd name="T12" fmla="*/ 45012 w 112"/>
                <a:gd name="T13" fmla="*/ 48580 h 139"/>
                <a:gd name="T14" fmla="*/ 27200 w 112"/>
                <a:gd name="T15" fmla="*/ 64535 h 139"/>
                <a:gd name="T16" fmla="*/ 12926 w 112"/>
                <a:gd name="T17" fmla="*/ 65953 h 139"/>
                <a:gd name="T18" fmla="*/ 1905 w 112"/>
                <a:gd name="T19" fmla="*/ 56745 h 139"/>
                <a:gd name="T20" fmla="*/ 547 w 112"/>
                <a:gd name="T21" fmla="*/ 48201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9">
                  <a:moveTo>
                    <a:pt x="1" y="99"/>
                  </a:moveTo>
                  <a:cubicBezTo>
                    <a:pt x="0" y="83"/>
                    <a:pt x="8" y="64"/>
                    <a:pt x="17" y="49"/>
                  </a:cubicBezTo>
                  <a:cubicBezTo>
                    <a:pt x="23" y="39"/>
                    <a:pt x="28" y="34"/>
                    <a:pt x="36" y="25"/>
                  </a:cubicBezTo>
                  <a:cubicBezTo>
                    <a:pt x="45" y="16"/>
                    <a:pt x="52" y="9"/>
                    <a:pt x="66" y="4"/>
                  </a:cubicBezTo>
                  <a:cubicBezTo>
                    <a:pt x="80" y="0"/>
                    <a:pt x="90" y="3"/>
                    <a:pt x="99" y="11"/>
                  </a:cubicBezTo>
                  <a:cubicBezTo>
                    <a:pt x="109" y="20"/>
                    <a:pt x="112" y="37"/>
                    <a:pt x="108" y="55"/>
                  </a:cubicBezTo>
                  <a:cubicBezTo>
                    <a:pt x="104" y="73"/>
                    <a:pt x="97" y="89"/>
                    <a:pt x="88" y="100"/>
                  </a:cubicBezTo>
                  <a:cubicBezTo>
                    <a:pt x="76" y="115"/>
                    <a:pt x="70" y="123"/>
                    <a:pt x="53" y="133"/>
                  </a:cubicBezTo>
                  <a:cubicBezTo>
                    <a:pt x="42" y="138"/>
                    <a:pt x="36" y="139"/>
                    <a:pt x="25" y="136"/>
                  </a:cubicBezTo>
                  <a:cubicBezTo>
                    <a:pt x="14" y="134"/>
                    <a:pt x="8" y="129"/>
                    <a:pt x="4" y="117"/>
                  </a:cubicBezTo>
                  <a:cubicBezTo>
                    <a:pt x="3" y="110"/>
                    <a:pt x="2" y="105"/>
                    <a:pt x="1" y="99"/>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5" name="Freeform 114"/>
            <p:cNvSpPr>
              <a:spLocks/>
            </p:cNvSpPr>
            <p:nvPr/>
          </p:nvSpPr>
          <p:spPr bwMode="auto">
            <a:xfrm>
              <a:off x="2369" y="3260"/>
              <a:ext cx="209" cy="257"/>
            </a:xfrm>
            <a:custGeom>
              <a:avLst/>
              <a:gdLst>
                <a:gd name="T0" fmla="*/ 547 w 112"/>
                <a:gd name="T1" fmla="*/ 49644 h 138"/>
                <a:gd name="T2" fmla="*/ 8830 w 112"/>
                <a:gd name="T3" fmla="*/ 24493 h 138"/>
                <a:gd name="T4" fmla="*/ 18370 w 112"/>
                <a:gd name="T5" fmla="*/ 12725 h 138"/>
                <a:gd name="T6" fmla="*/ 33830 w 112"/>
                <a:gd name="T7" fmla="*/ 1879 h 138"/>
                <a:gd name="T8" fmla="*/ 50757 w 112"/>
                <a:gd name="T9" fmla="*/ 5373 h 138"/>
                <a:gd name="T10" fmla="*/ 55486 w 112"/>
                <a:gd name="T11" fmla="*/ 27197 h 138"/>
                <a:gd name="T12" fmla="*/ 45012 w 112"/>
                <a:gd name="T13" fmla="*/ 50026 h 138"/>
                <a:gd name="T14" fmla="*/ 27200 w 112"/>
                <a:gd name="T15" fmla="*/ 66289 h 138"/>
                <a:gd name="T16" fmla="*/ 12926 w 112"/>
                <a:gd name="T17" fmla="*/ 68116 h 138"/>
                <a:gd name="T18" fmla="*/ 1905 w 112"/>
                <a:gd name="T19" fmla="*/ 58738 h 138"/>
                <a:gd name="T20" fmla="*/ 547 w 112"/>
                <a:gd name="T21" fmla="*/ 49644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 y="99"/>
                  </a:moveTo>
                  <a:cubicBezTo>
                    <a:pt x="0" y="82"/>
                    <a:pt x="8" y="64"/>
                    <a:pt x="17" y="49"/>
                  </a:cubicBezTo>
                  <a:cubicBezTo>
                    <a:pt x="23" y="39"/>
                    <a:pt x="28" y="33"/>
                    <a:pt x="36" y="25"/>
                  </a:cubicBezTo>
                  <a:cubicBezTo>
                    <a:pt x="45" y="17"/>
                    <a:pt x="51" y="9"/>
                    <a:pt x="66" y="4"/>
                  </a:cubicBezTo>
                  <a:cubicBezTo>
                    <a:pt x="79" y="0"/>
                    <a:pt x="90" y="2"/>
                    <a:pt x="99" y="11"/>
                  </a:cubicBezTo>
                  <a:cubicBezTo>
                    <a:pt x="109" y="20"/>
                    <a:pt x="112" y="37"/>
                    <a:pt x="108" y="54"/>
                  </a:cubicBezTo>
                  <a:cubicBezTo>
                    <a:pt x="104" y="72"/>
                    <a:pt x="97" y="90"/>
                    <a:pt x="88" y="100"/>
                  </a:cubicBezTo>
                  <a:cubicBezTo>
                    <a:pt x="75" y="116"/>
                    <a:pt x="70" y="123"/>
                    <a:pt x="53" y="132"/>
                  </a:cubicBezTo>
                  <a:cubicBezTo>
                    <a:pt x="42" y="138"/>
                    <a:pt x="36" y="138"/>
                    <a:pt x="25" y="136"/>
                  </a:cubicBezTo>
                  <a:cubicBezTo>
                    <a:pt x="14" y="134"/>
                    <a:pt x="8" y="128"/>
                    <a:pt x="4" y="117"/>
                  </a:cubicBezTo>
                  <a:cubicBezTo>
                    <a:pt x="3" y="110"/>
                    <a:pt x="2" y="104"/>
                    <a:pt x="1" y="99"/>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6" name="Freeform 115"/>
            <p:cNvSpPr>
              <a:spLocks/>
            </p:cNvSpPr>
            <p:nvPr/>
          </p:nvSpPr>
          <p:spPr bwMode="auto">
            <a:xfrm>
              <a:off x="2369" y="3511"/>
              <a:ext cx="209" cy="257"/>
            </a:xfrm>
            <a:custGeom>
              <a:avLst/>
              <a:gdLst>
                <a:gd name="T0" fmla="*/ 547 w 112"/>
                <a:gd name="T1" fmla="*/ 49644 h 138"/>
                <a:gd name="T2" fmla="*/ 8830 w 112"/>
                <a:gd name="T3" fmla="*/ 24493 h 138"/>
                <a:gd name="T4" fmla="*/ 18370 w 112"/>
                <a:gd name="T5" fmla="*/ 12725 h 138"/>
                <a:gd name="T6" fmla="*/ 33830 w 112"/>
                <a:gd name="T7" fmla="*/ 1879 h 138"/>
                <a:gd name="T8" fmla="*/ 50757 w 112"/>
                <a:gd name="T9" fmla="*/ 5373 h 138"/>
                <a:gd name="T10" fmla="*/ 55486 w 112"/>
                <a:gd name="T11" fmla="*/ 27197 h 138"/>
                <a:gd name="T12" fmla="*/ 45012 w 112"/>
                <a:gd name="T13" fmla="*/ 50026 h 138"/>
                <a:gd name="T14" fmla="*/ 27200 w 112"/>
                <a:gd name="T15" fmla="*/ 66289 h 138"/>
                <a:gd name="T16" fmla="*/ 12926 w 112"/>
                <a:gd name="T17" fmla="*/ 68116 h 138"/>
                <a:gd name="T18" fmla="*/ 1905 w 112"/>
                <a:gd name="T19" fmla="*/ 58738 h 138"/>
                <a:gd name="T20" fmla="*/ 547 w 112"/>
                <a:gd name="T21" fmla="*/ 49644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 y="99"/>
                  </a:moveTo>
                  <a:cubicBezTo>
                    <a:pt x="0" y="82"/>
                    <a:pt x="8" y="64"/>
                    <a:pt x="17" y="49"/>
                  </a:cubicBezTo>
                  <a:cubicBezTo>
                    <a:pt x="23" y="39"/>
                    <a:pt x="28" y="34"/>
                    <a:pt x="36" y="25"/>
                  </a:cubicBezTo>
                  <a:cubicBezTo>
                    <a:pt x="45" y="17"/>
                    <a:pt x="51" y="8"/>
                    <a:pt x="66" y="4"/>
                  </a:cubicBezTo>
                  <a:cubicBezTo>
                    <a:pt x="79" y="0"/>
                    <a:pt x="90" y="2"/>
                    <a:pt x="99" y="11"/>
                  </a:cubicBezTo>
                  <a:cubicBezTo>
                    <a:pt x="109" y="20"/>
                    <a:pt x="112" y="37"/>
                    <a:pt x="108" y="54"/>
                  </a:cubicBezTo>
                  <a:cubicBezTo>
                    <a:pt x="104" y="73"/>
                    <a:pt x="97" y="90"/>
                    <a:pt x="88" y="100"/>
                  </a:cubicBezTo>
                  <a:cubicBezTo>
                    <a:pt x="76" y="115"/>
                    <a:pt x="70" y="123"/>
                    <a:pt x="53" y="132"/>
                  </a:cubicBezTo>
                  <a:cubicBezTo>
                    <a:pt x="42" y="138"/>
                    <a:pt x="36" y="138"/>
                    <a:pt x="25" y="136"/>
                  </a:cubicBezTo>
                  <a:cubicBezTo>
                    <a:pt x="14" y="134"/>
                    <a:pt x="8" y="128"/>
                    <a:pt x="4" y="117"/>
                  </a:cubicBezTo>
                  <a:cubicBezTo>
                    <a:pt x="3" y="110"/>
                    <a:pt x="2" y="104"/>
                    <a:pt x="1" y="99"/>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 name="Freeform 116"/>
            <p:cNvSpPr>
              <a:spLocks/>
            </p:cNvSpPr>
            <p:nvPr/>
          </p:nvSpPr>
          <p:spPr bwMode="auto">
            <a:xfrm>
              <a:off x="2369" y="3762"/>
              <a:ext cx="209" cy="256"/>
            </a:xfrm>
            <a:custGeom>
              <a:avLst/>
              <a:gdLst>
                <a:gd name="T0" fmla="*/ 547 w 112"/>
                <a:gd name="T1" fmla="*/ 47840 h 138"/>
                <a:gd name="T2" fmla="*/ 8830 w 112"/>
                <a:gd name="T3" fmla="*/ 23721 h 138"/>
                <a:gd name="T4" fmla="*/ 18370 w 112"/>
                <a:gd name="T5" fmla="*/ 11952 h 138"/>
                <a:gd name="T6" fmla="*/ 33830 w 112"/>
                <a:gd name="T7" fmla="*/ 1827 h 138"/>
                <a:gd name="T8" fmla="*/ 50757 w 112"/>
                <a:gd name="T9" fmla="*/ 5211 h 138"/>
                <a:gd name="T10" fmla="*/ 55486 w 112"/>
                <a:gd name="T11" fmla="*/ 26079 h 138"/>
                <a:gd name="T12" fmla="*/ 45012 w 112"/>
                <a:gd name="T13" fmla="*/ 48378 h 138"/>
                <a:gd name="T14" fmla="*/ 27200 w 112"/>
                <a:gd name="T15" fmla="*/ 63668 h 138"/>
                <a:gd name="T16" fmla="*/ 12926 w 112"/>
                <a:gd name="T17" fmla="*/ 65440 h 138"/>
                <a:gd name="T18" fmla="*/ 1905 w 112"/>
                <a:gd name="T19" fmla="*/ 55955 h 138"/>
                <a:gd name="T20" fmla="*/ 547 w 112"/>
                <a:gd name="T21" fmla="*/ 4784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 y="99"/>
                  </a:moveTo>
                  <a:cubicBezTo>
                    <a:pt x="0" y="82"/>
                    <a:pt x="8" y="64"/>
                    <a:pt x="17" y="49"/>
                  </a:cubicBezTo>
                  <a:cubicBezTo>
                    <a:pt x="23" y="38"/>
                    <a:pt x="28" y="33"/>
                    <a:pt x="36" y="25"/>
                  </a:cubicBezTo>
                  <a:cubicBezTo>
                    <a:pt x="45" y="16"/>
                    <a:pt x="51" y="8"/>
                    <a:pt x="66" y="4"/>
                  </a:cubicBezTo>
                  <a:cubicBezTo>
                    <a:pt x="79" y="0"/>
                    <a:pt x="90" y="2"/>
                    <a:pt x="99" y="11"/>
                  </a:cubicBezTo>
                  <a:cubicBezTo>
                    <a:pt x="109" y="20"/>
                    <a:pt x="112" y="37"/>
                    <a:pt x="108" y="54"/>
                  </a:cubicBezTo>
                  <a:cubicBezTo>
                    <a:pt x="104" y="72"/>
                    <a:pt x="97" y="89"/>
                    <a:pt x="88" y="100"/>
                  </a:cubicBezTo>
                  <a:cubicBezTo>
                    <a:pt x="75" y="115"/>
                    <a:pt x="70" y="123"/>
                    <a:pt x="53" y="132"/>
                  </a:cubicBezTo>
                  <a:cubicBezTo>
                    <a:pt x="43" y="138"/>
                    <a:pt x="36" y="138"/>
                    <a:pt x="25" y="136"/>
                  </a:cubicBezTo>
                  <a:cubicBezTo>
                    <a:pt x="14" y="134"/>
                    <a:pt x="8" y="128"/>
                    <a:pt x="4" y="116"/>
                  </a:cubicBezTo>
                  <a:cubicBezTo>
                    <a:pt x="3" y="110"/>
                    <a:pt x="2" y="104"/>
                    <a:pt x="1" y="99"/>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8" name="Freeform 117"/>
            <p:cNvSpPr>
              <a:spLocks/>
            </p:cNvSpPr>
            <p:nvPr/>
          </p:nvSpPr>
          <p:spPr bwMode="auto">
            <a:xfrm>
              <a:off x="2369" y="4013"/>
              <a:ext cx="209" cy="257"/>
            </a:xfrm>
            <a:custGeom>
              <a:avLst/>
              <a:gdLst>
                <a:gd name="T0" fmla="*/ 547 w 112"/>
                <a:gd name="T1" fmla="*/ 49353 h 138"/>
                <a:gd name="T2" fmla="*/ 8830 w 112"/>
                <a:gd name="T3" fmla="*/ 24493 h 138"/>
                <a:gd name="T4" fmla="*/ 18370 w 112"/>
                <a:gd name="T5" fmla="*/ 12725 h 138"/>
                <a:gd name="T6" fmla="*/ 33830 w 112"/>
                <a:gd name="T7" fmla="*/ 1879 h 138"/>
                <a:gd name="T8" fmla="*/ 50757 w 112"/>
                <a:gd name="T9" fmla="*/ 5373 h 138"/>
                <a:gd name="T10" fmla="*/ 55486 w 112"/>
                <a:gd name="T11" fmla="*/ 27197 h 138"/>
                <a:gd name="T12" fmla="*/ 45012 w 112"/>
                <a:gd name="T13" fmla="*/ 49644 h 138"/>
                <a:gd name="T14" fmla="*/ 27200 w 112"/>
                <a:gd name="T15" fmla="*/ 66289 h 138"/>
                <a:gd name="T16" fmla="*/ 12926 w 112"/>
                <a:gd name="T17" fmla="*/ 68116 h 138"/>
                <a:gd name="T18" fmla="*/ 1905 w 112"/>
                <a:gd name="T19" fmla="*/ 58194 h 138"/>
                <a:gd name="T20" fmla="*/ 547 w 112"/>
                <a:gd name="T21" fmla="*/ 49353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 y="98"/>
                  </a:moveTo>
                  <a:cubicBezTo>
                    <a:pt x="0" y="82"/>
                    <a:pt x="8" y="64"/>
                    <a:pt x="17" y="49"/>
                  </a:cubicBezTo>
                  <a:cubicBezTo>
                    <a:pt x="23" y="38"/>
                    <a:pt x="28" y="33"/>
                    <a:pt x="36" y="25"/>
                  </a:cubicBezTo>
                  <a:cubicBezTo>
                    <a:pt x="45" y="16"/>
                    <a:pt x="51" y="8"/>
                    <a:pt x="66" y="4"/>
                  </a:cubicBezTo>
                  <a:cubicBezTo>
                    <a:pt x="79" y="0"/>
                    <a:pt x="90" y="2"/>
                    <a:pt x="99" y="11"/>
                  </a:cubicBezTo>
                  <a:cubicBezTo>
                    <a:pt x="109" y="20"/>
                    <a:pt x="112" y="37"/>
                    <a:pt x="108" y="54"/>
                  </a:cubicBezTo>
                  <a:cubicBezTo>
                    <a:pt x="104" y="72"/>
                    <a:pt x="97" y="89"/>
                    <a:pt x="88" y="99"/>
                  </a:cubicBezTo>
                  <a:cubicBezTo>
                    <a:pt x="75" y="116"/>
                    <a:pt x="70" y="123"/>
                    <a:pt x="53" y="132"/>
                  </a:cubicBezTo>
                  <a:cubicBezTo>
                    <a:pt x="42" y="138"/>
                    <a:pt x="36" y="138"/>
                    <a:pt x="25" y="136"/>
                  </a:cubicBezTo>
                  <a:cubicBezTo>
                    <a:pt x="14" y="133"/>
                    <a:pt x="8" y="128"/>
                    <a:pt x="4" y="116"/>
                  </a:cubicBezTo>
                  <a:cubicBezTo>
                    <a:pt x="3" y="110"/>
                    <a:pt x="2" y="104"/>
                    <a:pt x="1" y="98"/>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9" name="Freeform 118"/>
            <p:cNvSpPr>
              <a:spLocks/>
            </p:cNvSpPr>
            <p:nvPr/>
          </p:nvSpPr>
          <p:spPr bwMode="auto">
            <a:xfrm>
              <a:off x="2570" y="2804"/>
              <a:ext cx="67" cy="249"/>
            </a:xfrm>
            <a:custGeom>
              <a:avLst/>
              <a:gdLst>
                <a:gd name="T0" fmla="*/ 12054 w 36"/>
                <a:gd name="T1" fmla="*/ 1002 h 134"/>
                <a:gd name="T2" fmla="*/ 15535 w 36"/>
                <a:gd name="T3" fmla="*/ 1526 h 134"/>
                <a:gd name="T4" fmla="*/ 17420 w 36"/>
                <a:gd name="T5" fmla="*/ 10252 h 134"/>
                <a:gd name="T6" fmla="*/ 17420 w 36"/>
                <a:gd name="T7" fmla="*/ 31991 h 134"/>
                <a:gd name="T8" fmla="*/ 14545 w 36"/>
                <a:gd name="T9" fmla="*/ 55990 h 134"/>
                <a:gd name="T10" fmla="*/ 8064 w 36"/>
                <a:gd name="T11" fmla="*/ 65240 h 134"/>
                <a:gd name="T12" fmla="*/ 4642 w 36"/>
                <a:gd name="T13" fmla="*/ 64279 h 134"/>
                <a:gd name="T14" fmla="*/ 540 w 36"/>
                <a:gd name="T15" fmla="*/ 53858 h 134"/>
                <a:gd name="T16" fmla="*/ 5313 w 36"/>
                <a:gd name="T17" fmla="*/ 28007 h 134"/>
                <a:gd name="T18" fmla="*/ 8064 w 36"/>
                <a:gd name="T19" fmla="*/ 5270 h 134"/>
                <a:gd name="T20" fmla="*/ 12054 w 36"/>
                <a:gd name="T21" fmla="*/ 1002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4" y="2"/>
                  </a:moveTo>
                  <a:cubicBezTo>
                    <a:pt x="30" y="0"/>
                    <a:pt x="30" y="2"/>
                    <a:pt x="31" y="3"/>
                  </a:cubicBezTo>
                  <a:cubicBezTo>
                    <a:pt x="32" y="6"/>
                    <a:pt x="34" y="12"/>
                    <a:pt x="35" y="21"/>
                  </a:cubicBezTo>
                  <a:cubicBezTo>
                    <a:pt x="36" y="40"/>
                    <a:pt x="36" y="49"/>
                    <a:pt x="35" y="65"/>
                  </a:cubicBezTo>
                  <a:cubicBezTo>
                    <a:pt x="34" y="82"/>
                    <a:pt x="31" y="99"/>
                    <a:pt x="29" y="114"/>
                  </a:cubicBezTo>
                  <a:cubicBezTo>
                    <a:pt x="27" y="127"/>
                    <a:pt x="22" y="130"/>
                    <a:pt x="16" y="133"/>
                  </a:cubicBezTo>
                  <a:cubicBezTo>
                    <a:pt x="16" y="133"/>
                    <a:pt x="14" y="134"/>
                    <a:pt x="9" y="131"/>
                  </a:cubicBezTo>
                  <a:cubicBezTo>
                    <a:pt x="2" y="125"/>
                    <a:pt x="0" y="118"/>
                    <a:pt x="1" y="110"/>
                  </a:cubicBezTo>
                  <a:cubicBezTo>
                    <a:pt x="6" y="90"/>
                    <a:pt x="9" y="71"/>
                    <a:pt x="11" y="57"/>
                  </a:cubicBezTo>
                  <a:cubicBezTo>
                    <a:pt x="13" y="41"/>
                    <a:pt x="14" y="24"/>
                    <a:pt x="16" y="11"/>
                  </a:cubicBezTo>
                  <a:cubicBezTo>
                    <a:pt x="17" y="6"/>
                    <a:pt x="20" y="3"/>
                    <a:pt x="24" y="2"/>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0" name="Freeform 119"/>
            <p:cNvSpPr>
              <a:spLocks/>
            </p:cNvSpPr>
            <p:nvPr/>
          </p:nvSpPr>
          <p:spPr bwMode="auto">
            <a:xfrm>
              <a:off x="2570" y="3059"/>
              <a:ext cx="67" cy="249"/>
            </a:xfrm>
            <a:custGeom>
              <a:avLst/>
              <a:gdLst>
                <a:gd name="T0" fmla="*/ 12054 w 36"/>
                <a:gd name="T1" fmla="*/ 1002 h 134"/>
                <a:gd name="T2" fmla="*/ 15008 w 36"/>
                <a:gd name="T3" fmla="*/ 1526 h 134"/>
                <a:gd name="T4" fmla="*/ 16882 w 36"/>
                <a:gd name="T5" fmla="*/ 10794 h 134"/>
                <a:gd name="T6" fmla="*/ 17420 w 36"/>
                <a:gd name="T7" fmla="*/ 32606 h 134"/>
                <a:gd name="T8" fmla="*/ 14545 w 36"/>
                <a:gd name="T9" fmla="*/ 55990 h 134"/>
                <a:gd name="T10" fmla="*/ 8064 w 36"/>
                <a:gd name="T11" fmla="*/ 65240 h 134"/>
                <a:gd name="T12" fmla="*/ 4642 w 36"/>
                <a:gd name="T13" fmla="*/ 64279 h 134"/>
                <a:gd name="T14" fmla="*/ 540 w 36"/>
                <a:gd name="T15" fmla="*/ 53858 h 134"/>
                <a:gd name="T16" fmla="*/ 5313 w 36"/>
                <a:gd name="T17" fmla="*/ 28603 h 134"/>
                <a:gd name="T18" fmla="*/ 8064 w 36"/>
                <a:gd name="T19" fmla="*/ 5270 h 134"/>
                <a:gd name="T20" fmla="*/ 12054 w 36"/>
                <a:gd name="T21" fmla="*/ 1002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4" y="2"/>
                  </a:moveTo>
                  <a:cubicBezTo>
                    <a:pt x="29" y="0"/>
                    <a:pt x="30" y="2"/>
                    <a:pt x="30" y="3"/>
                  </a:cubicBezTo>
                  <a:cubicBezTo>
                    <a:pt x="32" y="7"/>
                    <a:pt x="33" y="13"/>
                    <a:pt x="34" y="22"/>
                  </a:cubicBezTo>
                  <a:cubicBezTo>
                    <a:pt x="36" y="40"/>
                    <a:pt x="36" y="50"/>
                    <a:pt x="35" y="66"/>
                  </a:cubicBezTo>
                  <a:cubicBezTo>
                    <a:pt x="34" y="82"/>
                    <a:pt x="31" y="99"/>
                    <a:pt x="29" y="114"/>
                  </a:cubicBezTo>
                  <a:cubicBezTo>
                    <a:pt x="27" y="127"/>
                    <a:pt x="22" y="131"/>
                    <a:pt x="16" y="133"/>
                  </a:cubicBezTo>
                  <a:cubicBezTo>
                    <a:pt x="15" y="134"/>
                    <a:pt x="13" y="134"/>
                    <a:pt x="9" y="131"/>
                  </a:cubicBezTo>
                  <a:cubicBezTo>
                    <a:pt x="2" y="126"/>
                    <a:pt x="0" y="119"/>
                    <a:pt x="1" y="110"/>
                  </a:cubicBezTo>
                  <a:cubicBezTo>
                    <a:pt x="5" y="90"/>
                    <a:pt x="8" y="73"/>
                    <a:pt x="11" y="58"/>
                  </a:cubicBezTo>
                  <a:cubicBezTo>
                    <a:pt x="13" y="42"/>
                    <a:pt x="14" y="25"/>
                    <a:pt x="16" y="11"/>
                  </a:cubicBezTo>
                  <a:cubicBezTo>
                    <a:pt x="17" y="7"/>
                    <a:pt x="20" y="4"/>
                    <a:pt x="24" y="2"/>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1" name="Freeform 120"/>
            <p:cNvSpPr>
              <a:spLocks/>
            </p:cNvSpPr>
            <p:nvPr/>
          </p:nvSpPr>
          <p:spPr bwMode="auto">
            <a:xfrm>
              <a:off x="2574" y="3301"/>
              <a:ext cx="67" cy="249"/>
            </a:xfrm>
            <a:custGeom>
              <a:avLst/>
              <a:gdLst>
                <a:gd name="T0" fmla="*/ 12054 w 36"/>
                <a:gd name="T1" fmla="*/ 1002 h 134"/>
                <a:gd name="T2" fmla="*/ 15008 w 36"/>
                <a:gd name="T3" fmla="*/ 1526 h 134"/>
                <a:gd name="T4" fmla="*/ 16882 w 36"/>
                <a:gd name="T5" fmla="*/ 10794 h 134"/>
                <a:gd name="T6" fmla="*/ 17420 w 36"/>
                <a:gd name="T7" fmla="*/ 31991 h 134"/>
                <a:gd name="T8" fmla="*/ 14545 w 36"/>
                <a:gd name="T9" fmla="*/ 55990 h 134"/>
                <a:gd name="T10" fmla="*/ 8064 w 36"/>
                <a:gd name="T11" fmla="*/ 65240 h 134"/>
                <a:gd name="T12" fmla="*/ 4642 w 36"/>
                <a:gd name="T13" fmla="*/ 64279 h 134"/>
                <a:gd name="T14" fmla="*/ 540 w 36"/>
                <a:gd name="T15" fmla="*/ 53858 h 134"/>
                <a:gd name="T16" fmla="*/ 5313 w 36"/>
                <a:gd name="T17" fmla="*/ 28007 h 134"/>
                <a:gd name="T18" fmla="*/ 8064 w 36"/>
                <a:gd name="T19" fmla="*/ 5270 h 134"/>
                <a:gd name="T20" fmla="*/ 12054 w 36"/>
                <a:gd name="T21" fmla="*/ 1002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4" y="2"/>
                  </a:moveTo>
                  <a:cubicBezTo>
                    <a:pt x="29" y="0"/>
                    <a:pt x="30" y="2"/>
                    <a:pt x="30" y="3"/>
                  </a:cubicBezTo>
                  <a:cubicBezTo>
                    <a:pt x="32" y="7"/>
                    <a:pt x="34" y="13"/>
                    <a:pt x="34" y="22"/>
                  </a:cubicBezTo>
                  <a:cubicBezTo>
                    <a:pt x="36" y="40"/>
                    <a:pt x="36" y="49"/>
                    <a:pt x="35" y="65"/>
                  </a:cubicBezTo>
                  <a:cubicBezTo>
                    <a:pt x="34" y="82"/>
                    <a:pt x="30" y="99"/>
                    <a:pt x="29" y="114"/>
                  </a:cubicBezTo>
                  <a:cubicBezTo>
                    <a:pt x="27" y="127"/>
                    <a:pt x="22" y="131"/>
                    <a:pt x="16" y="133"/>
                  </a:cubicBezTo>
                  <a:cubicBezTo>
                    <a:pt x="15" y="133"/>
                    <a:pt x="13" y="134"/>
                    <a:pt x="9" y="131"/>
                  </a:cubicBezTo>
                  <a:cubicBezTo>
                    <a:pt x="2" y="125"/>
                    <a:pt x="0" y="119"/>
                    <a:pt x="1" y="110"/>
                  </a:cubicBezTo>
                  <a:cubicBezTo>
                    <a:pt x="5" y="90"/>
                    <a:pt x="8" y="72"/>
                    <a:pt x="11" y="57"/>
                  </a:cubicBezTo>
                  <a:cubicBezTo>
                    <a:pt x="13" y="41"/>
                    <a:pt x="14" y="24"/>
                    <a:pt x="16" y="11"/>
                  </a:cubicBezTo>
                  <a:cubicBezTo>
                    <a:pt x="17" y="6"/>
                    <a:pt x="20" y="3"/>
                    <a:pt x="24" y="2"/>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2" name="Freeform 121"/>
            <p:cNvSpPr>
              <a:spLocks/>
            </p:cNvSpPr>
            <p:nvPr/>
          </p:nvSpPr>
          <p:spPr bwMode="auto">
            <a:xfrm>
              <a:off x="2573" y="3554"/>
              <a:ext cx="66" cy="249"/>
            </a:xfrm>
            <a:custGeom>
              <a:avLst/>
              <a:gdLst>
                <a:gd name="T0" fmla="*/ 10382 w 36"/>
                <a:gd name="T1" fmla="*/ 1002 h 134"/>
                <a:gd name="T2" fmla="*/ 12879 w 36"/>
                <a:gd name="T3" fmla="*/ 1526 h 134"/>
                <a:gd name="T4" fmla="*/ 14544 w 36"/>
                <a:gd name="T5" fmla="*/ 10794 h 134"/>
                <a:gd name="T6" fmla="*/ 14956 w 36"/>
                <a:gd name="T7" fmla="*/ 32606 h 134"/>
                <a:gd name="T8" fmla="*/ 11972 w 36"/>
                <a:gd name="T9" fmla="*/ 55990 h 134"/>
                <a:gd name="T10" fmla="*/ 6752 w 36"/>
                <a:gd name="T11" fmla="*/ 65240 h 134"/>
                <a:gd name="T12" fmla="*/ 4000 w 36"/>
                <a:gd name="T13" fmla="*/ 64279 h 134"/>
                <a:gd name="T14" fmla="*/ 501 w 36"/>
                <a:gd name="T15" fmla="*/ 53858 h 134"/>
                <a:gd name="T16" fmla="*/ 4246 w 36"/>
                <a:gd name="T17" fmla="*/ 28603 h 134"/>
                <a:gd name="T18" fmla="*/ 6752 w 36"/>
                <a:gd name="T19" fmla="*/ 5270 h 134"/>
                <a:gd name="T20" fmla="*/ 10382 w 36"/>
                <a:gd name="T21" fmla="*/ 1002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4">
                  <a:moveTo>
                    <a:pt x="24" y="2"/>
                  </a:moveTo>
                  <a:cubicBezTo>
                    <a:pt x="29" y="0"/>
                    <a:pt x="30" y="2"/>
                    <a:pt x="30" y="3"/>
                  </a:cubicBezTo>
                  <a:cubicBezTo>
                    <a:pt x="32" y="7"/>
                    <a:pt x="33" y="13"/>
                    <a:pt x="34" y="22"/>
                  </a:cubicBezTo>
                  <a:cubicBezTo>
                    <a:pt x="36" y="40"/>
                    <a:pt x="36" y="49"/>
                    <a:pt x="35" y="66"/>
                  </a:cubicBezTo>
                  <a:cubicBezTo>
                    <a:pt x="34" y="82"/>
                    <a:pt x="30" y="98"/>
                    <a:pt x="28" y="114"/>
                  </a:cubicBezTo>
                  <a:cubicBezTo>
                    <a:pt x="27" y="127"/>
                    <a:pt x="22" y="131"/>
                    <a:pt x="16" y="133"/>
                  </a:cubicBezTo>
                  <a:cubicBezTo>
                    <a:pt x="15" y="134"/>
                    <a:pt x="13" y="134"/>
                    <a:pt x="9" y="131"/>
                  </a:cubicBezTo>
                  <a:cubicBezTo>
                    <a:pt x="1" y="126"/>
                    <a:pt x="0" y="119"/>
                    <a:pt x="1" y="110"/>
                  </a:cubicBezTo>
                  <a:cubicBezTo>
                    <a:pt x="5" y="90"/>
                    <a:pt x="8" y="73"/>
                    <a:pt x="10" y="58"/>
                  </a:cubicBezTo>
                  <a:cubicBezTo>
                    <a:pt x="13" y="41"/>
                    <a:pt x="13" y="25"/>
                    <a:pt x="16" y="11"/>
                  </a:cubicBezTo>
                  <a:cubicBezTo>
                    <a:pt x="17" y="6"/>
                    <a:pt x="20" y="3"/>
                    <a:pt x="24" y="2"/>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3" name="Freeform 122"/>
            <p:cNvSpPr>
              <a:spLocks/>
            </p:cNvSpPr>
            <p:nvPr/>
          </p:nvSpPr>
          <p:spPr bwMode="auto">
            <a:xfrm>
              <a:off x="2573" y="3799"/>
              <a:ext cx="66" cy="248"/>
            </a:xfrm>
            <a:custGeom>
              <a:avLst/>
              <a:gdLst>
                <a:gd name="T0" fmla="*/ 10382 w 36"/>
                <a:gd name="T1" fmla="*/ 546 h 133"/>
                <a:gd name="T2" fmla="*/ 12879 w 36"/>
                <a:gd name="T3" fmla="*/ 1018 h 133"/>
                <a:gd name="T4" fmla="*/ 14544 w 36"/>
                <a:gd name="T5" fmla="*/ 10685 h 133"/>
                <a:gd name="T6" fmla="*/ 14956 w 36"/>
                <a:gd name="T7" fmla="*/ 33006 h 133"/>
                <a:gd name="T8" fmla="*/ 11972 w 36"/>
                <a:gd name="T9" fmla="*/ 57460 h 133"/>
                <a:gd name="T10" fmla="*/ 6752 w 36"/>
                <a:gd name="T11" fmla="*/ 67085 h 133"/>
                <a:gd name="T12" fmla="*/ 4000 w 36"/>
                <a:gd name="T13" fmla="*/ 65910 h 133"/>
                <a:gd name="T14" fmla="*/ 501 w 36"/>
                <a:gd name="T15" fmla="*/ 55405 h 133"/>
                <a:gd name="T16" fmla="*/ 4246 w 36"/>
                <a:gd name="T17" fmla="*/ 28915 h 133"/>
                <a:gd name="T18" fmla="*/ 6752 w 36"/>
                <a:gd name="T19" fmla="*/ 5091 h 133"/>
                <a:gd name="T20" fmla="*/ 10382 w 36"/>
                <a:gd name="T21" fmla="*/ 546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33">
                  <a:moveTo>
                    <a:pt x="24" y="1"/>
                  </a:moveTo>
                  <a:cubicBezTo>
                    <a:pt x="29" y="0"/>
                    <a:pt x="30" y="1"/>
                    <a:pt x="30" y="2"/>
                  </a:cubicBezTo>
                  <a:cubicBezTo>
                    <a:pt x="32" y="6"/>
                    <a:pt x="33" y="12"/>
                    <a:pt x="34" y="21"/>
                  </a:cubicBezTo>
                  <a:cubicBezTo>
                    <a:pt x="36" y="39"/>
                    <a:pt x="36" y="48"/>
                    <a:pt x="35" y="65"/>
                  </a:cubicBezTo>
                  <a:cubicBezTo>
                    <a:pt x="34" y="81"/>
                    <a:pt x="30" y="97"/>
                    <a:pt x="28" y="113"/>
                  </a:cubicBezTo>
                  <a:cubicBezTo>
                    <a:pt x="27" y="126"/>
                    <a:pt x="22" y="130"/>
                    <a:pt x="16" y="132"/>
                  </a:cubicBezTo>
                  <a:cubicBezTo>
                    <a:pt x="15" y="133"/>
                    <a:pt x="13" y="133"/>
                    <a:pt x="9" y="130"/>
                  </a:cubicBezTo>
                  <a:cubicBezTo>
                    <a:pt x="1" y="124"/>
                    <a:pt x="0" y="118"/>
                    <a:pt x="1" y="109"/>
                  </a:cubicBezTo>
                  <a:cubicBezTo>
                    <a:pt x="5" y="89"/>
                    <a:pt x="8" y="72"/>
                    <a:pt x="10" y="57"/>
                  </a:cubicBezTo>
                  <a:cubicBezTo>
                    <a:pt x="13" y="40"/>
                    <a:pt x="13" y="23"/>
                    <a:pt x="16" y="10"/>
                  </a:cubicBezTo>
                  <a:cubicBezTo>
                    <a:pt x="17" y="5"/>
                    <a:pt x="20" y="2"/>
                    <a:pt x="24" y="1"/>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4" name="Freeform 123"/>
            <p:cNvSpPr>
              <a:spLocks/>
            </p:cNvSpPr>
            <p:nvPr/>
          </p:nvSpPr>
          <p:spPr bwMode="auto">
            <a:xfrm>
              <a:off x="2369" y="2265"/>
              <a:ext cx="209" cy="256"/>
            </a:xfrm>
            <a:custGeom>
              <a:avLst/>
              <a:gdLst>
                <a:gd name="T0" fmla="*/ 547 w 112"/>
                <a:gd name="T1" fmla="*/ 47380 h 138"/>
                <a:gd name="T2" fmla="*/ 8830 w 112"/>
                <a:gd name="T3" fmla="*/ 23721 h 138"/>
                <a:gd name="T4" fmla="*/ 18370 w 112"/>
                <a:gd name="T5" fmla="*/ 11663 h 138"/>
                <a:gd name="T6" fmla="*/ 33830 w 112"/>
                <a:gd name="T7" fmla="*/ 1827 h 138"/>
                <a:gd name="T8" fmla="*/ 50757 w 112"/>
                <a:gd name="T9" fmla="*/ 5211 h 138"/>
                <a:gd name="T10" fmla="*/ 55486 w 112"/>
                <a:gd name="T11" fmla="*/ 26079 h 138"/>
                <a:gd name="T12" fmla="*/ 45012 w 112"/>
                <a:gd name="T13" fmla="*/ 47840 h 138"/>
                <a:gd name="T14" fmla="*/ 27200 w 112"/>
                <a:gd name="T15" fmla="*/ 63668 h 138"/>
                <a:gd name="T16" fmla="*/ 12926 w 112"/>
                <a:gd name="T17" fmla="*/ 65440 h 138"/>
                <a:gd name="T18" fmla="*/ 1905 w 112"/>
                <a:gd name="T19" fmla="*/ 55955 h 138"/>
                <a:gd name="T20" fmla="*/ 547 w 112"/>
                <a:gd name="T21" fmla="*/ 4738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38">
                  <a:moveTo>
                    <a:pt x="1" y="98"/>
                  </a:moveTo>
                  <a:cubicBezTo>
                    <a:pt x="0" y="82"/>
                    <a:pt x="8" y="64"/>
                    <a:pt x="17" y="49"/>
                  </a:cubicBezTo>
                  <a:cubicBezTo>
                    <a:pt x="23" y="38"/>
                    <a:pt x="28" y="33"/>
                    <a:pt x="36" y="24"/>
                  </a:cubicBezTo>
                  <a:cubicBezTo>
                    <a:pt x="45" y="16"/>
                    <a:pt x="51" y="8"/>
                    <a:pt x="66" y="4"/>
                  </a:cubicBezTo>
                  <a:cubicBezTo>
                    <a:pt x="79" y="0"/>
                    <a:pt x="90" y="2"/>
                    <a:pt x="99" y="11"/>
                  </a:cubicBezTo>
                  <a:cubicBezTo>
                    <a:pt x="109" y="19"/>
                    <a:pt x="112" y="37"/>
                    <a:pt x="108" y="54"/>
                  </a:cubicBezTo>
                  <a:cubicBezTo>
                    <a:pt x="104" y="72"/>
                    <a:pt x="97" y="89"/>
                    <a:pt x="88" y="99"/>
                  </a:cubicBezTo>
                  <a:cubicBezTo>
                    <a:pt x="76" y="114"/>
                    <a:pt x="70" y="123"/>
                    <a:pt x="53" y="132"/>
                  </a:cubicBezTo>
                  <a:cubicBezTo>
                    <a:pt x="43" y="138"/>
                    <a:pt x="36" y="138"/>
                    <a:pt x="25" y="136"/>
                  </a:cubicBezTo>
                  <a:cubicBezTo>
                    <a:pt x="14" y="133"/>
                    <a:pt x="8" y="128"/>
                    <a:pt x="4" y="116"/>
                  </a:cubicBezTo>
                  <a:cubicBezTo>
                    <a:pt x="3" y="110"/>
                    <a:pt x="2" y="104"/>
                    <a:pt x="1" y="98"/>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5" name="Freeform 124"/>
            <p:cNvSpPr>
              <a:spLocks/>
            </p:cNvSpPr>
            <p:nvPr/>
          </p:nvSpPr>
          <p:spPr bwMode="auto">
            <a:xfrm>
              <a:off x="1531" y="1736"/>
              <a:ext cx="305" cy="291"/>
            </a:xfrm>
            <a:custGeom>
              <a:avLst/>
              <a:gdLst>
                <a:gd name="T0" fmla="*/ 81093 w 164"/>
                <a:gd name="T1" fmla="*/ 39860 h 156"/>
                <a:gd name="T2" fmla="*/ 72713 w 164"/>
                <a:gd name="T3" fmla="*/ 53057 h 156"/>
                <a:gd name="T4" fmla="*/ 22287 w 164"/>
                <a:gd name="T5" fmla="*/ 78436 h 156"/>
                <a:gd name="T6" fmla="*/ 8613 w 164"/>
                <a:gd name="T7" fmla="*/ 67917 h 156"/>
                <a:gd name="T8" fmla="*/ 5298 w 164"/>
                <a:gd name="T9" fmla="*/ 18316 h 156"/>
                <a:gd name="T10" fmla="*/ 22287 w 164"/>
                <a:gd name="T11" fmla="*/ 1903 h 156"/>
                <a:gd name="T12" fmla="*/ 73103 w 164"/>
                <a:gd name="T13" fmla="*/ 27604 h 156"/>
                <a:gd name="T14" fmla="*/ 81093 w 164"/>
                <a:gd name="T15" fmla="*/ 39860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 h="156">
                  <a:moveTo>
                    <a:pt x="164" y="78"/>
                  </a:moveTo>
                  <a:cubicBezTo>
                    <a:pt x="164" y="86"/>
                    <a:pt x="156" y="98"/>
                    <a:pt x="147" y="104"/>
                  </a:cubicBezTo>
                  <a:cubicBezTo>
                    <a:pt x="125" y="122"/>
                    <a:pt x="87" y="146"/>
                    <a:pt x="45" y="154"/>
                  </a:cubicBezTo>
                  <a:cubicBezTo>
                    <a:pt x="35" y="156"/>
                    <a:pt x="22" y="144"/>
                    <a:pt x="17" y="133"/>
                  </a:cubicBezTo>
                  <a:cubicBezTo>
                    <a:pt x="0" y="104"/>
                    <a:pt x="1" y="61"/>
                    <a:pt x="11" y="36"/>
                  </a:cubicBezTo>
                  <a:cubicBezTo>
                    <a:pt x="18" y="18"/>
                    <a:pt x="32" y="0"/>
                    <a:pt x="45" y="4"/>
                  </a:cubicBezTo>
                  <a:cubicBezTo>
                    <a:pt x="89" y="13"/>
                    <a:pt x="133" y="40"/>
                    <a:pt x="148" y="54"/>
                  </a:cubicBezTo>
                  <a:cubicBezTo>
                    <a:pt x="160" y="66"/>
                    <a:pt x="164" y="70"/>
                    <a:pt x="164" y="78"/>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6" name="Freeform 125"/>
            <p:cNvSpPr>
              <a:spLocks/>
            </p:cNvSpPr>
            <p:nvPr/>
          </p:nvSpPr>
          <p:spPr bwMode="auto">
            <a:xfrm>
              <a:off x="2098" y="2117"/>
              <a:ext cx="282" cy="303"/>
            </a:xfrm>
            <a:custGeom>
              <a:avLst/>
              <a:gdLst>
                <a:gd name="T0" fmla="*/ 18838 w 152"/>
                <a:gd name="T1" fmla="*/ 1002 h 163"/>
                <a:gd name="T2" fmla="*/ 33278 w 152"/>
                <a:gd name="T3" fmla="*/ 4989 h 163"/>
                <a:gd name="T4" fmla="*/ 71036 w 152"/>
                <a:gd name="T5" fmla="*/ 45350 h 163"/>
                <a:gd name="T6" fmla="*/ 65660 w 152"/>
                <a:gd name="T7" fmla="*/ 62057 h 163"/>
                <a:gd name="T8" fmla="*/ 21647 w 152"/>
                <a:gd name="T9" fmla="*/ 79310 h 163"/>
                <a:gd name="T10" fmla="*/ 1827 w 152"/>
                <a:gd name="T11" fmla="*/ 68205 h 163"/>
                <a:gd name="T12" fmla="*/ 9668 w 152"/>
                <a:gd name="T13" fmla="*/ 12250 h 163"/>
                <a:gd name="T14" fmla="*/ 18838 w 152"/>
                <a:gd name="T15" fmla="*/ 1002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2" h="163">
                  <a:moveTo>
                    <a:pt x="39" y="2"/>
                  </a:moveTo>
                  <a:cubicBezTo>
                    <a:pt x="47" y="0"/>
                    <a:pt x="60" y="4"/>
                    <a:pt x="69" y="10"/>
                  </a:cubicBezTo>
                  <a:cubicBezTo>
                    <a:pt x="92" y="26"/>
                    <a:pt x="127" y="55"/>
                    <a:pt x="147" y="92"/>
                  </a:cubicBezTo>
                  <a:cubicBezTo>
                    <a:pt x="152" y="102"/>
                    <a:pt x="144" y="117"/>
                    <a:pt x="136" y="126"/>
                  </a:cubicBezTo>
                  <a:cubicBezTo>
                    <a:pt x="113" y="150"/>
                    <a:pt x="72" y="163"/>
                    <a:pt x="45" y="161"/>
                  </a:cubicBezTo>
                  <a:cubicBezTo>
                    <a:pt x="26" y="160"/>
                    <a:pt x="5" y="152"/>
                    <a:pt x="4" y="138"/>
                  </a:cubicBezTo>
                  <a:cubicBezTo>
                    <a:pt x="0" y="94"/>
                    <a:pt x="12" y="43"/>
                    <a:pt x="20" y="25"/>
                  </a:cubicBezTo>
                  <a:cubicBezTo>
                    <a:pt x="29" y="9"/>
                    <a:pt x="31" y="5"/>
                    <a:pt x="39" y="2"/>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7" name="Freeform 126"/>
            <p:cNvSpPr>
              <a:spLocks/>
            </p:cNvSpPr>
            <p:nvPr/>
          </p:nvSpPr>
          <p:spPr bwMode="auto">
            <a:xfrm>
              <a:off x="1799" y="2120"/>
              <a:ext cx="288" cy="308"/>
            </a:xfrm>
            <a:custGeom>
              <a:avLst/>
              <a:gdLst>
                <a:gd name="T0" fmla="*/ 55963 w 155"/>
                <a:gd name="T1" fmla="*/ 985 h 166"/>
                <a:gd name="T2" fmla="*/ 66221 w 155"/>
                <a:gd name="T3" fmla="*/ 12493 h 166"/>
                <a:gd name="T4" fmla="*/ 73525 w 155"/>
                <a:gd name="T5" fmla="*/ 67292 h 166"/>
                <a:gd name="T6" fmla="*/ 59950 w 155"/>
                <a:gd name="T7" fmla="*/ 77351 h 166"/>
                <a:gd name="T8" fmla="*/ 13196 w 155"/>
                <a:gd name="T9" fmla="*/ 65196 h 166"/>
                <a:gd name="T10" fmla="*/ 3456 w 155"/>
                <a:gd name="T11" fmla="*/ 45122 h 166"/>
                <a:gd name="T12" fmla="*/ 42202 w 155"/>
                <a:gd name="T13" fmla="*/ 5212 h 166"/>
                <a:gd name="T14" fmla="*/ 55963 w 155"/>
                <a:gd name="T15" fmla="*/ 985 h 1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166">
                  <a:moveTo>
                    <a:pt x="114" y="2"/>
                  </a:moveTo>
                  <a:cubicBezTo>
                    <a:pt x="122" y="5"/>
                    <a:pt x="131" y="16"/>
                    <a:pt x="135" y="26"/>
                  </a:cubicBezTo>
                  <a:cubicBezTo>
                    <a:pt x="144" y="53"/>
                    <a:pt x="155" y="97"/>
                    <a:pt x="150" y="139"/>
                  </a:cubicBezTo>
                  <a:cubicBezTo>
                    <a:pt x="149" y="149"/>
                    <a:pt x="133" y="157"/>
                    <a:pt x="122" y="160"/>
                  </a:cubicBezTo>
                  <a:cubicBezTo>
                    <a:pt x="89" y="166"/>
                    <a:pt x="48" y="152"/>
                    <a:pt x="27" y="135"/>
                  </a:cubicBezTo>
                  <a:cubicBezTo>
                    <a:pt x="12" y="123"/>
                    <a:pt x="0" y="104"/>
                    <a:pt x="7" y="93"/>
                  </a:cubicBezTo>
                  <a:cubicBezTo>
                    <a:pt x="30" y="54"/>
                    <a:pt x="69" y="20"/>
                    <a:pt x="86" y="11"/>
                  </a:cubicBezTo>
                  <a:cubicBezTo>
                    <a:pt x="102" y="2"/>
                    <a:pt x="106" y="0"/>
                    <a:pt x="114" y="2"/>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8" name="Freeform 127"/>
            <p:cNvSpPr>
              <a:spLocks/>
            </p:cNvSpPr>
            <p:nvPr/>
          </p:nvSpPr>
          <p:spPr bwMode="auto">
            <a:xfrm>
              <a:off x="1609" y="1998"/>
              <a:ext cx="293" cy="283"/>
            </a:xfrm>
            <a:custGeom>
              <a:avLst/>
              <a:gdLst>
                <a:gd name="T0" fmla="*/ 73690 w 158"/>
                <a:gd name="T1" fmla="*/ 6487 h 152"/>
                <a:gd name="T2" fmla="*/ 74435 w 158"/>
                <a:gd name="T3" fmla="*/ 22122 h 152"/>
                <a:gd name="T4" fmla="*/ 48462 w 158"/>
                <a:gd name="T5" fmla="*/ 72684 h 152"/>
                <a:gd name="T6" fmla="*/ 31599 w 158"/>
                <a:gd name="T7" fmla="*/ 72684 h 152"/>
                <a:gd name="T8" fmla="*/ 1823 w 158"/>
                <a:gd name="T9" fmla="*/ 34366 h 152"/>
                <a:gd name="T10" fmla="*/ 6270 w 158"/>
                <a:gd name="T11" fmla="*/ 11002 h 152"/>
                <a:gd name="T12" fmla="*/ 60731 w 158"/>
                <a:gd name="T13" fmla="*/ 1536 h 152"/>
                <a:gd name="T14" fmla="*/ 73690 w 158"/>
                <a:gd name="T15" fmla="*/ 6487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52">
                  <a:moveTo>
                    <a:pt x="153" y="13"/>
                  </a:moveTo>
                  <a:cubicBezTo>
                    <a:pt x="158" y="20"/>
                    <a:pt x="158" y="34"/>
                    <a:pt x="155" y="44"/>
                  </a:cubicBezTo>
                  <a:cubicBezTo>
                    <a:pt x="148" y="72"/>
                    <a:pt x="130" y="114"/>
                    <a:pt x="101" y="145"/>
                  </a:cubicBezTo>
                  <a:cubicBezTo>
                    <a:pt x="94" y="152"/>
                    <a:pt x="77" y="150"/>
                    <a:pt x="66" y="145"/>
                  </a:cubicBezTo>
                  <a:cubicBezTo>
                    <a:pt x="36" y="130"/>
                    <a:pt x="11" y="95"/>
                    <a:pt x="4" y="69"/>
                  </a:cubicBezTo>
                  <a:cubicBezTo>
                    <a:pt x="0" y="50"/>
                    <a:pt x="1" y="28"/>
                    <a:pt x="13" y="22"/>
                  </a:cubicBezTo>
                  <a:cubicBezTo>
                    <a:pt x="54" y="5"/>
                    <a:pt x="106" y="0"/>
                    <a:pt x="126" y="3"/>
                  </a:cubicBezTo>
                  <a:cubicBezTo>
                    <a:pt x="143" y="6"/>
                    <a:pt x="148" y="6"/>
                    <a:pt x="153" y="13"/>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9" name="Freeform 128"/>
            <p:cNvSpPr>
              <a:spLocks/>
            </p:cNvSpPr>
            <p:nvPr/>
          </p:nvSpPr>
          <p:spPr bwMode="auto">
            <a:xfrm>
              <a:off x="2343" y="1740"/>
              <a:ext cx="306" cy="290"/>
            </a:xfrm>
            <a:custGeom>
              <a:avLst/>
              <a:gdLst>
                <a:gd name="T0" fmla="*/ 547 w 164"/>
                <a:gd name="T1" fmla="*/ 37897 h 156"/>
                <a:gd name="T2" fmla="*/ 9271 w 164"/>
                <a:gd name="T3" fmla="*/ 25273 h 156"/>
                <a:gd name="T4" fmla="*/ 61944 w 164"/>
                <a:gd name="T5" fmla="*/ 1002 h 156"/>
                <a:gd name="T6" fmla="*/ 76209 w 164"/>
                <a:gd name="T7" fmla="*/ 11968 h 156"/>
                <a:gd name="T8" fmla="*/ 78179 w 164"/>
                <a:gd name="T9" fmla="*/ 59578 h 156"/>
                <a:gd name="T10" fmla="*/ 60222 w 164"/>
                <a:gd name="T11" fmla="*/ 75342 h 156"/>
                <a:gd name="T12" fmla="*/ 8822 w 164"/>
                <a:gd name="T13" fmla="*/ 49774 h 156"/>
                <a:gd name="T14" fmla="*/ 547 w 164"/>
                <a:gd name="T15" fmla="*/ 37897 h 1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 h="156">
                  <a:moveTo>
                    <a:pt x="1" y="77"/>
                  </a:moveTo>
                  <a:cubicBezTo>
                    <a:pt x="1" y="68"/>
                    <a:pt x="9" y="57"/>
                    <a:pt x="18" y="51"/>
                  </a:cubicBezTo>
                  <a:cubicBezTo>
                    <a:pt x="40" y="33"/>
                    <a:pt x="79" y="10"/>
                    <a:pt x="121" y="2"/>
                  </a:cubicBezTo>
                  <a:cubicBezTo>
                    <a:pt x="131" y="0"/>
                    <a:pt x="143" y="13"/>
                    <a:pt x="149" y="24"/>
                  </a:cubicBezTo>
                  <a:cubicBezTo>
                    <a:pt x="164" y="53"/>
                    <a:pt x="163" y="97"/>
                    <a:pt x="153" y="121"/>
                  </a:cubicBezTo>
                  <a:cubicBezTo>
                    <a:pt x="146" y="139"/>
                    <a:pt x="131" y="156"/>
                    <a:pt x="118" y="153"/>
                  </a:cubicBezTo>
                  <a:cubicBezTo>
                    <a:pt x="74" y="142"/>
                    <a:pt x="31" y="115"/>
                    <a:pt x="17" y="101"/>
                  </a:cubicBezTo>
                  <a:cubicBezTo>
                    <a:pt x="4" y="89"/>
                    <a:pt x="0" y="85"/>
                    <a:pt x="1" y="77"/>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0" name="Freeform 129"/>
            <p:cNvSpPr>
              <a:spLocks/>
            </p:cNvSpPr>
            <p:nvPr/>
          </p:nvSpPr>
          <p:spPr bwMode="auto">
            <a:xfrm>
              <a:off x="2098" y="1344"/>
              <a:ext cx="286" cy="306"/>
            </a:xfrm>
            <a:custGeom>
              <a:avLst/>
              <a:gdLst>
                <a:gd name="T0" fmla="*/ 19376 w 154"/>
                <a:gd name="T1" fmla="*/ 78403 h 165"/>
                <a:gd name="T2" fmla="*/ 9767 w 154"/>
                <a:gd name="T3" fmla="*/ 66847 h 165"/>
                <a:gd name="T4" fmla="*/ 2427 w 154"/>
                <a:gd name="T5" fmla="*/ 12444 h 165"/>
                <a:gd name="T6" fmla="*/ 15999 w 154"/>
                <a:gd name="T7" fmla="*/ 2806 h 165"/>
                <a:gd name="T8" fmla="*/ 62562 w 154"/>
                <a:gd name="T9" fmla="*/ 14855 h 165"/>
                <a:gd name="T10" fmla="*/ 72291 w 154"/>
                <a:gd name="T11" fmla="*/ 35036 h 165"/>
                <a:gd name="T12" fmla="*/ 33165 w 154"/>
                <a:gd name="T13" fmla="*/ 74454 h 165"/>
                <a:gd name="T14" fmla="*/ 19376 w 154"/>
                <a:gd name="T15" fmla="*/ 78403 h 1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4" h="165">
                  <a:moveTo>
                    <a:pt x="40" y="163"/>
                  </a:moveTo>
                  <a:cubicBezTo>
                    <a:pt x="32" y="160"/>
                    <a:pt x="24" y="149"/>
                    <a:pt x="20" y="139"/>
                  </a:cubicBezTo>
                  <a:cubicBezTo>
                    <a:pt x="10" y="112"/>
                    <a:pt x="0" y="68"/>
                    <a:pt x="5" y="26"/>
                  </a:cubicBezTo>
                  <a:cubicBezTo>
                    <a:pt x="6" y="16"/>
                    <a:pt x="22" y="8"/>
                    <a:pt x="33" y="6"/>
                  </a:cubicBezTo>
                  <a:cubicBezTo>
                    <a:pt x="66" y="0"/>
                    <a:pt x="107" y="13"/>
                    <a:pt x="128" y="31"/>
                  </a:cubicBezTo>
                  <a:cubicBezTo>
                    <a:pt x="142" y="43"/>
                    <a:pt x="154" y="62"/>
                    <a:pt x="148" y="73"/>
                  </a:cubicBezTo>
                  <a:cubicBezTo>
                    <a:pt x="125" y="112"/>
                    <a:pt x="85" y="146"/>
                    <a:pt x="68" y="155"/>
                  </a:cubicBezTo>
                  <a:cubicBezTo>
                    <a:pt x="52" y="163"/>
                    <a:pt x="48" y="165"/>
                    <a:pt x="40" y="163"/>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1" name="Freeform 130"/>
            <p:cNvSpPr>
              <a:spLocks/>
            </p:cNvSpPr>
            <p:nvPr/>
          </p:nvSpPr>
          <p:spPr bwMode="auto">
            <a:xfrm>
              <a:off x="1804" y="1349"/>
              <a:ext cx="285" cy="301"/>
            </a:xfrm>
            <a:custGeom>
              <a:avLst/>
              <a:gdLst>
                <a:gd name="T0" fmla="*/ 57814 w 153"/>
                <a:gd name="T1" fmla="*/ 78407 h 162"/>
                <a:gd name="T2" fmla="*/ 42186 w 153"/>
                <a:gd name="T3" fmla="*/ 75003 h 162"/>
                <a:gd name="T4" fmla="*/ 2515 w 153"/>
                <a:gd name="T5" fmla="*/ 34764 h 162"/>
                <a:gd name="T6" fmla="*/ 8092 w 153"/>
                <a:gd name="T7" fmla="*/ 18173 h 162"/>
                <a:gd name="T8" fmla="*/ 53213 w 153"/>
                <a:gd name="T9" fmla="*/ 539 h 162"/>
                <a:gd name="T10" fmla="*/ 74476 w 153"/>
                <a:gd name="T11" fmla="*/ 11406 h 162"/>
                <a:gd name="T12" fmla="*/ 67012 w 153"/>
                <a:gd name="T13" fmla="*/ 67365 h 162"/>
                <a:gd name="T14" fmla="*/ 57814 w 153"/>
                <a:gd name="T15" fmla="*/ 78407 h 1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 h="162">
                  <a:moveTo>
                    <a:pt x="115" y="160"/>
                  </a:moveTo>
                  <a:cubicBezTo>
                    <a:pt x="107" y="162"/>
                    <a:pt x="94" y="158"/>
                    <a:pt x="84" y="153"/>
                  </a:cubicBezTo>
                  <a:cubicBezTo>
                    <a:pt x="61" y="137"/>
                    <a:pt x="26" y="108"/>
                    <a:pt x="5" y="71"/>
                  </a:cubicBezTo>
                  <a:cubicBezTo>
                    <a:pt x="0" y="62"/>
                    <a:pt x="8" y="46"/>
                    <a:pt x="16" y="37"/>
                  </a:cubicBezTo>
                  <a:cubicBezTo>
                    <a:pt x="38" y="13"/>
                    <a:pt x="80" y="0"/>
                    <a:pt x="106" y="1"/>
                  </a:cubicBezTo>
                  <a:cubicBezTo>
                    <a:pt x="126" y="2"/>
                    <a:pt x="146" y="10"/>
                    <a:pt x="148" y="23"/>
                  </a:cubicBezTo>
                  <a:cubicBezTo>
                    <a:pt x="153" y="68"/>
                    <a:pt x="141" y="119"/>
                    <a:pt x="133" y="137"/>
                  </a:cubicBezTo>
                  <a:cubicBezTo>
                    <a:pt x="125" y="153"/>
                    <a:pt x="123" y="157"/>
                    <a:pt x="115" y="160"/>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2" name="Freeform 131"/>
            <p:cNvSpPr>
              <a:spLocks/>
            </p:cNvSpPr>
            <p:nvPr/>
          </p:nvSpPr>
          <p:spPr bwMode="auto">
            <a:xfrm>
              <a:off x="2287" y="1475"/>
              <a:ext cx="297" cy="283"/>
            </a:xfrm>
            <a:custGeom>
              <a:avLst/>
              <a:gdLst>
                <a:gd name="T0" fmla="*/ 2540 w 159"/>
                <a:gd name="T1" fmla="*/ 69020 h 152"/>
                <a:gd name="T2" fmla="*/ 1909 w 159"/>
                <a:gd name="T3" fmla="*/ 53986 h 152"/>
                <a:gd name="T4" fmla="*/ 29902 w 159"/>
                <a:gd name="T5" fmla="*/ 4046 h 152"/>
                <a:gd name="T6" fmla="*/ 48164 w 159"/>
                <a:gd name="T7" fmla="*/ 4046 h 152"/>
                <a:gd name="T8" fmla="*/ 79727 w 159"/>
                <a:gd name="T9" fmla="*/ 41867 h 152"/>
                <a:gd name="T10" fmla="*/ 74982 w 159"/>
                <a:gd name="T11" fmla="*/ 65151 h 152"/>
                <a:gd name="T12" fmla="*/ 17211 w 159"/>
                <a:gd name="T13" fmla="*/ 74526 h 152"/>
                <a:gd name="T14" fmla="*/ 2540 w 159"/>
                <a:gd name="T15" fmla="*/ 69020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 h="152">
                  <a:moveTo>
                    <a:pt x="5" y="138"/>
                  </a:moveTo>
                  <a:cubicBezTo>
                    <a:pt x="0" y="132"/>
                    <a:pt x="0" y="118"/>
                    <a:pt x="4" y="108"/>
                  </a:cubicBezTo>
                  <a:cubicBezTo>
                    <a:pt x="12" y="80"/>
                    <a:pt x="29" y="39"/>
                    <a:pt x="58" y="8"/>
                  </a:cubicBezTo>
                  <a:cubicBezTo>
                    <a:pt x="65" y="0"/>
                    <a:pt x="83" y="3"/>
                    <a:pt x="93" y="8"/>
                  </a:cubicBezTo>
                  <a:cubicBezTo>
                    <a:pt x="124" y="23"/>
                    <a:pt x="148" y="58"/>
                    <a:pt x="154" y="84"/>
                  </a:cubicBezTo>
                  <a:cubicBezTo>
                    <a:pt x="159" y="103"/>
                    <a:pt x="158" y="125"/>
                    <a:pt x="145" y="130"/>
                  </a:cubicBezTo>
                  <a:cubicBezTo>
                    <a:pt x="104" y="148"/>
                    <a:pt x="52" y="152"/>
                    <a:pt x="33" y="149"/>
                  </a:cubicBezTo>
                  <a:cubicBezTo>
                    <a:pt x="15" y="146"/>
                    <a:pt x="10" y="145"/>
                    <a:pt x="5" y="138"/>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3" name="Freeform 132"/>
            <p:cNvSpPr>
              <a:spLocks/>
            </p:cNvSpPr>
            <p:nvPr/>
          </p:nvSpPr>
          <p:spPr bwMode="auto">
            <a:xfrm>
              <a:off x="2287" y="2006"/>
              <a:ext cx="295" cy="285"/>
            </a:xfrm>
            <a:custGeom>
              <a:avLst/>
              <a:gdLst>
                <a:gd name="T0" fmla="*/ 2537 w 158"/>
                <a:gd name="T1" fmla="*/ 5948 h 153"/>
                <a:gd name="T2" fmla="*/ 17405 w 158"/>
                <a:gd name="T3" fmla="*/ 542 h 153"/>
                <a:gd name="T4" fmla="*/ 75288 w 158"/>
                <a:gd name="T5" fmla="*/ 11080 h 153"/>
                <a:gd name="T6" fmla="*/ 80753 w 158"/>
                <a:gd name="T7" fmla="*/ 27533 h 153"/>
                <a:gd name="T8" fmla="*/ 52824 w 158"/>
                <a:gd name="T9" fmla="*/ 68894 h 153"/>
                <a:gd name="T10" fmla="*/ 29276 w 158"/>
                <a:gd name="T11" fmla="*/ 71718 h 153"/>
                <a:gd name="T12" fmla="*/ 1906 w 158"/>
                <a:gd name="T13" fmla="*/ 20639 h 153"/>
                <a:gd name="T14" fmla="*/ 2537 w 158"/>
                <a:gd name="T15" fmla="*/ 5948 h 1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153">
                  <a:moveTo>
                    <a:pt x="5" y="12"/>
                  </a:moveTo>
                  <a:cubicBezTo>
                    <a:pt x="10" y="5"/>
                    <a:pt x="23" y="1"/>
                    <a:pt x="34" y="1"/>
                  </a:cubicBezTo>
                  <a:cubicBezTo>
                    <a:pt x="62" y="0"/>
                    <a:pt x="108" y="4"/>
                    <a:pt x="146" y="22"/>
                  </a:cubicBezTo>
                  <a:cubicBezTo>
                    <a:pt x="156" y="26"/>
                    <a:pt x="158" y="44"/>
                    <a:pt x="157" y="55"/>
                  </a:cubicBezTo>
                  <a:cubicBezTo>
                    <a:pt x="152" y="89"/>
                    <a:pt x="126" y="123"/>
                    <a:pt x="103" y="137"/>
                  </a:cubicBezTo>
                  <a:cubicBezTo>
                    <a:pt x="87" y="147"/>
                    <a:pt x="65" y="153"/>
                    <a:pt x="57" y="143"/>
                  </a:cubicBezTo>
                  <a:cubicBezTo>
                    <a:pt x="27" y="109"/>
                    <a:pt x="7" y="61"/>
                    <a:pt x="4" y="41"/>
                  </a:cubicBezTo>
                  <a:cubicBezTo>
                    <a:pt x="1" y="24"/>
                    <a:pt x="0" y="19"/>
                    <a:pt x="5" y="12"/>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4" name="Freeform 133"/>
            <p:cNvSpPr>
              <a:spLocks/>
            </p:cNvSpPr>
            <p:nvPr/>
          </p:nvSpPr>
          <p:spPr bwMode="auto">
            <a:xfrm>
              <a:off x="1602" y="1474"/>
              <a:ext cx="295" cy="283"/>
            </a:xfrm>
            <a:custGeom>
              <a:avLst/>
              <a:gdLst>
                <a:gd name="T0" fmla="*/ 74570 w 159"/>
                <a:gd name="T1" fmla="*/ 69547 h 152"/>
                <a:gd name="T2" fmla="*/ 60412 w 159"/>
                <a:gd name="T3" fmla="*/ 75537 h 152"/>
                <a:gd name="T4" fmla="*/ 6293 w 159"/>
                <a:gd name="T5" fmla="*/ 66148 h 152"/>
                <a:gd name="T6" fmla="*/ 985 w 159"/>
                <a:gd name="T7" fmla="*/ 48953 h 152"/>
                <a:gd name="T8" fmla="*/ 26090 w 159"/>
                <a:gd name="T9" fmla="*/ 8073 h 152"/>
                <a:gd name="T10" fmla="*/ 48736 w 159"/>
                <a:gd name="T11" fmla="*/ 5033 h 152"/>
                <a:gd name="T12" fmla="*/ 75004 w 159"/>
                <a:gd name="T13" fmla="*/ 55144 h 152"/>
                <a:gd name="T14" fmla="*/ 74570 w 159"/>
                <a:gd name="T15" fmla="*/ 69547 h 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 h="152">
                  <a:moveTo>
                    <a:pt x="154" y="139"/>
                  </a:moveTo>
                  <a:cubicBezTo>
                    <a:pt x="148" y="146"/>
                    <a:pt x="136" y="151"/>
                    <a:pt x="125" y="151"/>
                  </a:cubicBezTo>
                  <a:cubicBezTo>
                    <a:pt x="97" y="152"/>
                    <a:pt x="51" y="149"/>
                    <a:pt x="13" y="132"/>
                  </a:cubicBezTo>
                  <a:cubicBezTo>
                    <a:pt x="3" y="127"/>
                    <a:pt x="0" y="109"/>
                    <a:pt x="2" y="98"/>
                  </a:cubicBezTo>
                  <a:cubicBezTo>
                    <a:pt x="6" y="65"/>
                    <a:pt x="31" y="30"/>
                    <a:pt x="54" y="16"/>
                  </a:cubicBezTo>
                  <a:cubicBezTo>
                    <a:pt x="70" y="5"/>
                    <a:pt x="92" y="0"/>
                    <a:pt x="101" y="10"/>
                  </a:cubicBezTo>
                  <a:cubicBezTo>
                    <a:pt x="131" y="43"/>
                    <a:pt x="151" y="90"/>
                    <a:pt x="155" y="110"/>
                  </a:cubicBezTo>
                  <a:cubicBezTo>
                    <a:pt x="158" y="127"/>
                    <a:pt x="159" y="133"/>
                    <a:pt x="154" y="139"/>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5" name="Freeform 134"/>
            <p:cNvSpPr>
              <a:spLocks/>
            </p:cNvSpPr>
            <p:nvPr/>
          </p:nvSpPr>
          <p:spPr bwMode="auto">
            <a:xfrm>
              <a:off x="1858" y="1647"/>
              <a:ext cx="473" cy="470"/>
            </a:xfrm>
            <a:custGeom>
              <a:avLst/>
              <a:gdLst>
                <a:gd name="T0" fmla="*/ 63758 w 254"/>
                <a:gd name="T1" fmla="*/ 123835 h 253"/>
                <a:gd name="T2" fmla="*/ 127449 w 254"/>
                <a:gd name="T3" fmla="*/ 62150 h 253"/>
                <a:gd name="T4" fmla="*/ 63758 w 254"/>
                <a:gd name="T5" fmla="*/ 0 h 253"/>
                <a:gd name="T6" fmla="*/ 0 w 254"/>
                <a:gd name="T7" fmla="*/ 62150 h 253"/>
                <a:gd name="T8" fmla="*/ 63758 w 254"/>
                <a:gd name="T9" fmla="*/ 123835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253">
                  <a:moveTo>
                    <a:pt x="127" y="253"/>
                  </a:moveTo>
                  <a:cubicBezTo>
                    <a:pt x="197" y="253"/>
                    <a:pt x="254" y="196"/>
                    <a:pt x="254" y="127"/>
                  </a:cubicBezTo>
                  <a:cubicBezTo>
                    <a:pt x="254" y="56"/>
                    <a:pt x="197" y="0"/>
                    <a:pt x="127" y="0"/>
                  </a:cubicBezTo>
                  <a:cubicBezTo>
                    <a:pt x="57" y="0"/>
                    <a:pt x="0" y="56"/>
                    <a:pt x="0" y="127"/>
                  </a:cubicBezTo>
                  <a:cubicBezTo>
                    <a:pt x="0" y="196"/>
                    <a:pt x="57" y="253"/>
                    <a:pt x="127" y="253"/>
                  </a:cubicBezTo>
                  <a:close/>
                </a:path>
              </a:pathLst>
            </a:custGeom>
            <a:solidFill>
              <a:srgbClr val="DDDDDD">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36" name="Picture 135" descr="ID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577215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7" name="Group 136"/>
          <p:cNvGrpSpPr>
            <a:grpSpLocks/>
          </p:cNvGrpSpPr>
          <p:nvPr/>
        </p:nvGrpSpPr>
        <p:grpSpPr bwMode="auto">
          <a:xfrm>
            <a:off x="6675438" y="6189663"/>
            <a:ext cx="2100262" cy="338137"/>
            <a:chOff x="4223" y="3880"/>
            <a:chExt cx="1323" cy="213"/>
          </a:xfrm>
        </p:grpSpPr>
        <p:grpSp>
          <p:nvGrpSpPr>
            <p:cNvPr id="1039" name="Group 137"/>
            <p:cNvGrpSpPr>
              <a:grpSpLocks/>
            </p:cNvGrpSpPr>
            <p:nvPr/>
          </p:nvGrpSpPr>
          <p:grpSpPr bwMode="auto">
            <a:xfrm>
              <a:off x="4223" y="3880"/>
              <a:ext cx="145" cy="213"/>
              <a:chOff x="3018" y="829"/>
              <a:chExt cx="426" cy="623"/>
            </a:xfrm>
          </p:grpSpPr>
          <p:sp>
            <p:nvSpPr>
              <p:cNvPr id="1048" name="Freeform 138"/>
              <p:cNvSpPr>
                <a:spLocks/>
              </p:cNvSpPr>
              <p:nvPr/>
            </p:nvSpPr>
            <p:spPr bwMode="auto">
              <a:xfrm>
                <a:off x="3018" y="829"/>
                <a:ext cx="182" cy="616"/>
              </a:xfrm>
              <a:custGeom>
                <a:avLst/>
                <a:gdLst>
                  <a:gd name="T0" fmla="*/ 1894 w 138"/>
                  <a:gd name="T1" fmla="*/ 3726 h 476"/>
                  <a:gd name="T2" fmla="*/ 1784 w 138"/>
                  <a:gd name="T3" fmla="*/ 4282 h 476"/>
                  <a:gd name="T4" fmla="*/ 1604 w 138"/>
                  <a:gd name="T5" fmla="*/ 4509 h 476"/>
                  <a:gd name="T6" fmla="*/ 1368 w 138"/>
                  <a:gd name="T7" fmla="*/ 4699 h 476"/>
                  <a:gd name="T8" fmla="*/ 1254 w 138"/>
                  <a:gd name="T9" fmla="*/ 4872 h 476"/>
                  <a:gd name="T10" fmla="*/ 1742 w 138"/>
                  <a:gd name="T11" fmla="*/ 4522 h 476"/>
                  <a:gd name="T12" fmla="*/ 2042 w 138"/>
                  <a:gd name="T13" fmla="*/ 3911 h 476"/>
                  <a:gd name="T14" fmla="*/ 2156 w 138"/>
                  <a:gd name="T15" fmla="*/ 4198 h 476"/>
                  <a:gd name="T16" fmla="*/ 1894 w 138"/>
                  <a:gd name="T17" fmla="*/ 5187 h 476"/>
                  <a:gd name="T18" fmla="*/ 1767 w 138"/>
                  <a:gd name="T19" fmla="*/ 5371 h 476"/>
                  <a:gd name="T20" fmla="*/ 1440 w 138"/>
                  <a:gd name="T21" fmla="*/ 5747 h 476"/>
                  <a:gd name="T22" fmla="*/ 1002 w 138"/>
                  <a:gd name="T23" fmla="*/ 6265 h 476"/>
                  <a:gd name="T24" fmla="*/ 951 w 138"/>
                  <a:gd name="T25" fmla="*/ 5783 h 476"/>
                  <a:gd name="T26" fmla="*/ 893 w 138"/>
                  <a:gd name="T27" fmla="*/ 5513 h 476"/>
                  <a:gd name="T28" fmla="*/ 828 w 138"/>
                  <a:gd name="T29" fmla="*/ 5402 h 476"/>
                  <a:gd name="T30" fmla="*/ 86 w 138"/>
                  <a:gd name="T31" fmla="*/ 4260 h 476"/>
                  <a:gd name="T32" fmla="*/ 0 w 138"/>
                  <a:gd name="T33" fmla="*/ 1 h 476"/>
                  <a:gd name="T34" fmla="*/ 179 w 138"/>
                  <a:gd name="T35" fmla="*/ 3638 h 476"/>
                  <a:gd name="T36" fmla="*/ 452 w 138"/>
                  <a:gd name="T37" fmla="*/ 4088 h 476"/>
                  <a:gd name="T38" fmla="*/ 638 w 138"/>
                  <a:gd name="T39" fmla="*/ 4250 h 476"/>
                  <a:gd name="T40" fmla="*/ 893 w 138"/>
                  <a:gd name="T41" fmla="*/ 4522 h 476"/>
                  <a:gd name="T42" fmla="*/ 760 w 138"/>
                  <a:gd name="T43" fmla="*/ 4150 h 476"/>
                  <a:gd name="T44" fmla="*/ 302 w 138"/>
                  <a:gd name="T45" fmla="*/ 3422 h 476"/>
                  <a:gd name="T46" fmla="*/ 496 w 138"/>
                  <a:gd name="T47" fmla="*/ 2544 h 476"/>
                  <a:gd name="T48" fmla="*/ 611 w 138"/>
                  <a:gd name="T49" fmla="*/ 2864 h 476"/>
                  <a:gd name="T50" fmla="*/ 911 w 138"/>
                  <a:gd name="T51" fmla="*/ 3422 h 476"/>
                  <a:gd name="T52" fmla="*/ 1002 w 138"/>
                  <a:gd name="T53" fmla="*/ 3529 h 476"/>
                  <a:gd name="T54" fmla="*/ 940 w 138"/>
                  <a:gd name="T55" fmla="*/ 3225 h 476"/>
                  <a:gd name="T56" fmla="*/ 828 w 138"/>
                  <a:gd name="T57" fmla="*/ 3001 h 476"/>
                  <a:gd name="T58" fmla="*/ 691 w 138"/>
                  <a:gd name="T59" fmla="*/ 2670 h 476"/>
                  <a:gd name="T60" fmla="*/ 605 w 138"/>
                  <a:gd name="T61" fmla="*/ 2271 h 476"/>
                  <a:gd name="T62" fmla="*/ 740 w 138"/>
                  <a:gd name="T63" fmla="*/ 661 h 476"/>
                  <a:gd name="T64" fmla="*/ 740 w 138"/>
                  <a:gd name="T65" fmla="*/ 1629 h 476"/>
                  <a:gd name="T66" fmla="*/ 877 w 138"/>
                  <a:gd name="T67" fmla="*/ 1906 h 476"/>
                  <a:gd name="T68" fmla="*/ 986 w 138"/>
                  <a:gd name="T69" fmla="*/ 2157 h 476"/>
                  <a:gd name="T70" fmla="*/ 1002 w 138"/>
                  <a:gd name="T71" fmla="*/ 2107 h 476"/>
                  <a:gd name="T72" fmla="*/ 911 w 138"/>
                  <a:gd name="T73" fmla="*/ 1656 h 476"/>
                  <a:gd name="T74" fmla="*/ 877 w 138"/>
                  <a:gd name="T75" fmla="*/ 1343 h 476"/>
                  <a:gd name="T76" fmla="*/ 1016 w 138"/>
                  <a:gd name="T77" fmla="*/ 995 h 476"/>
                  <a:gd name="T78" fmla="*/ 1109 w 138"/>
                  <a:gd name="T79" fmla="*/ 1134 h 476"/>
                  <a:gd name="T80" fmla="*/ 1157 w 138"/>
                  <a:gd name="T81" fmla="*/ 960 h 476"/>
                  <a:gd name="T82" fmla="*/ 1289 w 138"/>
                  <a:gd name="T83" fmla="*/ 2063 h 476"/>
                  <a:gd name="T84" fmla="*/ 1237 w 138"/>
                  <a:gd name="T85" fmla="*/ 2459 h 476"/>
                  <a:gd name="T86" fmla="*/ 1178 w 138"/>
                  <a:gd name="T87" fmla="*/ 2728 h 476"/>
                  <a:gd name="T88" fmla="*/ 1237 w 138"/>
                  <a:gd name="T89" fmla="*/ 2692 h 476"/>
                  <a:gd name="T90" fmla="*/ 1368 w 138"/>
                  <a:gd name="T91" fmla="*/ 2381 h 476"/>
                  <a:gd name="T92" fmla="*/ 1440 w 138"/>
                  <a:gd name="T93" fmla="*/ 2143 h 476"/>
                  <a:gd name="T94" fmla="*/ 1588 w 138"/>
                  <a:gd name="T95" fmla="*/ 2879 h 476"/>
                  <a:gd name="T96" fmla="*/ 1387 w 138"/>
                  <a:gd name="T97" fmla="*/ 3455 h 476"/>
                  <a:gd name="T98" fmla="*/ 1254 w 138"/>
                  <a:gd name="T99" fmla="*/ 3706 h 476"/>
                  <a:gd name="T100" fmla="*/ 1237 w 138"/>
                  <a:gd name="T101" fmla="*/ 3933 h 476"/>
                  <a:gd name="T102" fmla="*/ 1488 w 138"/>
                  <a:gd name="T103" fmla="*/ 3536 h 476"/>
                  <a:gd name="T104" fmla="*/ 1548 w 138"/>
                  <a:gd name="T105" fmla="*/ 3416 h 476"/>
                  <a:gd name="T106" fmla="*/ 1604 w 138"/>
                  <a:gd name="T107" fmla="*/ 3262 h 4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8" h="476">
                    <a:moveTo>
                      <a:pt x="109" y="217"/>
                    </a:moveTo>
                    <a:lnTo>
                      <a:pt x="109" y="1"/>
                    </a:lnTo>
                    <a:lnTo>
                      <a:pt x="119" y="1"/>
                    </a:lnTo>
                    <a:lnTo>
                      <a:pt x="119" y="217"/>
                    </a:lnTo>
                    <a:lnTo>
                      <a:pt x="119" y="283"/>
                    </a:lnTo>
                    <a:lnTo>
                      <a:pt x="117" y="310"/>
                    </a:lnTo>
                    <a:lnTo>
                      <a:pt x="117" y="312"/>
                    </a:lnTo>
                    <a:lnTo>
                      <a:pt x="115" y="315"/>
                    </a:lnTo>
                    <a:lnTo>
                      <a:pt x="114" y="319"/>
                    </a:lnTo>
                    <a:lnTo>
                      <a:pt x="112" y="325"/>
                    </a:lnTo>
                    <a:lnTo>
                      <a:pt x="109" y="329"/>
                    </a:lnTo>
                    <a:lnTo>
                      <a:pt x="107" y="335"/>
                    </a:lnTo>
                    <a:lnTo>
                      <a:pt x="104" y="339"/>
                    </a:lnTo>
                    <a:lnTo>
                      <a:pt x="102" y="339"/>
                    </a:lnTo>
                    <a:lnTo>
                      <a:pt x="102" y="341"/>
                    </a:lnTo>
                    <a:lnTo>
                      <a:pt x="101" y="342"/>
                    </a:lnTo>
                    <a:lnTo>
                      <a:pt x="98" y="343"/>
                    </a:lnTo>
                    <a:lnTo>
                      <a:pt x="97" y="346"/>
                    </a:lnTo>
                    <a:lnTo>
                      <a:pt x="94" y="349"/>
                    </a:lnTo>
                    <a:lnTo>
                      <a:pt x="91" y="352"/>
                    </a:lnTo>
                    <a:lnTo>
                      <a:pt x="88" y="355"/>
                    </a:lnTo>
                    <a:lnTo>
                      <a:pt x="86" y="356"/>
                    </a:lnTo>
                    <a:lnTo>
                      <a:pt x="83" y="359"/>
                    </a:lnTo>
                    <a:lnTo>
                      <a:pt x="81" y="362"/>
                    </a:lnTo>
                    <a:lnTo>
                      <a:pt x="80" y="365"/>
                    </a:lnTo>
                    <a:lnTo>
                      <a:pt x="79" y="366"/>
                    </a:lnTo>
                    <a:lnTo>
                      <a:pt x="79" y="367"/>
                    </a:lnTo>
                    <a:lnTo>
                      <a:pt x="79" y="369"/>
                    </a:lnTo>
                    <a:lnTo>
                      <a:pt x="77" y="369"/>
                    </a:lnTo>
                    <a:lnTo>
                      <a:pt x="76" y="384"/>
                    </a:lnTo>
                    <a:lnTo>
                      <a:pt x="93" y="363"/>
                    </a:lnTo>
                    <a:lnTo>
                      <a:pt x="98" y="356"/>
                    </a:lnTo>
                    <a:lnTo>
                      <a:pt x="104" y="350"/>
                    </a:lnTo>
                    <a:lnTo>
                      <a:pt x="109" y="343"/>
                    </a:lnTo>
                    <a:lnTo>
                      <a:pt x="115" y="336"/>
                    </a:lnTo>
                    <a:lnTo>
                      <a:pt x="119" y="329"/>
                    </a:lnTo>
                    <a:lnTo>
                      <a:pt x="124" y="322"/>
                    </a:lnTo>
                    <a:lnTo>
                      <a:pt x="126" y="314"/>
                    </a:lnTo>
                    <a:lnTo>
                      <a:pt x="128" y="304"/>
                    </a:lnTo>
                    <a:lnTo>
                      <a:pt x="128" y="297"/>
                    </a:lnTo>
                    <a:lnTo>
                      <a:pt x="128" y="1"/>
                    </a:lnTo>
                    <a:lnTo>
                      <a:pt x="138" y="1"/>
                    </a:lnTo>
                    <a:lnTo>
                      <a:pt x="138" y="310"/>
                    </a:lnTo>
                    <a:lnTo>
                      <a:pt x="138" y="312"/>
                    </a:lnTo>
                    <a:lnTo>
                      <a:pt x="138" y="315"/>
                    </a:lnTo>
                    <a:lnTo>
                      <a:pt x="136" y="319"/>
                    </a:lnTo>
                    <a:lnTo>
                      <a:pt x="136" y="328"/>
                    </a:lnTo>
                    <a:lnTo>
                      <a:pt x="135" y="339"/>
                    </a:lnTo>
                    <a:lnTo>
                      <a:pt x="132" y="350"/>
                    </a:lnTo>
                    <a:lnTo>
                      <a:pt x="129" y="365"/>
                    </a:lnTo>
                    <a:lnTo>
                      <a:pt x="125" y="379"/>
                    </a:lnTo>
                    <a:lnTo>
                      <a:pt x="119" y="393"/>
                    </a:lnTo>
                    <a:lnTo>
                      <a:pt x="119" y="394"/>
                    </a:lnTo>
                    <a:lnTo>
                      <a:pt x="118" y="396"/>
                    </a:lnTo>
                    <a:lnTo>
                      <a:pt x="117" y="398"/>
                    </a:lnTo>
                    <a:lnTo>
                      <a:pt x="115" y="401"/>
                    </a:lnTo>
                    <a:lnTo>
                      <a:pt x="114" y="404"/>
                    </a:lnTo>
                    <a:lnTo>
                      <a:pt x="111" y="408"/>
                    </a:lnTo>
                    <a:lnTo>
                      <a:pt x="108" y="412"/>
                    </a:lnTo>
                    <a:lnTo>
                      <a:pt x="107" y="417"/>
                    </a:lnTo>
                    <a:lnTo>
                      <a:pt x="102" y="422"/>
                    </a:lnTo>
                    <a:lnTo>
                      <a:pt x="100" y="427"/>
                    </a:lnTo>
                    <a:lnTo>
                      <a:pt x="95" y="432"/>
                    </a:lnTo>
                    <a:lnTo>
                      <a:pt x="91" y="436"/>
                    </a:lnTo>
                    <a:lnTo>
                      <a:pt x="88" y="441"/>
                    </a:lnTo>
                    <a:lnTo>
                      <a:pt x="84" y="446"/>
                    </a:lnTo>
                    <a:lnTo>
                      <a:pt x="80" y="453"/>
                    </a:lnTo>
                    <a:lnTo>
                      <a:pt x="76" y="460"/>
                    </a:lnTo>
                    <a:lnTo>
                      <a:pt x="76" y="476"/>
                    </a:lnTo>
                    <a:lnTo>
                      <a:pt x="63" y="476"/>
                    </a:lnTo>
                    <a:lnTo>
                      <a:pt x="62" y="445"/>
                    </a:lnTo>
                    <a:lnTo>
                      <a:pt x="60" y="443"/>
                    </a:lnTo>
                    <a:lnTo>
                      <a:pt x="60" y="442"/>
                    </a:lnTo>
                    <a:lnTo>
                      <a:pt x="60" y="439"/>
                    </a:lnTo>
                    <a:lnTo>
                      <a:pt x="59" y="436"/>
                    </a:lnTo>
                    <a:lnTo>
                      <a:pt x="59" y="434"/>
                    </a:lnTo>
                    <a:lnTo>
                      <a:pt x="59" y="429"/>
                    </a:lnTo>
                    <a:lnTo>
                      <a:pt x="57" y="427"/>
                    </a:lnTo>
                    <a:lnTo>
                      <a:pt x="57" y="422"/>
                    </a:lnTo>
                    <a:lnTo>
                      <a:pt x="56" y="419"/>
                    </a:lnTo>
                    <a:lnTo>
                      <a:pt x="55" y="417"/>
                    </a:lnTo>
                    <a:lnTo>
                      <a:pt x="55" y="414"/>
                    </a:lnTo>
                    <a:lnTo>
                      <a:pt x="53" y="412"/>
                    </a:lnTo>
                    <a:lnTo>
                      <a:pt x="52" y="411"/>
                    </a:lnTo>
                    <a:lnTo>
                      <a:pt x="52" y="410"/>
                    </a:lnTo>
                    <a:lnTo>
                      <a:pt x="42" y="397"/>
                    </a:lnTo>
                    <a:lnTo>
                      <a:pt x="33" y="386"/>
                    </a:lnTo>
                    <a:lnTo>
                      <a:pt x="25" y="373"/>
                    </a:lnTo>
                    <a:lnTo>
                      <a:pt x="19" y="362"/>
                    </a:lnTo>
                    <a:lnTo>
                      <a:pt x="11" y="342"/>
                    </a:lnTo>
                    <a:lnTo>
                      <a:pt x="5" y="324"/>
                    </a:lnTo>
                    <a:lnTo>
                      <a:pt x="2" y="308"/>
                    </a:lnTo>
                    <a:lnTo>
                      <a:pt x="1" y="295"/>
                    </a:lnTo>
                    <a:lnTo>
                      <a:pt x="1" y="288"/>
                    </a:lnTo>
                    <a:lnTo>
                      <a:pt x="1" y="286"/>
                    </a:lnTo>
                    <a:lnTo>
                      <a:pt x="0" y="277"/>
                    </a:lnTo>
                    <a:lnTo>
                      <a:pt x="0" y="1"/>
                    </a:lnTo>
                    <a:lnTo>
                      <a:pt x="9" y="1"/>
                    </a:lnTo>
                    <a:lnTo>
                      <a:pt x="9" y="250"/>
                    </a:lnTo>
                    <a:lnTo>
                      <a:pt x="11" y="269"/>
                    </a:lnTo>
                    <a:lnTo>
                      <a:pt x="11" y="272"/>
                    </a:lnTo>
                    <a:lnTo>
                      <a:pt x="11" y="276"/>
                    </a:lnTo>
                    <a:lnTo>
                      <a:pt x="11" y="280"/>
                    </a:lnTo>
                    <a:lnTo>
                      <a:pt x="12" y="287"/>
                    </a:lnTo>
                    <a:lnTo>
                      <a:pt x="15" y="293"/>
                    </a:lnTo>
                    <a:lnTo>
                      <a:pt x="19" y="300"/>
                    </a:lnTo>
                    <a:lnTo>
                      <a:pt x="24" y="305"/>
                    </a:lnTo>
                    <a:lnTo>
                      <a:pt x="28" y="310"/>
                    </a:lnTo>
                    <a:lnTo>
                      <a:pt x="31" y="312"/>
                    </a:lnTo>
                    <a:lnTo>
                      <a:pt x="32" y="314"/>
                    </a:lnTo>
                    <a:lnTo>
                      <a:pt x="35" y="317"/>
                    </a:lnTo>
                    <a:lnTo>
                      <a:pt x="36" y="318"/>
                    </a:lnTo>
                    <a:lnTo>
                      <a:pt x="39" y="321"/>
                    </a:lnTo>
                    <a:lnTo>
                      <a:pt x="40" y="322"/>
                    </a:lnTo>
                    <a:lnTo>
                      <a:pt x="45" y="326"/>
                    </a:lnTo>
                    <a:lnTo>
                      <a:pt x="48" y="329"/>
                    </a:lnTo>
                    <a:lnTo>
                      <a:pt x="50" y="334"/>
                    </a:lnTo>
                    <a:lnTo>
                      <a:pt x="52" y="338"/>
                    </a:lnTo>
                    <a:lnTo>
                      <a:pt x="55" y="341"/>
                    </a:lnTo>
                    <a:lnTo>
                      <a:pt x="56" y="343"/>
                    </a:lnTo>
                    <a:lnTo>
                      <a:pt x="57" y="346"/>
                    </a:lnTo>
                    <a:lnTo>
                      <a:pt x="57" y="348"/>
                    </a:lnTo>
                    <a:lnTo>
                      <a:pt x="57" y="349"/>
                    </a:lnTo>
                    <a:lnTo>
                      <a:pt x="59" y="336"/>
                    </a:lnTo>
                    <a:lnTo>
                      <a:pt x="53" y="325"/>
                    </a:lnTo>
                    <a:lnTo>
                      <a:pt x="48" y="315"/>
                    </a:lnTo>
                    <a:lnTo>
                      <a:pt x="36" y="305"/>
                    </a:lnTo>
                    <a:lnTo>
                      <a:pt x="29" y="295"/>
                    </a:lnTo>
                    <a:lnTo>
                      <a:pt x="24" y="284"/>
                    </a:lnTo>
                    <a:lnTo>
                      <a:pt x="21" y="274"/>
                    </a:lnTo>
                    <a:lnTo>
                      <a:pt x="19" y="267"/>
                    </a:lnTo>
                    <a:lnTo>
                      <a:pt x="19" y="260"/>
                    </a:lnTo>
                    <a:lnTo>
                      <a:pt x="19" y="256"/>
                    </a:lnTo>
                    <a:lnTo>
                      <a:pt x="19" y="255"/>
                    </a:lnTo>
                    <a:lnTo>
                      <a:pt x="18" y="0"/>
                    </a:lnTo>
                    <a:lnTo>
                      <a:pt x="28" y="1"/>
                    </a:lnTo>
                    <a:lnTo>
                      <a:pt x="28" y="177"/>
                    </a:lnTo>
                    <a:lnTo>
                      <a:pt x="31" y="193"/>
                    </a:lnTo>
                    <a:lnTo>
                      <a:pt x="31" y="195"/>
                    </a:lnTo>
                    <a:lnTo>
                      <a:pt x="32" y="200"/>
                    </a:lnTo>
                    <a:lnTo>
                      <a:pt x="35" y="205"/>
                    </a:lnTo>
                    <a:lnTo>
                      <a:pt x="36" y="211"/>
                    </a:lnTo>
                    <a:lnTo>
                      <a:pt x="39" y="217"/>
                    </a:lnTo>
                    <a:lnTo>
                      <a:pt x="40" y="222"/>
                    </a:lnTo>
                    <a:lnTo>
                      <a:pt x="43" y="229"/>
                    </a:lnTo>
                    <a:lnTo>
                      <a:pt x="48" y="238"/>
                    </a:lnTo>
                    <a:lnTo>
                      <a:pt x="52" y="246"/>
                    </a:lnTo>
                    <a:lnTo>
                      <a:pt x="55" y="255"/>
                    </a:lnTo>
                    <a:lnTo>
                      <a:pt x="57" y="260"/>
                    </a:lnTo>
                    <a:lnTo>
                      <a:pt x="60" y="265"/>
                    </a:lnTo>
                    <a:lnTo>
                      <a:pt x="62" y="269"/>
                    </a:lnTo>
                    <a:lnTo>
                      <a:pt x="63" y="270"/>
                    </a:lnTo>
                    <a:lnTo>
                      <a:pt x="63" y="272"/>
                    </a:lnTo>
                    <a:lnTo>
                      <a:pt x="63" y="270"/>
                    </a:lnTo>
                    <a:lnTo>
                      <a:pt x="63" y="267"/>
                    </a:lnTo>
                    <a:lnTo>
                      <a:pt x="63" y="265"/>
                    </a:lnTo>
                    <a:lnTo>
                      <a:pt x="63" y="260"/>
                    </a:lnTo>
                    <a:lnTo>
                      <a:pt x="62" y="255"/>
                    </a:lnTo>
                    <a:lnTo>
                      <a:pt x="62" y="250"/>
                    </a:lnTo>
                    <a:lnTo>
                      <a:pt x="60" y="248"/>
                    </a:lnTo>
                    <a:lnTo>
                      <a:pt x="59" y="245"/>
                    </a:lnTo>
                    <a:lnTo>
                      <a:pt x="59" y="242"/>
                    </a:lnTo>
                    <a:lnTo>
                      <a:pt x="57" y="239"/>
                    </a:lnTo>
                    <a:lnTo>
                      <a:pt x="56" y="236"/>
                    </a:lnTo>
                    <a:lnTo>
                      <a:pt x="55" y="234"/>
                    </a:lnTo>
                    <a:lnTo>
                      <a:pt x="53" y="231"/>
                    </a:lnTo>
                    <a:lnTo>
                      <a:pt x="52" y="228"/>
                    </a:lnTo>
                    <a:lnTo>
                      <a:pt x="52" y="226"/>
                    </a:lnTo>
                    <a:lnTo>
                      <a:pt x="50" y="225"/>
                    </a:lnTo>
                    <a:lnTo>
                      <a:pt x="49" y="219"/>
                    </a:lnTo>
                    <a:lnTo>
                      <a:pt x="46" y="214"/>
                    </a:lnTo>
                    <a:lnTo>
                      <a:pt x="45" y="208"/>
                    </a:lnTo>
                    <a:lnTo>
                      <a:pt x="43" y="203"/>
                    </a:lnTo>
                    <a:lnTo>
                      <a:pt x="42" y="198"/>
                    </a:lnTo>
                    <a:lnTo>
                      <a:pt x="40" y="195"/>
                    </a:lnTo>
                    <a:lnTo>
                      <a:pt x="40" y="193"/>
                    </a:lnTo>
                    <a:lnTo>
                      <a:pt x="38" y="180"/>
                    </a:lnTo>
                    <a:lnTo>
                      <a:pt x="38" y="172"/>
                    </a:lnTo>
                    <a:lnTo>
                      <a:pt x="38" y="1"/>
                    </a:lnTo>
                    <a:lnTo>
                      <a:pt x="46" y="1"/>
                    </a:lnTo>
                    <a:lnTo>
                      <a:pt x="46" y="5"/>
                    </a:lnTo>
                    <a:lnTo>
                      <a:pt x="46" y="17"/>
                    </a:lnTo>
                    <a:lnTo>
                      <a:pt x="46" y="32"/>
                    </a:lnTo>
                    <a:lnTo>
                      <a:pt x="46" y="50"/>
                    </a:lnTo>
                    <a:lnTo>
                      <a:pt x="46" y="70"/>
                    </a:lnTo>
                    <a:lnTo>
                      <a:pt x="46" y="88"/>
                    </a:lnTo>
                    <a:lnTo>
                      <a:pt x="46" y="102"/>
                    </a:lnTo>
                    <a:lnTo>
                      <a:pt x="46" y="110"/>
                    </a:lnTo>
                    <a:lnTo>
                      <a:pt x="46" y="117"/>
                    </a:lnTo>
                    <a:lnTo>
                      <a:pt x="46" y="124"/>
                    </a:lnTo>
                    <a:lnTo>
                      <a:pt x="48" y="128"/>
                    </a:lnTo>
                    <a:lnTo>
                      <a:pt x="49" y="132"/>
                    </a:lnTo>
                    <a:lnTo>
                      <a:pt x="50" y="136"/>
                    </a:lnTo>
                    <a:lnTo>
                      <a:pt x="52" y="139"/>
                    </a:lnTo>
                    <a:lnTo>
                      <a:pt x="53" y="142"/>
                    </a:lnTo>
                    <a:lnTo>
                      <a:pt x="55" y="145"/>
                    </a:lnTo>
                    <a:lnTo>
                      <a:pt x="56" y="149"/>
                    </a:lnTo>
                    <a:lnTo>
                      <a:pt x="57" y="152"/>
                    </a:lnTo>
                    <a:lnTo>
                      <a:pt x="59" y="156"/>
                    </a:lnTo>
                    <a:lnTo>
                      <a:pt x="59" y="159"/>
                    </a:lnTo>
                    <a:lnTo>
                      <a:pt x="60" y="162"/>
                    </a:lnTo>
                    <a:lnTo>
                      <a:pt x="62" y="164"/>
                    </a:lnTo>
                    <a:lnTo>
                      <a:pt x="62" y="166"/>
                    </a:lnTo>
                    <a:lnTo>
                      <a:pt x="62" y="167"/>
                    </a:lnTo>
                    <a:lnTo>
                      <a:pt x="62" y="166"/>
                    </a:lnTo>
                    <a:lnTo>
                      <a:pt x="62" y="164"/>
                    </a:lnTo>
                    <a:lnTo>
                      <a:pt x="62" y="163"/>
                    </a:lnTo>
                    <a:lnTo>
                      <a:pt x="63" y="159"/>
                    </a:lnTo>
                    <a:lnTo>
                      <a:pt x="62" y="155"/>
                    </a:lnTo>
                    <a:lnTo>
                      <a:pt x="62" y="149"/>
                    </a:lnTo>
                    <a:lnTo>
                      <a:pt x="60" y="142"/>
                    </a:lnTo>
                    <a:lnTo>
                      <a:pt x="59" y="133"/>
                    </a:lnTo>
                    <a:lnTo>
                      <a:pt x="57" y="129"/>
                    </a:lnTo>
                    <a:lnTo>
                      <a:pt x="57" y="125"/>
                    </a:lnTo>
                    <a:lnTo>
                      <a:pt x="56" y="121"/>
                    </a:lnTo>
                    <a:lnTo>
                      <a:pt x="56" y="115"/>
                    </a:lnTo>
                    <a:lnTo>
                      <a:pt x="56" y="110"/>
                    </a:lnTo>
                    <a:lnTo>
                      <a:pt x="56" y="105"/>
                    </a:lnTo>
                    <a:lnTo>
                      <a:pt x="55" y="102"/>
                    </a:lnTo>
                    <a:lnTo>
                      <a:pt x="55" y="1"/>
                    </a:lnTo>
                    <a:lnTo>
                      <a:pt x="63" y="1"/>
                    </a:lnTo>
                    <a:lnTo>
                      <a:pt x="64" y="67"/>
                    </a:lnTo>
                    <a:lnTo>
                      <a:pt x="64" y="69"/>
                    </a:lnTo>
                    <a:lnTo>
                      <a:pt x="64" y="71"/>
                    </a:lnTo>
                    <a:lnTo>
                      <a:pt x="64" y="76"/>
                    </a:lnTo>
                    <a:lnTo>
                      <a:pt x="66" y="81"/>
                    </a:lnTo>
                    <a:lnTo>
                      <a:pt x="66" y="86"/>
                    </a:lnTo>
                    <a:lnTo>
                      <a:pt x="67" y="88"/>
                    </a:lnTo>
                    <a:lnTo>
                      <a:pt x="69" y="90"/>
                    </a:lnTo>
                    <a:lnTo>
                      <a:pt x="70" y="88"/>
                    </a:lnTo>
                    <a:lnTo>
                      <a:pt x="70" y="86"/>
                    </a:lnTo>
                    <a:lnTo>
                      <a:pt x="71" y="83"/>
                    </a:lnTo>
                    <a:lnTo>
                      <a:pt x="71" y="80"/>
                    </a:lnTo>
                    <a:lnTo>
                      <a:pt x="73" y="77"/>
                    </a:lnTo>
                    <a:lnTo>
                      <a:pt x="73" y="76"/>
                    </a:lnTo>
                    <a:lnTo>
                      <a:pt x="73" y="74"/>
                    </a:lnTo>
                    <a:lnTo>
                      <a:pt x="73" y="73"/>
                    </a:lnTo>
                    <a:lnTo>
                      <a:pt x="73" y="1"/>
                    </a:lnTo>
                    <a:lnTo>
                      <a:pt x="83" y="1"/>
                    </a:lnTo>
                    <a:lnTo>
                      <a:pt x="83" y="153"/>
                    </a:lnTo>
                    <a:lnTo>
                      <a:pt x="83" y="155"/>
                    </a:lnTo>
                    <a:lnTo>
                      <a:pt x="81" y="157"/>
                    </a:lnTo>
                    <a:lnTo>
                      <a:pt x="81" y="160"/>
                    </a:lnTo>
                    <a:lnTo>
                      <a:pt x="81" y="164"/>
                    </a:lnTo>
                    <a:lnTo>
                      <a:pt x="80" y="170"/>
                    </a:lnTo>
                    <a:lnTo>
                      <a:pt x="80" y="176"/>
                    </a:lnTo>
                    <a:lnTo>
                      <a:pt x="79" y="180"/>
                    </a:lnTo>
                    <a:lnTo>
                      <a:pt x="77" y="186"/>
                    </a:lnTo>
                    <a:lnTo>
                      <a:pt x="76" y="190"/>
                    </a:lnTo>
                    <a:lnTo>
                      <a:pt x="74" y="195"/>
                    </a:lnTo>
                    <a:lnTo>
                      <a:pt x="74" y="198"/>
                    </a:lnTo>
                    <a:lnTo>
                      <a:pt x="74" y="203"/>
                    </a:lnTo>
                    <a:lnTo>
                      <a:pt x="74" y="205"/>
                    </a:lnTo>
                    <a:lnTo>
                      <a:pt x="74" y="207"/>
                    </a:lnTo>
                    <a:lnTo>
                      <a:pt x="74" y="208"/>
                    </a:lnTo>
                    <a:lnTo>
                      <a:pt x="76" y="207"/>
                    </a:lnTo>
                    <a:lnTo>
                      <a:pt x="77" y="205"/>
                    </a:lnTo>
                    <a:lnTo>
                      <a:pt x="77" y="204"/>
                    </a:lnTo>
                    <a:lnTo>
                      <a:pt x="79" y="201"/>
                    </a:lnTo>
                    <a:lnTo>
                      <a:pt x="81" y="197"/>
                    </a:lnTo>
                    <a:lnTo>
                      <a:pt x="83" y="194"/>
                    </a:lnTo>
                    <a:lnTo>
                      <a:pt x="84" y="188"/>
                    </a:lnTo>
                    <a:lnTo>
                      <a:pt x="86" y="186"/>
                    </a:lnTo>
                    <a:lnTo>
                      <a:pt x="86" y="181"/>
                    </a:lnTo>
                    <a:lnTo>
                      <a:pt x="87" y="177"/>
                    </a:lnTo>
                    <a:lnTo>
                      <a:pt x="88" y="173"/>
                    </a:lnTo>
                    <a:lnTo>
                      <a:pt x="90" y="169"/>
                    </a:lnTo>
                    <a:lnTo>
                      <a:pt x="91" y="164"/>
                    </a:lnTo>
                    <a:lnTo>
                      <a:pt x="91" y="163"/>
                    </a:lnTo>
                    <a:lnTo>
                      <a:pt x="91" y="162"/>
                    </a:lnTo>
                    <a:lnTo>
                      <a:pt x="91" y="1"/>
                    </a:lnTo>
                    <a:lnTo>
                      <a:pt x="101" y="1"/>
                    </a:lnTo>
                    <a:lnTo>
                      <a:pt x="101" y="214"/>
                    </a:lnTo>
                    <a:lnTo>
                      <a:pt x="100" y="217"/>
                    </a:lnTo>
                    <a:lnTo>
                      <a:pt x="100" y="219"/>
                    </a:lnTo>
                    <a:lnTo>
                      <a:pt x="98" y="225"/>
                    </a:lnTo>
                    <a:lnTo>
                      <a:pt x="97" y="232"/>
                    </a:lnTo>
                    <a:lnTo>
                      <a:pt x="94" y="239"/>
                    </a:lnTo>
                    <a:lnTo>
                      <a:pt x="93" y="248"/>
                    </a:lnTo>
                    <a:lnTo>
                      <a:pt x="88" y="256"/>
                    </a:lnTo>
                    <a:lnTo>
                      <a:pt x="87" y="263"/>
                    </a:lnTo>
                    <a:lnTo>
                      <a:pt x="86" y="267"/>
                    </a:lnTo>
                    <a:lnTo>
                      <a:pt x="83" y="272"/>
                    </a:lnTo>
                    <a:lnTo>
                      <a:pt x="81" y="274"/>
                    </a:lnTo>
                    <a:lnTo>
                      <a:pt x="80" y="277"/>
                    </a:lnTo>
                    <a:lnTo>
                      <a:pt x="80" y="280"/>
                    </a:lnTo>
                    <a:lnTo>
                      <a:pt x="79" y="281"/>
                    </a:lnTo>
                    <a:lnTo>
                      <a:pt x="79" y="284"/>
                    </a:lnTo>
                    <a:lnTo>
                      <a:pt x="77" y="287"/>
                    </a:lnTo>
                    <a:lnTo>
                      <a:pt x="77" y="291"/>
                    </a:lnTo>
                    <a:lnTo>
                      <a:pt x="77" y="294"/>
                    </a:lnTo>
                    <a:lnTo>
                      <a:pt x="77" y="297"/>
                    </a:lnTo>
                    <a:lnTo>
                      <a:pt x="77" y="298"/>
                    </a:lnTo>
                    <a:lnTo>
                      <a:pt x="77" y="301"/>
                    </a:lnTo>
                    <a:lnTo>
                      <a:pt x="77" y="303"/>
                    </a:lnTo>
                    <a:lnTo>
                      <a:pt x="90" y="274"/>
                    </a:lnTo>
                    <a:lnTo>
                      <a:pt x="91" y="272"/>
                    </a:lnTo>
                    <a:lnTo>
                      <a:pt x="93" y="269"/>
                    </a:lnTo>
                    <a:lnTo>
                      <a:pt x="94" y="267"/>
                    </a:lnTo>
                    <a:lnTo>
                      <a:pt x="94" y="265"/>
                    </a:lnTo>
                    <a:lnTo>
                      <a:pt x="95" y="263"/>
                    </a:lnTo>
                    <a:lnTo>
                      <a:pt x="97" y="260"/>
                    </a:lnTo>
                    <a:lnTo>
                      <a:pt x="97" y="259"/>
                    </a:lnTo>
                    <a:lnTo>
                      <a:pt x="98" y="257"/>
                    </a:lnTo>
                    <a:lnTo>
                      <a:pt x="98" y="256"/>
                    </a:lnTo>
                    <a:lnTo>
                      <a:pt x="100" y="255"/>
                    </a:lnTo>
                    <a:lnTo>
                      <a:pt x="100" y="252"/>
                    </a:lnTo>
                    <a:lnTo>
                      <a:pt x="101" y="248"/>
                    </a:lnTo>
                    <a:lnTo>
                      <a:pt x="102" y="243"/>
                    </a:lnTo>
                    <a:lnTo>
                      <a:pt x="104" y="239"/>
                    </a:lnTo>
                    <a:lnTo>
                      <a:pt x="109" y="21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49" name="Freeform 139"/>
              <p:cNvSpPr>
                <a:spLocks/>
              </p:cNvSpPr>
              <p:nvPr/>
            </p:nvSpPr>
            <p:spPr bwMode="auto">
              <a:xfrm>
                <a:off x="3305" y="1046"/>
                <a:ext cx="45" cy="40"/>
              </a:xfrm>
              <a:custGeom>
                <a:avLst/>
                <a:gdLst>
                  <a:gd name="T0" fmla="*/ 502 w 33"/>
                  <a:gd name="T1" fmla="*/ 36 h 31"/>
                  <a:gd name="T2" fmla="*/ 552 w 33"/>
                  <a:gd name="T3" fmla="*/ 59 h 31"/>
                  <a:gd name="T4" fmla="*/ 620 w 33"/>
                  <a:gd name="T5" fmla="*/ 76 h 31"/>
                  <a:gd name="T6" fmla="*/ 656 w 33"/>
                  <a:gd name="T7" fmla="*/ 114 h 31"/>
                  <a:gd name="T8" fmla="*/ 671 w 33"/>
                  <a:gd name="T9" fmla="*/ 126 h 31"/>
                  <a:gd name="T10" fmla="*/ 723 w 33"/>
                  <a:gd name="T11" fmla="*/ 147 h 31"/>
                  <a:gd name="T12" fmla="*/ 723 w 33"/>
                  <a:gd name="T13" fmla="*/ 163 h 31"/>
                  <a:gd name="T14" fmla="*/ 725 w 33"/>
                  <a:gd name="T15" fmla="*/ 179 h 31"/>
                  <a:gd name="T16" fmla="*/ 725 w 33"/>
                  <a:gd name="T17" fmla="*/ 210 h 31"/>
                  <a:gd name="T18" fmla="*/ 725 w 33"/>
                  <a:gd name="T19" fmla="*/ 265 h 31"/>
                  <a:gd name="T20" fmla="*/ 725 w 33"/>
                  <a:gd name="T21" fmla="*/ 298 h 31"/>
                  <a:gd name="T22" fmla="*/ 723 w 33"/>
                  <a:gd name="T23" fmla="*/ 342 h 31"/>
                  <a:gd name="T24" fmla="*/ 671 w 33"/>
                  <a:gd name="T25" fmla="*/ 350 h 31"/>
                  <a:gd name="T26" fmla="*/ 620 w 33"/>
                  <a:gd name="T27" fmla="*/ 397 h 31"/>
                  <a:gd name="T28" fmla="*/ 552 w 33"/>
                  <a:gd name="T29" fmla="*/ 397 h 31"/>
                  <a:gd name="T30" fmla="*/ 502 w 33"/>
                  <a:gd name="T31" fmla="*/ 397 h 31"/>
                  <a:gd name="T32" fmla="*/ 481 w 33"/>
                  <a:gd name="T33" fmla="*/ 397 h 31"/>
                  <a:gd name="T34" fmla="*/ 405 w 33"/>
                  <a:gd name="T35" fmla="*/ 397 h 31"/>
                  <a:gd name="T36" fmla="*/ 322 w 33"/>
                  <a:gd name="T37" fmla="*/ 397 h 31"/>
                  <a:gd name="T38" fmla="*/ 265 w 33"/>
                  <a:gd name="T39" fmla="*/ 385 h 31"/>
                  <a:gd name="T40" fmla="*/ 236 w 33"/>
                  <a:gd name="T41" fmla="*/ 385 h 31"/>
                  <a:gd name="T42" fmla="*/ 173 w 33"/>
                  <a:gd name="T43" fmla="*/ 350 h 31"/>
                  <a:gd name="T44" fmla="*/ 165 w 33"/>
                  <a:gd name="T45" fmla="*/ 346 h 31"/>
                  <a:gd name="T46" fmla="*/ 121 w 33"/>
                  <a:gd name="T47" fmla="*/ 346 h 31"/>
                  <a:gd name="T48" fmla="*/ 89 w 33"/>
                  <a:gd name="T49" fmla="*/ 342 h 31"/>
                  <a:gd name="T50" fmla="*/ 48 w 33"/>
                  <a:gd name="T51" fmla="*/ 308 h 31"/>
                  <a:gd name="T52" fmla="*/ 48 w 33"/>
                  <a:gd name="T53" fmla="*/ 298 h 31"/>
                  <a:gd name="T54" fmla="*/ 1 w 33"/>
                  <a:gd name="T55" fmla="*/ 265 h 31"/>
                  <a:gd name="T56" fmla="*/ 1 w 33"/>
                  <a:gd name="T57" fmla="*/ 210 h 31"/>
                  <a:gd name="T58" fmla="*/ 0 w 33"/>
                  <a:gd name="T59" fmla="*/ 179 h 31"/>
                  <a:gd name="T60" fmla="*/ 1 w 33"/>
                  <a:gd name="T61" fmla="*/ 147 h 31"/>
                  <a:gd name="T62" fmla="*/ 1 w 33"/>
                  <a:gd name="T63" fmla="*/ 126 h 31"/>
                  <a:gd name="T64" fmla="*/ 1 w 33"/>
                  <a:gd name="T65" fmla="*/ 88 h 31"/>
                  <a:gd name="T66" fmla="*/ 1 w 33"/>
                  <a:gd name="T67" fmla="*/ 76 h 31"/>
                  <a:gd name="T68" fmla="*/ 48 w 33"/>
                  <a:gd name="T69" fmla="*/ 59 h 31"/>
                  <a:gd name="T70" fmla="*/ 89 w 33"/>
                  <a:gd name="T71" fmla="*/ 36 h 31"/>
                  <a:gd name="T72" fmla="*/ 121 w 33"/>
                  <a:gd name="T73" fmla="*/ 28 h 31"/>
                  <a:gd name="T74" fmla="*/ 165 w 33"/>
                  <a:gd name="T75" fmla="*/ 28 h 31"/>
                  <a:gd name="T76" fmla="*/ 194 w 33"/>
                  <a:gd name="T77" fmla="*/ 28 h 31"/>
                  <a:gd name="T78" fmla="*/ 236 w 33"/>
                  <a:gd name="T79" fmla="*/ 0 h 31"/>
                  <a:gd name="T80" fmla="*/ 307 w 33"/>
                  <a:gd name="T81" fmla="*/ 28 h 31"/>
                  <a:gd name="T82" fmla="*/ 307 w 33"/>
                  <a:gd name="T83" fmla="*/ 28 h 31"/>
                  <a:gd name="T84" fmla="*/ 322 w 33"/>
                  <a:gd name="T85" fmla="*/ 28 h 31"/>
                  <a:gd name="T86" fmla="*/ 361 w 33"/>
                  <a:gd name="T87" fmla="*/ 28 h 31"/>
                  <a:gd name="T88" fmla="*/ 492 w 33"/>
                  <a:gd name="T89" fmla="*/ 36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3"/>
                    </a:moveTo>
                    <a:lnTo>
                      <a:pt x="23" y="3"/>
                    </a:lnTo>
                    <a:lnTo>
                      <a:pt x="23" y="5"/>
                    </a:lnTo>
                    <a:lnTo>
                      <a:pt x="25" y="5"/>
                    </a:lnTo>
                    <a:lnTo>
                      <a:pt x="26" y="6"/>
                    </a:lnTo>
                    <a:lnTo>
                      <a:pt x="28" y="6"/>
                    </a:lnTo>
                    <a:lnTo>
                      <a:pt x="29" y="7"/>
                    </a:lnTo>
                    <a:lnTo>
                      <a:pt x="29" y="9"/>
                    </a:lnTo>
                    <a:lnTo>
                      <a:pt x="30" y="9"/>
                    </a:lnTo>
                    <a:lnTo>
                      <a:pt x="30" y="10"/>
                    </a:lnTo>
                    <a:lnTo>
                      <a:pt x="32" y="10"/>
                    </a:lnTo>
                    <a:lnTo>
                      <a:pt x="32" y="12"/>
                    </a:lnTo>
                    <a:lnTo>
                      <a:pt x="32" y="13"/>
                    </a:lnTo>
                    <a:lnTo>
                      <a:pt x="33" y="13"/>
                    </a:lnTo>
                    <a:lnTo>
                      <a:pt x="33" y="14"/>
                    </a:lnTo>
                    <a:lnTo>
                      <a:pt x="33" y="16"/>
                    </a:lnTo>
                    <a:lnTo>
                      <a:pt x="33" y="17"/>
                    </a:lnTo>
                    <a:lnTo>
                      <a:pt x="33" y="19"/>
                    </a:lnTo>
                    <a:lnTo>
                      <a:pt x="33" y="20"/>
                    </a:lnTo>
                    <a:lnTo>
                      <a:pt x="33" y="21"/>
                    </a:lnTo>
                    <a:lnTo>
                      <a:pt x="33" y="23"/>
                    </a:lnTo>
                    <a:lnTo>
                      <a:pt x="33" y="26"/>
                    </a:lnTo>
                    <a:lnTo>
                      <a:pt x="32" y="26"/>
                    </a:lnTo>
                    <a:lnTo>
                      <a:pt x="32" y="27"/>
                    </a:lnTo>
                    <a:lnTo>
                      <a:pt x="30" y="28"/>
                    </a:lnTo>
                    <a:lnTo>
                      <a:pt x="29" y="30"/>
                    </a:lnTo>
                    <a:lnTo>
                      <a:pt x="28" y="31"/>
                    </a:lnTo>
                    <a:lnTo>
                      <a:pt x="26" y="31"/>
                    </a:lnTo>
                    <a:lnTo>
                      <a:pt x="25" y="31"/>
                    </a:lnTo>
                    <a:lnTo>
                      <a:pt x="23" y="31"/>
                    </a:lnTo>
                    <a:lnTo>
                      <a:pt x="22" y="31"/>
                    </a:lnTo>
                    <a:lnTo>
                      <a:pt x="21" y="31"/>
                    </a:lnTo>
                    <a:lnTo>
                      <a:pt x="19" y="31"/>
                    </a:lnTo>
                    <a:lnTo>
                      <a:pt x="18" y="31"/>
                    </a:lnTo>
                    <a:lnTo>
                      <a:pt x="16" y="31"/>
                    </a:lnTo>
                    <a:lnTo>
                      <a:pt x="15" y="31"/>
                    </a:lnTo>
                    <a:lnTo>
                      <a:pt x="14" y="30"/>
                    </a:lnTo>
                    <a:lnTo>
                      <a:pt x="12" y="30"/>
                    </a:lnTo>
                    <a:lnTo>
                      <a:pt x="11" y="30"/>
                    </a:lnTo>
                    <a:lnTo>
                      <a:pt x="9" y="28"/>
                    </a:lnTo>
                    <a:lnTo>
                      <a:pt x="8" y="28"/>
                    </a:lnTo>
                    <a:lnTo>
                      <a:pt x="7" y="27"/>
                    </a:lnTo>
                    <a:lnTo>
                      <a:pt x="5" y="27"/>
                    </a:lnTo>
                    <a:lnTo>
                      <a:pt x="5" y="26"/>
                    </a:lnTo>
                    <a:lnTo>
                      <a:pt x="4" y="26"/>
                    </a:lnTo>
                    <a:lnTo>
                      <a:pt x="4" y="24"/>
                    </a:lnTo>
                    <a:lnTo>
                      <a:pt x="2" y="24"/>
                    </a:lnTo>
                    <a:lnTo>
                      <a:pt x="2" y="23"/>
                    </a:lnTo>
                    <a:lnTo>
                      <a:pt x="1" y="21"/>
                    </a:lnTo>
                    <a:lnTo>
                      <a:pt x="1" y="20"/>
                    </a:lnTo>
                    <a:lnTo>
                      <a:pt x="1" y="19"/>
                    </a:lnTo>
                    <a:lnTo>
                      <a:pt x="1" y="17"/>
                    </a:lnTo>
                    <a:lnTo>
                      <a:pt x="1" y="16"/>
                    </a:lnTo>
                    <a:lnTo>
                      <a:pt x="0" y="14"/>
                    </a:lnTo>
                    <a:lnTo>
                      <a:pt x="0" y="13"/>
                    </a:lnTo>
                    <a:lnTo>
                      <a:pt x="1" y="12"/>
                    </a:lnTo>
                    <a:lnTo>
                      <a:pt x="1" y="10"/>
                    </a:lnTo>
                    <a:lnTo>
                      <a:pt x="1" y="9"/>
                    </a:lnTo>
                    <a:lnTo>
                      <a:pt x="1" y="7"/>
                    </a:lnTo>
                    <a:lnTo>
                      <a:pt x="1" y="6"/>
                    </a:lnTo>
                    <a:lnTo>
                      <a:pt x="2" y="5"/>
                    </a:lnTo>
                    <a:lnTo>
                      <a:pt x="4" y="3"/>
                    </a:lnTo>
                    <a:lnTo>
                      <a:pt x="5" y="3"/>
                    </a:lnTo>
                    <a:lnTo>
                      <a:pt x="5" y="2"/>
                    </a:lnTo>
                    <a:lnTo>
                      <a:pt x="7" y="2"/>
                    </a:lnTo>
                    <a:lnTo>
                      <a:pt x="8" y="2"/>
                    </a:lnTo>
                    <a:lnTo>
                      <a:pt x="9" y="2"/>
                    </a:lnTo>
                    <a:lnTo>
                      <a:pt x="11" y="0"/>
                    </a:lnTo>
                    <a:lnTo>
                      <a:pt x="12" y="2"/>
                    </a:lnTo>
                    <a:lnTo>
                      <a:pt x="14" y="2"/>
                    </a:lnTo>
                    <a:lnTo>
                      <a:pt x="15" y="2"/>
                    </a:lnTo>
                    <a:lnTo>
                      <a:pt x="16" y="2"/>
                    </a:lnTo>
                    <a:lnTo>
                      <a:pt x="22"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50" name="Freeform 140"/>
              <p:cNvSpPr>
                <a:spLocks/>
              </p:cNvSpPr>
              <p:nvPr/>
            </p:nvSpPr>
            <p:spPr bwMode="auto">
              <a:xfrm>
                <a:off x="3259" y="987"/>
                <a:ext cx="12" cy="40"/>
              </a:xfrm>
              <a:custGeom>
                <a:avLst/>
                <a:gdLst>
                  <a:gd name="T0" fmla="*/ 243 w 8"/>
                  <a:gd name="T1" fmla="*/ 36 h 31"/>
                  <a:gd name="T2" fmla="*/ 243 w 8"/>
                  <a:gd name="T3" fmla="*/ 76 h 31"/>
                  <a:gd name="T4" fmla="*/ 315 w 8"/>
                  <a:gd name="T5" fmla="*/ 114 h 31"/>
                  <a:gd name="T6" fmla="*/ 315 w 8"/>
                  <a:gd name="T7" fmla="*/ 139 h 31"/>
                  <a:gd name="T8" fmla="*/ 315 w 8"/>
                  <a:gd name="T9" fmla="*/ 208 h 31"/>
                  <a:gd name="T10" fmla="*/ 453 w 8"/>
                  <a:gd name="T11" fmla="*/ 265 h 31"/>
                  <a:gd name="T12" fmla="*/ 453 w 8"/>
                  <a:gd name="T13" fmla="*/ 298 h 31"/>
                  <a:gd name="T14" fmla="*/ 453 w 8"/>
                  <a:gd name="T15" fmla="*/ 308 h 31"/>
                  <a:gd name="T16" fmla="*/ 473 w 8"/>
                  <a:gd name="T17" fmla="*/ 346 h 31"/>
                  <a:gd name="T18" fmla="*/ 453 w 8"/>
                  <a:gd name="T19" fmla="*/ 350 h 31"/>
                  <a:gd name="T20" fmla="*/ 453 w 8"/>
                  <a:gd name="T21" fmla="*/ 385 h 31"/>
                  <a:gd name="T22" fmla="*/ 453 w 8"/>
                  <a:gd name="T23" fmla="*/ 385 h 31"/>
                  <a:gd name="T24" fmla="*/ 315 w 8"/>
                  <a:gd name="T25" fmla="*/ 397 h 31"/>
                  <a:gd name="T26" fmla="*/ 315 w 8"/>
                  <a:gd name="T27" fmla="*/ 397 h 31"/>
                  <a:gd name="T28" fmla="*/ 243 w 8"/>
                  <a:gd name="T29" fmla="*/ 397 h 31"/>
                  <a:gd name="T30" fmla="*/ 243 w 8"/>
                  <a:gd name="T31" fmla="*/ 397 h 31"/>
                  <a:gd name="T32" fmla="*/ 243 w 8"/>
                  <a:gd name="T33" fmla="*/ 397 h 31"/>
                  <a:gd name="T34" fmla="*/ 210 w 8"/>
                  <a:gd name="T35" fmla="*/ 385 h 31"/>
                  <a:gd name="T36" fmla="*/ 93 w 8"/>
                  <a:gd name="T37" fmla="*/ 385 h 31"/>
                  <a:gd name="T38" fmla="*/ 93 w 8"/>
                  <a:gd name="T39" fmla="*/ 350 h 31"/>
                  <a:gd name="T40" fmla="*/ 93 w 8"/>
                  <a:gd name="T41" fmla="*/ 342 h 31"/>
                  <a:gd name="T42" fmla="*/ 0 w 8"/>
                  <a:gd name="T43" fmla="*/ 298 h 31"/>
                  <a:gd name="T44" fmla="*/ 0 w 8"/>
                  <a:gd name="T45" fmla="*/ 265 h 31"/>
                  <a:gd name="T46" fmla="*/ 0 w 8"/>
                  <a:gd name="T47" fmla="*/ 210 h 31"/>
                  <a:gd name="T48" fmla="*/ 0 w 8"/>
                  <a:gd name="T49" fmla="*/ 179 h 31"/>
                  <a:gd name="T50" fmla="*/ 0 w 8"/>
                  <a:gd name="T51" fmla="*/ 139 h 31"/>
                  <a:gd name="T52" fmla="*/ 0 w 8"/>
                  <a:gd name="T53" fmla="*/ 114 h 31"/>
                  <a:gd name="T54" fmla="*/ 0 w 8"/>
                  <a:gd name="T55" fmla="*/ 76 h 31"/>
                  <a:gd name="T56" fmla="*/ 0 w 8"/>
                  <a:gd name="T57" fmla="*/ 46 h 31"/>
                  <a:gd name="T58" fmla="*/ 0 w 8"/>
                  <a:gd name="T59" fmla="*/ 36 h 31"/>
                  <a:gd name="T60" fmla="*/ 0 w 8"/>
                  <a:gd name="T61" fmla="*/ 28 h 31"/>
                  <a:gd name="T62" fmla="*/ 0 w 8"/>
                  <a:gd name="T63" fmla="*/ 0 h 31"/>
                  <a:gd name="T64" fmla="*/ 93 w 8"/>
                  <a:gd name="T65" fmla="*/ 0 h 31"/>
                  <a:gd name="T66" fmla="*/ 93 w 8"/>
                  <a:gd name="T67" fmla="*/ 0 h 31"/>
                  <a:gd name="T68" fmla="*/ 93 w 8"/>
                  <a:gd name="T69" fmla="*/ 0 h 31"/>
                  <a:gd name="T70" fmla="*/ 93 w 8"/>
                  <a:gd name="T71" fmla="*/ 0 h 31"/>
                  <a:gd name="T72" fmla="*/ 210 w 8"/>
                  <a:gd name="T73" fmla="*/ 0 h 31"/>
                  <a:gd name="T74" fmla="*/ 210 w 8"/>
                  <a:gd name="T75" fmla="*/ 0 h 31"/>
                  <a:gd name="T76" fmla="*/ 243 w 8"/>
                  <a:gd name="T77" fmla="*/ 28 h 31"/>
                  <a:gd name="T78" fmla="*/ 243 w 8"/>
                  <a:gd name="T79" fmla="*/ 28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 h="31">
                    <a:moveTo>
                      <a:pt x="4" y="3"/>
                    </a:moveTo>
                    <a:lnTo>
                      <a:pt x="4" y="3"/>
                    </a:lnTo>
                    <a:lnTo>
                      <a:pt x="4" y="4"/>
                    </a:lnTo>
                    <a:lnTo>
                      <a:pt x="4" y="6"/>
                    </a:lnTo>
                    <a:lnTo>
                      <a:pt x="4" y="7"/>
                    </a:lnTo>
                    <a:lnTo>
                      <a:pt x="5" y="9"/>
                    </a:lnTo>
                    <a:lnTo>
                      <a:pt x="5" y="10"/>
                    </a:lnTo>
                    <a:lnTo>
                      <a:pt x="5" y="11"/>
                    </a:lnTo>
                    <a:lnTo>
                      <a:pt x="5" y="13"/>
                    </a:lnTo>
                    <a:lnTo>
                      <a:pt x="5" y="16"/>
                    </a:lnTo>
                    <a:lnTo>
                      <a:pt x="5" y="17"/>
                    </a:lnTo>
                    <a:lnTo>
                      <a:pt x="7" y="20"/>
                    </a:lnTo>
                    <a:lnTo>
                      <a:pt x="7" y="21"/>
                    </a:lnTo>
                    <a:lnTo>
                      <a:pt x="7" y="23"/>
                    </a:lnTo>
                    <a:lnTo>
                      <a:pt x="7" y="24"/>
                    </a:lnTo>
                    <a:lnTo>
                      <a:pt x="8" y="26"/>
                    </a:lnTo>
                    <a:lnTo>
                      <a:pt x="8" y="27"/>
                    </a:lnTo>
                    <a:lnTo>
                      <a:pt x="7" y="28"/>
                    </a:lnTo>
                    <a:lnTo>
                      <a:pt x="7" y="30"/>
                    </a:lnTo>
                    <a:lnTo>
                      <a:pt x="5" y="31"/>
                    </a:lnTo>
                    <a:lnTo>
                      <a:pt x="4" y="31"/>
                    </a:lnTo>
                    <a:lnTo>
                      <a:pt x="3" y="31"/>
                    </a:lnTo>
                    <a:lnTo>
                      <a:pt x="3" y="30"/>
                    </a:lnTo>
                    <a:lnTo>
                      <a:pt x="1" y="30"/>
                    </a:lnTo>
                    <a:lnTo>
                      <a:pt x="1" y="28"/>
                    </a:lnTo>
                    <a:lnTo>
                      <a:pt x="1" y="27"/>
                    </a:lnTo>
                    <a:lnTo>
                      <a:pt x="1" y="26"/>
                    </a:lnTo>
                    <a:lnTo>
                      <a:pt x="1" y="24"/>
                    </a:lnTo>
                    <a:lnTo>
                      <a:pt x="0" y="23"/>
                    </a:lnTo>
                    <a:lnTo>
                      <a:pt x="0" y="21"/>
                    </a:lnTo>
                    <a:lnTo>
                      <a:pt x="0" y="20"/>
                    </a:lnTo>
                    <a:lnTo>
                      <a:pt x="0" y="19"/>
                    </a:lnTo>
                    <a:lnTo>
                      <a:pt x="0" y="17"/>
                    </a:lnTo>
                    <a:lnTo>
                      <a:pt x="0" y="16"/>
                    </a:lnTo>
                    <a:lnTo>
                      <a:pt x="0" y="14"/>
                    </a:lnTo>
                    <a:lnTo>
                      <a:pt x="0" y="13"/>
                    </a:lnTo>
                    <a:lnTo>
                      <a:pt x="0" y="11"/>
                    </a:lnTo>
                    <a:lnTo>
                      <a:pt x="0" y="10"/>
                    </a:lnTo>
                    <a:lnTo>
                      <a:pt x="0" y="9"/>
                    </a:lnTo>
                    <a:lnTo>
                      <a:pt x="0" y="7"/>
                    </a:lnTo>
                    <a:lnTo>
                      <a:pt x="0" y="6"/>
                    </a:lnTo>
                    <a:lnTo>
                      <a:pt x="0" y="4"/>
                    </a:lnTo>
                    <a:lnTo>
                      <a:pt x="0" y="3"/>
                    </a:lnTo>
                    <a:lnTo>
                      <a:pt x="0" y="2"/>
                    </a:lnTo>
                    <a:lnTo>
                      <a:pt x="0" y="0"/>
                    </a:lnTo>
                    <a:lnTo>
                      <a:pt x="1" y="0"/>
                    </a:lnTo>
                    <a:lnTo>
                      <a:pt x="3" y="0"/>
                    </a:lnTo>
                    <a:lnTo>
                      <a:pt x="4" y="2"/>
                    </a:lnTo>
                    <a:lnTo>
                      <a:pt x="4"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51" name="Freeform 141"/>
              <p:cNvSpPr>
                <a:spLocks/>
              </p:cNvSpPr>
              <p:nvPr/>
            </p:nvSpPr>
            <p:spPr bwMode="auto">
              <a:xfrm>
                <a:off x="3259" y="939"/>
                <a:ext cx="12" cy="47"/>
              </a:xfrm>
              <a:custGeom>
                <a:avLst/>
                <a:gdLst>
                  <a:gd name="T0" fmla="*/ 315 w 8"/>
                  <a:gd name="T1" fmla="*/ 76 h 37"/>
                  <a:gd name="T2" fmla="*/ 315 w 8"/>
                  <a:gd name="T3" fmla="*/ 119 h 37"/>
                  <a:gd name="T4" fmla="*/ 315 w 8"/>
                  <a:gd name="T5" fmla="*/ 151 h 37"/>
                  <a:gd name="T6" fmla="*/ 315 w 8"/>
                  <a:gd name="T7" fmla="*/ 192 h 37"/>
                  <a:gd name="T8" fmla="*/ 453 w 8"/>
                  <a:gd name="T9" fmla="*/ 220 h 37"/>
                  <a:gd name="T10" fmla="*/ 453 w 8"/>
                  <a:gd name="T11" fmla="*/ 281 h 37"/>
                  <a:gd name="T12" fmla="*/ 473 w 8"/>
                  <a:gd name="T13" fmla="*/ 310 h 37"/>
                  <a:gd name="T14" fmla="*/ 473 w 8"/>
                  <a:gd name="T15" fmla="*/ 340 h 37"/>
                  <a:gd name="T16" fmla="*/ 453 w 8"/>
                  <a:gd name="T17" fmla="*/ 375 h 37"/>
                  <a:gd name="T18" fmla="*/ 453 w 8"/>
                  <a:gd name="T19" fmla="*/ 375 h 37"/>
                  <a:gd name="T20" fmla="*/ 453 w 8"/>
                  <a:gd name="T21" fmla="*/ 377 h 37"/>
                  <a:gd name="T22" fmla="*/ 453 w 8"/>
                  <a:gd name="T23" fmla="*/ 377 h 37"/>
                  <a:gd name="T24" fmla="*/ 315 w 8"/>
                  <a:gd name="T25" fmla="*/ 377 h 37"/>
                  <a:gd name="T26" fmla="*/ 243 w 8"/>
                  <a:gd name="T27" fmla="*/ 406 h 37"/>
                  <a:gd name="T28" fmla="*/ 243 w 8"/>
                  <a:gd name="T29" fmla="*/ 406 h 37"/>
                  <a:gd name="T30" fmla="*/ 210 w 8"/>
                  <a:gd name="T31" fmla="*/ 406 h 37"/>
                  <a:gd name="T32" fmla="*/ 210 w 8"/>
                  <a:gd name="T33" fmla="*/ 377 h 37"/>
                  <a:gd name="T34" fmla="*/ 93 w 8"/>
                  <a:gd name="T35" fmla="*/ 375 h 37"/>
                  <a:gd name="T36" fmla="*/ 93 w 8"/>
                  <a:gd name="T37" fmla="*/ 357 h 37"/>
                  <a:gd name="T38" fmla="*/ 0 w 8"/>
                  <a:gd name="T39" fmla="*/ 324 h 37"/>
                  <a:gd name="T40" fmla="*/ 0 w 8"/>
                  <a:gd name="T41" fmla="*/ 295 h 37"/>
                  <a:gd name="T42" fmla="*/ 0 w 8"/>
                  <a:gd name="T43" fmla="*/ 76 h 37"/>
                  <a:gd name="T44" fmla="*/ 0 w 8"/>
                  <a:gd name="T45" fmla="*/ 74 h 37"/>
                  <a:gd name="T46" fmla="*/ 0 w 8"/>
                  <a:gd name="T47" fmla="*/ 36 h 37"/>
                  <a:gd name="T48" fmla="*/ 0 w 8"/>
                  <a:gd name="T49" fmla="*/ 36 h 37"/>
                  <a:gd name="T50" fmla="*/ 93 w 8"/>
                  <a:gd name="T51" fmla="*/ 28 h 37"/>
                  <a:gd name="T52" fmla="*/ 93 w 8"/>
                  <a:gd name="T53" fmla="*/ 28 h 37"/>
                  <a:gd name="T54" fmla="*/ 93 w 8"/>
                  <a:gd name="T55" fmla="*/ 0 h 37"/>
                  <a:gd name="T56" fmla="*/ 210 w 8"/>
                  <a:gd name="T57" fmla="*/ 0 h 37"/>
                  <a:gd name="T58" fmla="*/ 210 w 8"/>
                  <a:gd name="T59" fmla="*/ 0 h 37"/>
                  <a:gd name="T60" fmla="*/ 243 w 8"/>
                  <a:gd name="T61" fmla="*/ 28 h 37"/>
                  <a:gd name="T62" fmla="*/ 243 w 8"/>
                  <a:gd name="T63" fmla="*/ 28 h 37"/>
                  <a:gd name="T64" fmla="*/ 243 w 8"/>
                  <a:gd name="T65" fmla="*/ 36 h 37"/>
                  <a:gd name="T66" fmla="*/ 315 w 8"/>
                  <a:gd name="T67" fmla="*/ 46 h 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 h="37">
                    <a:moveTo>
                      <a:pt x="5" y="4"/>
                    </a:moveTo>
                    <a:lnTo>
                      <a:pt x="5" y="7"/>
                    </a:lnTo>
                    <a:lnTo>
                      <a:pt x="5" y="9"/>
                    </a:lnTo>
                    <a:lnTo>
                      <a:pt x="5" y="10"/>
                    </a:lnTo>
                    <a:lnTo>
                      <a:pt x="5" y="11"/>
                    </a:lnTo>
                    <a:lnTo>
                      <a:pt x="5" y="13"/>
                    </a:lnTo>
                    <a:lnTo>
                      <a:pt x="5" y="14"/>
                    </a:lnTo>
                    <a:lnTo>
                      <a:pt x="5" y="17"/>
                    </a:lnTo>
                    <a:lnTo>
                      <a:pt x="5" y="18"/>
                    </a:lnTo>
                    <a:lnTo>
                      <a:pt x="7" y="20"/>
                    </a:lnTo>
                    <a:lnTo>
                      <a:pt x="7" y="23"/>
                    </a:lnTo>
                    <a:lnTo>
                      <a:pt x="7" y="26"/>
                    </a:lnTo>
                    <a:lnTo>
                      <a:pt x="7" y="27"/>
                    </a:lnTo>
                    <a:lnTo>
                      <a:pt x="8" y="28"/>
                    </a:lnTo>
                    <a:lnTo>
                      <a:pt x="8" y="30"/>
                    </a:lnTo>
                    <a:lnTo>
                      <a:pt x="8" y="31"/>
                    </a:lnTo>
                    <a:lnTo>
                      <a:pt x="8" y="33"/>
                    </a:lnTo>
                    <a:lnTo>
                      <a:pt x="7" y="34"/>
                    </a:lnTo>
                    <a:lnTo>
                      <a:pt x="7" y="35"/>
                    </a:lnTo>
                    <a:lnTo>
                      <a:pt x="5" y="35"/>
                    </a:lnTo>
                    <a:lnTo>
                      <a:pt x="5" y="37"/>
                    </a:lnTo>
                    <a:lnTo>
                      <a:pt x="4" y="37"/>
                    </a:lnTo>
                    <a:lnTo>
                      <a:pt x="3" y="37"/>
                    </a:lnTo>
                    <a:lnTo>
                      <a:pt x="3" y="35"/>
                    </a:lnTo>
                    <a:lnTo>
                      <a:pt x="1" y="35"/>
                    </a:lnTo>
                    <a:lnTo>
                      <a:pt x="1" y="34"/>
                    </a:lnTo>
                    <a:lnTo>
                      <a:pt x="1" y="33"/>
                    </a:lnTo>
                    <a:lnTo>
                      <a:pt x="0" y="31"/>
                    </a:lnTo>
                    <a:lnTo>
                      <a:pt x="0" y="30"/>
                    </a:lnTo>
                    <a:lnTo>
                      <a:pt x="0" y="28"/>
                    </a:lnTo>
                    <a:lnTo>
                      <a:pt x="0" y="27"/>
                    </a:lnTo>
                    <a:lnTo>
                      <a:pt x="0" y="9"/>
                    </a:lnTo>
                    <a:lnTo>
                      <a:pt x="0" y="7"/>
                    </a:lnTo>
                    <a:lnTo>
                      <a:pt x="0" y="6"/>
                    </a:lnTo>
                    <a:lnTo>
                      <a:pt x="0" y="4"/>
                    </a:lnTo>
                    <a:lnTo>
                      <a:pt x="0" y="3"/>
                    </a:lnTo>
                    <a:lnTo>
                      <a:pt x="1" y="2"/>
                    </a:lnTo>
                    <a:lnTo>
                      <a:pt x="1" y="0"/>
                    </a:lnTo>
                    <a:lnTo>
                      <a:pt x="3" y="0"/>
                    </a:lnTo>
                    <a:lnTo>
                      <a:pt x="3" y="2"/>
                    </a:lnTo>
                    <a:lnTo>
                      <a:pt x="4" y="2"/>
                    </a:lnTo>
                    <a:lnTo>
                      <a:pt x="4" y="3"/>
                    </a:lnTo>
                    <a:lnTo>
                      <a:pt x="5" y="4"/>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52" name="Freeform 142"/>
              <p:cNvSpPr>
                <a:spLocks/>
              </p:cNvSpPr>
              <p:nvPr/>
            </p:nvSpPr>
            <p:spPr bwMode="auto">
              <a:xfrm>
                <a:off x="3259" y="1031"/>
                <a:ext cx="12" cy="38"/>
              </a:xfrm>
              <a:custGeom>
                <a:avLst/>
                <a:gdLst>
                  <a:gd name="T0" fmla="*/ 917 w 7"/>
                  <a:gd name="T1" fmla="*/ 2 h 31"/>
                  <a:gd name="T2" fmla="*/ 917 w 7"/>
                  <a:gd name="T3" fmla="*/ 38 h 31"/>
                  <a:gd name="T4" fmla="*/ 917 w 7"/>
                  <a:gd name="T5" fmla="*/ 60 h 31"/>
                  <a:gd name="T6" fmla="*/ 1137 w 7"/>
                  <a:gd name="T7" fmla="*/ 87 h 31"/>
                  <a:gd name="T8" fmla="*/ 1137 w 7"/>
                  <a:gd name="T9" fmla="*/ 112 h 31"/>
                  <a:gd name="T10" fmla="*/ 1572 w 7"/>
                  <a:gd name="T11" fmla="*/ 141 h 31"/>
                  <a:gd name="T12" fmla="*/ 1572 w 7"/>
                  <a:gd name="T13" fmla="*/ 168 h 31"/>
                  <a:gd name="T14" fmla="*/ 1572 w 7"/>
                  <a:gd name="T15" fmla="*/ 181 h 31"/>
                  <a:gd name="T16" fmla="*/ 1572 w 7"/>
                  <a:gd name="T17" fmla="*/ 199 h 31"/>
                  <a:gd name="T18" fmla="*/ 1572 w 7"/>
                  <a:gd name="T19" fmla="*/ 199 h 31"/>
                  <a:gd name="T20" fmla="*/ 1572 w 7"/>
                  <a:gd name="T21" fmla="*/ 212 h 31"/>
                  <a:gd name="T22" fmla="*/ 1572 w 7"/>
                  <a:gd name="T23" fmla="*/ 222 h 31"/>
                  <a:gd name="T24" fmla="*/ 1137 w 7"/>
                  <a:gd name="T25" fmla="*/ 241 h 31"/>
                  <a:gd name="T26" fmla="*/ 1137 w 7"/>
                  <a:gd name="T27" fmla="*/ 241 h 31"/>
                  <a:gd name="T28" fmla="*/ 917 w 7"/>
                  <a:gd name="T29" fmla="*/ 241 h 31"/>
                  <a:gd name="T30" fmla="*/ 917 w 7"/>
                  <a:gd name="T31" fmla="*/ 241 h 31"/>
                  <a:gd name="T32" fmla="*/ 917 w 7"/>
                  <a:gd name="T33" fmla="*/ 241 h 31"/>
                  <a:gd name="T34" fmla="*/ 663 w 7"/>
                  <a:gd name="T35" fmla="*/ 222 h 31"/>
                  <a:gd name="T36" fmla="*/ 226 w 7"/>
                  <a:gd name="T37" fmla="*/ 222 h 31"/>
                  <a:gd name="T38" fmla="*/ 226 w 7"/>
                  <a:gd name="T39" fmla="*/ 199 h 31"/>
                  <a:gd name="T40" fmla="*/ 226 w 7"/>
                  <a:gd name="T41" fmla="*/ 197 h 31"/>
                  <a:gd name="T42" fmla="*/ 0 w 7"/>
                  <a:gd name="T43" fmla="*/ 168 h 31"/>
                  <a:gd name="T44" fmla="*/ 0 w 7"/>
                  <a:gd name="T45" fmla="*/ 141 h 31"/>
                  <a:gd name="T46" fmla="*/ 0 w 7"/>
                  <a:gd name="T47" fmla="*/ 132 h 31"/>
                  <a:gd name="T48" fmla="*/ 0 w 7"/>
                  <a:gd name="T49" fmla="*/ 108 h 31"/>
                  <a:gd name="T50" fmla="*/ 0 w 7"/>
                  <a:gd name="T51" fmla="*/ 87 h 31"/>
                  <a:gd name="T52" fmla="*/ 0 w 7"/>
                  <a:gd name="T53" fmla="*/ 60 h 31"/>
                  <a:gd name="T54" fmla="*/ 0 w 7"/>
                  <a:gd name="T55" fmla="*/ 38 h 31"/>
                  <a:gd name="T56" fmla="*/ 0 w 7"/>
                  <a:gd name="T57" fmla="*/ 31 h 31"/>
                  <a:gd name="T58" fmla="*/ 0 w 7"/>
                  <a:gd name="T59" fmla="*/ 2 h 31"/>
                  <a:gd name="T60" fmla="*/ 0 w 7"/>
                  <a:gd name="T61" fmla="*/ 1 h 31"/>
                  <a:gd name="T62" fmla="*/ 0 w 7"/>
                  <a:gd name="T63" fmla="*/ 0 h 31"/>
                  <a:gd name="T64" fmla="*/ 226 w 7"/>
                  <a:gd name="T65" fmla="*/ 0 h 31"/>
                  <a:gd name="T66" fmla="*/ 226 w 7"/>
                  <a:gd name="T67" fmla="*/ 0 h 31"/>
                  <a:gd name="T68" fmla="*/ 226 w 7"/>
                  <a:gd name="T69" fmla="*/ 0 h 31"/>
                  <a:gd name="T70" fmla="*/ 226 w 7"/>
                  <a:gd name="T71" fmla="*/ 0 h 31"/>
                  <a:gd name="T72" fmla="*/ 663 w 7"/>
                  <a:gd name="T73" fmla="*/ 0 h 31"/>
                  <a:gd name="T74" fmla="*/ 663 w 7"/>
                  <a:gd name="T75" fmla="*/ 0 h 31"/>
                  <a:gd name="T76" fmla="*/ 917 w 7"/>
                  <a:gd name="T77" fmla="*/ 1 h 31"/>
                  <a:gd name="T78" fmla="*/ 917 w 7"/>
                  <a:gd name="T79" fmla="*/ 1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4" y="1"/>
                    </a:moveTo>
                    <a:lnTo>
                      <a:pt x="4" y="2"/>
                    </a:lnTo>
                    <a:lnTo>
                      <a:pt x="4" y="4"/>
                    </a:lnTo>
                    <a:lnTo>
                      <a:pt x="4" y="5"/>
                    </a:lnTo>
                    <a:lnTo>
                      <a:pt x="4" y="7"/>
                    </a:lnTo>
                    <a:lnTo>
                      <a:pt x="4" y="8"/>
                    </a:lnTo>
                    <a:lnTo>
                      <a:pt x="5" y="9"/>
                    </a:lnTo>
                    <a:lnTo>
                      <a:pt x="5" y="11"/>
                    </a:lnTo>
                    <a:lnTo>
                      <a:pt x="5" y="12"/>
                    </a:lnTo>
                    <a:lnTo>
                      <a:pt x="5" y="15"/>
                    </a:lnTo>
                    <a:lnTo>
                      <a:pt x="5" y="17"/>
                    </a:lnTo>
                    <a:lnTo>
                      <a:pt x="7" y="19"/>
                    </a:lnTo>
                    <a:lnTo>
                      <a:pt x="7" y="21"/>
                    </a:lnTo>
                    <a:lnTo>
                      <a:pt x="7" y="22"/>
                    </a:lnTo>
                    <a:lnTo>
                      <a:pt x="7" y="24"/>
                    </a:lnTo>
                    <a:lnTo>
                      <a:pt x="7" y="25"/>
                    </a:lnTo>
                    <a:lnTo>
                      <a:pt x="7" y="26"/>
                    </a:lnTo>
                    <a:lnTo>
                      <a:pt x="7" y="28"/>
                    </a:lnTo>
                    <a:lnTo>
                      <a:pt x="7" y="29"/>
                    </a:lnTo>
                    <a:lnTo>
                      <a:pt x="5" y="29"/>
                    </a:lnTo>
                    <a:lnTo>
                      <a:pt x="5" y="31"/>
                    </a:lnTo>
                    <a:lnTo>
                      <a:pt x="4" y="31"/>
                    </a:lnTo>
                    <a:lnTo>
                      <a:pt x="3" y="31"/>
                    </a:lnTo>
                    <a:lnTo>
                      <a:pt x="3" y="29"/>
                    </a:lnTo>
                    <a:lnTo>
                      <a:pt x="1" y="29"/>
                    </a:lnTo>
                    <a:lnTo>
                      <a:pt x="1" y="28"/>
                    </a:lnTo>
                    <a:lnTo>
                      <a:pt x="1" y="26"/>
                    </a:lnTo>
                    <a:lnTo>
                      <a:pt x="1" y="25"/>
                    </a:lnTo>
                    <a:lnTo>
                      <a:pt x="1" y="24"/>
                    </a:lnTo>
                    <a:lnTo>
                      <a:pt x="0" y="22"/>
                    </a:lnTo>
                    <a:lnTo>
                      <a:pt x="0" y="21"/>
                    </a:lnTo>
                    <a:lnTo>
                      <a:pt x="0" y="19"/>
                    </a:lnTo>
                    <a:lnTo>
                      <a:pt x="0" y="18"/>
                    </a:lnTo>
                    <a:lnTo>
                      <a:pt x="0" y="17"/>
                    </a:lnTo>
                    <a:lnTo>
                      <a:pt x="0" y="15"/>
                    </a:lnTo>
                    <a:lnTo>
                      <a:pt x="0" y="14"/>
                    </a:lnTo>
                    <a:lnTo>
                      <a:pt x="0" y="12"/>
                    </a:lnTo>
                    <a:lnTo>
                      <a:pt x="0" y="11"/>
                    </a:lnTo>
                    <a:lnTo>
                      <a:pt x="0" y="9"/>
                    </a:lnTo>
                    <a:lnTo>
                      <a:pt x="0" y="8"/>
                    </a:lnTo>
                    <a:lnTo>
                      <a:pt x="0" y="7"/>
                    </a:lnTo>
                    <a:lnTo>
                      <a:pt x="0" y="5"/>
                    </a:lnTo>
                    <a:lnTo>
                      <a:pt x="0" y="4"/>
                    </a:lnTo>
                    <a:lnTo>
                      <a:pt x="0" y="2"/>
                    </a:lnTo>
                    <a:lnTo>
                      <a:pt x="0" y="1"/>
                    </a:lnTo>
                    <a:lnTo>
                      <a:pt x="0" y="0"/>
                    </a:lnTo>
                    <a:lnTo>
                      <a:pt x="1" y="0"/>
                    </a:lnTo>
                    <a:lnTo>
                      <a:pt x="3" y="0"/>
                    </a:lnTo>
                    <a:lnTo>
                      <a:pt x="4"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53" name="Freeform 143"/>
              <p:cNvSpPr>
                <a:spLocks/>
              </p:cNvSpPr>
              <p:nvPr/>
            </p:nvSpPr>
            <p:spPr bwMode="auto">
              <a:xfrm>
                <a:off x="3305" y="1005"/>
                <a:ext cx="45" cy="41"/>
              </a:xfrm>
              <a:custGeom>
                <a:avLst/>
                <a:gdLst>
                  <a:gd name="T0" fmla="*/ 502 w 33"/>
                  <a:gd name="T1" fmla="*/ 49 h 31"/>
                  <a:gd name="T2" fmla="*/ 552 w 33"/>
                  <a:gd name="T3" fmla="*/ 86 h 31"/>
                  <a:gd name="T4" fmla="*/ 620 w 33"/>
                  <a:gd name="T5" fmla="*/ 104 h 31"/>
                  <a:gd name="T6" fmla="*/ 656 w 33"/>
                  <a:gd name="T7" fmla="*/ 114 h 31"/>
                  <a:gd name="T8" fmla="*/ 671 w 33"/>
                  <a:gd name="T9" fmla="*/ 151 h 31"/>
                  <a:gd name="T10" fmla="*/ 723 w 33"/>
                  <a:gd name="T11" fmla="*/ 152 h 31"/>
                  <a:gd name="T12" fmla="*/ 723 w 33"/>
                  <a:gd name="T13" fmla="*/ 200 h 31"/>
                  <a:gd name="T14" fmla="*/ 725 w 33"/>
                  <a:gd name="T15" fmla="*/ 237 h 31"/>
                  <a:gd name="T16" fmla="*/ 725 w 33"/>
                  <a:gd name="T17" fmla="*/ 266 h 31"/>
                  <a:gd name="T18" fmla="*/ 725 w 33"/>
                  <a:gd name="T19" fmla="*/ 320 h 31"/>
                  <a:gd name="T20" fmla="*/ 725 w 33"/>
                  <a:gd name="T21" fmla="*/ 378 h 31"/>
                  <a:gd name="T22" fmla="*/ 723 w 33"/>
                  <a:gd name="T23" fmla="*/ 423 h 31"/>
                  <a:gd name="T24" fmla="*/ 671 w 33"/>
                  <a:gd name="T25" fmla="*/ 463 h 31"/>
                  <a:gd name="T26" fmla="*/ 620 w 33"/>
                  <a:gd name="T27" fmla="*/ 500 h 31"/>
                  <a:gd name="T28" fmla="*/ 552 w 33"/>
                  <a:gd name="T29" fmla="*/ 503 h 31"/>
                  <a:gd name="T30" fmla="*/ 502 w 33"/>
                  <a:gd name="T31" fmla="*/ 503 h 31"/>
                  <a:gd name="T32" fmla="*/ 481 w 33"/>
                  <a:gd name="T33" fmla="*/ 503 h 31"/>
                  <a:gd name="T34" fmla="*/ 405 w 33"/>
                  <a:gd name="T35" fmla="*/ 503 h 31"/>
                  <a:gd name="T36" fmla="*/ 322 w 33"/>
                  <a:gd name="T37" fmla="*/ 500 h 31"/>
                  <a:gd name="T38" fmla="*/ 265 w 33"/>
                  <a:gd name="T39" fmla="*/ 500 h 31"/>
                  <a:gd name="T40" fmla="*/ 236 w 33"/>
                  <a:gd name="T41" fmla="*/ 463 h 31"/>
                  <a:gd name="T42" fmla="*/ 173 w 33"/>
                  <a:gd name="T43" fmla="*/ 463 h 31"/>
                  <a:gd name="T44" fmla="*/ 165 w 33"/>
                  <a:gd name="T45" fmla="*/ 444 h 31"/>
                  <a:gd name="T46" fmla="*/ 121 w 33"/>
                  <a:gd name="T47" fmla="*/ 423 h 31"/>
                  <a:gd name="T48" fmla="*/ 89 w 33"/>
                  <a:gd name="T49" fmla="*/ 423 h 31"/>
                  <a:gd name="T50" fmla="*/ 48 w 33"/>
                  <a:gd name="T51" fmla="*/ 397 h 31"/>
                  <a:gd name="T52" fmla="*/ 48 w 33"/>
                  <a:gd name="T53" fmla="*/ 350 h 31"/>
                  <a:gd name="T54" fmla="*/ 1 w 33"/>
                  <a:gd name="T55" fmla="*/ 320 h 31"/>
                  <a:gd name="T56" fmla="*/ 1 w 33"/>
                  <a:gd name="T57" fmla="*/ 266 h 31"/>
                  <a:gd name="T58" fmla="*/ 0 w 33"/>
                  <a:gd name="T59" fmla="*/ 237 h 31"/>
                  <a:gd name="T60" fmla="*/ 1 w 33"/>
                  <a:gd name="T61" fmla="*/ 200 h 31"/>
                  <a:gd name="T62" fmla="*/ 1 w 33"/>
                  <a:gd name="T63" fmla="*/ 152 h 31"/>
                  <a:gd name="T64" fmla="*/ 1 w 33"/>
                  <a:gd name="T65" fmla="*/ 114 h 31"/>
                  <a:gd name="T66" fmla="*/ 1 w 33"/>
                  <a:gd name="T67" fmla="*/ 104 h 31"/>
                  <a:gd name="T68" fmla="*/ 48 w 33"/>
                  <a:gd name="T69" fmla="*/ 86 h 31"/>
                  <a:gd name="T70" fmla="*/ 89 w 33"/>
                  <a:gd name="T71" fmla="*/ 49 h 31"/>
                  <a:gd name="T72" fmla="*/ 121 w 33"/>
                  <a:gd name="T73" fmla="*/ 37 h 31"/>
                  <a:gd name="T74" fmla="*/ 165 w 33"/>
                  <a:gd name="T75" fmla="*/ 0 h 31"/>
                  <a:gd name="T76" fmla="*/ 194 w 33"/>
                  <a:gd name="T77" fmla="*/ 0 h 31"/>
                  <a:gd name="T78" fmla="*/ 236 w 33"/>
                  <a:gd name="T79" fmla="*/ 0 h 31"/>
                  <a:gd name="T80" fmla="*/ 307 w 33"/>
                  <a:gd name="T81" fmla="*/ 0 h 31"/>
                  <a:gd name="T82" fmla="*/ 307 w 33"/>
                  <a:gd name="T83" fmla="*/ 0 h 31"/>
                  <a:gd name="T84" fmla="*/ 322 w 33"/>
                  <a:gd name="T85" fmla="*/ 37 h 31"/>
                  <a:gd name="T86" fmla="*/ 361 w 33"/>
                  <a:gd name="T87" fmla="*/ 37 h 31"/>
                  <a:gd name="T88" fmla="*/ 492 w 33"/>
                  <a:gd name="T89" fmla="*/ 49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3"/>
                    </a:moveTo>
                    <a:lnTo>
                      <a:pt x="23" y="3"/>
                    </a:lnTo>
                    <a:lnTo>
                      <a:pt x="25" y="5"/>
                    </a:lnTo>
                    <a:lnTo>
                      <a:pt x="26" y="5"/>
                    </a:lnTo>
                    <a:lnTo>
                      <a:pt x="28" y="6"/>
                    </a:lnTo>
                    <a:lnTo>
                      <a:pt x="29" y="6"/>
                    </a:lnTo>
                    <a:lnTo>
                      <a:pt x="29" y="7"/>
                    </a:lnTo>
                    <a:lnTo>
                      <a:pt x="30" y="9"/>
                    </a:lnTo>
                    <a:lnTo>
                      <a:pt x="32" y="10"/>
                    </a:lnTo>
                    <a:lnTo>
                      <a:pt x="32" y="12"/>
                    </a:lnTo>
                    <a:lnTo>
                      <a:pt x="33" y="13"/>
                    </a:lnTo>
                    <a:lnTo>
                      <a:pt x="33" y="14"/>
                    </a:lnTo>
                    <a:lnTo>
                      <a:pt x="33" y="17"/>
                    </a:lnTo>
                    <a:lnTo>
                      <a:pt x="33" y="19"/>
                    </a:lnTo>
                    <a:lnTo>
                      <a:pt x="33" y="20"/>
                    </a:lnTo>
                    <a:lnTo>
                      <a:pt x="33" y="21"/>
                    </a:lnTo>
                    <a:lnTo>
                      <a:pt x="33" y="23"/>
                    </a:lnTo>
                    <a:lnTo>
                      <a:pt x="33" y="24"/>
                    </a:lnTo>
                    <a:lnTo>
                      <a:pt x="32" y="26"/>
                    </a:lnTo>
                    <a:lnTo>
                      <a:pt x="32" y="27"/>
                    </a:lnTo>
                    <a:lnTo>
                      <a:pt x="30" y="28"/>
                    </a:lnTo>
                    <a:lnTo>
                      <a:pt x="29" y="30"/>
                    </a:lnTo>
                    <a:lnTo>
                      <a:pt x="28" y="30"/>
                    </a:lnTo>
                    <a:lnTo>
                      <a:pt x="26" y="31"/>
                    </a:lnTo>
                    <a:lnTo>
                      <a:pt x="25" y="31"/>
                    </a:lnTo>
                    <a:lnTo>
                      <a:pt x="23" y="31"/>
                    </a:lnTo>
                    <a:lnTo>
                      <a:pt x="22" y="31"/>
                    </a:lnTo>
                    <a:lnTo>
                      <a:pt x="21" y="31"/>
                    </a:lnTo>
                    <a:lnTo>
                      <a:pt x="19" y="31"/>
                    </a:lnTo>
                    <a:lnTo>
                      <a:pt x="18" y="31"/>
                    </a:lnTo>
                    <a:lnTo>
                      <a:pt x="16" y="30"/>
                    </a:lnTo>
                    <a:lnTo>
                      <a:pt x="15" y="30"/>
                    </a:lnTo>
                    <a:lnTo>
                      <a:pt x="14" y="30"/>
                    </a:lnTo>
                    <a:lnTo>
                      <a:pt x="12" y="30"/>
                    </a:lnTo>
                    <a:lnTo>
                      <a:pt x="11" y="28"/>
                    </a:lnTo>
                    <a:lnTo>
                      <a:pt x="9" y="28"/>
                    </a:lnTo>
                    <a:lnTo>
                      <a:pt x="8" y="28"/>
                    </a:lnTo>
                    <a:lnTo>
                      <a:pt x="7" y="27"/>
                    </a:lnTo>
                    <a:lnTo>
                      <a:pt x="5" y="26"/>
                    </a:lnTo>
                    <a:lnTo>
                      <a:pt x="4" y="26"/>
                    </a:lnTo>
                    <a:lnTo>
                      <a:pt x="4" y="24"/>
                    </a:lnTo>
                    <a:lnTo>
                      <a:pt x="2" y="24"/>
                    </a:lnTo>
                    <a:lnTo>
                      <a:pt x="2" y="23"/>
                    </a:lnTo>
                    <a:lnTo>
                      <a:pt x="2" y="21"/>
                    </a:lnTo>
                    <a:lnTo>
                      <a:pt x="1" y="20"/>
                    </a:lnTo>
                    <a:lnTo>
                      <a:pt x="1" y="19"/>
                    </a:lnTo>
                    <a:lnTo>
                      <a:pt x="1" y="17"/>
                    </a:lnTo>
                    <a:lnTo>
                      <a:pt x="1" y="16"/>
                    </a:lnTo>
                    <a:lnTo>
                      <a:pt x="0" y="14"/>
                    </a:lnTo>
                    <a:lnTo>
                      <a:pt x="0" y="13"/>
                    </a:lnTo>
                    <a:lnTo>
                      <a:pt x="1" y="12"/>
                    </a:lnTo>
                    <a:lnTo>
                      <a:pt x="1" y="10"/>
                    </a:lnTo>
                    <a:lnTo>
                      <a:pt x="1" y="9"/>
                    </a:lnTo>
                    <a:lnTo>
                      <a:pt x="1" y="7"/>
                    </a:lnTo>
                    <a:lnTo>
                      <a:pt x="1" y="6"/>
                    </a:lnTo>
                    <a:lnTo>
                      <a:pt x="2" y="5"/>
                    </a:lnTo>
                    <a:lnTo>
                      <a:pt x="2" y="3"/>
                    </a:lnTo>
                    <a:lnTo>
                      <a:pt x="4" y="3"/>
                    </a:lnTo>
                    <a:lnTo>
                      <a:pt x="5" y="2"/>
                    </a:lnTo>
                    <a:lnTo>
                      <a:pt x="7" y="2"/>
                    </a:lnTo>
                    <a:lnTo>
                      <a:pt x="7" y="0"/>
                    </a:lnTo>
                    <a:lnTo>
                      <a:pt x="8" y="0"/>
                    </a:lnTo>
                    <a:lnTo>
                      <a:pt x="9" y="0"/>
                    </a:lnTo>
                    <a:lnTo>
                      <a:pt x="11" y="0"/>
                    </a:lnTo>
                    <a:lnTo>
                      <a:pt x="12" y="0"/>
                    </a:lnTo>
                    <a:lnTo>
                      <a:pt x="14" y="0"/>
                    </a:lnTo>
                    <a:lnTo>
                      <a:pt x="15" y="0"/>
                    </a:lnTo>
                    <a:lnTo>
                      <a:pt x="15" y="2"/>
                    </a:lnTo>
                    <a:lnTo>
                      <a:pt x="16" y="2"/>
                    </a:lnTo>
                    <a:lnTo>
                      <a:pt x="22"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54" name="Freeform 144"/>
              <p:cNvSpPr>
                <a:spLocks/>
              </p:cNvSpPr>
              <p:nvPr/>
            </p:nvSpPr>
            <p:spPr bwMode="auto">
              <a:xfrm>
                <a:off x="3305" y="1130"/>
                <a:ext cx="45" cy="38"/>
              </a:xfrm>
              <a:custGeom>
                <a:avLst/>
                <a:gdLst>
                  <a:gd name="T0" fmla="*/ 502 w 33"/>
                  <a:gd name="T1" fmla="*/ 25 h 31"/>
                  <a:gd name="T2" fmla="*/ 552 w 33"/>
                  <a:gd name="T3" fmla="*/ 31 h 31"/>
                  <a:gd name="T4" fmla="*/ 620 w 33"/>
                  <a:gd name="T5" fmla="*/ 38 h 31"/>
                  <a:gd name="T6" fmla="*/ 656 w 33"/>
                  <a:gd name="T7" fmla="*/ 58 h 31"/>
                  <a:gd name="T8" fmla="*/ 671 w 33"/>
                  <a:gd name="T9" fmla="*/ 60 h 31"/>
                  <a:gd name="T10" fmla="*/ 723 w 33"/>
                  <a:gd name="T11" fmla="*/ 74 h 31"/>
                  <a:gd name="T12" fmla="*/ 723 w 33"/>
                  <a:gd name="T13" fmla="*/ 87 h 31"/>
                  <a:gd name="T14" fmla="*/ 725 w 33"/>
                  <a:gd name="T15" fmla="*/ 108 h 31"/>
                  <a:gd name="T16" fmla="*/ 725 w 33"/>
                  <a:gd name="T17" fmla="*/ 132 h 31"/>
                  <a:gd name="T18" fmla="*/ 725 w 33"/>
                  <a:gd name="T19" fmla="*/ 141 h 31"/>
                  <a:gd name="T20" fmla="*/ 725 w 33"/>
                  <a:gd name="T21" fmla="*/ 168 h 31"/>
                  <a:gd name="T22" fmla="*/ 723 w 33"/>
                  <a:gd name="T23" fmla="*/ 197 h 31"/>
                  <a:gd name="T24" fmla="*/ 671 w 33"/>
                  <a:gd name="T25" fmla="*/ 212 h 31"/>
                  <a:gd name="T26" fmla="*/ 620 w 33"/>
                  <a:gd name="T27" fmla="*/ 222 h 31"/>
                  <a:gd name="T28" fmla="*/ 552 w 33"/>
                  <a:gd name="T29" fmla="*/ 241 h 31"/>
                  <a:gd name="T30" fmla="*/ 502 w 33"/>
                  <a:gd name="T31" fmla="*/ 241 h 31"/>
                  <a:gd name="T32" fmla="*/ 481 w 33"/>
                  <a:gd name="T33" fmla="*/ 241 h 31"/>
                  <a:gd name="T34" fmla="*/ 405 w 33"/>
                  <a:gd name="T35" fmla="*/ 241 h 31"/>
                  <a:gd name="T36" fmla="*/ 322 w 33"/>
                  <a:gd name="T37" fmla="*/ 222 h 31"/>
                  <a:gd name="T38" fmla="*/ 265 w 33"/>
                  <a:gd name="T39" fmla="*/ 222 h 31"/>
                  <a:gd name="T40" fmla="*/ 236 w 33"/>
                  <a:gd name="T41" fmla="*/ 212 h 31"/>
                  <a:gd name="T42" fmla="*/ 173 w 33"/>
                  <a:gd name="T43" fmla="*/ 212 h 31"/>
                  <a:gd name="T44" fmla="*/ 165 w 33"/>
                  <a:gd name="T45" fmla="*/ 199 h 31"/>
                  <a:gd name="T46" fmla="*/ 121 w 33"/>
                  <a:gd name="T47" fmla="*/ 197 h 31"/>
                  <a:gd name="T48" fmla="*/ 89 w 33"/>
                  <a:gd name="T49" fmla="*/ 181 h 31"/>
                  <a:gd name="T50" fmla="*/ 48 w 33"/>
                  <a:gd name="T51" fmla="*/ 168 h 31"/>
                  <a:gd name="T52" fmla="*/ 48 w 33"/>
                  <a:gd name="T53" fmla="*/ 162 h 31"/>
                  <a:gd name="T54" fmla="*/ 1 w 33"/>
                  <a:gd name="T55" fmla="*/ 137 h 31"/>
                  <a:gd name="T56" fmla="*/ 1 w 33"/>
                  <a:gd name="T57" fmla="*/ 112 h 31"/>
                  <a:gd name="T58" fmla="*/ 0 w 33"/>
                  <a:gd name="T59" fmla="*/ 108 h 31"/>
                  <a:gd name="T60" fmla="*/ 1 w 33"/>
                  <a:gd name="T61" fmla="*/ 87 h 31"/>
                  <a:gd name="T62" fmla="*/ 1 w 33"/>
                  <a:gd name="T63" fmla="*/ 60 h 31"/>
                  <a:gd name="T64" fmla="*/ 1 w 33"/>
                  <a:gd name="T65" fmla="*/ 58 h 31"/>
                  <a:gd name="T66" fmla="*/ 1 w 33"/>
                  <a:gd name="T67" fmla="*/ 38 h 31"/>
                  <a:gd name="T68" fmla="*/ 48 w 33"/>
                  <a:gd name="T69" fmla="*/ 31 h 31"/>
                  <a:gd name="T70" fmla="*/ 89 w 33"/>
                  <a:gd name="T71" fmla="*/ 25 h 31"/>
                  <a:gd name="T72" fmla="*/ 121 w 33"/>
                  <a:gd name="T73" fmla="*/ 1 h 31"/>
                  <a:gd name="T74" fmla="*/ 165 w 33"/>
                  <a:gd name="T75" fmla="*/ 0 h 31"/>
                  <a:gd name="T76" fmla="*/ 194 w 33"/>
                  <a:gd name="T77" fmla="*/ 0 h 31"/>
                  <a:gd name="T78" fmla="*/ 236 w 33"/>
                  <a:gd name="T79" fmla="*/ 0 h 31"/>
                  <a:gd name="T80" fmla="*/ 307 w 33"/>
                  <a:gd name="T81" fmla="*/ 0 h 31"/>
                  <a:gd name="T82" fmla="*/ 307 w 33"/>
                  <a:gd name="T83" fmla="*/ 0 h 31"/>
                  <a:gd name="T84" fmla="*/ 322 w 33"/>
                  <a:gd name="T85" fmla="*/ 0 h 31"/>
                  <a:gd name="T86" fmla="*/ 361 w 33"/>
                  <a:gd name="T87" fmla="*/ 1 h 31"/>
                  <a:gd name="T88" fmla="*/ 492 w 33"/>
                  <a:gd name="T89" fmla="*/ 25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3"/>
                    </a:moveTo>
                    <a:lnTo>
                      <a:pt x="23" y="3"/>
                    </a:lnTo>
                    <a:lnTo>
                      <a:pt x="25" y="4"/>
                    </a:lnTo>
                    <a:lnTo>
                      <a:pt x="26" y="4"/>
                    </a:lnTo>
                    <a:lnTo>
                      <a:pt x="28" y="5"/>
                    </a:lnTo>
                    <a:lnTo>
                      <a:pt x="29" y="5"/>
                    </a:lnTo>
                    <a:lnTo>
                      <a:pt x="29" y="7"/>
                    </a:lnTo>
                    <a:lnTo>
                      <a:pt x="30" y="8"/>
                    </a:lnTo>
                    <a:lnTo>
                      <a:pt x="32" y="10"/>
                    </a:lnTo>
                    <a:lnTo>
                      <a:pt x="32" y="11"/>
                    </a:lnTo>
                    <a:lnTo>
                      <a:pt x="33" y="12"/>
                    </a:lnTo>
                    <a:lnTo>
                      <a:pt x="33" y="14"/>
                    </a:lnTo>
                    <a:lnTo>
                      <a:pt x="33" y="17"/>
                    </a:lnTo>
                    <a:lnTo>
                      <a:pt x="33" y="18"/>
                    </a:lnTo>
                    <a:lnTo>
                      <a:pt x="33" y="19"/>
                    </a:lnTo>
                    <a:lnTo>
                      <a:pt x="33" y="21"/>
                    </a:lnTo>
                    <a:lnTo>
                      <a:pt x="33" y="22"/>
                    </a:lnTo>
                    <a:lnTo>
                      <a:pt x="33" y="24"/>
                    </a:lnTo>
                    <a:lnTo>
                      <a:pt x="32" y="25"/>
                    </a:lnTo>
                    <a:lnTo>
                      <a:pt x="32" y="26"/>
                    </a:lnTo>
                    <a:lnTo>
                      <a:pt x="30" y="28"/>
                    </a:lnTo>
                    <a:lnTo>
                      <a:pt x="29" y="29"/>
                    </a:lnTo>
                    <a:lnTo>
                      <a:pt x="28" y="29"/>
                    </a:lnTo>
                    <a:lnTo>
                      <a:pt x="26" y="31"/>
                    </a:lnTo>
                    <a:lnTo>
                      <a:pt x="25" y="31"/>
                    </a:lnTo>
                    <a:lnTo>
                      <a:pt x="23" y="31"/>
                    </a:lnTo>
                    <a:lnTo>
                      <a:pt x="22" y="31"/>
                    </a:lnTo>
                    <a:lnTo>
                      <a:pt x="21" y="31"/>
                    </a:lnTo>
                    <a:lnTo>
                      <a:pt x="19" y="31"/>
                    </a:lnTo>
                    <a:lnTo>
                      <a:pt x="18" y="31"/>
                    </a:lnTo>
                    <a:lnTo>
                      <a:pt x="16" y="29"/>
                    </a:lnTo>
                    <a:lnTo>
                      <a:pt x="15" y="29"/>
                    </a:lnTo>
                    <a:lnTo>
                      <a:pt x="14" y="29"/>
                    </a:lnTo>
                    <a:lnTo>
                      <a:pt x="12" y="29"/>
                    </a:lnTo>
                    <a:lnTo>
                      <a:pt x="11" y="28"/>
                    </a:lnTo>
                    <a:lnTo>
                      <a:pt x="9" y="28"/>
                    </a:lnTo>
                    <a:lnTo>
                      <a:pt x="8" y="28"/>
                    </a:lnTo>
                    <a:lnTo>
                      <a:pt x="8" y="26"/>
                    </a:lnTo>
                    <a:lnTo>
                      <a:pt x="7" y="26"/>
                    </a:lnTo>
                    <a:lnTo>
                      <a:pt x="5" y="25"/>
                    </a:lnTo>
                    <a:lnTo>
                      <a:pt x="4" y="24"/>
                    </a:lnTo>
                    <a:lnTo>
                      <a:pt x="2" y="22"/>
                    </a:lnTo>
                    <a:lnTo>
                      <a:pt x="2" y="21"/>
                    </a:lnTo>
                    <a:lnTo>
                      <a:pt x="1" y="19"/>
                    </a:lnTo>
                    <a:lnTo>
                      <a:pt x="1" y="18"/>
                    </a:lnTo>
                    <a:lnTo>
                      <a:pt x="1" y="17"/>
                    </a:lnTo>
                    <a:lnTo>
                      <a:pt x="1" y="15"/>
                    </a:lnTo>
                    <a:lnTo>
                      <a:pt x="0" y="14"/>
                    </a:lnTo>
                    <a:lnTo>
                      <a:pt x="0" y="12"/>
                    </a:lnTo>
                    <a:lnTo>
                      <a:pt x="1" y="11"/>
                    </a:lnTo>
                    <a:lnTo>
                      <a:pt x="1" y="10"/>
                    </a:lnTo>
                    <a:lnTo>
                      <a:pt x="1" y="8"/>
                    </a:lnTo>
                    <a:lnTo>
                      <a:pt x="1" y="7"/>
                    </a:lnTo>
                    <a:lnTo>
                      <a:pt x="1" y="5"/>
                    </a:lnTo>
                    <a:lnTo>
                      <a:pt x="2" y="4"/>
                    </a:lnTo>
                    <a:lnTo>
                      <a:pt x="2" y="3"/>
                    </a:lnTo>
                    <a:lnTo>
                      <a:pt x="4" y="3"/>
                    </a:lnTo>
                    <a:lnTo>
                      <a:pt x="5" y="1"/>
                    </a:lnTo>
                    <a:lnTo>
                      <a:pt x="7" y="1"/>
                    </a:lnTo>
                    <a:lnTo>
                      <a:pt x="7" y="0"/>
                    </a:lnTo>
                    <a:lnTo>
                      <a:pt x="8" y="0"/>
                    </a:lnTo>
                    <a:lnTo>
                      <a:pt x="9" y="0"/>
                    </a:lnTo>
                    <a:lnTo>
                      <a:pt x="11" y="0"/>
                    </a:lnTo>
                    <a:lnTo>
                      <a:pt x="12" y="0"/>
                    </a:lnTo>
                    <a:lnTo>
                      <a:pt x="14" y="0"/>
                    </a:lnTo>
                    <a:lnTo>
                      <a:pt x="15" y="0"/>
                    </a:lnTo>
                    <a:lnTo>
                      <a:pt x="16" y="0"/>
                    </a:lnTo>
                    <a:lnTo>
                      <a:pt x="16" y="1"/>
                    </a:lnTo>
                    <a:lnTo>
                      <a:pt x="22"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55" name="Freeform 145"/>
              <p:cNvSpPr>
                <a:spLocks/>
              </p:cNvSpPr>
              <p:nvPr/>
            </p:nvSpPr>
            <p:spPr bwMode="auto">
              <a:xfrm>
                <a:off x="3305" y="1089"/>
                <a:ext cx="45" cy="41"/>
              </a:xfrm>
              <a:custGeom>
                <a:avLst/>
                <a:gdLst>
                  <a:gd name="T0" fmla="*/ 502 w 33"/>
                  <a:gd name="T1" fmla="*/ 49 h 31"/>
                  <a:gd name="T2" fmla="*/ 552 w 33"/>
                  <a:gd name="T3" fmla="*/ 49 h 31"/>
                  <a:gd name="T4" fmla="*/ 620 w 33"/>
                  <a:gd name="T5" fmla="*/ 65 h 31"/>
                  <a:gd name="T6" fmla="*/ 656 w 33"/>
                  <a:gd name="T7" fmla="*/ 114 h 31"/>
                  <a:gd name="T8" fmla="*/ 671 w 33"/>
                  <a:gd name="T9" fmla="*/ 138 h 31"/>
                  <a:gd name="T10" fmla="*/ 723 w 33"/>
                  <a:gd name="T11" fmla="*/ 152 h 31"/>
                  <a:gd name="T12" fmla="*/ 723 w 33"/>
                  <a:gd name="T13" fmla="*/ 183 h 31"/>
                  <a:gd name="T14" fmla="*/ 725 w 33"/>
                  <a:gd name="T15" fmla="*/ 200 h 31"/>
                  <a:gd name="T16" fmla="*/ 725 w 33"/>
                  <a:gd name="T17" fmla="*/ 242 h 31"/>
                  <a:gd name="T18" fmla="*/ 725 w 33"/>
                  <a:gd name="T19" fmla="*/ 313 h 31"/>
                  <a:gd name="T20" fmla="*/ 725 w 33"/>
                  <a:gd name="T21" fmla="*/ 352 h 31"/>
                  <a:gd name="T22" fmla="*/ 723 w 33"/>
                  <a:gd name="T23" fmla="*/ 414 h 31"/>
                  <a:gd name="T24" fmla="*/ 671 w 33"/>
                  <a:gd name="T25" fmla="*/ 463 h 31"/>
                  <a:gd name="T26" fmla="*/ 620 w 33"/>
                  <a:gd name="T27" fmla="*/ 466 h 31"/>
                  <a:gd name="T28" fmla="*/ 552 w 33"/>
                  <a:gd name="T29" fmla="*/ 466 h 31"/>
                  <a:gd name="T30" fmla="*/ 502 w 33"/>
                  <a:gd name="T31" fmla="*/ 503 h 31"/>
                  <a:gd name="T32" fmla="*/ 481 w 33"/>
                  <a:gd name="T33" fmla="*/ 503 h 31"/>
                  <a:gd name="T34" fmla="*/ 405 w 33"/>
                  <a:gd name="T35" fmla="*/ 466 h 31"/>
                  <a:gd name="T36" fmla="*/ 322 w 33"/>
                  <a:gd name="T37" fmla="*/ 466 h 31"/>
                  <a:gd name="T38" fmla="*/ 265 w 33"/>
                  <a:gd name="T39" fmla="*/ 463 h 31"/>
                  <a:gd name="T40" fmla="*/ 236 w 33"/>
                  <a:gd name="T41" fmla="*/ 463 h 31"/>
                  <a:gd name="T42" fmla="*/ 173 w 33"/>
                  <a:gd name="T43" fmla="*/ 423 h 31"/>
                  <a:gd name="T44" fmla="*/ 165 w 33"/>
                  <a:gd name="T45" fmla="*/ 423 h 31"/>
                  <a:gd name="T46" fmla="*/ 121 w 33"/>
                  <a:gd name="T47" fmla="*/ 414 h 31"/>
                  <a:gd name="T48" fmla="*/ 89 w 33"/>
                  <a:gd name="T49" fmla="*/ 397 h 31"/>
                  <a:gd name="T50" fmla="*/ 48 w 33"/>
                  <a:gd name="T51" fmla="*/ 352 h 31"/>
                  <a:gd name="T52" fmla="*/ 48 w 33"/>
                  <a:gd name="T53" fmla="*/ 350 h 31"/>
                  <a:gd name="T54" fmla="*/ 1 w 33"/>
                  <a:gd name="T55" fmla="*/ 300 h 31"/>
                  <a:gd name="T56" fmla="*/ 1 w 33"/>
                  <a:gd name="T57" fmla="*/ 242 h 31"/>
                  <a:gd name="T58" fmla="*/ 0 w 33"/>
                  <a:gd name="T59" fmla="*/ 200 h 31"/>
                  <a:gd name="T60" fmla="*/ 1 w 33"/>
                  <a:gd name="T61" fmla="*/ 183 h 31"/>
                  <a:gd name="T62" fmla="*/ 1 w 33"/>
                  <a:gd name="T63" fmla="*/ 138 h 31"/>
                  <a:gd name="T64" fmla="*/ 1 w 33"/>
                  <a:gd name="T65" fmla="*/ 114 h 31"/>
                  <a:gd name="T66" fmla="*/ 1 w 33"/>
                  <a:gd name="T67" fmla="*/ 65 h 31"/>
                  <a:gd name="T68" fmla="*/ 48 w 33"/>
                  <a:gd name="T69" fmla="*/ 49 h 31"/>
                  <a:gd name="T70" fmla="*/ 89 w 33"/>
                  <a:gd name="T71" fmla="*/ 1 h 31"/>
                  <a:gd name="T72" fmla="*/ 121 w 33"/>
                  <a:gd name="T73" fmla="*/ 1 h 31"/>
                  <a:gd name="T74" fmla="*/ 165 w 33"/>
                  <a:gd name="T75" fmla="*/ 0 h 31"/>
                  <a:gd name="T76" fmla="*/ 194 w 33"/>
                  <a:gd name="T77" fmla="*/ 0 h 31"/>
                  <a:gd name="T78" fmla="*/ 236 w 33"/>
                  <a:gd name="T79" fmla="*/ 0 h 31"/>
                  <a:gd name="T80" fmla="*/ 307 w 33"/>
                  <a:gd name="T81" fmla="*/ 0 h 31"/>
                  <a:gd name="T82" fmla="*/ 307 w 33"/>
                  <a:gd name="T83" fmla="*/ 0 h 31"/>
                  <a:gd name="T84" fmla="*/ 322 w 33"/>
                  <a:gd name="T85" fmla="*/ 0 h 31"/>
                  <a:gd name="T86" fmla="*/ 361 w 33"/>
                  <a:gd name="T87" fmla="*/ 0 h 31"/>
                  <a:gd name="T88" fmla="*/ 492 w 33"/>
                  <a:gd name="T89" fmla="*/ 1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1"/>
                    </a:moveTo>
                    <a:lnTo>
                      <a:pt x="23" y="3"/>
                    </a:lnTo>
                    <a:lnTo>
                      <a:pt x="25" y="3"/>
                    </a:lnTo>
                    <a:lnTo>
                      <a:pt x="26" y="4"/>
                    </a:lnTo>
                    <a:lnTo>
                      <a:pt x="28" y="4"/>
                    </a:lnTo>
                    <a:lnTo>
                      <a:pt x="29" y="5"/>
                    </a:lnTo>
                    <a:lnTo>
                      <a:pt x="29" y="7"/>
                    </a:lnTo>
                    <a:lnTo>
                      <a:pt x="30" y="8"/>
                    </a:lnTo>
                    <a:lnTo>
                      <a:pt x="32" y="8"/>
                    </a:lnTo>
                    <a:lnTo>
                      <a:pt x="32" y="10"/>
                    </a:lnTo>
                    <a:lnTo>
                      <a:pt x="32" y="11"/>
                    </a:lnTo>
                    <a:lnTo>
                      <a:pt x="33" y="12"/>
                    </a:lnTo>
                    <a:lnTo>
                      <a:pt x="33" y="14"/>
                    </a:lnTo>
                    <a:lnTo>
                      <a:pt x="33" y="15"/>
                    </a:lnTo>
                    <a:lnTo>
                      <a:pt x="33" y="18"/>
                    </a:lnTo>
                    <a:lnTo>
                      <a:pt x="33" y="19"/>
                    </a:lnTo>
                    <a:lnTo>
                      <a:pt x="33" y="21"/>
                    </a:lnTo>
                    <a:lnTo>
                      <a:pt x="33" y="22"/>
                    </a:lnTo>
                    <a:lnTo>
                      <a:pt x="33" y="24"/>
                    </a:lnTo>
                    <a:lnTo>
                      <a:pt x="32" y="25"/>
                    </a:lnTo>
                    <a:lnTo>
                      <a:pt x="32" y="26"/>
                    </a:lnTo>
                    <a:lnTo>
                      <a:pt x="30" y="28"/>
                    </a:lnTo>
                    <a:lnTo>
                      <a:pt x="29" y="28"/>
                    </a:lnTo>
                    <a:lnTo>
                      <a:pt x="28" y="29"/>
                    </a:lnTo>
                    <a:lnTo>
                      <a:pt x="26" y="29"/>
                    </a:lnTo>
                    <a:lnTo>
                      <a:pt x="25" y="29"/>
                    </a:lnTo>
                    <a:lnTo>
                      <a:pt x="25" y="31"/>
                    </a:lnTo>
                    <a:lnTo>
                      <a:pt x="23" y="31"/>
                    </a:lnTo>
                    <a:lnTo>
                      <a:pt x="22" y="31"/>
                    </a:lnTo>
                    <a:lnTo>
                      <a:pt x="21" y="31"/>
                    </a:lnTo>
                    <a:lnTo>
                      <a:pt x="19" y="29"/>
                    </a:lnTo>
                    <a:lnTo>
                      <a:pt x="18" y="29"/>
                    </a:lnTo>
                    <a:lnTo>
                      <a:pt x="16" y="29"/>
                    </a:lnTo>
                    <a:lnTo>
                      <a:pt x="15" y="29"/>
                    </a:lnTo>
                    <a:lnTo>
                      <a:pt x="14" y="29"/>
                    </a:lnTo>
                    <a:lnTo>
                      <a:pt x="12" y="28"/>
                    </a:lnTo>
                    <a:lnTo>
                      <a:pt x="11" y="28"/>
                    </a:lnTo>
                    <a:lnTo>
                      <a:pt x="9" y="28"/>
                    </a:lnTo>
                    <a:lnTo>
                      <a:pt x="8" y="26"/>
                    </a:lnTo>
                    <a:lnTo>
                      <a:pt x="7" y="26"/>
                    </a:lnTo>
                    <a:lnTo>
                      <a:pt x="7" y="25"/>
                    </a:lnTo>
                    <a:lnTo>
                      <a:pt x="5" y="25"/>
                    </a:lnTo>
                    <a:lnTo>
                      <a:pt x="4" y="24"/>
                    </a:lnTo>
                    <a:lnTo>
                      <a:pt x="2" y="22"/>
                    </a:lnTo>
                    <a:lnTo>
                      <a:pt x="2" y="21"/>
                    </a:lnTo>
                    <a:lnTo>
                      <a:pt x="1" y="19"/>
                    </a:lnTo>
                    <a:lnTo>
                      <a:pt x="1" y="18"/>
                    </a:lnTo>
                    <a:lnTo>
                      <a:pt x="1" y="17"/>
                    </a:lnTo>
                    <a:lnTo>
                      <a:pt x="1" y="15"/>
                    </a:lnTo>
                    <a:lnTo>
                      <a:pt x="1" y="14"/>
                    </a:lnTo>
                    <a:lnTo>
                      <a:pt x="0" y="12"/>
                    </a:lnTo>
                    <a:lnTo>
                      <a:pt x="1" y="11"/>
                    </a:lnTo>
                    <a:lnTo>
                      <a:pt x="1" y="10"/>
                    </a:lnTo>
                    <a:lnTo>
                      <a:pt x="1" y="8"/>
                    </a:lnTo>
                    <a:lnTo>
                      <a:pt x="1" y="7"/>
                    </a:lnTo>
                    <a:lnTo>
                      <a:pt x="1" y="5"/>
                    </a:lnTo>
                    <a:lnTo>
                      <a:pt x="1" y="4"/>
                    </a:lnTo>
                    <a:lnTo>
                      <a:pt x="2" y="4"/>
                    </a:lnTo>
                    <a:lnTo>
                      <a:pt x="2" y="3"/>
                    </a:lnTo>
                    <a:lnTo>
                      <a:pt x="4" y="1"/>
                    </a:lnTo>
                    <a:lnTo>
                      <a:pt x="5" y="1"/>
                    </a:lnTo>
                    <a:lnTo>
                      <a:pt x="7" y="0"/>
                    </a:lnTo>
                    <a:lnTo>
                      <a:pt x="8" y="0"/>
                    </a:lnTo>
                    <a:lnTo>
                      <a:pt x="9" y="0"/>
                    </a:lnTo>
                    <a:lnTo>
                      <a:pt x="11" y="0"/>
                    </a:lnTo>
                    <a:lnTo>
                      <a:pt x="12" y="0"/>
                    </a:lnTo>
                    <a:lnTo>
                      <a:pt x="14" y="0"/>
                    </a:lnTo>
                    <a:lnTo>
                      <a:pt x="15" y="0"/>
                    </a:lnTo>
                    <a:lnTo>
                      <a:pt x="16" y="0"/>
                    </a:lnTo>
                    <a:lnTo>
                      <a:pt x="22"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56" name="Freeform 146"/>
              <p:cNvSpPr>
                <a:spLocks/>
              </p:cNvSpPr>
              <p:nvPr/>
            </p:nvSpPr>
            <p:spPr bwMode="auto">
              <a:xfrm>
                <a:off x="3305" y="1211"/>
                <a:ext cx="45" cy="38"/>
              </a:xfrm>
              <a:custGeom>
                <a:avLst/>
                <a:gdLst>
                  <a:gd name="T0" fmla="*/ 502 w 33"/>
                  <a:gd name="T1" fmla="*/ 1 h 31"/>
                  <a:gd name="T2" fmla="*/ 552 w 33"/>
                  <a:gd name="T3" fmla="*/ 25 h 31"/>
                  <a:gd name="T4" fmla="*/ 620 w 33"/>
                  <a:gd name="T5" fmla="*/ 31 h 31"/>
                  <a:gd name="T6" fmla="*/ 656 w 33"/>
                  <a:gd name="T7" fmla="*/ 58 h 31"/>
                  <a:gd name="T8" fmla="*/ 671 w 33"/>
                  <a:gd name="T9" fmla="*/ 71 h 31"/>
                  <a:gd name="T10" fmla="*/ 723 w 33"/>
                  <a:gd name="T11" fmla="*/ 74 h 31"/>
                  <a:gd name="T12" fmla="*/ 723 w 33"/>
                  <a:gd name="T13" fmla="*/ 87 h 31"/>
                  <a:gd name="T14" fmla="*/ 725 w 33"/>
                  <a:gd name="T15" fmla="*/ 107 h 31"/>
                  <a:gd name="T16" fmla="*/ 725 w 33"/>
                  <a:gd name="T17" fmla="*/ 131 h 31"/>
                  <a:gd name="T18" fmla="*/ 725 w 33"/>
                  <a:gd name="T19" fmla="*/ 161 h 31"/>
                  <a:gd name="T20" fmla="*/ 725 w 33"/>
                  <a:gd name="T21" fmla="*/ 173 h 31"/>
                  <a:gd name="T22" fmla="*/ 723 w 33"/>
                  <a:gd name="T23" fmla="*/ 197 h 31"/>
                  <a:gd name="T24" fmla="*/ 671 w 33"/>
                  <a:gd name="T25" fmla="*/ 212 h 31"/>
                  <a:gd name="T26" fmla="*/ 620 w 33"/>
                  <a:gd name="T27" fmla="*/ 228 h 31"/>
                  <a:gd name="T28" fmla="*/ 552 w 33"/>
                  <a:gd name="T29" fmla="*/ 228 h 31"/>
                  <a:gd name="T30" fmla="*/ 502 w 33"/>
                  <a:gd name="T31" fmla="*/ 241 h 31"/>
                  <a:gd name="T32" fmla="*/ 481 w 33"/>
                  <a:gd name="T33" fmla="*/ 228 h 31"/>
                  <a:gd name="T34" fmla="*/ 405 w 33"/>
                  <a:gd name="T35" fmla="*/ 228 h 31"/>
                  <a:gd name="T36" fmla="*/ 322 w 33"/>
                  <a:gd name="T37" fmla="*/ 228 h 31"/>
                  <a:gd name="T38" fmla="*/ 265 w 33"/>
                  <a:gd name="T39" fmla="*/ 212 h 31"/>
                  <a:gd name="T40" fmla="*/ 236 w 33"/>
                  <a:gd name="T41" fmla="*/ 212 h 31"/>
                  <a:gd name="T42" fmla="*/ 173 w 33"/>
                  <a:gd name="T43" fmla="*/ 206 h 31"/>
                  <a:gd name="T44" fmla="*/ 165 w 33"/>
                  <a:gd name="T45" fmla="*/ 206 h 31"/>
                  <a:gd name="T46" fmla="*/ 121 w 33"/>
                  <a:gd name="T47" fmla="*/ 197 h 31"/>
                  <a:gd name="T48" fmla="*/ 89 w 33"/>
                  <a:gd name="T49" fmla="*/ 181 h 31"/>
                  <a:gd name="T50" fmla="*/ 48 w 33"/>
                  <a:gd name="T51" fmla="*/ 173 h 31"/>
                  <a:gd name="T52" fmla="*/ 48 w 33"/>
                  <a:gd name="T53" fmla="*/ 162 h 31"/>
                  <a:gd name="T54" fmla="*/ 1 w 33"/>
                  <a:gd name="T55" fmla="*/ 137 h 31"/>
                  <a:gd name="T56" fmla="*/ 1 w 33"/>
                  <a:gd name="T57" fmla="*/ 131 h 31"/>
                  <a:gd name="T58" fmla="*/ 0 w 33"/>
                  <a:gd name="T59" fmla="*/ 107 h 31"/>
                  <a:gd name="T60" fmla="*/ 1 w 33"/>
                  <a:gd name="T61" fmla="*/ 87 h 31"/>
                  <a:gd name="T62" fmla="*/ 1 w 33"/>
                  <a:gd name="T63" fmla="*/ 71 h 31"/>
                  <a:gd name="T64" fmla="*/ 1 w 33"/>
                  <a:gd name="T65" fmla="*/ 47 h 31"/>
                  <a:gd name="T66" fmla="*/ 1 w 33"/>
                  <a:gd name="T67" fmla="*/ 31 h 31"/>
                  <a:gd name="T68" fmla="*/ 48 w 33"/>
                  <a:gd name="T69" fmla="*/ 25 h 31"/>
                  <a:gd name="T70" fmla="*/ 89 w 33"/>
                  <a:gd name="T71" fmla="*/ 1 h 31"/>
                  <a:gd name="T72" fmla="*/ 121 w 33"/>
                  <a:gd name="T73" fmla="*/ 0 h 31"/>
                  <a:gd name="T74" fmla="*/ 165 w 33"/>
                  <a:gd name="T75" fmla="*/ 0 h 31"/>
                  <a:gd name="T76" fmla="*/ 194 w 33"/>
                  <a:gd name="T77" fmla="*/ 0 h 31"/>
                  <a:gd name="T78" fmla="*/ 236 w 33"/>
                  <a:gd name="T79" fmla="*/ 0 h 31"/>
                  <a:gd name="T80" fmla="*/ 307 w 33"/>
                  <a:gd name="T81" fmla="*/ 0 h 31"/>
                  <a:gd name="T82" fmla="*/ 307 w 33"/>
                  <a:gd name="T83" fmla="*/ 0 h 31"/>
                  <a:gd name="T84" fmla="*/ 322 w 33"/>
                  <a:gd name="T85" fmla="*/ 0 h 31"/>
                  <a:gd name="T86" fmla="*/ 361 w 33"/>
                  <a:gd name="T87" fmla="*/ 0 h 31"/>
                  <a:gd name="T88" fmla="*/ 492 w 33"/>
                  <a:gd name="T89" fmla="*/ 1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1"/>
                    </a:moveTo>
                    <a:lnTo>
                      <a:pt x="23" y="1"/>
                    </a:lnTo>
                    <a:lnTo>
                      <a:pt x="23" y="3"/>
                    </a:lnTo>
                    <a:lnTo>
                      <a:pt x="25" y="3"/>
                    </a:lnTo>
                    <a:lnTo>
                      <a:pt x="26" y="4"/>
                    </a:lnTo>
                    <a:lnTo>
                      <a:pt x="28" y="4"/>
                    </a:lnTo>
                    <a:lnTo>
                      <a:pt x="29" y="6"/>
                    </a:lnTo>
                    <a:lnTo>
                      <a:pt x="29" y="7"/>
                    </a:lnTo>
                    <a:lnTo>
                      <a:pt x="30" y="7"/>
                    </a:lnTo>
                    <a:lnTo>
                      <a:pt x="30" y="9"/>
                    </a:lnTo>
                    <a:lnTo>
                      <a:pt x="32" y="9"/>
                    </a:lnTo>
                    <a:lnTo>
                      <a:pt x="32" y="10"/>
                    </a:lnTo>
                    <a:lnTo>
                      <a:pt x="32" y="11"/>
                    </a:lnTo>
                    <a:lnTo>
                      <a:pt x="33" y="13"/>
                    </a:lnTo>
                    <a:lnTo>
                      <a:pt x="33" y="14"/>
                    </a:lnTo>
                    <a:lnTo>
                      <a:pt x="33" y="16"/>
                    </a:lnTo>
                    <a:lnTo>
                      <a:pt x="33" y="17"/>
                    </a:lnTo>
                    <a:lnTo>
                      <a:pt x="33" y="20"/>
                    </a:lnTo>
                    <a:lnTo>
                      <a:pt x="33" y="21"/>
                    </a:lnTo>
                    <a:lnTo>
                      <a:pt x="33" y="23"/>
                    </a:lnTo>
                    <a:lnTo>
                      <a:pt x="33" y="24"/>
                    </a:lnTo>
                    <a:lnTo>
                      <a:pt x="32" y="25"/>
                    </a:lnTo>
                    <a:lnTo>
                      <a:pt x="32" y="27"/>
                    </a:lnTo>
                    <a:lnTo>
                      <a:pt x="30" y="28"/>
                    </a:lnTo>
                    <a:lnTo>
                      <a:pt x="29" y="28"/>
                    </a:lnTo>
                    <a:lnTo>
                      <a:pt x="28" y="30"/>
                    </a:lnTo>
                    <a:lnTo>
                      <a:pt x="26" y="30"/>
                    </a:lnTo>
                    <a:lnTo>
                      <a:pt x="25" y="30"/>
                    </a:lnTo>
                    <a:lnTo>
                      <a:pt x="23" y="31"/>
                    </a:lnTo>
                    <a:lnTo>
                      <a:pt x="22" y="31"/>
                    </a:lnTo>
                    <a:lnTo>
                      <a:pt x="21" y="30"/>
                    </a:lnTo>
                    <a:lnTo>
                      <a:pt x="19" y="30"/>
                    </a:lnTo>
                    <a:lnTo>
                      <a:pt x="18" y="30"/>
                    </a:lnTo>
                    <a:lnTo>
                      <a:pt x="16" y="30"/>
                    </a:lnTo>
                    <a:lnTo>
                      <a:pt x="15" y="30"/>
                    </a:lnTo>
                    <a:lnTo>
                      <a:pt x="14" y="30"/>
                    </a:lnTo>
                    <a:lnTo>
                      <a:pt x="12" y="28"/>
                    </a:lnTo>
                    <a:lnTo>
                      <a:pt x="11" y="28"/>
                    </a:lnTo>
                    <a:lnTo>
                      <a:pt x="9" y="28"/>
                    </a:lnTo>
                    <a:lnTo>
                      <a:pt x="8" y="27"/>
                    </a:lnTo>
                    <a:lnTo>
                      <a:pt x="7" y="27"/>
                    </a:lnTo>
                    <a:lnTo>
                      <a:pt x="7" y="25"/>
                    </a:lnTo>
                    <a:lnTo>
                      <a:pt x="5" y="25"/>
                    </a:lnTo>
                    <a:lnTo>
                      <a:pt x="5" y="24"/>
                    </a:lnTo>
                    <a:lnTo>
                      <a:pt x="4" y="24"/>
                    </a:lnTo>
                    <a:lnTo>
                      <a:pt x="2" y="23"/>
                    </a:lnTo>
                    <a:lnTo>
                      <a:pt x="2" y="21"/>
                    </a:lnTo>
                    <a:lnTo>
                      <a:pt x="1" y="20"/>
                    </a:lnTo>
                    <a:lnTo>
                      <a:pt x="1" y="18"/>
                    </a:lnTo>
                    <a:lnTo>
                      <a:pt x="1" y="17"/>
                    </a:lnTo>
                    <a:lnTo>
                      <a:pt x="1" y="16"/>
                    </a:lnTo>
                    <a:lnTo>
                      <a:pt x="1" y="14"/>
                    </a:lnTo>
                    <a:lnTo>
                      <a:pt x="0" y="13"/>
                    </a:lnTo>
                    <a:lnTo>
                      <a:pt x="0" y="11"/>
                    </a:lnTo>
                    <a:lnTo>
                      <a:pt x="1" y="11"/>
                    </a:lnTo>
                    <a:lnTo>
                      <a:pt x="1" y="10"/>
                    </a:lnTo>
                    <a:lnTo>
                      <a:pt x="1" y="9"/>
                    </a:lnTo>
                    <a:lnTo>
                      <a:pt x="1" y="7"/>
                    </a:lnTo>
                    <a:lnTo>
                      <a:pt x="1" y="6"/>
                    </a:lnTo>
                    <a:lnTo>
                      <a:pt x="1" y="4"/>
                    </a:lnTo>
                    <a:lnTo>
                      <a:pt x="2" y="4"/>
                    </a:lnTo>
                    <a:lnTo>
                      <a:pt x="2" y="3"/>
                    </a:lnTo>
                    <a:lnTo>
                      <a:pt x="4" y="1"/>
                    </a:lnTo>
                    <a:lnTo>
                      <a:pt x="5" y="1"/>
                    </a:lnTo>
                    <a:lnTo>
                      <a:pt x="5" y="0"/>
                    </a:lnTo>
                    <a:lnTo>
                      <a:pt x="7" y="0"/>
                    </a:lnTo>
                    <a:lnTo>
                      <a:pt x="8" y="0"/>
                    </a:lnTo>
                    <a:lnTo>
                      <a:pt x="9" y="0"/>
                    </a:lnTo>
                    <a:lnTo>
                      <a:pt x="11" y="0"/>
                    </a:lnTo>
                    <a:lnTo>
                      <a:pt x="12" y="0"/>
                    </a:lnTo>
                    <a:lnTo>
                      <a:pt x="14" y="0"/>
                    </a:lnTo>
                    <a:lnTo>
                      <a:pt x="15" y="0"/>
                    </a:lnTo>
                    <a:lnTo>
                      <a:pt x="16" y="0"/>
                    </a:lnTo>
                    <a:lnTo>
                      <a:pt x="22"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57" name="Freeform 147"/>
              <p:cNvSpPr>
                <a:spLocks/>
              </p:cNvSpPr>
              <p:nvPr/>
            </p:nvSpPr>
            <p:spPr bwMode="auto">
              <a:xfrm>
                <a:off x="3305" y="1168"/>
                <a:ext cx="45" cy="40"/>
              </a:xfrm>
              <a:custGeom>
                <a:avLst/>
                <a:gdLst>
                  <a:gd name="T0" fmla="*/ 502 w 33"/>
                  <a:gd name="T1" fmla="*/ 36 h 31"/>
                  <a:gd name="T2" fmla="*/ 552 w 33"/>
                  <a:gd name="T3" fmla="*/ 46 h 31"/>
                  <a:gd name="T4" fmla="*/ 620 w 33"/>
                  <a:gd name="T5" fmla="*/ 59 h 31"/>
                  <a:gd name="T6" fmla="*/ 656 w 33"/>
                  <a:gd name="T7" fmla="*/ 88 h 31"/>
                  <a:gd name="T8" fmla="*/ 671 w 33"/>
                  <a:gd name="T9" fmla="*/ 126 h 31"/>
                  <a:gd name="T10" fmla="*/ 723 w 33"/>
                  <a:gd name="T11" fmla="*/ 139 h 31"/>
                  <a:gd name="T12" fmla="*/ 723 w 33"/>
                  <a:gd name="T13" fmla="*/ 147 h 31"/>
                  <a:gd name="T14" fmla="*/ 725 w 33"/>
                  <a:gd name="T15" fmla="*/ 179 h 31"/>
                  <a:gd name="T16" fmla="*/ 725 w 33"/>
                  <a:gd name="T17" fmla="*/ 210 h 31"/>
                  <a:gd name="T18" fmla="*/ 725 w 33"/>
                  <a:gd name="T19" fmla="*/ 245 h 31"/>
                  <a:gd name="T20" fmla="*/ 725 w 33"/>
                  <a:gd name="T21" fmla="*/ 271 h 31"/>
                  <a:gd name="T22" fmla="*/ 723 w 33"/>
                  <a:gd name="T23" fmla="*/ 316 h 31"/>
                  <a:gd name="T24" fmla="*/ 671 w 33"/>
                  <a:gd name="T25" fmla="*/ 350 h 31"/>
                  <a:gd name="T26" fmla="*/ 620 w 33"/>
                  <a:gd name="T27" fmla="*/ 369 h 31"/>
                  <a:gd name="T28" fmla="*/ 552 w 33"/>
                  <a:gd name="T29" fmla="*/ 397 h 31"/>
                  <a:gd name="T30" fmla="*/ 502 w 33"/>
                  <a:gd name="T31" fmla="*/ 397 h 31"/>
                  <a:gd name="T32" fmla="*/ 481 w 33"/>
                  <a:gd name="T33" fmla="*/ 397 h 31"/>
                  <a:gd name="T34" fmla="*/ 405 w 33"/>
                  <a:gd name="T35" fmla="*/ 397 h 31"/>
                  <a:gd name="T36" fmla="*/ 322 w 33"/>
                  <a:gd name="T37" fmla="*/ 369 h 31"/>
                  <a:gd name="T38" fmla="*/ 265 w 33"/>
                  <a:gd name="T39" fmla="*/ 369 h 31"/>
                  <a:gd name="T40" fmla="*/ 236 w 33"/>
                  <a:gd name="T41" fmla="*/ 369 h 31"/>
                  <a:gd name="T42" fmla="*/ 194 w 33"/>
                  <a:gd name="T43" fmla="*/ 350 h 31"/>
                  <a:gd name="T44" fmla="*/ 165 w 33"/>
                  <a:gd name="T45" fmla="*/ 342 h 31"/>
                  <a:gd name="T46" fmla="*/ 121 w 33"/>
                  <a:gd name="T47" fmla="*/ 342 h 31"/>
                  <a:gd name="T48" fmla="*/ 89 w 33"/>
                  <a:gd name="T49" fmla="*/ 316 h 31"/>
                  <a:gd name="T50" fmla="*/ 48 w 33"/>
                  <a:gd name="T51" fmla="*/ 308 h 31"/>
                  <a:gd name="T52" fmla="*/ 48 w 33"/>
                  <a:gd name="T53" fmla="*/ 268 h 31"/>
                  <a:gd name="T54" fmla="*/ 1 w 33"/>
                  <a:gd name="T55" fmla="*/ 245 h 31"/>
                  <a:gd name="T56" fmla="*/ 1 w 33"/>
                  <a:gd name="T57" fmla="*/ 210 h 31"/>
                  <a:gd name="T58" fmla="*/ 0 w 33"/>
                  <a:gd name="T59" fmla="*/ 179 h 31"/>
                  <a:gd name="T60" fmla="*/ 1 w 33"/>
                  <a:gd name="T61" fmla="*/ 139 h 31"/>
                  <a:gd name="T62" fmla="*/ 1 w 33"/>
                  <a:gd name="T63" fmla="*/ 126 h 31"/>
                  <a:gd name="T64" fmla="*/ 1 w 33"/>
                  <a:gd name="T65" fmla="*/ 88 h 31"/>
                  <a:gd name="T66" fmla="*/ 1 w 33"/>
                  <a:gd name="T67" fmla="*/ 59 h 31"/>
                  <a:gd name="T68" fmla="*/ 48 w 33"/>
                  <a:gd name="T69" fmla="*/ 46 h 31"/>
                  <a:gd name="T70" fmla="*/ 89 w 33"/>
                  <a:gd name="T71" fmla="*/ 36 h 31"/>
                  <a:gd name="T72" fmla="*/ 121 w 33"/>
                  <a:gd name="T73" fmla="*/ 1 h 31"/>
                  <a:gd name="T74" fmla="*/ 165 w 33"/>
                  <a:gd name="T75" fmla="*/ 1 h 31"/>
                  <a:gd name="T76" fmla="*/ 194 w 33"/>
                  <a:gd name="T77" fmla="*/ 0 h 31"/>
                  <a:gd name="T78" fmla="*/ 236 w 33"/>
                  <a:gd name="T79" fmla="*/ 0 h 31"/>
                  <a:gd name="T80" fmla="*/ 307 w 33"/>
                  <a:gd name="T81" fmla="*/ 0 h 31"/>
                  <a:gd name="T82" fmla="*/ 307 w 33"/>
                  <a:gd name="T83" fmla="*/ 1 h 31"/>
                  <a:gd name="T84" fmla="*/ 322 w 33"/>
                  <a:gd name="T85" fmla="*/ 1 h 31"/>
                  <a:gd name="T86" fmla="*/ 361 w 33"/>
                  <a:gd name="T87" fmla="*/ 1 h 31"/>
                  <a:gd name="T88" fmla="*/ 492 w 33"/>
                  <a:gd name="T89" fmla="*/ 36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3"/>
                    </a:moveTo>
                    <a:lnTo>
                      <a:pt x="23" y="3"/>
                    </a:lnTo>
                    <a:lnTo>
                      <a:pt x="23" y="4"/>
                    </a:lnTo>
                    <a:lnTo>
                      <a:pt x="25" y="4"/>
                    </a:lnTo>
                    <a:lnTo>
                      <a:pt x="26" y="4"/>
                    </a:lnTo>
                    <a:lnTo>
                      <a:pt x="28" y="5"/>
                    </a:lnTo>
                    <a:lnTo>
                      <a:pt x="29" y="7"/>
                    </a:lnTo>
                    <a:lnTo>
                      <a:pt x="30" y="8"/>
                    </a:lnTo>
                    <a:lnTo>
                      <a:pt x="30" y="10"/>
                    </a:lnTo>
                    <a:lnTo>
                      <a:pt x="32" y="10"/>
                    </a:lnTo>
                    <a:lnTo>
                      <a:pt x="32" y="11"/>
                    </a:lnTo>
                    <a:lnTo>
                      <a:pt x="32" y="12"/>
                    </a:lnTo>
                    <a:lnTo>
                      <a:pt x="33" y="12"/>
                    </a:lnTo>
                    <a:lnTo>
                      <a:pt x="33" y="14"/>
                    </a:lnTo>
                    <a:lnTo>
                      <a:pt x="33" y="15"/>
                    </a:lnTo>
                    <a:lnTo>
                      <a:pt x="33" y="17"/>
                    </a:lnTo>
                    <a:lnTo>
                      <a:pt x="33" y="18"/>
                    </a:lnTo>
                    <a:lnTo>
                      <a:pt x="33" y="19"/>
                    </a:lnTo>
                    <a:lnTo>
                      <a:pt x="33" y="21"/>
                    </a:lnTo>
                    <a:lnTo>
                      <a:pt x="33" y="22"/>
                    </a:lnTo>
                    <a:lnTo>
                      <a:pt x="33" y="24"/>
                    </a:lnTo>
                    <a:lnTo>
                      <a:pt x="32" y="25"/>
                    </a:lnTo>
                    <a:lnTo>
                      <a:pt x="32" y="26"/>
                    </a:lnTo>
                    <a:lnTo>
                      <a:pt x="30" y="28"/>
                    </a:lnTo>
                    <a:lnTo>
                      <a:pt x="29" y="29"/>
                    </a:lnTo>
                    <a:lnTo>
                      <a:pt x="28" y="29"/>
                    </a:lnTo>
                    <a:lnTo>
                      <a:pt x="26" y="31"/>
                    </a:lnTo>
                    <a:lnTo>
                      <a:pt x="25" y="31"/>
                    </a:lnTo>
                    <a:lnTo>
                      <a:pt x="23" y="31"/>
                    </a:lnTo>
                    <a:lnTo>
                      <a:pt x="22" y="31"/>
                    </a:lnTo>
                    <a:lnTo>
                      <a:pt x="21" y="31"/>
                    </a:lnTo>
                    <a:lnTo>
                      <a:pt x="19" y="31"/>
                    </a:lnTo>
                    <a:lnTo>
                      <a:pt x="18" y="31"/>
                    </a:lnTo>
                    <a:lnTo>
                      <a:pt x="16" y="31"/>
                    </a:lnTo>
                    <a:lnTo>
                      <a:pt x="15" y="29"/>
                    </a:lnTo>
                    <a:lnTo>
                      <a:pt x="14" y="29"/>
                    </a:lnTo>
                    <a:lnTo>
                      <a:pt x="12" y="29"/>
                    </a:lnTo>
                    <a:lnTo>
                      <a:pt x="11" y="29"/>
                    </a:lnTo>
                    <a:lnTo>
                      <a:pt x="9" y="28"/>
                    </a:lnTo>
                    <a:lnTo>
                      <a:pt x="8" y="28"/>
                    </a:lnTo>
                    <a:lnTo>
                      <a:pt x="7" y="26"/>
                    </a:lnTo>
                    <a:lnTo>
                      <a:pt x="5" y="26"/>
                    </a:lnTo>
                    <a:lnTo>
                      <a:pt x="5" y="25"/>
                    </a:lnTo>
                    <a:lnTo>
                      <a:pt x="4" y="25"/>
                    </a:lnTo>
                    <a:lnTo>
                      <a:pt x="4" y="24"/>
                    </a:lnTo>
                    <a:lnTo>
                      <a:pt x="2" y="24"/>
                    </a:lnTo>
                    <a:lnTo>
                      <a:pt x="2" y="22"/>
                    </a:lnTo>
                    <a:lnTo>
                      <a:pt x="2" y="21"/>
                    </a:lnTo>
                    <a:lnTo>
                      <a:pt x="1" y="21"/>
                    </a:lnTo>
                    <a:lnTo>
                      <a:pt x="1" y="19"/>
                    </a:lnTo>
                    <a:lnTo>
                      <a:pt x="1" y="18"/>
                    </a:lnTo>
                    <a:lnTo>
                      <a:pt x="1" y="17"/>
                    </a:lnTo>
                    <a:lnTo>
                      <a:pt x="1" y="15"/>
                    </a:lnTo>
                    <a:lnTo>
                      <a:pt x="0" y="14"/>
                    </a:lnTo>
                    <a:lnTo>
                      <a:pt x="0" y="12"/>
                    </a:lnTo>
                    <a:lnTo>
                      <a:pt x="1" y="11"/>
                    </a:lnTo>
                    <a:lnTo>
                      <a:pt x="1" y="10"/>
                    </a:lnTo>
                    <a:lnTo>
                      <a:pt x="1" y="8"/>
                    </a:lnTo>
                    <a:lnTo>
                      <a:pt x="1" y="7"/>
                    </a:lnTo>
                    <a:lnTo>
                      <a:pt x="1" y="5"/>
                    </a:lnTo>
                    <a:lnTo>
                      <a:pt x="2" y="4"/>
                    </a:lnTo>
                    <a:lnTo>
                      <a:pt x="2" y="3"/>
                    </a:lnTo>
                    <a:lnTo>
                      <a:pt x="4" y="3"/>
                    </a:lnTo>
                    <a:lnTo>
                      <a:pt x="5" y="3"/>
                    </a:lnTo>
                    <a:lnTo>
                      <a:pt x="5" y="1"/>
                    </a:lnTo>
                    <a:lnTo>
                      <a:pt x="7" y="1"/>
                    </a:lnTo>
                    <a:lnTo>
                      <a:pt x="8" y="0"/>
                    </a:lnTo>
                    <a:lnTo>
                      <a:pt x="9" y="0"/>
                    </a:lnTo>
                    <a:lnTo>
                      <a:pt x="11" y="0"/>
                    </a:lnTo>
                    <a:lnTo>
                      <a:pt x="12" y="0"/>
                    </a:lnTo>
                    <a:lnTo>
                      <a:pt x="14" y="0"/>
                    </a:lnTo>
                    <a:lnTo>
                      <a:pt x="14" y="1"/>
                    </a:lnTo>
                    <a:lnTo>
                      <a:pt x="15" y="1"/>
                    </a:lnTo>
                    <a:lnTo>
                      <a:pt x="16" y="1"/>
                    </a:lnTo>
                    <a:lnTo>
                      <a:pt x="22"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58" name="Freeform 148"/>
              <p:cNvSpPr>
                <a:spLocks/>
              </p:cNvSpPr>
              <p:nvPr/>
            </p:nvSpPr>
            <p:spPr bwMode="auto">
              <a:xfrm>
                <a:off x="3305" y="1289"/>
                <a:ext cx="45" cy="41"/>
              </a:xfrm>
              <a:custGeom>
                <a:avLst/>
                <a:gdLst>
                  <a:gd name="T0" fmla="*/ 502 w 33"/>
                  <a:gd name="T1" fmla="*/ 49 h 31"/>
                  <a:gd name="T2" fmla="*/ 552 w 33"/>
                  <a:gd name="T3" fmla="*/ 65 h 31"/>
                  <a:gd name="T4" fmla="*/ 620 w 33"/>
                  <a:gd name="T5" fmla="*/ 104 h 31"/>
                  <a:gd name="T6" fmla="*/ 656 w 33"/>
                  <a:gd name="T7" fmla="*/ 114 h 31"/>
                  <a:gd name="T8" fmla="*/ 671 w 33"/>
                  <a:gd name="T9" fmla="*/ 151 h 31"/>
                  <a:gd name="T10" fmla="*/ 723 w 33"/>
                  <a:gd name="T11" fmla="*/ 152 h 31"/>
                  <a:gd name="T12" fmla="*/ 723 w 33"/>
                  <a:gd name="T13" fmla="*/ 201 h 31"/>
                  <a:gd name="T14" fmla="*/ 725 w 33"/>
                  <a:gd name="T15" fmla="*/ 237 h 31"/>
                  <a:gd name="T16" fmla="*/ 725 w 33"/>
                  <a:gd name="T17" fmla="*/ 266 h 31"/>
                  <a:gd name="T18" fmla="*/ 725 w 33"/>
                  <a:gd name="T19" fmla="*/ 320 h 31"/>
                  <a:gd name="T20" fmla="*/ 725 w 33"/>
                  <a:gd name="T21" fmla="*/ 378 h 31"/>
                  <a:gd name="T22" fmla="*/ 723 w 33"/>
                  <a:gd name="T23" fmla="*/ 414 h 31"/>
                  <a:gd name="T24" fmla="*/ 671 w 33"/>
                  <a:gd name="T25" fmla="*/ 463 h 31"/>
                  <a:gd name="T26" fmla="*/ 620 w 33"/>
                  <a:gd name="T27" fmla="*/ 500 h 31"/>
                  <a:gd name="T28" fmla="*/ 552 w 33"/>
                  <a:gd name="T29" fmla="*/ 503 h 31"/>
                  <a:gd name="T30" fmla="*/ 502 w 33"/>
                  <a:gd name="T31" fmla="*/ 503 h 31"/>
                  <a:gd name="T32" fmla="*/ 481 w 33"/>
                  <a:gd name="T33" fmla="*/ 503 h 31"/>
                  <a:gd name="T34" fmla="*/ 405 w 33"/>
                  <a:gd name="T35" fmla="*/ 503 h 31"/>
                  <a:gd name="T36" fmla="*/ 322 w 33"/>
                  <a:gd name="T37" fmla="*/ 500 h 31"/>
                  <a:gd name="T38" fmla="*/ 265 w 33"/>
                  <a:gd name="T39" fmla="*/ 500 h 31"/>
                  <a:gd name="T40" fmla="*/ 236 w 33"/>
                  <a:gd name="T41" fmla="*/ 463 h 31"/>
                  <a:gd name="T42" fmla="*/ 173 w 33"/>
                  <a:gd name="T43" fmla="*/ 463 h 31"/>
                  <a:gd name="T44" fmla="*/ 165 w 33"/>
                  <a:gd name="T45" fmla="*/ 444 h 31"/>
                  <a:gd name="T46" fmla="*/ 121 w 33"/>
                  <a:gd name="T47" fmla="*/ 414 h 31"/>
                  <a:gd name="T48" fmla="*/ 89 w 33"/>
                  <a:gd name="T49" fmla="*/ 414 h 31"/>
                  <a:gd name="T50" fmla="*/ 48 w 33"/>
                  <a:gd name="T51" fmla="*/ 397 h 31"/>
                  <a:gd name="T52" fmla="*/ 48 w 33"/>
                  <a:gd name="T53" fmla="*/ 350 h 31"/>
                  <a:gd name="T54" fmla="*/ 1 w 33"/>
                  <a:gd name="T55" fmla="*/ 320 h 31"/>
                  <a:gd name="T56" fmla="*/ 1 w 33"/>
                  <a:gd name="T57" fmla="*/ 266 h 31"/>
                  <a:gd name="T58" fmla="*/ 0 w 33"/>
                  <a:gd name="T59" fmla="*/ 237 h 31"/>
                  <a:gd name="T60" fmla="*/ 1 w 33"/>
                  <a:gd name="T61" fmla="*/ 183 h 31"/>
                  <a:gd name="T62" fmla="*/ 1 w 33"/>
                  <a:gd name="T63" fmla="*/ 152 h 31"/>
                  <a:gd name="T64" fmla="*/ 1 w 33"/>
                  <a:gd name="T65" fmla="*/ 114 h 31"/>
                  <a:gd name="T66" fmla="*/ 1 w 33"/>
                  <a:gd name="T67" fmla="*/ 104 h 31"/>
                  <a:gd name="T68" fmla="*/ 48 w 33"/>
                  <a:gd name="T69" fmla="*/ 65 h 31"/>
                  <a:gd name="T70" fmla="*/ 89 w 33"/>
                  <a:gd name="T71" fmla="*/ 49 h 31"/>
                  <a:gd name="T72" fmla="*/ 121 w 33"/>
                  <a:gd name="T73" fmla="*/ 1 h 31"/>
                  <a:gd name="T74" fmla="*/ 165 w 33"/>
                  <a:gd name="T75" fmla="*/ 1 h 31"/>
                  <a:gd name="T76" fmla="*/ 194 w 33"/>
                  <a:gd name="T77" fmla="*/ 0 h 31"/>
                  <a:gd name="T78" fmla="*/ 236 w 33"/>
                  <a:gd name="T79" fmla="*/ 0 h 31"/>
                  <a:gd name="T80" fmla="*/ 307 w 33"/>
                  <a:gd name="T81" fmla="*/ 0 h 31"/>
                  <a:gd name="T82" fmla="*/ 307 w 33"/>
                  <a:gd name="T83" fmla="*/ 0 h 31"/>
                  <a:gd name="T84" fmla="*/ 322 w 33"/>
                  <a:gd name="T85" fmla="*/ 1 h 31"/>
                  <a:gd name="T86" fmla="*/ 361 w 33"/>
                  <a:gd name="T87" fmla="*/ 1 h 31"/>
                  <a:gd name="T88" fmla="*/ 492 w 33"/>
                  <a:gd name="T89" fmla="*/ 49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3"/>
                    </a:moveTo>
                    <a:lnTo>
                      <a:pt x="23" y="3"/>
                    </a:lnTo>
                    <a:lnTo>
                      <a:pt x="25" y="4"/>
                    </a:lnTo>
                    <a:lnTo>
                      <a:pt x="26" y="4"/>
                    </a:lnTo>
                    <a:lnTo>
                      <a:pt x="28" y="6"/>
                    </a:lnTo>
                    <a:lnTo>
                      <a:pt x="29" y="7"/>
                    </a:lnTo>
                    <a:lnTo>
                      <a:pt x="30" y="9"/>
                    </a:lnTo>
                    <a:lnTo>
                      <a:pt x="32" y="10"/>
                    </a:lnTo>
                    <a:lnTo>
                      <a:pt x="32" y="11"/>
                    </a:lnTo>
                    <a:lnTo>
                      <a:pt x="32" y="13"/>
                    </a:lnTo>
                    <a:lnTo>
                      <a:pt x="33" y="13"/>
                    </a:lnTo>
                    <a:lnTo>
                      <a:pt x="33" y="14"/>
                    </a:lnTo>
                    <a:lnTo>
                      <a:pt x="33" y="17"/>
                    </a:lnTo>
                    <a:lnTo>
                      <a:pt x="33" y="18"/>
                    </a:lnTo>
                    <a:lnTo>
                      <a:pt x="33" y="20"/>
                    </a:lnTo>
                    <a:lnTo>
                      <a:pt x="33" y="21"/>
                    </a:lnTo>
                    <a:lnTo>
                      <a:pt x="33" y="23"/>
                    </a:lnTo>
                    <a:lnTo>
                      <a:pt x="33" y="24"/>
                    </a:lnTo>
                    <a:lnTo>
                      <a:pt x="32" y="25"/>
                    </a:lnTo>
                    <a:lnTo>
                      <a:pt x="32" y="27"/>
                    </a:lnTo>
                    <a:lnTo>
                      <a:pt x="30" y="28"/>
                    </a:lnTo>
                    <a:lnTo>
                      <a:pt x="29" y="30"/>
                    </a:lnTo>
                    <a:lnTo>
                      <a:pt x="28" y="30"/>
                    </a:lnTo>
                    <a:lnTo>
                      <a:pt x="26" y="31"/>
                    </a:lnTo>
                    <a:lnTo>
                      <a:pt x="25" y="31"/>
                    </a:lnTo>
                    <a:lnTo>
                      <a:pt x="23" y="31"/>
                    </a:lnTo>
                    <a:lnTo>
                      <a:pt x="22" y="31"/>
                    </a:lnTo>
                    <a:lnTo>
                      <a:pt x="21" y="31"/>
                    </a:lnTo>
                    <a:lnTo>
                      <a:pt x="19" y="31"/>
                    </a:lnTo>
                    <a:lnTo>
                      <a:pt x="18" y="31"/>
                    </a:lnTo>
                    <a:lnTo>
                      <a:pt x="16" y="31"/>
                    </a:lnTo>
                    <a:lnTo>
                      <a:pt x="15" y="30"/>
                    </a:lnTo>
                    <a:lnTo>
                      <a:pt x="14" y="30"/>
                    </a:lnTo>
                    <a:lnTo>
                      <a:pt x="12" y="30"/>
                    </a:lnTo>
                    <a:lnTo>
                      <a:pt x="11" y="28"/>
                    </a:lnTo>
                    <a:lnTo>
                      <a:pt x="9" y="28"/>
                    </a:lnTo>
                    <a:lnTo>
                      <a:pt x="8" y="28"/>
                    </a:lnTo>
                    <a:lnTo>
                      <a:pt x="7" y="27"/>
                    </a:lnTo>
                    <a:lnTo>
                      <a:pt x="5" y="25"/>
                    </a:lnTo>
                    <a:lnTo>
                      <a:pt x="4" y="25"/>
                    </a:lnTo>
                    <a:lnTo>
                      <a:pt x="4" y="24"/>
                    </a:lnTo>
                    <a:lnTo>
                      <a:pt x="2" y="24"/>
                    </a:lnTo>
                    <a:lnTo>
                      <a:pt x="2" y="23"/>
                    </a:lnTo>
                    <a:lnTo>
                      <a:pt x="2" y="21"/>
                    </a:lnTo>
                    <a:lnTo>
                      <a:pt x="1" y="21"/>
                    </a:lnTo>
                    <a:lnTo>
                      <a:pt x="1" y="20"/>
                    </a:lnTo>
                    <a:lnTo>
                      <a:pt x="1" y="18"/>
                    </a:lnTo>
                    <a:lnTo>
                      <a:pt x="1" y="17"/>
                    </a:lnTo>
                    <a:lnTo>
                      <a:pt x="1" y="16"/>
                    </a:lnTo>
                    <a:lnTo>
                      <a:pt x="0" y="14"/>
                    </a:lnTo>
                    <a:lnTo>
                      <a:pt x="0" y="13"/>
                    </a:lnTo>
                    <a:lnTo>
                      <a:pt x="1" y="11"/>
                    </a:lnTo>
                    <a:lnTo>
                      <a:pt x="1" y="10"/>
                    </a:lnTo>
                    <a:lnTo>
                      <a:pt x="1" y="9"/>
                    </a:lnTo>
                    <a:lnTo>
                      <a:pt x="1" y="7"/>
                    </a:lnTo>
                    <a:lnTo>
                      <a:pt x="1" y="6"/>
                    </a:lnTo>
                    <a:lnTo>
                      <a:pt x="2" y="4"/>
                    </a:lnTo>
                    <a:lnTo>
                      <a:pt x="2" y="3"/>
                    </a:lnTo>
                    <a:lnTo>
                      <a:pt x="4" y="3"/>
                    </a:lnTo>
                    <a:lnTo>
                      <a:pt x="5" y="1"/>
                    </a:lnTo>
                    <a:lnTo>
                      <a:pt x="7" y="1"/>
                    </a:lnTo>
                    <a:lnTo>
                      <a:pt x="8" y="0"/>
                    </a:lnTo>
                    <a:lnTo>
                      <a:pt x="9" y="0"/>
                    </a:lnTo>
                    <a:lnTo>
                      <a:pt x="11" y="0"/>
                    </a:lnTo>
                    <a:lnTo>
                      <a:pt x="12" y="0"/>
                    </a:lnTo>
                    <a:lnTo>
                      <a:pt x="14" y="0"/>
                    </a:lnTo>
                    <a:lnTo>
                      <a:pt x="15" y="0"/>
                    </a:lnTo>
                    <a:lnTo>
                      <a:pt x="15" y="1"/>
                    </a:lnTo>
                    <a:lnTo>
                      <a:pt x="16" y="1"/>
                    </a:lnTo>
                    <a:lnTo>
                      <a:pt x="22"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59" name="Freeform 149"/>
              <p:cNvSpPr>
                <a:spLocks/>
              </p:cNvSpPr>
              <p:nvPr/>
            </p:nvSpPr>
            <p:spPr bwMode="auto">
              <a:xfrm>
                <a:off x="3305" y="1249"/>
                <a:ext cx="45" cy="40"/>
              </a:xfrm>
              <a:custGeom>
                <a:avLst/>
                <a:gdLst>
                  <a:gd name="T0" fmla="*/ 502 w 33"/>
                  <a:gd name="T1" fmla="*/ 36 h 31"/>
                  <a:gd name="T2" fmla="*/ 552 w 33"/>
                  <a:gd name="T3" fmla="*/ 46 h 31"/>
                  <a:gd name="T4" fmla="*/ 620 w 33"/>
                  <a:gd name="T5" fmla="*/ 76 h 31"/>
                  <a:gd name="T6" fmla="*/ 656 w 33"/>
                  <a:gd name="T7" fmla="*/ 88 h 31"/>
                  <a:gd name="T8" fmla="*/ 671 w 33"/>
                  <a:gd name="T9" fmla="*/ 114 h 31"/>
                  <a:gd name="T10" fmla="*/ 723 w 33"/>
                  <a:gd name="T11" fmla="*/ 126 h 31"/>
                  <a:gd name="T12" fmla="*/ 723 w 33"/>
                  <a:gd name="T13" fmla="*/ 139 h 31"/>
                  <a:gd name="T14" fmla="*/ 725 w 33"/>
                  <a:gd name="T15" fmla="*/ 163 h 31"/>
                  <a:gd name="T16" fmla="*/ 725 w 33"/>
                  <a:gd name="T17" fmla="*/ 208 h 31"/>
                  <a:gd name="T18" fmla="*/ 725 w 33"/>
                  <a:gd name="T19" fmla="*/ 265 h 31"/>
                  <a:gd name="T20" fmla="*/ 725 w 33"/>
                  <a:gd name="T21" fmla="*/ 298 h 31"/>
                  <a:gd name="T22" fmla="*/ 723 w 33"/>
                  <a:gd name="T23" fmla="*/ 316 h 31"/>
                  <a:gd name="T24" fmla="*/ 671 w 33"/>
                  <a:gd name="T25" fmla="*/ 350 h 31"/>
                  <a:gd name="T26" fmla="*/ 620 w 33"/>
                  <a:gd name="T27" fmla="*/ 385 h 31"/>
                  <a:gd name="T28" fmla="*/ 552 w 33"/>
                  <a:gd name="T29" fmla="*/ 397 h 31"/>
                  <a:gd name="T30" fmla="*/ 502 w 33"/>
                  <a:gd name="T31" fmla="*/ 397 h 31"/>
                  <a:gd name="T32" fmla="*/ 481 w 33"/>
                  <a:gd name="T33" fmla="*/ 397 h 31"/>
                  <a:gd name="T34" fmla="*/ 405 w 33"/>
                  <a:gd name="T35" fmla="*/ 385 h 31"/>
                  <a:gd name="T36" fmla="*/ 322 w 33"/>
                  <a:gd name="T37" fmla="*/ 385 h 31"/>
                  <a:gd name="T38" fmla="*/ 265 w 33"/>
                  <a:gd name="T39" fmla="*/ 385 h 31"/>
                  <a:gd name="T40" fmla="*/ 236 w 33"/>
                  <a:gd name="T41" fmla="*/ 350 h 31"/>
                  <a:gd name="T42" fmla="*/ 173 w 33"/>
                  <a:gd name="T43" fmla="*/ 350 h 31"/>
                  <a:gd name="T44" fmla="*/ 165 w 33"/>
                  <a:gd name="T45" fmla="*/ 346 h 31"/>
                  <a:gd name="T46" fmla="*/ 121 w 33"/>
                  <a:gd name="T47" fmla="*/ 316 h 31"/>
                  <a:gd name="T48" fmla="*/ 89 w 33"/>
                  <a:gd name="T49" fmla="*/ 308 h 31"/>
                  <a:gd name="T50" fmla="*/ 48 w 33"/>
                  <a:gd name="T51" fmla="*/ 298 h 31"/>
                  <a:gd name="T52" fmla="*/ 48 w 33"/>
                  <a:gd name="T53" fmla="*/ 268 h 31"/>
                  <a:gd name="T54" fmla="*/ 1 w 33"/>
                  <a:gd name="T55" fmla="*/ 231 h 31"/>
                  <a:gd name="T56" fmla="*/ 1 w 33"/>
                  <a:gd name="T57" fmla="*/ 208 h 31"/>
                  <a:gd name="T58" fmla="*/ 0 w 33"/>
                  <a:gd name="T59" fmla="*/ 179 h 31"/>
                  <a:gd name="T60" fmla="*/ 1 w 33"/>
                  <a:gd name="T61" fmla="*/ 139 h 31"/>
                  <a:gd name="T62" fmla="*/ 1 w 33"/>
                  <a:gd name="T63" fmla="*/ 114 h 31"/>
                  <a:gd name="T64" fmla="*/ 1 w 33"/>
                  <a:gd name="T65" fmla="*/ 88 h 31"/>
                  <a:gd name="T66" fmla="*/ 1 w 33"/>
                  <a:gd name="T67" fmla="*/ 46 h 31"/>
                  <a:gd name="T68" fmla="*/ 48 w 33"/>
                  <a:gd name="T69" fmla="*/ 36 h 31"/>
                  <a:gd name="T70" fmla="*/ 89 w 33"/>
                  <a:gd name="T71" fmla="*/ 36 h 31"/>
                  <a:gd name="T72" fmla="*/ 121 w 33"/>
                  <a:gd name="T73" fmla="*/ 1 h 31"/>
                  <a:gd name="T74" fmla="*/ 165 w 33"/>
                  <a:gd name="T75" fmla="*/ 0 h 31"/>
                  <a:gd name="T76" fmla="*/ 194 w 33"/>
                  <a:gd name="T77" fmla="*/ 0 h 31"/>
                  <a:gd name="T78" fmla="*/ 236 w 33"/>
                  <a:gd name="T79" fmla="*/ 0 h 31"/>
                  <a:gd name="T80" fmla="*/ 307 w 33"/>
                  <a:gd name="T81" fmla="*/ 0 h 31"/>
                  <a:gd name="T82" fmla="*/ 307 w 33"/>
                  <a:gd name="T83" fmla="*/ 0 h 31"/>
                  <a:gd name="T84" fmla="*/ 322 w 33"/>
                  <a:gd name="T85" fmla="*/ 0 h 31"/>
                  <a:gd name="T86" fmla="*/ 361 w 33"/>
                  <a:gd name="T87" fmla="*/ 0 h 31"/>
                  <a:gd name="T88" fmla="*/ 492 w 33"/>
                  <a:gd name="T89" fmla="*/ 1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1"/>
                    </a:moveTo>
                    <a:lnTo>
                      <a:pt x="23" y="3"/>
                    </a:lnTo>
                    <a:lnTo>
                      <a:pt x="25" y="4"/>
                    </a:lnTo>
                    <a:lnTo>
                      <a:pt x="26" y="4"/>
                    </a:lnTo>
                    <a:lnTo>
                      <a:pt x="28" y="6"/>
                    </a:lnTo>
                    <a:lnTo>
                      <a:pt x="29" y="6"/>
                    </a:lnTo>
                    <a:lnTo>
                      <a:pt x="29" y="7"/>
                    </a:lnTo>
                    <a:lnTo>
                      <a:pt x="30" y="9"/>
                    </a:lnTo>
                    <a:lnTo>
                      <a:pt x="32" y="10"/>
                    </a:lnTo>
                    <a:lnTo>
                      <a:pt x="32" y="11"/>
                    </a:lnTo>
                    <a:lnTo>
                      <a:pt x="33" y="13"/>
                    </a:lnTo>
                    <a:lnTo>
                      <a:pt x="33" y="14"/>
                    </a:lnTo>
                    <a:lnTo>
                      <a:pt x="33" y="16"/>
                    </a:lnTo>
                    <a:lnTo>
                      <a:pt x="33" y="18"/>
                    </a:lnTo>
                    <a:lnTo>
                      <a:pt x="33" y="20"/>
                    </a:lnTo>
                    <a:lnTo>
                      <a:pt x="33" y="21"/>
                    </a:lnTo>
                    <a:lnTo>
                      <a:pt x="33" y="23"/>
                    </a:lnTo>
                    <a:lnTo>
                      <a:pt x="33" y="24"/>
                    </a:lnTo>
                    <a:lnTo>
                      <a:pt x="32" y="25"/>
                    </a:lnTo>
                    <a:lnTo>
                      <a:pt x="32" y="27"/>
                    </a:lnTo>
                    <a:lnTo>
                      <a:pt x="30" y="28"/>
                    </a:lnTo>
                    <a:lnTo>
                      <a:pt x="29" y="30"/>
                    </a:lnTo>
                    <a:lnTo>
                      <a:pt x="28" y="30"/>
                    </a:lnTo>
                    <a:lnTo>
                      <a:pt x="26" y="30"/>
                    </a:lnTo>
                    <a:lnTo>
                      <a:pt x="25" y="31"/>
                    </a:lnTo>
                    <a:lnTo>
                      <a:pt x="23" y="31"/>
                    </a:lnTo>
                    <a:lnTo>
                      <a:pt x="22" y="31"/>
                    </a:lnTo>
                    <a:lnTo>
                      <a:pt x="21" y="31"/>
                    </a:lnTo>
                    <a:lnTo>
                      <a:pt x="19" y="31"/>
                    </a:lnTo>
                    <a:lnTo>
                      <a:pt x="18" y="30"/>
                    </a:lnTo>
                    <a:lnTo>
                      <a:pt x="16" y="30"/>
                    </a:lnTo>
                    <a:lnTo>
                      <a:pt x="15" y="30"/>
                    </a:lnTo>
                    <a:lnTo>
                      <a:pt x="14" y="30"/>
                    </a:lnTo>
                    <a:lnTo>
                      <a:pt x="12" y="30"/>
                    </a:lnTo>
                    <a:lnTo>
                      <a:pt x="12" y="28"/>
                    </a:lnTo>
                    <a:lnTo>
                      <a:pt x="11" y="28"/>
                    </a:lnTo>
                    <a:lnTo>
                      <a:pt x="9" y="28"/>
                    </a:lnTo>
                    <a:lnTo>
                      <a:pt x="8" y="28"/>
                    </a:lnTo>
                    <a:lnTo>
                      <a:pt x="8" y="27"/>
                    </a:lnTo>
                    <a:lnTo>
                      <a:pt x="7" y="27"/>
                    </a:lnTo>
                    <a:lnTo>
                      <a:pt x="5" y="25"/>
                    </a:lnTo>
                    <a:lnTo>
                      <a:pt x="4" y="24"/>
                    </a:lnTo>
                    <a:lnTo>
                      <a:pt x="2" y="23"/>
                    </a:lnTo>
                    <a:lnTo>
                      <a:pt x="2" y="21"/>
                    </a:lnTo>
                    <a:lnTo>
                      <a:pt x="1" y="20"/>
                    </a:lnTo>
                    <a:lnTo>
                      <a:pt x="1" y="18"/>
                    </a:lnTo>
                    <a:lnTo>
                      <a:pt x="1" y="17"/>
                    </a:lnTo>
                    <a:lnTo>
                      <a:pt x="1" y="16"/>
                    </a:lnTo>
                    <a:lnTo>
                      <a:pt x="1" y="14"/>
                    </a:lnTo>
                    <a:lnTo>
                      <a:pt x="0" y="14"/>
                    </a:lnTo>
                    <a:lnTo>
                      <a:pt x="0" y="13"/>
                    </a:lnTo>
                    <a:lnTo>
                      <a:pt x="1" y="11"/>
                    </a:lnTo>
                    <a:lnTo>
                      <a:pt x="1" y="10"/>
                    </a:lnTo>
                    <a:lnTo>
                      <a:pt x="1" y="9"/>
                    </a:lnTo>
                    <a:lnTo>
                      <a:pt x="1" y="7"/>
                    </a:lnTo>
                    <a:lnTo>
                      <a:pt x="1" y="6"/>
                    </a:lnTo>
                    <a:lnTo>
                      <a:pt x="1" y="4"/>
                    </a:lnTo>
                    <a:lnTo>
                      <a:pt x="2" y="4"/>
                    </a:lnTo>
                    <a:lnTo>
                      <a:pt x="2" y="3"/>
                    </a:lnTo>
                    <a:lnTo>
                      <a:pt x="4" y="3"/>
                    </a:lnTo>
                    <a:lnTo>
                      <a:pt x="5" y="1"/>
                    </a:lnTo>
                    <a:lnTo>
                      <a:pt x="7" y="0"/>
                    </a:lnTo>
                    <a:lnTo>
                      <a:pt x="8" y="0"/>
                    </a:lnTo>
                    <a:lnTo>
                      <a:pt x="9" y="0"/>
                    </a:lnTo>
                    <a:lnTo>
                      <a:pt x="11" y="0"/>
                    </a:lnTo>
                    <a:lnTo>
                      <a:pt x="12" y="0"/>
                    </a:lnTo>
                    <a:lnTo>
                      <a:pt x="14" y="0"/>
                    </a:lnTo>
                    <a:lnTo>
                      <a:pt x="15" y="0"/>
                    </a:lnTo>
                    <a:lnTo>
                      <a:pt x="16" y="0"/>
                    </a:lnTo>
                    <a:lnTo>
                      <a:pt x="16" y="1"/>
                    </a:lnTo>
                    <a:lnTo>
                      <a:pt x="22"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60" name="Freeform 150"/>
              <p:cNvSpPr>
                <a:spLocks/>
              </p:cNvSpPr>
              <p:nvPr/>
            </p:nvSpPr>
            <p:spPr bwMode="auto">
              <a:xfrm>
                <a:off x="3305" y="1371"/>
                <a:ext cx="45" cy="40"/>
              </a:xfrm>
              <a:custGeom>
                <a:avLst/>
                <a:gdLst>
                  <a:gd name="T0" fmla="*/ 502 w 33"/>
                  <a:gd name="T1" fmla="*/ 36 h 31"/>
                  <a:gd name="T2" fmla="*/ 552 w 33"/>
                  <a:gd name="T3" fmla="*/ 36 h 31"/>
                  <a:gd name="T4" fmla="*/ 620 w 33"/>
                  <a:gd name="T5" fmla="*/ 59 h 31"/>
                  <a:gd name="T6" fmla="*/ 656 w 33"/>
                  <a:gd name="T7" fmla="*/ 98 h 31"/>
                  <a:gd name="T8" fmla="*/ 671 w 33"/>
                  <a:gd name="T9" fmla="*/ 114 h 31"/>
                  <a:gd name="T10" fmla="*/ 723 w 33"/>
                  <a:gd name="T11" fmla="*/ 126 h 31"/>
                  <a:gd name="T12" fmla="*/ 723 w 33"/>
                  <a:gd name="T13" fmla="*/ 147 h 31"/>
                  <a:gd name="T14" fmla="*/ 725 w 33"/>
                  <a:gd name="T15" fmla="*/ 163 h 31"/>
                  <a:gd name="T16" fmla="*/ 725 w 33"/>
                  <a:gd name="T17" fmla="*/ 208 h 31"/>
                  <a:gd name="T18" fmla="*/ 725 w 33"/>
                  <a:gd name="T19" fmla="*/ 265 h 31"/>
                  <a:gd name="T20" fmla="*/ 725 w 33"/>
                  <a:gd name="T21" fmla="*/ 298 h 31"/>
                  <a:gd name="T22" fmla="*/ 723 w 33"/>
                  <a:gd name="T23" fmla="*/ 342 h 31"/>
                  <a:gd name="T24" fmla="*/ 671 w 33"/>
                  <a:gd name="T25" fmla="*/ 369 h 31"/>
                  <a:gd name="T26" fmla="*/ 620 w 33"/>
                  <a:gd name="T27" fmla="*/ 385 h 31"/>
                  <a:gd name="T28" fmla="*/ 552 w 33"/>
                  <a:gd name="T29" fmla="*/ 397 h 31"/>
                  <a:gd name="T30" fmla="*/ 502 w 33"/>
                  <a:gd name="T31" fmla="*/ 397 h 31"/>
                  <a:gd name="T32" fmla="*/ 481 w 33"/>
                  <a:gd name="T33" fmla="*/ 397 h 31"/>
                  <a:gd name="T34" fmla="*/ 405 w 33"/>
                  <a:gd name="T35" fmla="*/ 385 h 31"/>
                  <a:gd name="T36" fmla="*/ 322 w 33"/>
                  <a:gd name="T37" fmla="*/ 385 h 31"/>
                  <a:gd name="T38" fmla="*/ 265 w 33"/>
                  <a:gd name="T39" fmla="*/ 369 h 31"/>
                  <a:gd name="T40" fmla="*/ 236 w 33"/>
                  <a:gd name="T41" fmla="*/ 369 h 31"/>
                  <a:gd name="T42" fmla="*/ 194 w 33"/>
                  <a:gd name="T43" fmla="*/ 369 h 31"/>
                  <a:gd name="T44" fmla="*/ 165 w 33"/>
                  <a:gd name="T45" fmla="*/ 346 h 31"/>
                  <a:gd name="T46" fmla="*/ 121 w 33"/>
                  <a:gd name="T47" fmla="*/ 342 h 31"/>
                  <a:gd name="T48" fmla="*/ 89 w 33"/>
                  <a:gd name="T49" fmla="*/ 308 h 31"/>
                  <a:gd name="T50" fmla="*/ 48 w 33"/>
                  <a:gd name="T51" fmla="*/ 298 h 31"/>
                  <a:gd name="T52" fmla="*/ 48 w 33"/>
                  <a:gd name="T53" fmla="*/ 271 h 31"/>
                  <a:gd name="T54" fmla="*/ 1 w 33"/>
                  <a:gd name="T55" fmla="*/ 245 h 31"/>
                  <a:gd name="T56" fmla="*/ 1 w 33"/>
                  <a:gd name="T57" fmla="*/ 208 h 31"/>
                  <a:gd name="T58" fmla="*/ 0 w 33"/>
                  <a:gd name="T59" fmla="*/ 163 h 31"/>
                  <a:gd name="T60" fmla="*/ 1 w 33"/>
                  <a:gd name="T61" fmla="*/ 147 h 31"/>
                  <a:gd name="T62" fmla="*/ 1 w 33"/>
                  <a:gd name="T63" fmla="*/ 114 h 31"/>
                  <a:gd name="T64" fmla="*/ 1 w 33"/>
                  <a:gd name="T65" fmla="*/ 98 h 31"/>
                  <a:gd name="T66" fmla="*/ 1 w 33"/>
                  <a:gd name="T67" fmla="*/ 59 h 31"/>
                  <a:gd name="T68" fmla="*/ 48 w 33"/>
                  <a:gd name="T69" fmla="*/ 36 h 31"/>
                  <a:gd name="T70" fmla="*/ 89 w 33"/>
                  <a:gd name="T71" fmla="*/ 28 h 31"/>
                  <a:gd name="T72" fmla="*/ 121 w 33"/>
                  <a:gd name="T73" fmla="*/ 28 h 31"/>
                  <a:gd name="T74" fmla="*/ 165 w 33"/>
                  <a:gd name="T75" fmla="*/ 0 h 31"/>
                  <a:gd name="T76" fmla="*/ 194 w 33"/>
                  <a:gd name="T77" fmla="*/ 0 h 31"/>
                  <a:gd name="T78" fmla="*/ 236 w 33"/>
                  <a:gd name="T79" fmla="*/ 0 h 31"/>
                  <a:gd name="T80" fmla="*/ 307 w 33"/>
                  <a:gd name="T81" fmla="*/ 0 h 31"/>
                  <a:gd name="T82" fmla="*/ 307 w 33"/>
                  <a:gd name="T83" fmla="*/ 0 h 31"/>
                  <a:gd name="T84" fmla="*/ 322 w 33"/>
                  <a:gd name="T85" fmla="*/ 0 h 31"/>
                  <a:gd name="T86" fmla="*/ 361 w 33"/>
                  <a:gd name="T87" fmla="*/ 0 h 31"/>
                  <a:gd name="T88" fmla="*/ 492 w 33"/>
                  <a:gd name="T89" fmla="*/ 28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2"/>
                    </a:moveTo>
                    <a:lnTo>
                      <a:pt x="23" y="3"/>
                    </a:lnTo>
                    <a:lnTo>
                      <a:pt x="25" y="3"/>
                    </a:lnTo>
                    <a:lnTo>
                      <a:pt x="26" y="5"/>
                    </a:lnTo>
                    <a:lnTo>
                      <a:pt x="28" y="5"/>
                    </a:lnTo>
                    <a:lnTo>
                      <a:pt x="29" y="6"/>
                    </a:lnTo>
                    <a:lnTo>
                      <a:pt x="29" y="8"/>
                    </a:lnTo>
                    <a:lnTo>
                      <a:pt x="30" y="9"/>
                    </a:lnTo>
                    <a:lnTo>
                      <a:pt x="32" y="10"/>
                    </a:lnTo>
                    <a:lnTo>
                      <a:pt x="32" y="12"/>
                    </a:lnTo>
                    <a:lnTo>
                      <a:pt x="33" y="13"/>
                    </a:lnTo>
                    <a:lnTo>
                      <a:pt x="33" y="15"/>
                    </a:lnTo>
                    <a:lnTo>
                      <a:pt x="33" y="16"/>
                    </a:lnTo>
                    <a:lnTo>
                      <a:pt x="33" y="19"/>
                    </a:lnTo>
                    <a:lnTo>
                      <a:pt x="33" y="20"/>
                    </a:lnTo>
                    <a:lnTo>
                      <a:pt x="33" y="22"/>
                    </a:lnTo>
                    <a:lnTo>
                      <a:pt x="33" y="23"/>
                    </a:lnTo>
                    <a:lnTo>
                      <a:pt x="33" y="24"/>
                    </a:lnTo>
                    <a:lnTo>
                      <a:pt x="32" y="26"/>
                    </a:lnTo>
                    <a:lnTo>
                      <a:pt x="32" y="27"/>
                    </a:lnTo>
                    <a:lnTo>
                      <a:pt x="30" y="29"/>
                    </a:lnTo>
                    <a:lnTo>
                      <a:pt x="29" y="29"/>
                    </a:lnTo>
                    <a:lnTo>
                      <a:pt x="28" y="30"/>
                    </a:lnTo>
                    <a:lnTo>
                      <a:pt x="26" y="30"/>
                    </a:lnTo>
                    <a:lnTo>
                      <a:pt x="25" y="31"/>
                    </a:lnTo>
                    <a:lnTo>
                      <a:pt x="23" y="31"/>
                    </a:lnTo>
                    <a:lnTo>
                      <a:pt x="22" y="31"/>
                    </a:lnTo>
                    <a:lnTo>
                      <a:pt x="21" y="31"/>
                    </a:lnTo>
                    <a:lnTo>
                      <a:pt x="19" y="30"/>
                    </a:lnTo>
                    <a:lnTo>
                      <a:pt x="18" y="30"/>
                    </a:lnTo>
                    <a:lnTo>
                      <a:pt x="16" y="30"/>
                    </a:lnTo>
                    <a:lnTo>
                      <a:pt x="15" y="30"/>
                    </a:lnTo>
                    <a:lnTo>
                      <a:pt x="14" y="30"/>
                    </a:lnTo>
                    <a:lnTo>
                      <a:pt x="12" y="29"/>
                    </a:lnTo>
                    <a:lnTo>
                      <a:pt x="11" y="29"/>
                    </a:lnTo>
                    <a:lnTo>
                      <a:pt x="9" y="29"/>
                    </a:lnTo>
                    <a:lnTo>
                      <a:pt x="8" y="27"/>
                    </a:lnTo>
                    <a:lnTo>
                      <a:pt x="7" y="27"/>
                    </a:lnTo>
                    <a:lnTo>
                      <a:pt x="7" y="26"/>
                    </a:lnTo>
                    <a:lnTo>
                      <a:pt x="5" y="26"/>
                    </a:lnTo>
                    <a:lnTo>
                      <a:pt x="4" y="24"/>
                    </a:lnTo>
                    <a:lnTo>
                      <a:pt x="2" y="23"/>
                    </a:lnTo>
                    <a:lnTo>
                      <a:pt x="2" y="22"/>
                    </a:lnTo>
                    <a:lnTo>
                      <a:pt x="1" y="20"/>
                    </a:lnTo>
                    <a:lnTo>
                      <a:pt x="1" y="19"/>
                    </a:lnTo>
                    <a:lnTo>
                      <a:pt x="1" y="17"/>
                    </a:lnTo>
                    <a:lnTo>
                      <a:pt x="1" y="16"/>
                    </a:lnTo>
                    <a:lnTo>
                      <a:pt x="1" y="15"/>
                    </a:lnTo>
                    <a:lnTo>
                      <a:pt x="0" y="13"/>
                    </a:lnTo>
                    <a:lnTo>
                      <a:pt x="1" y="12"/>
                    </a:lnTo>
                    <a:lnTo>
                      <a:pt x="1" y="10"/>
                    </a:lnTo>
                    <a:lnTo>
                      <a:pt x="1" y="9"/>
                    </a:lnTo>
                    <a:lnTo>
                      <a:pt x="1" y="8"/>
                    </a:lnTo>
                    <a:lnTo>
                      <a:pt x="1" y="6"/>
                    </a:lnTo>
                    <a:lnTo>
                      <a:pt x="1" y="5"/>
                    </a:lnTo>
                    <a:lnTo>
                      <a:pt x="2" y="5"/>
                    </a:lnTo>
                    <a:lnTo>
                      <a:pt x="2" y="3"/>
                    </a:lnTo>
                    <a:lnTo>
                      <a:pt x="4" y="2"/>
                    </a:lnTo>
                    <a:lnTo>
                      <a:pt x="5" y="2"/>
                    </a:lnTo>
                    <a:lnTo>
                      <a:pt x="7" y="0"/>
                    </a:lnTo>
                    <a:lnTo>
                      <a:pt x="8" y="0"/>
                    </a:lnTo>
                    <a:lnTo>
                      <a:pt x="9" y="0"/>
                    </a:lnTo>
                    <a:lnTo>
                      <a:pt x="11" y="0"/>
                    </a:lnTo>
                    <a:lnTo>
                      <a:pt x="12" y="0"/>
                    </a:lnTo>
                    <a:lnTo>
                      <a:pt x="14" y="0"/>
                    </a:lnTo>
                    <a:lnTo>
                      <a:pt x="15" y="0"/>
                    </a:lnTo>
                    <a:lnTo>
                      <a:pt x="16" y="0"/>
                    </a:lnTo>
                    <a:lnTo>
                      <a:pt x="22" y="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61" name="Freeform 151"/>
              <p:cNvSpPr>
                <a:spLocks/>
              </p:cNvSpPr>
              <p:nvPr/>
            </p:nvSpPr>
            <p:spPr bwMode="auto">
              <a:xfrm>
                <a:off x="3305" y="1330"/>
                <a:ext cx="45" cy="41"/>
              </a:xfrm>
              <a:custGeom>
                <a:avLst/>
                <a:gdLst>
                  <a:gd name="T0" fmla="*/ 502 w 33"/>
                  <a:gd name="T1" fmla="*/ 49 h 30"/>
                  <a:gd name="T2" fmla="*/ 552 w 33"/>
                  <a:gd name="T3" fmla="*/ 67 h 30"/>
                  <a:gd name="T4" fmla="*/ 620 w 33"/>
                  <a:gd name="T5" fmla="*/ 126 h 30"/>
                  <a:gd name="T6" fmla="*/ 656 w 33"/>
                  <a:gd name="T7" fmla="*/ 193 h 30"/>
                  <a:gd name="T8" fmla="*/ 671 w 33"/>
                  <a:gd name="T9" fmla="*/ 197 h 30"/>
                  <a:gd name="T10" fmla="*/ 723 w 33"/>
                  <a:gd name="T11" fmla="*/ 235 h 30"/>
                  <a:gd name="T12" fmla="*/ 723 w 33"/>
                  <a:gd name="T13" fmla="*/ 269 h 30"/>
                  <a:gd name="T14" fmla="*/ 725 w 33"/>
                  <a:gd name="T15" fmla="*/ 301 h 30"/>
                  <a:gd name="T16" fmla="*/ 725 w 33"/>
                  <a:gd name="T17" fmla="*/ 368 h 30"/>
                  <a:gd name="T18" fmla="*/ 725 w 33"/>
                  <a:gd name="T19" fmla="*/ 439 h 30"/>
                  <a:gd name="T20" fmla="*/ 725 w 33"/>
                  <a:gd name="T21" fmla="*/ 510 h 30"/>
                  <a:gd name="T22" fmla="*/ 723 w 33"/>
                  <a:gd name="T23" fmla="*/ 600 h 30"/>
                  <a:gd name="T24" fmla="*/ 671 w 33"/>
                  <a:gd name="T25" fmla="*/ 626 h 30"/>
                  <a:gd name="T26" fmla="*/ 620 w 33"/>
                  <a:gd name="T27" fmla="*/ 687 h 30"/>
                  <a:gd name="T28" fmla="*/ 552 w 33"/>
                  <a:gd name="T29" fmla="*/ 687 h 30"/>
                  <a:gd name="T30" fmla="*/ 502 w 33"/>
                  <a:gd name="T31" fmla="*/ 687 h 30"/>
                  <a:gd name="T32" fmla="*/ 481 w 33"/>
                  <a:gd name="T33" fmla="*/ 687 h 30"/>
                  <a:gd name="T34" fmla="*/ 405 w 33"/>
                  <a:gd name="T35" fmla="*/ 687 h 30"/>
                  <a:gd name="T36" fmla="*/ 322 w 33"/>
                  <a:gd name="T37" fmla="*/ 687 h 30"/>
                  <a:gd name="T38" fmla="*/ 265 w 33"/>
                  <a:gd name="T39" fmla="*/ 674 h 30"/>
                  <a:gd name="T40" fmla="*/ 236 w 33"/>
                  <a:gd name="T41" fmla="*/ 674 h 30"/>
                  <a:gd name="T42" fmla="*/ 194 w 33"/>
                  <a:gd name="T43" fmla="*/ 626 h 30"/>
                  <a:gd name="T44" fmla="*/ 165 w 33"/>
                  <a:gd name="T45" fmla="*/ 626 h 30"/>
                  <a:gd name="T46" fmla="*/ 121 w 33"/>
                  <a:gd name="T47" fmla="*/ 600 h 30"/>
                  <a:gd name="T48" fmla="*/ 89 w 33"/>
                  <a:gd name="T49" fmla="*/ 555 h 30"/>
                  <a:gd name="T50" fmla="*/ 48 w 33"/>
                  <a:gd name="T51" fmla="*/ 510 h 30"/>
                  <a:gd name="T52" fmla="*/ 48 w 33"/>
                  <a:gd name="T53" fmla="*/ 503 h 30"/>
                  <a:gd name="T54" fmla="*/ 1 w 33"/>
                  <a:gd name="T55" fmla="*/ 439 h 30"/>
                  <a:gd name="T56" fmla="*/ 1 w 33"/>
                  <a:gd name="T57" fmla="*/ 368 h 30"/>
                  <a:gd name="T58" fmla="*/ 0 w 33"/>
                  <a:gd name="T59" fmla="*/ 301 h 30"/>
                  <a:gd name="T60" fmla="*/ 1 w 33"/>
                  <a:gd name="T61" fmla="*/ 235 h 30"/>
                  <a:gd name="T62" fmla="*/ 1 w 33"/>
                  <a:gd name="T63" fmla="*/ 197 h 30"/>
                  <a:gd name="T64" fmla="*/ 1 w 33"/>
                  <a:gd name="T65" fmla="*/ 141 h 30"/>
                  <a:gd name="T66" fmla="*/ 1 w 33"/>
                  <a:gd name="T67" fmla="*/ 126 h 30"/>
                  <a:gd name="T68" fmla="*/ 48 w 33"/>
                  <a:gd name="T69" fmla="*/ 67 h 30"/>
                  <a:gd name="T70" fmla="*/ 89 w 33"/>
                  <a:gd name="T71" fmla="*/ 49 h 30"/>
                  <a:gd name="T72" fmla="*/ 121 w 33"/>
                  <a:gd name="T73" fmla="*/ 0 h 30"/>
                  <a:gd name="T74" fmla="*/ 165 w 33"/>
                  <a:gd name="T75" fmla="*/ 0 h 30"/>
                  <a:gd name="T76" fmla="*/ 194 w 33"/>
                  <a:gd name="T77" fmla="*/ 0 h 30"/>
                  <a:gd name="T78" fmla="*/ 236 w 33"/>
                  <a:gd name="T79" fmla="*/ 0 h 30"/>
                  <a:gd name="T80" fmla="*/ 307 w 33"/>
                  <a:gd name="T81" fmla="*/ 0 h 30"/>
                  <a:gd name="T82" fmla="*/ 307 w 33"/>
                  <a:gd name="T83" fmla="*/ 0 h 30"/>
                  <a:gd name="T84" fmla="*/ 322 w 33"/>
                  <a:gd name="T85" fmla="*/ 0 h 30"/>
                  <a:gd name="T86" fmla="*/ 361 w 33"/>
                  <a:gd name="T87" fmla="*/ 0 h 30"/>
                  <a:gd name="T88" fmla="*/ 492 w 33"/>
                  <a:gd name="T89" fmla="*/ 49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0">
                    <a:moveTo>
                      <a:pt x="22" y="2"/>
                    </a:moveTo>
                    <a:lnTo>
                      <a:pt x="23" y="2"/>
                    </a:lnTo>
                    <a:lnTo>
                      <a:pt x="23" y="3"/>
                    </a:lnTo>
                    <a:lnTo>
                      <a:pt x="25" y="3"/>
                    </a:lnTo>
                    <a:lnTo>
                      <a:pt x="26" y="5"/>
                    </a:lnTo>
                    <a:lnTo>
                      <a:pt x="28" y="5"/>
                    </a:lnTo>
                    <a:lnTo>
                      <a:pt x="29" y="6"/>
                    </a:lnTo>
                    <a:lnTo>
                      <a:pt x="29" y="8"/>
                    </a:lnTo>
                    <a:lnTo>
                      <a:pt x="30" y="8"/>
                    </a:lnTo>
                    <a:lnTo>
                      <a:pt x="30" y="9"/>
                    </a:lnTo>
                    <a:lnTo>
                      <a:pt x="32" y="9"/>
                    </a:lnTo>
                    <a:lnTo>
                      <a:pt x="32" y="10"/>
                    </a:lnTo>
                    <a:lnTo>
                      <a:pt x="32" y="12"/>
                    </a:lnTo>
                    <a:lnTo>
                      <a:pt x="33" y="12"/>
                    </a:lnTo>
                    <a:lnTo>
                      <a:pt x="33" y="13"/>
                    </a:lnTo>
                    <a:lnTo>
                      <a:pt x="33" y="15"/>
                    </a:lnTo>
                    <a:lnTo>
                      <a:pt x="33" y="16"/>
                    </a:lnTo>
                    <a:lnTo>
                      <a:pt x="33" y="17"/>
                    </a:lnTo>
                    <a:lnTo>
                      <a:pt x="33" y="19"/>
                    </a:lnTo>
                    <a:lnTo>
                      <a:pt x="33" y="20"/>
                    </a:lnTo>
                    <a:lnTo>
                      <a:pt x="33" y="23"/>
                    </a:lnTo>
                    <a:lnTo>
                      <a:pt x="33" y="24"/>
                    </a:lnTo>
                    <a:lnTo>
                      <a:pt x="32" y="26"/>
                    </a:lnTo>
                    <a:lnTo>
                      <a:pt x="32" y="27"/>
                    </a:lnTo>
                    <a:lnTo>
                      <a:pt x="30" y="27"/>
                    </a:lnTo>
                    <a:lnTo>
                      <a:pt x="29" y="29"/>
                    </a:lnTo>
                    <a:lnTo>
                      <a:pt x="28" y="30"/>
                    </a:lnTo>
                    <a:lnTo>
                      <a:pt x="26" y="30"/>
                    </a:lnTo>
                    <a:lnTo>
                      <a:pt x="25" y="30"/>
                    </a:lnTo>
                    <a:lnTo>
                      <a:pt x="23" y="30"/>
                    </a:lnTo>
                    <a:lnTo>
                      <a:pt x="22" y="30"/>
                    </a:lnTo>
                    <a:lnTo>
                      <a:pt x="21" y="30"/>
                    </a:lnTo>
                    <a:lnTo>
                      <a:pt x="19" y="30"/>
                    </a:lnTo>
                    <a:lnTo>
                      <a:pt x="18" y="30"/>
                    </a:lnTo>
                    <a:lnTo>
                      <a:pt x="16" y="30"/>
                    </a:lnTo>
                    <a:lnTo>
                      <a:pt x="15" y="30"/>
                    </a:lnTo>
                    <a:lnTo>
                      <a:pt x="14" y="29"/>
                    </a:lnTo>
                    <a:lnTo>
                      <a:pt x="12" y="29"/>
                    </a:lnTo>
                    <a:lnTo>
                      <a:pt x="11" y="29"/>
                    </a:lnTo>
                    <a:lnTo>
                      <a:pt x="9" y="29"/>
                    </a:lnTo>
                    <a:lnTo>
                      <a:pt x="9" y="27"/>
                    </a:lnTo>
                    <a:lnTo>
                      <a:pt x="8" y="27"/>
                    </a:lnTo>
                    <a:lnTo>
                      <a:pt x="7" y="27"/>
                    </a:lnTo>
                    <a:lnTo>
                      <a:pt x="7" y="26"/>
                    </a:lnTo>
                    <a:lnTo>
                      <a:pt x="5" y="26"/>
                    </a:lnTo>
                    <a:lnTo>
                      <a:pt x="5" y="24"/>
                    </a:lnTo>
                    <a:lnTo>
                      <a:pt x="4" y="24"/>
                    </a:lnTo>
                    <a:lnTo>
                      <a:pt x="4" y="23"/>
                    </a:lnTo>
                    <a:lnTo>
                      <a:pt x="2" y="23"/>
                    </a:lnTo>
                    <a:lnTo>
                      <a:pt x="2" y="22"/>
                    </a:lnTo>
                    <a:lnTo>
                      <a:pt x="1" y="20"/>
                    </a:lnTo>
                    <a:lnTo>
                      <a:pt x="1" y="19"/>
                    </a:lnTo>
                    <a:lnTo>
                      <a:pt x="1" y="17"/>
                    </a:lnTo>
                    <a:lnTo>
                      <a:pt x="1" y="16"/>
                    </a:lnTo>
                    <a:lnTo>
                      <a:pt x="1" y="15"/>
                    </a:lnTo>
                    <a:lnTo>
                      <a:pt x="0" y="13"/>
                    </a:lnTo>
                    <a:lnTo>
                      <a:pt x="0" y="12"/>
                    </a:lnTo>
                    <a:lnTo>
                      <a:pt x="1" y="10"/>
                    </a:lnTo>
                    <a:lnTo>
                      <a:pt x="1" y="9"/>
                    </a:lnTo>
                    <a:lnTo>
                      <a:pt x="1" y="8"/>
                    </a:lnTo>
                    <a:lnTo>
                      <a:pt x="1" y="6"/>
                    </a:lnTo>
                    <a:lnTo>
                      <a:pt x="1" y="5"/>
                    </a:lnTo>
                    <a:lnTo>
                      <a:pt x="2" y="5"/>
                    </a:lnTo>
                    <a:lnTo>
                      <a:pt x="2" y="3"/>
                    </a:lnTo>
                    <a:lnTo>
                      <a:pt x="4" y="2"/>
                    </a:lnTo>
                    <a:lnTo>
                      <a:pt x="5" y="2"/>
                    </a:lnTo>
                    <a:lnTo>
                      <a:pt x="5" y="0"/>
                    </a:lnTo>
                    <a:lnTo>
                      <a:pt x="7" y="0"/>
                    </a:lnTo>
                    <a:lnTo>
                      <a:pt x="8" y="0"/>
                    </a:lnTo>
                    <a:lnTo>
                      <a:pt x="9" y="0"/>
                    </a:lnTo>
                    <a:lnTo>
                      <a:pt x="11" y="0"/>
                    </a:lnTo>
                    <a:lnTo>
                      <a:pt x="12" y="0"/>
                    </a:lnTo>
                    <a:lnTo>
                      <a:pt x="14" y="0"/>
                    </a:lnTo>
                    <a:lnTo>
                      <a:pt x="15" y="0"/>
                    </a:lnTo>
                    <a:lnTo>
                      <a:pt x="16" y="0"/>
                    </a:lnTo>
                    <a:lnTo>
                      <a:pt x="22" y="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62" name="Freeform 152"/>
              <p:cNvSpPr>
                <a:spLocks/>
              </p:cNvSpPr>
              <p:nvPr/>
            </p:nvSpPr>
            <p:spPr bwMode="auto">
              <a:xfrm>
                <a:off x="3305" y="1411"/>
                <a:ext cx="45" cy="41"/>
              </a:xfrm>
              <a:custGeom>
                <a:avLst/>
                <a:gdLst>
                  <a:gd name="T0" fmla="*/ 502 w 33"/>
                  <a:gd name="T1" fmla="*/ 49 h 31"/>
                  <a:gd name="T2" fmla="*/ 552 w 33"/>
                  <a:gd name="T3" fmla="*/ 86 h 31"/>
                  <a:gd name="T4" fmla="*/ 620 w 33"/>
                  <a:gd name="T5" fmla="*/ 104 h 31"/>
                  <a:gd name="T6" fmla="*/ 656 w 33"/>
                  <a:gd name="T7" fmla="*/ 138 h 31"/>
                  <a:gd name="T8" fmla="*/ 671 w 33"/>
                  <a:gd name="T9" fmla="*/ 151 h 31"/>
                  <a:gd name="T10" fmla="*/ 723 w 33"/>
                  <a:gd name="T11" fmla="*/ 152 h 31"/>
                  <a:gd name="T12" fmla="*/ 723 w 33"/>
                  <a:gd name="T13" fmla="*/ 200 h 31"/>
                  <a:gd name="T14" fmla="*/ 725 w 33"/>
                  <a:gd name="T15" fmla="*/ 242 h 31"/>
                  <a:gd name="T16" fmla="*/ 725 w 33"/>
                  <a:gd name="T17" fmla="*/ 266 h 31"/>
                  <a:gd name="T18" fmla="*/ 725 w 33"/>
                  <a:gd name="T19" fmla="*/ 320 h 31"/>
                  <a:gd name="T20" fmla="*/ 725 w 33"/>
                  <a:gd name="T21" fmla="*/ 378 h 31"/>
                  <a:gd name="T22" fmla="*/ 723 w 33"/>
                  <a:gd name="T23" fmla="*/ 423 h 31"/>
                  <a:gd name="T24" fmla="*/ 671 w 33"/>
                  <a:gd name="T25" fmla="*/ 466 h 31"/>
                  <a:gd name="T26" fmla="*/ 620 w 33"/>
                  <a:gd name="T27" fmla="*/ 500 h 31"/>
                  <a:gd name="T28" fmla="*/ 552 w 33"/>
                  <a:gd name="T29" fmla="*/ 503 h 31"/>
                  <a:gd name="T30" fmla="*/ 502 w 33"/>
                  <a:gd name="T31" fmla="*/ 503 h 31"/>
                  <a:gd name="T32" fmla="*/ 481 w 33"/>
                  <a:gd name="T33" fmla="*/ 503 h 31"/>
                  <a:gd name="T34" fmla="*/ 405 w 33"/>
                  <a:gd name="T35" fmla="*/ 503 h 31"/>
                  <a:gd name="T36" fmla="*/ 322 w 33"/>
                  <a:gd name="T37" fmla="*/ 500 h 31"/>
                  <a:gd name="T38" fmla="*/ 265 w 33"/>
                  <a:gd name="T39" fmla="*/ 500 h 31"/>
                  <a:gd name="T40" fmla="*/ 236 w 33"/>
                  <a:gd name="T41" fmla="*/ 466 h 31"/>
                  <a:gd name="T42" fmla="*/ 173 w 33"/>
                  <a:gd name="T43" fmla="*/ 466 h 31"/>
                  <a:gd name="T44" fmla="*/ 165 w 33"/>
                  <a:gd name="T45" fmla="*/ 444 h 31"/>
                  <a:gd name="T46" fmla="*/ 121 w 33"/>
                  <a:gd name="T47" fmla="*/ 423 h 31"/>
                  <a:gd name="T48" fmla="*/ 89 w 33"/>
                  <a:gd name="T49" fmla="*/ 423 h 31"/>
                  <a:gd name="T50" fmla="*/ 48 w 33"/>
                  <a:gd name="T51" fmla="*/ 397 h 31"/>
                  <a:gd name="T52" fmla="*/ 48 w 33"/>
                  <a:gd name="T53" fmla="*/ 352 h 31"/>
                  <a:gd name="T54" fmla="*/ 1 w 33"/>
                  <a:gd name="T55" fmla="*/ 320 h 31"/>
                  <a:gd name="T56" fmla="*/ 1 w 33"/>
                  <a:gd name="T57" fmla="*/ 266 h 31"/>
                  <a:gd name="T58" fmla="*/ 0 w 33"/>
                  <a:gd name="T59" fmla="*/ 242 h 31"/>
                  <a:gd name="T60" fmla="*/ 1 w 33"/>
                  <a:gd name="T61" fmla="*/ 200 h 31"/>
                  <a:gd name="T62" fmla="*/ 1 w 33"/>
                  <a:gd name="T63" fmla="*/ 151 h 31"/>
                  <a:gd name="T64" fmla="*/ 1 w 33"/>
                  <a:gd name="T65" fmla="*/ 138 h 31"/>
                  <a:gd name="T66" fmla="*/ 1 w 33"/>
                  <a:gd name="T67" fmla="*/ 104 h 31"/>
                  <a:gd name="T68" fmla="*/ 48 w 33"/>
                  <a:gd name="T69" fmla="*/ 86 h 31"/>
                  <a:gd name="T70" fmla="*/ 89 w 33"/>
                  <a:gd name="T71" fmla="*/ 49 h 31"/>
                  <a:gd name="T72" fmla="*/ 121 w 33"/>
                  <a:gd name="T73" fmla="*/ 37 h 31"/>
                  <a:gd name="T74" fmla="*/ 165 w 33"/>
                  <a:gd name="T75" fmla="*/ 0 h 31"/>
                  <a:gd name="T76" fmla="*/ 194 w 33"/>
                  <a:gd name="T77" fmla="*/ 0 h 31"/>
                  <a:gd name="T78" fmla="*/ 236 w 33"/>
                  <a:gd name="T79" fmla="*/ 0 h 31"/>
                  <a:gd name="T80" fmla="*/ 307 w 33"/>
                  <a:gd name="T81" fmla="*/ 0 h 31"/>
                  <a:gd name="T82" fmla="*/ 307 w 33"/>
                  <a:gd name="T83" fmla="*/ 0 h 31"/>
                  <a:gd name="T84" fmla="*/ 322 w 33"/>
                  <a:gd name="T85" fmla="*/ 0 h 31"/>
                  <a:gd name="T86" fmla="*/ 361 w 33"/>
                  <a:gd name="T87" fmla="*/ 37 h 31"/>
                  <a:gd name="T88" fmla="*/ 405 w 33"/>
                  <a:gd name="T89" fmla="*/ 37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31">
                    <a:moveTo>
                      <a:pt x="22" y="3"/>
                    </a:moveTo>
                    <a:lnTo>
                      <a:pt x="23" y="3"/>
                    </a:lnTo>
                    <a:lnTo>
                      <a:pt x="25" y="5"/>
                    </a:lnTo>
                    <a:lnTo>
                      <a:pt x="26" y="5"/>
                    </a:lnTo>
                    <a:lnTo>
                      <a:pt x="28" y="6"/>
                    </a:lnTo>
                    <a:lnTo>
                      <a:pt x="29" y="6"/>
                    </a:lnTo>
                    <a:lnTo>
                      <a:pt x="29" y="8"/>
                    </a:lnTo>
                    <a:lnTo>
                      <a:pt x="30" y="9"/>
                    </a:lnTo>
                    <a:lnTo>
                      <a:pt x="32" y="10"/>
                    </a:lnTo>
                    <a:lnTo>
                      <a:pt x="32" y="12"/>
                    </a:lnTo>
                    <a:lnTo>
                      <a:pt x="33" y="13"/>
                    </a:lnTo>
                    <a:lnTo>
                      <a:pt x="33" y="15"/>
                    </a:lnTo>
                    <a:lnTo>
                      <a:pt x="33" y="17"/>
                    </a:lnTo>
                    <a:lnTo>
                      <a:pt x="33" y="19"/>
                    </a:lnTo>
                    <a:lnTo>
                      <a:pt x="33" y="20"/>
                    </a:lnTo>
                    <a:lnTo>
                      <a:pt x="33" y="22"/>
                    </a:lnTo>
                    <a:lnTo>
                      <a:pt x="33" y="23"/>
                    </a:lnTo>
                    <a:lnTo>
                      <a:pt x="33" y="24"/>
                    </a:lnTo>
                    <a:lnTo>
                      <a:pt x="32" y="26"/>
                    </a:lnTo>
                    <a:lnTo>
                      <a:pt x="32" y="27"/>
                    </a:lnTo>
                    <a:lnTo>
                      <a:pt x="30" y="29"/>
                    </a:lnTo>
                    <a:lnTo>
                      <a:pt x="29" y="30"/>
                    </a:lnTo>
                    <a:lnTo>
                      <a:pt x="28" y="30"/>
                    </a:lnTo>
                    <a:lnTo>
                      <a:pt x="26" y="31"/>
                    </a:lnTo>
                    <a:lnTo>
                      <a:pt x="25" y="31"/>
                    </a:lnTo>
                    <a:lnTo>
                      <a:pt x="23" y="31"/>
                    </a:lnTo>
                    <a:lnTo>
                      <a:pt x="22" y="31"/>
                    </a:lnTo>
                    <a:lnTo>
                      <a:pt x="21" y="31"/>
                    </a:lnTo>
                    <a:lnTo>
                      <a:pt x="19" y="31"/>
                    </a:lnTo>
                    <a:lnTo>
                      <a:pt x="18" y="31"/>
                    </a:lnTo>
                    <a:lnTo>
                      <a:pt x="16" y="30"/>
                    </a:lnTo>
                    <a:lnTo>
                      <a:pt x="15" y="30"/>
                    </a:lnTo>
                    <a:lnTo>
                      <a:pt x="14" y="30"/>
                    </a:lnTo>
                    <a:lnTo>
                      <a:pt x="12" y="30"/>
                    </a:lnTo>
                    <a:lnTo>
                      <a:pt x="11" y="29"/>
                    </a:lnTo>
                    <a:lnTo>
                      <a:pt x="9" y="29"/>
                    </a:lnTo>
                    <a:lnTo>
                      <a:pt x="8" y="29"/>
                    </a:lnTo>
                    <a:lnTo>
                      <a:pt x="8" y="27"/>
                    </a:lnTo>
                    <a:lnTo>
                      <a:pt x="7" y="27"/>
                    </a:lnTo>
                    <a:lnTo>
                      <a:pt x="5" y="26"/>
                    </a:lnTo>
                    <a:lnTo>
                      <a:pt x="4" y="26"/>
                    </a:lnTo>
                    <a:lnTo>
                      <a:pt x="4" y="24"/>
                    </a:lnTo>
                    <a:lnTo>
                      <a:pt x="2" y="24"/>
                    </a:lnTo>
                    <a:lnTo>
                      <a:pt x="2" y="23"/>
                    </a:lnTo>
                    <a:lnTo>
                      <a:pt x="2" y="22"/>
                    </a:lnTo>
                    <a:lnTo>
                      <a:pt x="1" y="20"/>
                    </a:lnTo>
                    <a:lnTo>
                      <a:pt x="1" y="19"/>
                    </a:lnTo>
                    <a:lnTo>
                      <a:pt x="1" y="17"/>
                    </a:lnTo>
                    <a:lnTo>
                      <a:pt x="1" y="16"/>
                    </a:lnTo>
                    <a:lnTo>
                      <a:pt x="0" y="15"/>
                    </a:lnTo>
                    <a:lnTo>
                      <a:pt x="0" y="13"/>
                    </a:lnTo>
                    <a:lnTo>
                      <a:pt x="1" y="12"/>
                    </a:lnTo>
                    <a:lnTo>
                      <a:pt x="1" y="10"/>
                    </a:lnTo>
                    <a:lnTo>
                      <a:pt x="1" y="9"/>
                    </a:lnTo>
                    <a:lnTo>
                      <a:pt x="1" y="8"/>
                    </a:lnTo>
                    <a:lnTo>
                      <a:pt x="1" y="6"/>
                    </a:lnTo>
                    <a:lnTo>
                      <a:pt x="2" y="5"/>
                    </a:lnTo>
                    <a:lnTo>
                      <a:pt x="2" y="3"/>
                    </a:lnTo>
                    <a:lnTo>
                      <a:pt x="4" y="3"/>
                    </a:lnTo>
                    <a:lnTo>
                      <a:pt x="5" y="2"/>
                    </a:lnTo>
                    <a:lnTo>
                      <a:pt x="7" y="2"/>
                    </a:lnTo>
                    <a:lnTo>
                      <a:pt x="7" y="0"/>
                    </a:lnTo>
                    <a:lnTo>
                      <a:pt x="8" y="0"/>
                    </a:lnTo>
                    <a:lnTo>
                      <a:pt x="9" y="0"/>
                    </a:lnTo>
                    <a:lnTo>
                      <a:pt x="11" y="0"/>
                    </a:lnTo>
                    <a:lnTo>
                      <a:pt x="12" y="0"/>
                    </a:lnTo>
                    <a:lnTo>
                      <a:pt x="14" y="0"/>
                    </a:lnTo>
                    <a:lnTo>
                      <a:pt x="15" y="0"/>
                    </a:lnTo>
                    <a:lnTo>
                      <a:pt x="16" y="2"/>
                    </a:lnTo>
                    <a:lnTo>
                      <a:pt x="18" y="2"/>
                    </a:lnTo>
                    <a:lnTo>
                      <a:pt x="22"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63" name="Freeform 153"/>
              <p:cNvSpPr>
                <a:spLocks/>
              </p:cNvSpPr>
              <p:nvPr/>
            </p:nvSpPr>
            <p:spPr bwMode="auto">
              <a:xfrm>
                <a:off x="3271" y="1023"/>
                <a:ext cx="34" cy="40"/>
              </a:xfrm>
              <a:custGeom>
                <a:avLst/>
                <a:gdLst>
                  <a:gd name="T0" fmla="*/ 246 w 27"/>
                  <a:gd name="T1" fmla="*/ 346 h 31"/>
                  <a:gd name="T2" fmla="*/ 241 w 27"/>
                  <a:gd name="T3" fmla="*/ 385 h 31"/>
                  <a:gd name="T4" fmla="*/ 220 w 27"/>
                  <a:gd name="T5" fmla="*/ 385 h 31"/>
                  <a:gd name="T6" fmla="*/ 210 w 27"/>
                  <a:gd name="T7" fmla="*/ 397 h 31"/>
                  <a:gd name="T8" fmla="*/ 191 w 27"/>
                  <a:gd name="T9" fmla="*/ 397 h 31"/>
                  <a:gd name="T10" fmla="*/ 185 w 27"/>
                  <a:gd name="T11" fmla="*/ 397 h 31"/>
                  <a:gd name="T12" fmla="*/ 167 w 27"/>
                  <a:gd name="T13" fmla="*/ 397 h 31"/>
                  <a:gd name="T14" fmla="*/ 152 w 27"/>
                  <a:gd name="T15" fmla="*/ 397 h 31"/>
                  <a:gd name="T16" fmla="*/ 121 w 27"/>
                  <a:gd name="T17" fmla="*/ 385 h 31"/>
                  <a:gd name="T18" fmla="*/ 117 w 27"/>
                  <a:gd name="T19" fmla="*/ 350 h 31"/>
                  <a:gd name="T20" fmla="*/ 98 w 27"/>
                  <a:gd name="T21" fmla="*/ 350 h 31"/>
                  <a:gd name="T22" fmla="*/ 78 w 27"/>
                  <a:gd name="T23" fmla="*/ 346 h 31"/>
                  <a:gd name="T24" fmla="*/ 78 w 27"/>
                  <a:gd name="T25" fmla="*/ 316 h 31"/>
                  <a:gd name="T26" fmla="*/ 74 w 27"/>
                  <a:gd name="T27" fmla="*/ 308 h 31"/>
                  <a:gd name="T28" fmla="*/ 49 w 27"/>
                  <a:gd name="T29" fmla="*/ 268 h 31"/>
                  <a:gd name="T30" fmla="*/ 39 w 27"/>
                  <a:gd name="T31" fmla="*/ 265 h 31"/>
                  <a:gd name="T32" fmla="*/ 31 w 27"/>
                  <a:gd name="T33" fmla="*/ 210 h 31"/>
                  <a:gd name="T34" fmla="*/ 1 w 27"/>
                  <a:gd name="T35" fmla="*/ 163 h 31"/>
                  <a:gd name="T36" fmla="*/ 1 w 27"/>
                  <a:gd name="T37" fmla="*/ 126 h 31"/>
                  <a:gd name="T38" fmla="*/ 1 w 27"/>
                  <a:gd name="T39" fmla="*/ 88 h 31"/>
                  <a:gd name="T40" fmla="*/ 1 w 27"/>
                  <a:gd name="T41" fmla="*/ 46 h 31"/>
                  <a:gd name="T42" fmla="*/ 31 w 27"/>
                  <a:gd name="T43" fmla="*/ 36 h 31"/>
                  <a:gd name="T44" fmla="*/ 39 w 27"/>
                  <a:gd name="T45" fmla="*/ 0 h 31"/>
                  <a:gd name="T46" fmla="*/ 49 w 27"/>
                  <a:gd name="T47" fmla="*/ 0 h 31"/>
                  <a:gd name="T48" fmla="*/ 74 w 27"/>
                  <a:gd name="T49" fmla="*/ 0 h 31"/>
                  <a:gd name="T50" fmla="*/ 98 w 27"/>
                  <a:gd name="T51" fmla="*/ 0 h 31"/>
                  <a:gd name="T52" fmla="*/ 121 w 27"/>
                  <a:gd name="T53" fmla="*/ 0 h 31"/>
                  <a:gd name="T54" fmla="*/ 147 w 27"/>
                  <a:gd name="T55" fmla="*/ 1 h 31"/>
                  <a:gd name="T56" fmla="*/ 152 w 27"/>
                  <a:gd name="T57" fmla="*/ 36 h 31"/>
                  <a:gd name="T58" fmla="*/ 167 w 27"/>
                  <a:gd name="T59" fmla="*/ 46 h 31"/>
                  <a:gd name="T60" fmla="*/ 185 w 27"/>
                  <a:gd name="T61" fmla="*/ 76 h 31"/>
                  <a:gd name="T62" fmla="*/ 191 w 27"/>
                  <a:gd name="T63" fmla="*/ 88 h 31"/>
                  <a:gd name="T64" fmla="*/ 210 w 27"/>
                  <a:gd name="T65" fmla="*/ 98 h 31"/>
                  <a:gd name="T66" fmla="*/ 241 w 27"/>
                  <a:gd name="T67" fmla="*/ 163 h 31"/>
                  <a:gd name="T68" fmla="*/ 246 w 27"/>
                  <a:gd name="T69" fmla="*/ 190 h 31"/>
                  <a:gd name="T70" fmla="*/ 271 w 27"/>
                  <a:gd name="T71" fmla="*/ 265 h 31"/>
                  <a:gd name="T72" fmla="*/ 271 w 27"/>
                  <a:gd name="T73" fmla="*/ 298 h 31"/>
                  <a:gd name="T74" fmla="*/ 271 w 27"/>
                  <a:gd name="T75" fmla="*/ 308 h 31"/>
                  <a:gd name="T76" fmla="*/ 246 w 27"/>
                  <a:gd name="T77" fmla="*/ 316 h 31"/>
                  <a:gd name="T78" fmla="*/ 246 w 27"/>
                  <a:gd name="T79" fmla="*/ 316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1">
                    <a:moveTo>
                      <a:pt x="25" y="27"/>
                    </a:moveTo>
                    <a:lnTo>
                      <a:pt x="25" y="27"/>
                    </a:lnTo>
                    <a:lnTo>
                      <a:pt x="25" y="28"/>
                    </a:lnTo>
                    <a:lnTo>
                      <a:pt x="24" y="30"/>
                    </a:lnTo>
                    <a:lnTo>
                      <a:pt x="22" y="30"/>
                    </a:lnTo>
                    <a:lnTo>
                      <a:pt x="22" y="31"/>
                    </a:lnTo>
                    <a:lnTo>
                      <a:pt x="21" y="31"/>
                    </a:lnTo>
                    <a:lnTo>
                      <a:pt x="19" y="31"/>
                    </a:lnTo>
                    <a:lnTo>
                      <a:pt x="18" y="31"/>
                    </a:lnTo>
                    <a:lnTo>
                      <a:pt x="17" y="31"/>
                    </a:lnTo>
                    <a:lnTo>
                      <a:pt x="15" y="31"/>
                    </a:lnTo>
                    <a:lnTo>
                      <a:pt x="14" y="30"/>
                    </a:lnTo>
                    <a:lnTo>
                      <a:pt x="12" y="30"/>
                    </a:lnTo>
                    <a:lnTo>
                      <a:pt x="11" y="28"/>
                    </a:lnTo>
                    <a:lnTo>
                      <a:pt x="10" y="28"/>
                    </a:lnTo>
                    <a:lnTo>
                      <a:pt x="10" y="27"/>
                    </a:lnTo>
                    <a:lnTo>
                      <a:pt x="8" y="27"/>
                    </a:lnTo>
                    <a:lnTo>
                      <a:pt x="8" y="25"/>
                    </a:lnTo>
                    <a:lnTo>
                      <a:pt x="7" y="24"/>
                    </a:lnTo>
                    <a:lnTo>
                      <a:pt x="5" y="23"/>
                    </a:lnTo>
                    <a:lnTo>
                      <a:pt x="5" y="21"/>
                    </a:lnTo>
                    <a:lnTo>
                      <a:pt x="4" y="20"/>
                    </a:lnTo>
                    <a:lnTo>
                      <a:pt x="3" y="18"/>
                    </a:lnTo>
                    <a:lnTo>
                      <a:pt x="3" y="17"/>
                    </a:lnTo>
                    <a:lnTo>
                      <a:pt x="1" y="15"/>
                    </a:lnTo>
                    <a:lnTo>
                      <a:pt x="1" y="13"/>
                    </a:lnTo>
                    <a:lnTo>
                      <a:pt x="1" y="11"/>
                    </a:lnTo>
                    <a:lnTo>
                      <a:pt x="1" y="10"/>
                    </a:lnTo>
                    <a:lnTo>
                      <a:pt x="0" y="8"/>
                    </a:lnTo>
                    <a:lnTo>
                      <a:pt x="1" y="7"/>
                    </a:lnTo>
                    <a:lnTo>
                      <a:pt x="1" y="6"/>
                    </a:lnTo>
                    <a:lnTo>
                      <a:pt x="1" y="4"/>
                    </a:lnTo>
                    <a:lnTo>
                      <a:pt x="1" y="3"/>
                    </a:lnTo>
                    <a:lnTo>
                      <a:pt x="3" y="3"/>
                    </a:lnTo>
                    <a:lnTo>
                      <a:pt x="3" y="1"/>
                    </a:lnTo>
                    <a:lnTo>
                      <a:pt x="4" y="0"/>
                    </a:lnTo>
                    <a:lnTo>
                      <a:pt x="5" y="0"/>
                    </a:lnTo>
                    <a:lnTo>
                      <a:pt x="7" y="0"/>
                    </a:lnTo>
                    <a:lnTo>
                      <a:pt x="8" y="0"/>
                    </a:lnTo>
                    <a:lnTo>
                      <a:pt x="10" y="0"/>
                    </a:lnTo>
                    <a:lnTo>
                      <a:pt x="11" y="0"/>
                    </a:lnTo>
                    <a:lnTo>
                      <a:pt x="12" y="0"/>
                    </a:lnTo>
                    <a:lnTo>
                      <a:pt x="14" y="1"/>
                    </a:lnTo>
                    <a:lnTo>
                      <a:pt x="15" y="1"/>
                    </a:lnTo>
                    <a:lnTo>
                      <a:pt x="15" y="3"/>
                    </a:lnTo>
                    <a:lnTo>
                      <a:pt x="17" y="3"/>
                    </a:lnTo>
                    <a:lnTo>
                      <a:pt x="17" y="4"/>
                    </a:lnTo>
                    <a:lnTo>
                      <a:pt x="18" y="4"/>
                    </a:lnTo>
                    <a:lnTo>
                      <a:pt x="18" y="6"/>
                    </a:lnTo>
                    <a:lnTo>
                      <a:pt x="19" y="6"/>
                    </a:lnTo>
                    <a:lnTo>
                      <a:pt x="19" y="7"/>
                    </a:lnTo>
                    <a:lnTo>
                      <a:pt x="21" y="7"/>
                    </a:lnTo>
                    <a:lnTo>
                      <a:pt x="21" y="8"/>
                    </a:lnTo>
                    <a:lnTo>
                      <a:pt x="22" y="10"/>
                    </a:lnTo>
                    <a:lnTo>
                      <a:pt x="24" y="13"/>
                    </a:lnTo>
                    <a:lnTo>
                      <a:pt x="24" y="14"/>
                    </a:lnTo>
                    <a:lnTo>
                      <a:pt x="25" y="15"/>
                    </a:lnTo>
                    <a:lnTo>
                      <a:pt x="25" y="18"/>
                    </a:lnTo>
                    <a:lnTo>
                      <a:pt x="27" y="20"/>
                    </a:lnTo>
                    <a:lnTo>
                      <a:pt x="27" y="23"/>
                    </a:lnTo>
                    <a:lnTo>
                      <a:pt x="27" y="24"/>
                    </a:lnTo>
                    <a:lnTo>
                      <a:pt x="25" y="24"/>
                    </a:lnTo>
                    <a:lnTo>
                      <a:pt x="25" y="25"/>
                    </a:lnTo>
                    <a:lnTo>
                      <a:pt x="25" y="2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64" name="Freeform 154"/>
              <p:cNvSpPr>
                <a:spLocks/>
              </p:cNvSpPr>
              <p:nvPr/>
            </p:nvSpPr>
            <p:spPr bwMode="auto">
              <a:xfrm>
                <a:off x="3271" y="1063"/>
                <a:ext cx="34" cy="41"/>
              </a:xfrm>
              <a:custGeom>
                <a:avLst/>
                <a:gdLst>
                  <a:gd name="T0" fmla="*/ 246 w 27"/>
                  <a:gd name="T1" fmla="*/ 334 h 32"/>
                  <a:gd name="T2" fmla="*/ 241 w 27"/>
                  <a:gd name="T3" fmla="*/ 357 h 32"/>
                  <a:gd name="T4" fmla="*/ 220 w 27"/>
                  <a:gd name="T5" fmla="*/ 366 h 32"/>
                  <a:gd name="T6" fmla="*/ 210 w 27"/>
                  <a:gd name="T7" fmla="*/ 366 h 32"/>
                  <a:gd name="T8" fmla="*/ 191 w 27"/>
                  <a:gd name="T9" fmla="*/ 383 h 32"/>
                  <a:gd name="T10" fmla="*/ 185 w 27"/>
                  <a:gd name="T11" fmla="*/ 383 h 32"/>
                  <a:gd name="T12" fmla="*/ 167 w 27"/>
                  <a:gd name="T13" fmla="*/ 383 h 32"/>
                  <a:gd name="T14" fmla="*/ 152 w 27"/>
                  <a:gd name="T15" fmla="*/ 366 h 32"/>
                  <a:gd name="T16" fmla="*/ 121 w 27"/>
                  <a:gd name="T17" fmla="*/ 366 h 32"/>
                  <a:gd name="T18" fmla="*/ 117 w 27"/>
                  <a:gd name="T19" fmla="*/ 357 h 32"/>
                  <a:gd name="T20" fmla="*/ 98 w 27"/>
                  <a:gd name="T21" fmla="*/ 334 h 32"/>
                  <a:gd name="T22" fmla="*/ 78 w 27"/>
                  <a:gd name="T23" fmla="*/ 328 h 32"/>
                  <a:gd name="T24" fmla="*/ 78 w 27"/>
                  <a:gd name="T25" fmla="*/ 299 h 32"/>
                  <a:gd name="T26" fmla="*/ 74 w 27"/>
                  <a:gd name="T27" fmla="*/ 286 h 32"/>
                  <a:gd name="T28" fmla="*/ 49 w 27"/>
                  <a:gd name="T29" fmla="*/ 268 h 32"/>
                  <a:gd name="T30" fmla="*/ 39 w 27"/>
                  <a:gd name="T31" fmla="*/ 238 h 32"/>
                  <a:gd name="T32" fmla="*/ 31 w 27"/>
                  <a:gd name="T33" fmla="*/ 204 h 32"/>
                  <a:gd name="T34" fmla="*/ 1 w 27"/>
                  <a:gd name="T35" fmla="*/ 163 h 32"/>
                  <a:gd name="T36" fmla="*/ 1 w 27"/>
                  <a:gd name="T37" fmla="*/ 127 h 32"/>
                  <a:gd name="T38" fmla="*/ 1 w 27"/>
                  <a:gd name="T39" fmla="*/ 97 h 32"/>
                  <a:gd name="T40" fmla="*/ 1 w 27"/>
                  <a:gd name="T41" fmla="*/ 76 h 32"/>
                  <a:gd name="T42" fmla="*/ 31 w 27"/>
                  <a:gd name="T43" fmla="*/ 36 h 32"/>
                  <a:gd name="T44" fmla="*/ 39 w 27"/>
                  <a:gd name="T45" fmla="*/ 1 h 32"/>
                  <a:gd name="T46" fmla="*/ 49 w 27"/>
                  <a:gd name="T47" fmla="*/ 0 h 32"/>
                  <a:gd name="T48" fmla="*/ 74 w 27"/>
                  <a:gd name="T49" fmla="*/ 0 h 32"/>
                  <a:gd name="T50" fmla="*/ 98 w 27"/>
                  <a:gd name="T51" fmla="*/ 0 h 32"/>
                  <a:gd name="T52" fmla="*/ 121 w 27"/>
                  <a:gd name="T53" fmla="*/ 1 h 32"/>
                  <a:gd name="T54" fmla="*/ 147 w 27"/>
                  <a:gd name="T55" fmla="*/ 1 h 32"/>
                  <a:gd name="T56" fmla="*/ 152 w 27"/>
                  <a:gd name="T57" fmla="*/ 36 h 32"/>
                  <a:gd name="T58" fmla="*/ 167 w 27"/>
                  <a:gd name="T59" fmla="*/ 46 h 32"/>
                  <a:gd name="T60" fmla="*/ 185 w 27"/>
                  <a:gd name="T61" fmla="*/ 76 h 32"/>
                  <a:gd name="T62" fmla="*/ 191 w 27"/>
                  <a:gd name="T63" fmla="*/ 83 h 32"/>
                  <a:gd name="T64" fmla="*/ 210 w 27"/>
                  <a:gd name="T65" fmla="*/ 124 h 32"/>
                  <a:gd name="T66" fmla="*/ 241 w 27"/>
                  <a:gd name="T67" fmla="*/ 159 h 32"/>
                  <a:gd name="T68" fmla="*/ 246 w 27"/>
                  <a:gd name="T69" fmla="*/ 204 h 32"/>
                  <a:gd name="T70" fmla="*/ 271 w 27"/>
                  <a:gd name="T71" fmla="*/ 256 h 32"/>
                  <a:gd name="T72" fmla="*/ 271 w 27"/>
                  <a:gd name="T73" fmla="*/ 286 h 32"/>
                  <a:gd name="T74" fmla="*/ 271 w 27"/>
                  <a:gd name="T75" fmla="*/ 286 h 32"/>
                  <a:gd name="T76" fmla="*/ 246 w 27"/>
                  <a:gd name="T77" fmla="*/ 299 h 32"/>
                  <a:gd name="T78" fmla="*/ 246 w 27"/>
                  <a:gd name="T79" fmla="*/ 328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25" y="27"/>
                    </a:moveTo>
                    <a:lnTo>
                      <a:pt x="25" y="28"/>
                    </a:lnTo>
                    <a:lnTo>
                      <a:pt x="25" y="30"/>
                    </a:lnTo>
                    <a:lnTo>
                      <a:pt x="24" y="30"/>
                    </a:lnTo>
                    <a:lnTo>
                      <a:pt x="24" y="31"/>
                    </a:lnTo>
                    <a:lnTo>
                      <a:pt x="22" y="31"/>
                    </a:lnTo>
                    <a:lnTo>
                      <a:pt x="21" y="31"/>
                    </a:lnTo>
                    <a:lnTo>
                      <a:pt x="21" y="32"/>
                    </a:lnTo>
                    <a:lnTo>
                      <a:pt x="19" y="32"/>
                    </a:lnTo>
                    <a:lnTo>
                      <a:pt x="18" y="32"/>
                    </a:lnTo>
                    <a:lnTo>
                      <a:pt x="17" y="32"/>
                    </a:lnTo>
                    <a:lnTo>
                      <a:pt x="15" y="32"/>
                    </a:lnTo>
                    <a:lnTo>
                      <a:pt x="15" y="31"/>
                    </a:lnTo>
                    <a:lnTo>
                      <a:pt x="14" y="31"/>
                    </a:lnTo>
                    <a:lnTo>
                      <a:pt x="12" y="31"/>
                    </a:lnTo>
                    <a:lnTo>
                      <a:pt x="12" y="30"/>
                    </a:lnTo>
                    <a:lnTo>
                      <a:pt x="11" y="30"/>
                    </a:lnTo>
                    <a:lnTo>
                      <a:pt x="10" y="28"/>
                    </a:lnTo>
                    <a:lnTo>
                      <a:pt x="8" y="27"/>
                    </a:lnTo>
                    <a:lnTo>
                      <a:pt x="8" y="25"/>
                    </a:lnTo>
                    <a:lnTo>
                      <a:pt x="7" y="25"/>
                    </a:lnTo>
                    <a:lnTo>
                      <a:pt x="7" y="24"/>
                    </a:lnTo>
                    <a:lnTo>
                      <a:pt x="5" y="24"/>
                    </a:lnTo>
                    <a:lnTo>
                      <a:pt x="5" y="23"/>
                    </a:lnTo>
                    <a:lnTo>
                      <a:pt x="4" y="21"/>
                    </a:lnTo>
                    <a:lnTo>
                      <a:pt x="4" y="20"/>
                    </a:lnTo>
                    <a:lnTo>
                      <a:pt x="3" y="18"/>
                    </a:lnTo>
                    <a:lnTo>
                      <a:pt x="3" y="17"/>
                    </a:lnTo>
                    <a:lnTo>
                      <a:pt x="1" y="15"/>
                    </a:lnTo>
                    <a:lnTo>
                      <a:pt x="1" y="14"/>
                    </a:lnTo>
                    <a:lnTo>
                      <a:pt x="1" y="13"/>
                    </a:lnTo>
                    <a:lnTo>
                      <a:pt x="1" y="11"/>
                    </a:lnTo>
                    <a:lnTo>
                      <a:pt x="0" y="10"/>
                    </a:lnTo>
                    <a:lnTo>
                      <a:pt x="1" y="8"/>
                    </a:lnTo>
                    <a:lnTo>
                      <a:pt x="1" y="7"/>
                    </a:lnTo>
                    <a:lnTo>
                      <a:pt x="1" y="6"/>
                    </a:lnTo>
                    <a:lnTo>
                      <a:pt x="1" y="4"/>
                    </a:lnTo>
                    <a:lnTo>
                      <a:pt x="3" y="3"/>
                    </a:lnTo>
                    <a:lnTo>
                      <a:pt x="4" y="1"/>
                    </a:lnTo>
                    <a:lnTo>
                      <a:pt x="5" y="0"/>
                    </a:lnTo>
                    <a:lnTo>
                      <a:pt x="7" y="0"/>
                    </a:lnTo>
                    <a:lnTo>
                      <a:pt x="8" y="0"/>
                    </a:lnTo>
                    <a:lnTo>
                      <a:pt x="10" y="0"/>
                    </a:lnTo>
                    <a:lnTo>
                      <a:pt x="11" y="0"/>
                    </a:lnTo>
                    <a:lnTo>
                      <a:pt x="12" y="1"/>
                    </a:lnTo>
                    <a:lnTo>
                      <a:pt x="14" y="1"/>
                    </a:lnTo>
                    <a:lnTo>
                      <a:pt x="15" y="3"/>
                    </a:lnTo>
                    <a:lnTo>
                      <a:pt x="17" y="4"/>
                    </a:lnTo>
                    <a:lnTo>
                      <a:pt x="18" y="6"/>
                    </a:lnTo>
                    <a:lnTo>
                      <a:pt x="19" y="7"/>
                    </a:lnTo>
                    <a:lnTo>
                      <a:pt x="21" y="8"/>
                    </a:lnTo>
                    <a:lnTo>
                      <a:pt x="21" y="10"/>
                    </a:lnTo>
                    <a:lnTo>
                      <a:pt x="22" y="11"/>
                    </a:lnTo>
                    <a:lnTo>
                      <a:pt x="24" y="13"/>
                    </a:lnTo>
                    <a:lnTo>
                      <a:pt x="24" y="15"/>
                    </a:lnTo>
                    <a:lnTo>
                      <a:pt x="25" y="17"/>
                    </a:lnTo>
                    <a:lnTo>
                      <a:pt x="25" y="18"/>
                    </a:lnTo>
                    <a:lnTo>
                      <a:pt x="27" y="21"/>
                    </a:lnTo>
                    <a:lnTo>
                      <a:pt x="27" y="23"/>
                    </a:lnTo>
                    <a:lnTo>
                      <a:pt x="27" y="24"/>
                    </a:lnTo>
                    <a:lnTo>
                      <a:pt x="25" y="25"/>
                    </a:lnTo>
                    <a:lnTo>
                      <a:pt x="25" y="2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65" name="Freeform 155"/>
              <p:cNvSpPr>
                <a:spLocks/>
              </p:cNvSpPr>
              <p:nvPr/>
            </p:nvSpPr>
            <p:spPr bwMode="auto">
              <a:xfrm>
                <a:off x="3271" y="1104"/>
                <a:ext cx="34" cy="41"/>
              </a:xfrm>
              <a:custGeom>
                <a:avLst/>
                <a:gdLst>
                  <a:gd name="T0" fmla="*/ 246 w 27"/>
                  <a:gd name="T1" fmla="*/ 466 h 31"/>
                  <a:gd name="T2" fmla="*/ 241 w 27"/>
                  <a:gd name="T3" fmla="*/ 500 h 31"/>
                  <a:gd name="T4" fmla="*/ 220 w 27"/>
                  <a:gd name="T5" fmla="*/ 503 h 31"/>
                  <a:gd name="T6" fmla="*/ 210 w 27"/>
                  <a:gd name="T7" fmla="*/ 503 h 31"/>
                  <a:gd name="T8" fmla="*/ 191 w 27"/>
                  <a:gd name="T9" fmla="*/ 503 h 31"/>
                  <a:gd name="T10" fmla="*/ 185 w 27"/>
                  <a:gd name="T11" fmla="*/ 503 h 31"/>
                  <a:gd name="T12" fmla="*/ 167 w 27"/>
                  <a:gd name="T13" fmla="*/ 503 h 31"/>
                  <a:gd name="T14" fmla="*/ 152 w 27"/>
                  <a:gd name="T15" fmla="*/ 503 h 31"/>
                  <a:gd name="T16" fmla="*/ 121 w 27"/>
                  <a:gd name="T17" fmla="*/ 500 h 31"/>
                  <a:gd name="T18" fmla="*/ 117 w 27"/>
                  <a:gd name="T19" fmla="*/ 500 h 31"/>
                  <a:gd name="T20" fmla="*/ 98 w 27"/>
                  <a:gd name="T21" fmla="*/ 466 h 31"/>
                  <a:gd name="T22" fmla="*/ 78 w 27"/>
                  <a:gd name="T23" fmla="*/ 444 h 31"/>
                  <a:gd name="T24" fmla="*/ 78 w 27"/>
                  <a:gd name="T25" fmla="*/ 423 h 31"/>
                  <a:gd name="T26" fmla="*/ 74 w 27"/>
                  <a:gd name="T27" fmla="*/ 397 h 31"/>
                  <a:gd name="T28" fmla="*/ 49 w 27"/>
                  <a:gd name="T29" fmla="*/ 378 h 31"/>
                  <a:gd name="T30" fmla="*/ 39 w 27"/>
                  <a:gd name="T31" fmla="*/ 320 h 31"/>
                  <a:gd name="T32" fmla="*/ 31 w 27"/>
                  <a:gd name="T33" fmla="*/ 266 h 31"/>
                  <a:gd name="T34" fmla="*/ 1 w 27"/>
                  <a:gd name="T35" fmla="*/ 237 h 31"/>
                  <a:gd name="T36" fmla="*/ 1 w 27"/>
                  <a:gd name="T37" fmla="*/ 200 h 31"/>
                  <a:gd name="T38" fmla="*/ 1 w 27"/>
                  <a:gd name="T39" fmla="*/ 114 h 31"/>
                  <a:gd name="T40" fmla="*/ 1 w 27"/>
                  <a:gd name="T41" fmla="*/ 86 h 31"/>
                  <a:gd name="T42" fmla="*/ 31 w 27"/>
                  <a:gd name="T43" fmla="*/ 49 h 31"/>
                  <a:gd name="T44" fmla="*/ 39 w 27"/>
                  <a:gd name="T45" fmla="*/ 37 h 31"/>
                  <a:gd name="T46" fmla="*/ 49 w 27"/>
                  <a:gd name="T47" fmla="*/ 0 h 31"/>
                  <a:gd name="T48" fmla="*/ 74 w 27"/>
                  <a:gd name="T49" fmla="*/ 0 h 31"/>
                  <a:gd name="T50" fmla="*/ 98 w 27"/>
                  <a:gd name="T51" fmla="*/ 0 h 31"/>
                  <a:gd name="T52" fmla="*/ 121 w 27"/>
                  <a:gd name="T53" fmla="*/ 0 h 31"/>
                  <a:gd name="T54" fmla="*/ 147 w 27"/>
                  <a:gd name="T55" fmla="*/ 37 h 31"/>
                  <a:gd name="T56" fmla="*/ 152 w 27"/>
                  <a:gd name="T57" fmla="*/ 49 h 31"/>
                  <a:gd name="T58" fmla="*/ 167 w 27"/>
                  <a:gd name="T59" fmla="*/ 86 h 31"/>
                  <a:gd name="T60" fmla="*/ 185 w 27"/>
                  <a:gd name="T61" fmla="*/ 104 h 31"/>
                  <a:gd name="T62" fmla="*/ 191 w 27"/>
                  <a:gd name="T63" fmla="*/ 114 h 31"/>
                  <a:gd name="T64" fmla="*/ 210 w 27"/>
                  <a:gd name="T65" fmla="*/ 151 h 31"/>
                  <a:gd name="T66" fmla="*/ 220 w 27"/>
                  <a:gd name="T67" fmla="*/ 152 h 31"/>
                  <a:gd name="T68" fmla="*/ 220 w 27"/>
                  <a:gd name="T69" fmla="*/ 200 h 31"/>
                  <a:gd name="T70" fmla="*/ 241 w 27"/>
                  <a:gd name="T71" fmla="*/ 237 h 31"/>
                  <a:gd name="T72" fmla="*/ 246 w 27"/>
                  <a:gd name="T73" fmla="*/ 265 h 31"/>
                  <a:gd name="T74" fmla="*/ 246 w 27"/>
                  <a:gd name="T75" fmla="*/ 266 h 31"/>
                  <a:gd name="T76" fmla="*/ 271 w 27"/>
                  <a:gd name="T77" fmla="*/ 320 h 31"/>
                  <a:gd name="T78" fmla="*/ 271 w 27"/>
                  <a:gd name="T79" fmla="*/ 352 h 31"/>
                  <a:gd name="T80" fmla="*/ 271 w 27"/>
                  <a:gd name="T81" fmla="*/ 378 h 31"/>
                  <a:gd name="T82" fmla="*/ 271 w 27"/>
                  <a:gd name="T83" fmla="*/ 397 h 31"/>
                  <a:gd name="T84" fmla="*/ 246 w 27"/>
                  <a:gd name="T85" fmla="*/ 423 h 31"/>
                  <a:gd name="T86" fmla="*/ 246 w 27"/>
                  <a:gd name="T87" fmla="*/ 444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 h="31">
                    <a:moveTo>
                      <a:pt x="25" y="27"/>
                    </a:moveTo>
                    <a:lnTo>
                      <a:pt x="25" y="29"/>
                    </a:lnTo>
                    <a:lnTo>
                      <a:pt x="24" y="30"/>
                    </a:lnTo>
                    <a:lnTo>
                      <a:pt x="22" y="31"/>
                    </a:lnTo>
                    <a:lnTo>
                      <a:pt x="21" y="31"/>
                    </a:lnTo>
                    <a:lnTo>
                      <a:pt x="19" y="31"/>
                    </a:lnTo>
                    <a:lnTo>
                      <a:pt x="18" y="31"/>
                    </a:lnTo>
                    <a:lnTo>
                      <a:pt x="17" y="31"/>
                    </a:lnTo>
                    <a:lnTo>
                      <a:pt x="15" y="31"/>
                    </a:lnTo>
                    <a:lnTo>
                      <a:pt x="14" y="31"/>
                    </a:lnTo>
                    <a:lnTo>
                      <a:pt x="12" y="30"/>
                    </a:lnTo>
                    <a:lnTo>
                      <a:pt x="11" y="30"/>
                    </a:lnTo>
                    <a:lnTo>
                      <a:pt x="11" y="29"/>
                    </a:lnTo>
                    <a:lnTo>
                      <a:pt x="10" y="29"/>
                    </a:lnTo>
                    <a:lnTo>
                      <a:pt x="10" y="27"/>
                    </a:lnTo>
                    <a:lnTo>
                      <a:pt x="8" y="27"/>
                    </a:lnTo>
                    <a:lnTo>
                      <a:pt x="8" y="26"/>
                    </a:lnTo>
                    <a:lnTo>
                      <a:pt x="7" y="24"/>
                    </a:lnTo>
                    <a:lnTo>
                      <a:pt x="5" y="23"/>
                    </a:lnTo>
                    <a:lnTo>
                      <a:pt x="4" y="22"/>
                    </a:lnTo>
                    <a:lnTo>
                      <a:pt x="4" y="20"/>
                    </a:lnTo>
                    <a:lnTo>
                      <a:pt x="3" y="19"/>
                    </a:lnTo>
                    <a:lnTo>
                      <a:pt x="3" y="17"/>
                    </a:lnTo>
                    <a:lnTo>
                      <a:pt x="1" y="16"/>
                    </a:lnTo>
                    <a:lnTo>
                      <a:pt x="1" y="14"/>
                    </a:lnTo>
                    <a:lnTo>
                      <a:pt x="1" y="13"/>
                    </a:lnTo>
                    <a:lnTo>
                      <a:pt x="1" y="12"/>
                    </a:lnTo>
                    <a:lnTo>
                      <a:pt x="0" y="9"/>
                    </a:lnTo>
                    <a:lnTo>
                      <a:pt x="1" y="7"/>
                    </a:lnTo>
                    <a:lnTo>
                      <a:pt x="1" y="6"/>
                    </a:lnTo>
                    <a:lnTo>
                      <a:pt x="1" y="5"/>
                    </a:lnTo>
                    <a:lnTo>
                      <a:pt x="3" y="3"/>
                    </a:lnTo>
                    <a:lnTo>
                      <a:pt x="3" y="2"/>
                    </a:lnTo>
                    <a:lnTo>
                      <a:pt x="4" y="2"/>
                    </a:lnTo>
                    <a:lnTo>
                      <a:pt x="4" y="0"/>
                    </a:lnTo>
                    <a:lnTo>
                      <a:pt x="5" y="0"/>
                    </a:lnTo>
                    <a:lnTo>
                      <a:pt x="7" y="0"/>
                    </a:lnTo>
                    <a:lnTo>
                      <a:pt x="8" y="0"/>
                    </a:lnTo>
                    <a:lnTo>
                      <a:pt x="10" y="0"/>
                    </a:lnTo>
                    <a:lnTo>
                      <a:pt x="11" y="0"/>
                    </a:lnTo>
                    <a:lnTo>
                      <a:pt x="12" y="0"/>
                    </a:lnTo>
                    <a:lnTo>
                      <a:pt x="12" y="2"/>
                    </a:lnTo>
                    <a:lnTo>
                      <a:pt x="14" y="2"/>
                    </a:lnTo>
                    <a:lnTo>
                      <a:pt x="15" y="2"/>
                    </a:lnTo>
                    <a:lnTo>
                      <a:pt x="15" y="3"/>
                    </a:lnTo>
                    <a:lnTo>
                      <a:pt x="17" y="5"/>
                    </a:lnTo>
                    <a:lnTo>
                      <a:pt x="18" y="6"/>
                    </a:lnTo>
                    <a:lnTo>
                      <a:pt x="19" y="7"/>
                    </a:lnTo>
                    <a:lnTo>
                      <a:pt x="21" y="9"/>
                    </a:lnTo>
                    <a:lnTo>
                      <a:pt x="21" y="10"/>
                    </a:lnTo>
                    <a:lnTo>
                      <a:pt x="22" y="10"/>
                    </a:lnTo>
                    <a:lnTo>
                      <a:pt x="22" y="12"/>
                    </a:lnTo>
                    <a:lnTo>
                      <a:pt x="24" y="13"/>
                    </a:lnTo>
                    <a:lnTo>
                      <a:pt x="24" y="14"/>
                    </a:lnTo>
                    <a:lnTo>
                      <a:pt x="25" y="16"/>
                    </a:lnTo>
                    <a:lnTo>
                      <a:pt x="25" y="17"/>
                    </a:lnTo>
                    <a:lnTo>
                      <a:pt x="25" y="19"/>
                    </a:lnTo>
                    <a:lnTo>
                      <a:pt x="27" y="20"/>
                    </a:lnTo>
                    <a:lnTo>
                      <a:pt x="27" y="22"/>
                    </a:lnTo>
                    <a:lnTo>
                      <a:pt x="27" y="23"/>
                    </a:lnTo>
                    <a:lnTo>
                      <a:pt x="27" y="24"/>
                    </a:lnTo>
                    <a:lnTo>
                      <a:pt x="25" y="24"/>
                    </a:lnTo>
                    <a:lnTo>
                      <a:pt x="25" y="26"/>
                    </a:lnTo>
                    <a:lnTo>
                      <a:pt x="25" y="2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66" name="Freeform 156"/>
              <p:cNvSpPr>
                <a:spLocks/>
              </p:cNvSpPr>
              <p:nvPr/>
            </p:nvSpPr>
            <p:spPr bwMode="auto">
              <a:xfrm>
                <a:off x="3271" y="1145"/>
                <a:ext cx="34" cy="42"/>
              </a:xfrm>
              <a:custGeom>
                <a:avLst/>
                <a:gdLst>
                  <a:gd name="T0" fmla="*/ 246 w 27"/>
                  <a:gd name="T1" fmla="*/ 325 h 33"/>
                  <a:gd name="T2" fmla="*/ 241 w 27"/>
                  <a:gd name="T3" fmla="*/ 331 h 33"/>
                  <a:gd name="T4" fmla="*/ 220 w 27"/>
                  <a:gd name="T5" fmla="*/ 345 h 33"/>
                  <a:gd name="T6" fmla="*/ 210 w 27"/>
                  <a:gd name="T7" fmla="*/ 358 h 33"/>
                  <a:gd name="T8" fmla="*/ 191 w 27"/>
                  <a:gd name="T9" fmla="*/ 358 h 33"/>
                  <a:gd name="T10" fmla="*/ 185 w 27"/>
                  <a:gd name="T11" fmla="*/ 358 h 33"/>
                  <a:gd name="T12" fmla="*/ 167 w 27"/>
                  <a:gd name="T13" fmla="*/ 358 h 33"/>
                  <a:gd name="T14" fmla="*/ 152 w 27"/>
                  <a:gd name="T15" fmla="*/ 358 h 33"/>
                  <a:gd name="T16" fmla="*/ 121 w 27"/>
                  <a:gd name="T17" fmla="*/ 345 h 33"/>
                  <a:gd name="T18" fmla="*/ 117 w 27"/>
                  <a:gd name="T19" fmla="*/ 331 h 33"/>
                  <a:gd name="T20" fmla="*/ 98 w 27"/>
                  <a:gd name="T21" fmla="*/ 325 h 33"/>
                  <a:gd name="T22" fmla="*/ 78 w 27"/>
                  <a:gd name="T23" fmla="*/ 325 h 33"/>
                  <a:gd name="T24" fmla="*/ 78 w 27"/>
                  <a:gd name="T25" fmla="*/ 297 h 33"/>
                  <a:gd name="T26" fmla="*/ 74 w 27"/>
                  <a:gd name="T27" fmla="*/ 281 h 33"/>
                  <a:gd name="T28" fmla="*/ 49 w 27"/>
                  <a:gd name="T29" fmla="*/ 255 h 33"/>
                  <a:gd name="T30" fmla="*/ 39 w 27"/>
                  <a:gd name="T31" fmla="*/ 249 h 33"/>
                  <a:gd name="T32" fmla="*/ 31 w 27"/>
                  <a:gd name="T33" fmla="*/ 213 h 33"/>
                  <a:gd name="T34" fmla="*/ 1 w 27"/>
                  <a:gd name="T35" fmla="*/ 157 h 33"/>
                  <a:gd name="T36" fmla="*/ 1 w 27"/>
                  <a:gd name="T37" fmla="*/ 131 h 33"/>
                  <a:gd name="T38" fmla="*/ 1 w 27"/>
                  <a:gd name="T39" fmla="*/ 97 h 33"/>
                  <a:gd name="T40" fmla="*/ 1 w 27"/>
                  <a:gd name="T41" fmla="*/ 75 h 33"/>
                  <a:gd name="T42" fmla="*/ 31 w 27"/>
                  <a:gd name="T43" fmla="*/ 36 h 33"/>
                  <a:gd name="T44" fmla="*/ 39 w 27"/>
                  <a:gd name="T45" fmla="*/ 28 h 33"/>
                  <a:gd name="T46" fmla="*/ 49 w 27"/>
                  <a:gd name="T47" fmla="*/ 28 h 33"/>
                  <a:gd name="T48" fmla="*/ 74 w 27"/>
                  <a:gd name="T49" fmla="*/ 0 h 33"/>
                  <a:gd name="T50" fmla="*/ 98 w 27"/>
                  <a:gd name="T51" fmla="*/ 28 h 33"/>
                  <a:gd name="T52" fmla="*/ 121 w 27"/>
                  <a:gd name="T53" fmla="*/ 28 h 33"/>
                  <a:gd name="T54" fmla="*/ 147 w 27"/>
                  <a:gd name="T55" fmla="*/ 36 h 33"/>
                  <a:gd name="T56" fmla="*/ 152 w 27"/>
                  <a:gd name="T57" fmla="*/ 59 h 33"/>
                  <a:gd name="T58" fmla="*/ 167 w 27"/>
                  <a:gd name="T59" fmla="*/ 75 h 33"/>
                  <a:gd name="T60" fmla="*/ 185 w 27"/>
                  <a:gd name="T61" fmla="*/ 76 h 33"/>
                  <a:gd name="T62" fmla="*/ 191 w 27"/>
                  <a:gd name="T63" fmla="*/ 97 h 33"/>
                  <a:gd name="T64" fmla="*/ 210 w 27"/>
                  <a:gd name="T65" fmla="*/ 121 h 33"/>
                  <a:gd name="T66" fmla="*/ 241 w 27"/>
                  <a:gd name="T67" fmla="*/ 157 h 33"/>
                  <a:gd name="T68" fmla="*/ 246 w 27"/>
                  <a:gd name="T69" fmla="*/ 196 h 33"/>
                  <a:gd name="T70" fmla="*/ 271 w 27"/>
                  <a:gd name="T71" fmla="*/ 249 h 33"/>
                  <a:gd name="T72" fmla="*/ 271 w 27"/>
                  <a:gd name="T73" fmla="*/ 271 h 33"/>
                  <a:gd name="T74" fmla="*/ 271 w 27"/>
                  <a:gd name="T75" fmla="*/ 281 h 33"/>
                  <a:gd name="T76" fmla="*/ 246 w 27"/>
                  <a:gd name="T77" fmla="*/ 281 h 33"/>
                  <a:gd name="T78" fmla="*/ 246 w 27"/>
                  <a:gd name="T79" fmla="*/ 297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3">
                    <a:moveTo>
                      <a:pt x="25" y="29"/>
                    </a:moveTo>
                    <a:lnTo>
                      <a:pt x="25" y="29"/>
                    </a:lnTo>
                    <a:lnTo>
                      <a:pt x="25" y="30"/>
                    </a:lnTo>
                    <a:lnTo>
                      <a:pt x="24" y="30"/>
                    </a:lnTo>
                    <a:lnTo>
                      <a:pt x="24" y="31"/>
                    </a:lnTo>
                    <a:lnTo>
                      <a:pt x="22" y="31"/>
                    </a:lnTo>
                    <a:lnTo>
                      <a:pt x="21" y="33"/>
                    </a:lnTo>
                    <a:lnTo>
                      <a:pt x="19" y="33"/>
                    </a:lnTo>
                    <a:lnTo>
                      <a:pt x="18" y="33"/>
                    </a:lnTo>
                    <a:lnTo>
                      <a:pt x="17" y="33"/>
                    </a:lnTo>
                    <a:lnTo>
                      <a:pt x="15" y="33"/>
                    </a:lnTo>
                    <a:lnTo>
                      <a:pt x="14" y="31"/>
                    </a:lnTo>
                    <a:lnTo>
                      <a:pt x="12" y="31"/>
                    </a:lnTo>
                    <a:lnTo>
                      <a:pt x="11" y="30"/>
                    </a:lnTo>
                    <a:lnTo>
                      <a:pt x="10" y="29"/>
                    </a:lnTo>
                    <a:lnTo>
                      <a:pt x="8" y="29"/>
                    </a:lnTo>
                    <a:lnTo>
                      <a:pt x="8" y="27"/>
                    </a:lnTo>
                    <a:lnTo>
                      <a:pt x="7" y="26"/>
                    </a:lnTo>
                    <a:lnTo>
                      <a:pt x="5" y="24"/>
                    </a:lnTo>
                    <a:lnTo>
                      <a:pt x="5" y="23"/>
                    </a:lnTo>
                    <a:lnTo>
                      <a:pt x="4" y="22"/>
                    </a:lnTo>
                    <a:lnTo>
                      <a:pt x="3" y="20"/>
                    </a:lnTo>
                    <a:lnTo>
                      <a:pt x="3" y="19"/>
                    </a:lnTo>
                    <a:lnTo>
                      <a:pt x="1" y="16"/>
                    </a:lnTo>
                    <a:lnTo>
                      <a:pt x="1" y="14"/>
                    </a:lnTo>
                    <a:lnTo>
                      <a:pt x="1" y="13"/>
                    </a:lnTo>
                    <a:lnTo>
                      <a:pt x="1" y="12"/>
                    </a:lnTo>
                    <a:lnTo>
                      <a:pt x="0" y="10"/>
                    </a:lnTo>
                    <a:lnTo>
                      <a:pt x="1" y="9"/>
                    </a:lnTo>
                    <a:lnTo>
                      <a:pt x="1" y="7"/>
                    </a:lnTo>
                    <a:lnTo>
                      <a:pt x="1" y="6"/>
                    </a:lnTo>
                    <a:lnTo>
                      <a:pt x="1" y="5"/>
                    </a:lnTo>
                    <a:lnTo>
                      <a:pt x="3" y="3"/>
                    </a:lnTo>
                    <a:lnTo>
                      <a:pt x="4" y="2"/>
                    </a:lnTo>
                    <a:lnTo>
                      <a:pt x="5" y="2"/>
                    </a:lnTo>
                    <a:lnTo>
                      <a:pt x="7" y="2"/>
                    </a:lnTo>
                    <a:lnTo>
                      <a:pt x="7" y="0"/>
                    </a:lnTo>
                    <a:lnTo>
                      <a:pt x="8" y="0"/>
                    </a:lnTo>
                    <a:lnTo>
                      <a:pt x="10" y="2"/>
                    </a:lnTo>
                    <a:lnTo>
                      <a:pt x="11" y="2"/>
                    </a:lnTo>
                    <a:lnTo>
                      <a:pt x="12" y="2"/>
                    </a:lnTo>
                    <a:lnTo>
                      <a:pt x="14" y="3"/>
                    </a:lnTo>
                    <a:lnTo>
                      <a:pt x="15" y="3"/>
                    </a:lnTo>
                    <a:lnTo>
                      <a:pt x="15" y="5"/>
                    </a:lnTo>
                    <a:lnTo>
                      <a:pt x="17" y="5"/>
                    </a:lnTo>
                    <a:lnTo>
                      <a:pt x="17" y="6"/>
                    </a:lnTo>
                    <a:lnTo>
                      <a:pt x="18" y="6"/>
                    </a:lnTo>
                    <a:lnTo>
                      <a:pt x="18" y="7"/>
                    </a:lnTo>
                    <a:lnTo>
                      <a:pt x="19" y="7"/>
                    </a:lnTo>
                    <a:lnTo>
                      <a:pt x="19" y="9"/>
                    </a:lnTo>
                    <a:lnTo>
                      <a:pt x="21" y="9"/>
                    </a:lnTo>
                    <a:lnTo>
                      <a:pt x="21" y="10"/>
                    </a:lnTo>
                    <a:lnTo>
                      <a:pt x="22" y="12"/>
                    </a:lnTo>
                    <a:lnTo>
                      <a:pt x="24" y="14"/>
                    </a:lnTo>
                    <a:lnTo>
                      <a:pt x="24" y="16"/>
                    </a:lnTo>
                    <a:lnTo>
                      <a:pt x="25" y="17"/>
                    </a:lnTo>
                    <a:lnTo>
                      <a:pt x="25" y="20"/>
                    </a:lnTo>
                    <a:lnTo>
                      <a:pt x="27" y="22"/>
                    </a:lnTo>
                    <a:lnTo>
                      <a:pt x="27" y="24"/>
                    </a:lnTo>
                    <a:lnTo>
                      <a:pt x="27" y="26"/>
                    </a:lnTo>
                    <a:lnTo>
                      <a:pt x="25" y="26"/>
                    </a:lnTo>
                    <a:lnTo>
                      <a:pt x="25" y="27"/>
                    </a:lnTo>
                    <a:lnTo>
                      <a:pt x="25" y="29"/>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67" name="Freeform 157"/>
              <p:cNvSpPr>
                <a:spLocks/>
              </p:cNvSpPr>
              <p:nvPr/>
            </p:nvSpPr>
            <p:spPr bwMode="auto">
              <a:xfrm>
                <a:off x="3271" y="1187"/>
                <a:ext cx="34" cy="40"/>
              </a:xfrm>
              <a:custGeom>
                <a:avLst/>
                <a:gdLst>
                  <a:gd name="T0" fmla="*/ 246 w 27"/>
                  <a:gd name="T1" fmla="*/ 264 h 32"/>
                  <a:gd name="T2" fmla="*/ 241 w 27"/>
                  <a:gd name="T3" fmla="*/ 270 h 32"/>
                  <a:gd name="T4" fmla="*/ 220 w 27"/>
                  <a:gd name="T5" fmla="*/ 291 h 32"/>
                  <a:gd name="T6" fmla="*/ 210 w 27"/>
                  <a:gd name="T7" fmla="*/ 291 h 32"/>
                  <a:gd name="T8" fmla="*/ 191 w 27"/>
                  <a:gd name="T9" fmla="*/ 304 h 32"/>
                  <a:gd name="T10" fmla="*/ 185 w 27"/>
                  <a:gd name="T11" fmla="*/ 304 h 32"/>
                  <a:gd name="T12" fmla="*/ 167 w 27"/>
                  <a:gd name="T13" fmla="*/ 304 h 32"/>
                  <a:gd name="T14" fmla="*/ 152 w 27"/>
                  <a:gd name="T15" fmla="*/ 291 h 32"/>
                  <a:gd name="T16" fmla="*/ 121 w 27"/>
                  <a:gd name="T17" fmla="*/ 291 h 32"/>
                  <a:gd name="T18" fmla="*/ 117 w 27"/>
                  <a:gd name="T19" fmla="*/ 270 h 32"/>
                  <a:gd name="T20" fmla="*/ 98 w 27"/>
                  <a:gd name="T21" fmla="*/ 264 h 32"/>
                  <a:gd name="T22" fmla="*/ 78 w 27"/>
                  <a:gd name="T23" fmla="*/ 260 h 32"/>
                  <a:gd name="T24" fmla="*/ 78 w 27"/>
                  <a:gd name="T25" fmla="*/ 233 h 32"/>
                  <a:gd name="T26" fmla="*/ 74 w 27"/>
                  <a:gd name="T27" fmla="*/ 231 h 32"/>
                  <a:gd name="T28" fmla="*/ 49 w 27"/>
                  <a:gd name="T29" fmla="*/ 211 h 32"/>
                  <a:gd name="T30" fmla="*/ 39 w 27"/>
                  <a:gd name="T31" fmla="*/ 185 h 32"/>
                  <a:gd name="T32" fmla="*/ 31 w 27"/>
                  <a:gd name="T33" fmla="*/ 156 h 32"/>
                  <a:gd name="T34" fmla="*/ 1 w 27"/>
                  <a:gd name="T35" fmla="*/ 138 h 32"/>
                  <a:gd name="T36" fmla="*/ 1 w 27"/>
                  <a:gd name="T37" fmla="*/ 110 h 32"/>
                  <a:gd name="T38" fmla="*/ 1 w 27"/>
                  <a:gd name="T39" fmla="*/ 76 h 32"/>
                  <a:gd name="T40" fmla="*/ 1 w 27"/>
                  <a:gd name="T41" fmla="*/ 49 h 32"/>
                  <a:gd name="T42" fmla="*/ 31 w 27"/>
                  <a:gd name="T43" fmla="*/ 31 h 32"/>
                  <a:gd name="T44" fmla="*/ 39 w 27"/>
                  <a:gd name="T45" fmla="*/ 1 h 32"/>
                  <a:gd name="T46" fmla="*/ 49 w 27"/>
                  <a:gd name="T47" fmla="*/ 0 h 32"/>
                  <a:gd name="T48" fmla="*/ 74 w 27"/>
                  <a:gd name="T49" fmla="*/ 0 h 32"/>
                  <a:gd name="T50" fmla="*/ 98 w 27"/>
                  <a:gd name="T51" fmla="*/ 0 h 32"/>
                  <a:gd name="T52" fmla="*/ 121 w 27"/>
                  <a:gd name="T53" fmla="*/ 1 h 32"/>
                  <a:gd name="T54" fmla="*/ 147 w 27"/>
                  <a:gd name="T55" fmla="*/ 1 h 32"/>
                  <a:gd name="T56" fmla="*/ 152 w 27"/>
                  <a:gd name="T57" fmla="*/ 31 h 32"/>
                  <a:gd name="T58" fmla="*/ 167 w 27"/>
                  <a:gd name="T59" fmla="*/ 39 h 32"/>
                  <a:gd name="T60" fmla="*/ 185 w 27"/>
                  <a:gd name="T61" fmla="*/ 49 h 32"/>
                  <a:gd name="T62" fmla="*/ 191 w 27"/>
                  <a:gd name="T63" fmla="*/ 70 h 32"/>
                  <a:gd name="T64" fmla="*/ 210 w 27"/>
                  <a:gd name="T65" fmla="*/ 95 h 32"/>
                  <a:gd name="T66" fmla="*/ 241 w 27"/>
                  <a:gd name="T67" fmla="*/ 118 h 32"/>
                  <a:gd name="T68" fmla="*/ 246 w 27"/>
                  <a:gd name="T69" fmla="*/ 156 h 32"/>
                  <a:gd name="T70" fmla="*/ 271 w 27"/>
                  <a:gd name="T71" fmla="*/ 195 h 32"/>
                  <a:gd name="T72" fmla="*/ 271 w 27"/>
                  <a:gd name="T73" fmla="*/ 231 h 32"/>
                  <a:gd name="T74" fmla="*/ 271 w 27"/>
                  <a:gd name="T75" fmla="*/ 231 h 32"/>
                  <a:gd name="T76" fmla="*/ 246 w 27"/>
                  <a:gd name="T77" fmla="*/ 233 h 32"/>
                  <a:gd name="T78" fmla="*/ 246 w 27"/>
                  <a:gd name="T79" fmla="*/ 260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25" y="27"/>
                    </a:moveTo>
                    <a:lnTo>
                      <a:pt x="25" y="28"/>
                    </a:lnTo>
                    <a:lnTo>
                      <a:pt x="25" y="29"/>
                    </a:lnTo>
                    <a:lnTo>
                      <a:pt x="24" y="29"/>
                    </a:lnTo>
                    <a:lnTo>
                      <a:pt x="22" y="31"/>
                    </a:lnTo>
                    <a:lnTo>
                      <a:pt x="21" y="31"/>
                    </a:lnTo>
                    <a:lnTo>
                      <a:pt x="21" y="32"/>
                    </a:lnTo>
                    <a:lnTo>
                      <a:pt x="19" y="32"/>
                    </a:lnTo>
                    <a:lnTo>
                      <a:pt x="18" y="32"/>
                    </a:lnTo>
                    <a:lnTo>
                      <a:pt x="17" y="32"/>
                    </a:lnTo>
                    <a:lnTo>
                      <a:pt x="15" y="31"/>
                    </a:lnTo>
                    <a:lnTo>
                      <a:pt x="14" y="31"/>
                    </a:lnTo>
                    <a:lnTo>
                      <a:pt x="12" y="31"/>
                    </a:lnTo>
                    <a:lnTo>
                      <a:pt x="12" y="29"/>
                    </a:lnTo>
                    <a:lnTo>
                      <a:pt x="11" y="29"/>
                    </a:lnTo>
                    <a:lnTo>
                      <a:pt x="11" y="28"/>
                    </a:lnTo>
                    <a:lnTo>
                      <a:pt x="10" y="28"/>
                    </a:lnTo>
                    <a:lnTo>
                      <a:pt x="8" y="27"/>
                    </a:lnTo>
                    <a:lnTo>
                      <a:pt x="8" y="25"/>
                    </a:lnTo>
                    <a:lnTo>
                      <a:pt x="7" y="25"/>
                    </a:lnTo>
                    <a:lnTo>
                      <a:pt x="7" y="24"/>
                    </a:lnTo>
                    <a:lnTo>
                      <a:pt x="5" y="24"/>
                    </a:lnTo>
                    <a:lnTo>
                      <a:pt x="5" y="22"/>
                    </a:lnTo>
                    <a:lnTo>
                      <a:pt x="4" y="21"/>
                    </a:lnTo>
                    <a:lnTo>
                      <a:pt x="4" y="19"/>
                    </a:lnTo>
                    <a:lnTo>
                      <a:pt x="3" y="18"/>
                    </a:lnTo>
                    <a:lnTo>
                      <a:pt x="3" y="17"/>
                    </a:lnTo>
                    <a:lnTo>
                      <a:pt x="1" y="15"/>
                    </a:lnTo>
                    <a:lnTo>
                      <a:pt x="1" y="14"/>
                    </a:lnTo>
                    <a:lnTo>
                      <a:pt x="1" y="12"/>
                    </a:lnTo>
                    <a:lnTo>
                      <a:pt x="1" y="11"/>
                    </a:lnTo>
                    <a:lnTo>
                      <a:pt x="0" y="10"/>
                    </a:lnTo>
                    <a:lnTo>
                      <a:pt x="1" y="8"/>
                    </a:lnTo>
                    <a:lnTo>
                      <a:pt x="1" y="7"/>
                    </a:lnTo>
                    <a:lnTo>
                      <a:pt x="1" y="5"/>
                    </a:lnTo>
                    <a:lnTo>
                      <a:pt x="1" y="4"/>
                    </a:lnTo>
                    <a:lnTo>
                      <a:pt x="3" y="3"/>
                    </a:lnTo>
                    <a:lnTo>
                      <a:pt x="4" y="1"/>
                    </a:lnTo>
                    <a:lnTo>
                      <a:pt x="5" y="0"/>
                    </a:lnTo>
                    <a:lnTo>
                      <a:pt x="7" y="0"/>
                    </a:lnTo>
                    <a:lnTo>
                      <a:pt x="8" y="0"/>
                    </a:lnTo>
                    <a:lnTo>
                      <a:pt x="10" y="0"/>
                    </a:lnTo>
                    <a:lnTo>
                      <a:pt x="11" y="0"/>
                    </a:lnTo>
                    <a:lnTo>
                      <a:pt x="12" y="1"/>
                    </a:lnTo>
                    <a:lnTo>
                      <a:pt x="14" y="1"/>
                    </a:lnTo>
                    <a:lnTo>
                      <a:pt x="15" y="3"/>
                    </a:lnTo>
                    <a:lnTo>
                      <a:pt x="17" y="4"/>
                    </a:lnTo>
                    <a:lnTo>
                      <a:pt x="18" y="5"/>
                    </a:lnTo>
                    <a:lnTo>
                      <a:pt x="19" y="7"/>
                    </a:lnTo>
                    <a:lnTo>
                      <a:pt x="21" y="8"/>
                    </a:lnTo>
                    <a:lnTo>
                      <a:pt x="21" y="10"/>
                    </a:lnTo>
                    <a:lnTo>
                      <a:pt x="22" y="11"/>
                    </a:lnTo>
                    <a:lnTo>
                      <a:pt x="24" y="12"/>
                    </a:lnTo>
                    <a:lnTo>
                      <a:pt x="24" y="14"/>
                    </a:lnTo>
                    <a:lnTo>
                      <a:pt x="25" y="17"/>
                    </a:lnTo>
                    <a:lnTo>
                      <a:pt x="25" y="18"/>
                    </a:lnTo>
                    <a:lnTo>
                      <a:pt x="27" y="21"/>
                    </a:lnTo>
                    <a:lnTo>
                      <a:pt x="27" y="22"/>
                    </a:lnTo>
                    <a:lnTo>
                      <a:pt x="27" y="24"/>
                    </a:lnTo>
                    <a:lnTo>
                      <a:pt x="25" y="25"/>
                    </a:lnTo>
                    <a:lnTo>
                      <a:pt x="25" y="2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68" name="Freeform 158"/>
              <p:cNvSpPr>
                <a:spLocks/>
              </p:cNvSpPr>
              <p:nvPr/>
            </p:nvSpPr>
            <p:spPr bwMode="auto">
              <a:xfrm>
                <a:off x="3271" y="1227"/>
                <a:ext cx="34" cy="41"/>
              </a:xfrm>
              <a:custGeom>
                <a:avLst/>
                <a:gdLst>
                  <a:gd name="T0" fmla="*/ 246 w 27"/>
                  <a:gd name="T1" fmla="*/ 463 h 31"/>
                  <a:gd name="T2" fmla="*/ 241 w 27"/>
                  <a:gd name="T3" fmla="*/ 500 h 31"/>
                  <a:gd name="T4" fmla="*/ 220 w 27"/>
                  <a:gd name="T5" fmla="*/ 500 h 31"/>
                  <a:gd name="T6" fmla="*/ 210 w 27"/>
                  <a:gd name="T7" fmla="*/ 503 h 31"/>
                  <a:gd name="T8" fmla="*/ 191 w 27"/>
                  <a:gd name="T9" fmla="*/ 503 h 31"/>
                  <a:gd name="T10" fmla="*/ 185 w 27"/>
                  <a:gd name="T11" fmla="*/ 503 h 31"/>
                  <a:gd name="T12" fmla="*/ 167 w 27"/>
                  <a:gd name="T13" fmla="*/ 503 h 31"/>
                  <a:gd name="T14" fmla="*/ 152 w 27"/>
                  <a:gd name="T15" fmla="*/ 503 h 31"/>
                  <a:gd name="T16" fmla="*/ 121 w 27"/>
                  <a:gd name="T17" fmla="*/ 500 h 31"/>
                  <a:gd name="T18" fmla="*/ 117 w 27"/>
                  <a:gd name="T19" fmla="*/ 463 h 31"/>
                  <a:gd name="T20" fmla="*/ 98 w 27"/>
                  <a:gd name="T21" fmla="*/ 463 h 31"/>
                  <a:gd name="T22" fmla="*/ 78 w 27"/>
                  <a:gd name="T23" fmla="*/ 444 h 31"/>
                  <a:gd name="T24" fmla="*/ 78 w 27"/>
                  <a:gd name="T25" fmla="*/ 423 h 31"/>
                  <a:gd name="T26" fmla="*/ 74 w 27"/>
                  <a:gd name="T27" fmla="*/ 397 h 31"/>
                  <a:gd name="T28" fmla="*/ 49 w 27"/>
                  <a:gd name="T29" fmla="*/ 378 h 31"/>
                  <a:gd name="T30" fmla="*/ 39 w 27"/>
                  <a:gd name="T31" fmla="*/ 320 h 31"/>
                  <a:gd name="T32" fmla="*/ 31 w 27"/>
                  <a:gd name="T33" fmla="*/ 266 h 31"/>
                  <a:gd name="T34" fmla="*/ 1 w 27"/>
                  <a:gd name="T35" fmla="*/ 237 h 31"/>
                  <a:gd name="T36" fmla="*/ 1 w 27"/>
                  <a:gd name="T37" fmla="*/ 152 h 31"/>
                  <a:gd name="T38" fmla="*/ 1 w 27"/>
                  <a:gd name="T39" fmla="*/ 114 h 31"/>
                  <a:gd name="T40" fmla="*/ 1 w 27"/>
                  <a:gd name="T41" fmla="*/ 65 h 31"/>
                  <a:gd name="T42" fmla="*/ 31 w 27"/>
                  <a:gd name="T43" fmla="*/ 49 h 31"/>
                  <a:gd name="T44" fmla="*/ 39 w 27"/>
                  <a:gd name="T45" fmla="*/ 37 h 31"/>
                  <a:gd name="T46" fmla="*/ 49 w 27"/>
                  <a:gd name="T47" fmla="*/ 0 h 31"/>
                  <a:gd name="T48" fmla="*/ 74 w 27"/>
                  <a:gd name="T49" fmla="*/ 0 h 31"/>
                  <a:gd name="T50" fmla="*/ 98 w 27"/>
                  <a:gd name="T51" fmla="*/ 0 h 31"/>
                  <a:gd name="T52" fmla="*/ 121 w 27"/>
                  <a:gd name="T53" fmla="*/ 0 h 31"/>
                  <a:gd name="T54" fmla="*/ 147 w 27"/>
                  <a:gd name="T55" fmla="*/ 37 h 31"/>
                  <a:gd name="T56" fmla="*/ 152 w 27"/>
                  <a:gd name="T57" fmla="*/ 49 h 31"/>
                  <a:gd name="T58" fmla="*/ 167 w 27"/>
                  <a:gd name="T59" fmla="*/ 65 h 31"/>
                  <a:gd name="T60" fmla="*/ 185 w 27"/>
                  <a:gd name="T61" fmla="*/ 104 h 31"/>
                  <a:gd name="T62" fmla="*/ 191 w 27"/>
                  <a:gd name="T63" fmla="*/ 114 h 31"/>
                  <a:gd name="T64" fmla="*/ 210 w 27"/>
                  <a:gd name="T65" fmla="*/ 151 h 31"/>
                  <a:gd name="T66" fmla="*/ 241 w 27"/>
                  <a:gd name="T67" fmla="*/ 201 h 31"/>
                  <a:gd name="T68" fmla="*/ 246 w 27"/>
                  <a:gd name="T69" fmla="*/ 266 h 31"/>
                  <a:gd name="T70" fmla="*/ 271 w 27"/>
                  <a:gd name="T71" fmla="*/ 350 h 31"/>
                  <a:gd name="T72" fmla="*/ 271 w 27"/>
                  <a:gd name="T73" fmla="*/ 378 h 31"/>
                  <a:gd name="T74" fmla="*/ 271 w 27"/>
                  <a:gd name="T75" fmla="*/ 397 h 31"/>
                  <a:gd name="T76" fmla="*/ 246 w 27"/>
                  <a:gd name="T77" fmla="*/ 423 h 31"/>
                  <a:gd name="T78" fmla="*/ 246 w 27"/>
                  <a:gd name="T79" fmla="*/ 444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1">
                    <a:moveTo>
                      <a:pt x="25" y="27"/>
                    </a:moveTo>
                    <a:lnTo>
                      <a:pt x="25" y="28"/>
                    </a:lnTo>
                    <a:lnTo>
                      <a:pt x="24" y="30"/>
                    </a:lnTo>
                    <a:lnTo>
                      <a:pt x="22" y="30"/>
                    </a:lnTo>
                    <a:lnTo>
                      <a:pt x="22" y="31"/>
                    </a:lnTo>
                    <a:lnTo>
                      <a:pt x="21" y="31"/>
                    </a:lnTo>
                    <a:lnTo>
                      <a:pt x="19" y="31"/>
                    </a:lnTo>
                    <a:lnTo>
                      <a:pt x="18" y="31"/>
                    </a:lnTo>
                    <a:lnTo>
                      <a:pt x="17" y="31"/>
                    </a:lnTo>
                    <a:lnTo>
                      <a:pt x="15" y="31"/>
                    </a:lnTo>
                    <a:lnTo>
                      <a:pt x="14" y="31"/>
                    </a:lnTo>
                    <a:lnTo>
                      <a:pt x="12" y="30"/>
                    </a:lnTo>
                    <a:lnTo>
                      <a:pt x="11" y="28"/>
                    </a:lnTo>
                    <a:lnTo>
                      <a:pt x="10" y="28"/>
                    </a:lnTo>
                    <a:lnTo>
                      <a:pt x="10" y="27"/>
                    </a:lnTo>
                    <a:lnTo>
                      <a:pt x="8" y="27"/>
                    </a:lnTo>
                    <a:lnTo>
                      <a:pt x="8" y="26"/>
                    </a:lnTo>
                    <a:lnTo>
                      <a:pt x="7" y="24"/>
                    </a:lnTo>
                    <a:lnTo>
                      <a:pt x="5" y="23"/>
                    </a:lnTo>
                    <a:lnTo>
                      <a:pt x="4" y="21"/>
                    </a:lnTo>
                    <a:lnTo>
                      <a:pt x="4" y="20"/>
                    </a:lnTo>
                    <a:lnTo>
                      <a:pt x="3" y="18"/>
                    </a:lnTo>
                    <a:lnTo>
                      <a:pt x="3" y="17"/>
                    </a:lnTo>
                    <a:lnTo>
                      <a:pt x="1" y="16"/>
                    </a:lnTo>
                    <a:lnTo>
                      <a:pt x="1" y="14"/>
                    </a:lnTo>
                    <a:lnTo>
                      <a:pt x="1" y="13"/>
                    </a:lnTo>
                    <a:lnTo>
                      <a:pt x="1" y="10"/>
                    </a:lnTo>
                    <a:lnTo>
                      <a:pt x="0" y="9"/>
                    </a:lnTo>
                    <a:lnTo>
                      <a:pt x="1" y="7"/>
                    </a:lnTo>
                    <a:lnTo>
                      <a:pt x="1" y="6"/>
                    </a:lnTo>
                    <a:lnTo>
                      <a:pt x="1" y="4"/>
                    </a:lnTo>
                    <a:lnTo>
                      <a:pt x="1" y="3"/>
                    </a:lnTo>
                    <a:lnTo>
                      <a:pt x="3" y="3"/>
                    </a:lnTo>
                    <a:lnTo>
                      <a:pt x="3" y="2"/>
                    </a:lnTo>
                    <a:lnTo>
                      <a:pt x="4" y="2"/>
                    </a:lnTo>
                    <a:lnTo>
                      <a:pt x="4" y="0"/>
                    </a:lnTo>
                    <a:lnTo>
                      <a:pt x="5" y="0"/>
                    </a:lnTo>
                    <a:lnTo>
                      <a:pt x="7" y="0"/>
                    </a:lnTo>
                    <a:lnTo>
                      <a:pt x="8" y="0"/>
                    </a:lnTo>
                    <a:lnTo>
                      <a:pt x="10" y="0"/>
                    </a:lnTo>
                    <a:lnTo>
                      <a:pt x="11" y="0"/>
                    </a:lnTo>
                    <a:lnTo>
                      <a:pt x="12" y="0"/>
                    </a:lnTo>
                    <a:lnTo>
                      <a:pt x="12" y="2"/>
                    </a:lnTo>
                    <a:lnTo>
                      <a:pt x="14" y="2"/>
                    </a:lnTo>
                    <a:lnTo>
                      <a:pt x="15" y="2"/>
                    </a:lnTo>
                    <a:lnTo>
                      <a:pt x="15" y="3"/>
                    </a:lnTo>
                    <a:lnTo>
                      <a:pt x="17" y="3"/>
                    </a:lnTo>
                    <a:lnTo>
                      <a:pt x="17" y="4"/>
                    </a:lnTo>
                    <a:lnTo>
                      <a:pt x="18" y="4"/>
                    </a:lnTo>
                    <a:lnTo>
                      <a:pt x="18" y="6"/>
                    </a:lnTo>
                    <a:lnTo>
                      <a:pt x="19" y="7"/>
                    </a:lnTo>
                    <a:lnTo>
                      <a:pt x="21" y="7"/>
                    </a:lnTo>
                    <a:lnTo>
                      <a:pt x="21" y="9"/>
                    </a:lnTo>
                    <a:lnTo>
                      <a:pt x="22" y="11"/>
                    </a:lnTo>
                    <a:lnTo>
                      <a:pt x="24" y="13"/>
                    </a:lnTo>
                    <a:lnTo>
                      <a:pt x="24" y="14"/>
                    </a:lnTo>
                    <a:lnTo>
                      <a:pt x="25" y="17"/>
                    </a:lnTo>
                    <a:lnTo>
                      <a:pt x="25" y="18"/>
                    </a:lnTo>
                    <a:lnTo>
                      <a:pt x="27" y="21"/>
                    </a:lnTo>
                    <a:lnTo>
                      <a:pt x="27" y="23"/>
                    </a:lnTo>
                    <a:lnTo>
                      <a:pt x="27" y="24"/>
                    </a:lnTo>
                    <a:lnTo>
                      <a:pt x="25" y="24"/>
                    </a:lnTo>
                    <a:lnTo>
                      <a:pt x="25" y="26"/>
                    </a:lnTo>
                    <a:lnTo>
                      <a:pt x="25" y="2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69" name="Freeform 159"/>
              <p:cNvSpPr>
                <a:spLocks/>
              </p:cNvSpPr>
              <p:nvPr/>
            </p:nvSpPr>
            <p:spPr bwMode="auto">
              <a:xfrm>
                <a:off x="3271" y="1268"/>
                <a:ext cx="34" cy="43"/>
              </a:xfrm>
              <a:custGeom>
                <a:avLst/>
                <a:gdLst>
                  <a:gd name="T0" fmla="*/ 246 w 27"/>
                  <a:gd name="T1" fmla="*/ 387 h 33"/>
                  <a:gd name="T2" fmla="*/ 241 w 27"/>
                  <a:gd name="T3" fmla="*/ 421 h 33"/>
                  <a:gd name="T4" fmla="*/ 220 w 27"/>
                  <a:gd name="T5" fmla="*/ 437 h 33"/>
                  <a:gd name="T6" fmla="*/ 210 w 27"/>
                  <a:gd name="T7" fmla="*/ 466 h 33"/>
                  <a:gd name="T8" fmla="*/ 191 w 27"/>
                  <a:gd name="T9" fmla="*/ 466 h 33"/>
                  <a:gd name="T10" fmla="*/ 185 w 27"/>
                  <a:gd name="T11" fmla="*/ 466 h 33"/>
                  <a:gd name="T12" fmla="*/ 167 w 27"/>
                  <a:gd name="T13" fmla="*/ 466 h 33"/>
                  <a:gd name="T14" fmla="*/ 152 w 27"/>
                  <a:gd name="T15" fmla="*/ 466 h 33"/>
                  <a:gd name="T16" fmla="*/ 121 w 27"/>
                  <a:gd name="T17" fmla="*/ 437 h 33"/>
                  <a:gd name="T18" fmla="*/ 117 w 27"/>
                  <a:gd name="T19" fmla="*/ 421 h 33"/>
                  <a:gd name="T20" fmla="*/ 98 w 27"/>
                  <a:gd name="T21" fmla="*/ 387 h 33"/>
                  <a:gd name="T22" fmla="*/ 78 w 27"/>
                  <a:gd name="T23" fmla="*/ 387 h 33"/>
                  <a:gd name="T24" fmla="*/ 78 w 27"/>
                  <a:gd name="T25" fmla="*/ 382 h 33"/>
                  <a:gd name="T26" fmla="*/ 74 w 27"/>
                  <a:gd name="T27" fmla="*/ 335 h 33"/>
                  <a:gd name="T28" fmla="*/ 49 w 27"/>
                  <a:gd name="T29" fmla="*/ 323 h 33"/>
                  <a:gd name="T30" fmla="*/ 39 w 27"/>
                  <a:gd name="T31" fmla="*/ 276 h 33"/>
                  <a:gd name="T32" fmla="*/ 31 w 27"/>
                  <a:gd name="T33" fmla="*/ 246 h 33"/>
                  <a:gd name="T34" fmla="*/ 1 w 27"/>
                  <a:gd name="T35" fmla="*/ 190 h 33"/>
                  <a:gd name="T36" fmla="*/ 1 w 27"/>
                  <a:gd name="T37" fmla="*/ 146 h 33"/>
                  <a:gd name="T38" fmla="*/ 1 w 27"/>
                  <a:gd name="T39" fmla="*/ 133 h 33"/>
                  <a:gd name="T40" fmla="*/ 1 w 27"/>
                  <a:gd name="T41" fmla="*/ 85 h 33"/>
                  <a:gd name="T42" fmla="*/ 31 w 27"/>
                  <a:gd name="T43" fmla="*/ 46 h 33"/>
                  <a:gd name="T44" fmla="*/ 39 w 27"/>
                  <a:gd name="T45" fmla="*/ 35 h 33"/>
                  <a:gd name="T46" fmla="*/ 49 w 27"/>
                  <a:gd name="T47" fmla="*/ 35 h 33"/>
                  <a:gd name="T48" fmla="*/ 74 w 27"/>
                  <a:gd name="T49" fmla="*/ 0 h 33"/>
                  <a:gd name="T50" fmla="*/ 98 w 27"/>
                  <a:gd name="T51" fmla="*/ 0 h 33"/>
                  <a:gd name="T52" fmla="*/ 121 w 27"/>
                  <a:gd name="T53" fmla="*/ 35 h 33"/>
                  <a:gd name="T54" fmla="*/ 147 w 27"/>
                  <a:gd name="T55" fmla="*/ 46 h 33"/>
                  <a:gd name="T56" fmla="*/ 152 w 27"/>
                  <a:gd name="T57" fmla="*/ 60 h 33"/>
                  <a:gd name="T58" fmla="*/ 167 w 27"/>
                  <a:gd name="T59" fmla="*/ 85 h 33"/>
                  <a:gd name="T60" fmla="*/ 185 w 27"/>
                  <a:gd name="T61" fmla="*/ 102 h 33"/>
                  <a:gd name="T62" fmla="*/ 191 w 27"/>
                  <a:gd name="T63" fmla="*/ 133 h 33"/>
                  <a:gd name="T64" fmla="*/ 210 w 27"/>
                  <a:gd name="T65" fmla="*/ 145 h 33"/>
                  <a:gd name="T66" fmla="*/ 241 w 27"/>
                  <a:gd name="T67" fmla="*/ 189 h 33"/>
                  <a:gd name="T68" fmla="*/ 246 w 27"/>
                  <a:gd name="T69" fmla="*/ 246 h 33"/>
                  <a:gd name="T70" fmla="*/ 271 w 27"/>
                  <a:gd name="T71" fmla="*/ 293 h 33"/>
                  <a:gd name="T72" fmla="*/ 271 w 27"/>
                  <a:gd name="T73" fmla="*/ 335 h 33"/>
                  <a:gd name="T74" fmla="*/ 271 w 27"/>
                  <a:gd name="T75" fmla="*/ 360 h 33"/>
                  <a:gd name="T76" fmla="*/ 246 w 27"/>
                  <a:gd name="T77" fmla="*/ 360 h 33"/>
                  <a:gd name="T78" fmla="*/ 246 w 27"/>
                  <a:gd name="T79" fmla="*/ 382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3">
                    <a:moveTo>
                      <a:pt x="25" y="28"/>
                    </a:moveTo>
                    <a:lnTo>
                      <a:pt x="25" y="28"/>
                    </a:lnTo>
                    <a:lnTo>
                      <a:pt x="25" y="30"/>
                    </a:lnTo>
                    <a:lnTo>
                      <a:pt x="24" y="30"/>
                    </a:lnTo>
                    <a:lnTo>
                      <a:pt x="24" y="31"/>
                    </a:lnTo>
                    <a:lnTo>
                      <a:pt x="22" y="31"/>
                    </a:lnTo>
                    <a:lnTo>
                      <a:pt x="21" y="33"/>
                    </a:lnTo>
                    <a:lnTo>
                      <a:pt x="19" y="33"/>
                    </a:lnTo>
                    <a:lnTo>
                      <a:pt x="18" y="33"/>
                    </a:lnTo>
                    <a:lnTo>
                      <a:pt x="17" y="33"/>
                    </a:lnTo>
                    <a:lnTo>
                      <a:pt x="15" y="33"/>
                    </a:lnTo>
                    <a:lnTo>
                      <a:pt x="14" y="31"/>
                    </a:lnTo>
                    <a:lnTo>
                      <a:pt x="12" y="31"/>
                    </a:lnTo>
                    <a:lnTo>
                      <a:pt x="12" y="30"/>
                    </a:lnTo>
                    <a:lnTo>
                      <a:pt x="11" y="30"/>
                    </a:lnTo>
                    <a:lnTo>
                      <a:pt x="10" y="28"/>
                    </a:lnTo>
                    <a:lnTo>
                      <a:pt x="8" y="28"/>
                    </a:lnTo>
                    <a:lnTo>
                      <a:pt x="8" y="27"/>
                    </a:lnTo>
                    <a:lnTo>
                      <a:pt x="7" y="26"/>
                    </a:lnTo>
                    <a:lnTo>
                      <a:pt x="7" y="24"/>
                    </a:lnTo>
                    <a:lnTo>
                      <a:pt x="5" y="24"/>
                    </a:lnTo>
                    <a:lnTo>
                      <a:pt x="5" y="23"/>
                    </a:lnTo>
                    <a:lnTo>
                      <a:pt x="4" y="21"/>
                    </a:lnTo>
                    <a:lnTo>
                      <a:pt x="4" y="20"/>
                    </a:lnTo>
                    <a:lnTo>
                      <a:pt x="3" y="18"/>
                    </a:lnTo>
                    <a:lnTo>
                      <a:pt x="3" y="17"/>
                    </a:lnTo>
                    <a:lnTo>
                      <a:pt x="1" y="16"/>
                    </a:lnTo>
                    <a:lnTo>
                      <a:pt x="1" y="14"/>
                    </a:lnTo>
                    <a:lnTo>
                      <a:pt x="1" y="13"/>
                    </a:lnTo>
                    <a:lnTo>
                      <a:pt x="1" y="11"/>
                    </a:lnTo>
                    <a:lnTo>
                      <a:pt x="0" y="10"/>
                    </a:lnTo>
                    <a:lnTo>
                      <a:pt x="1" y="9"/>
                    </a:lnTo>
                    <a:lnTo>
                      <a:pt x="1" y="7"/>
                    </a:lnTo>
                    <a:lnTo>
                      <a:pt x="1" y="6"/>
                    </a:lnTo>
                    <a:lnTo>
                      <a:pt x="1" y="4"/>
                    </a:lnTo>
                    <a:lnTo>
                      <a:pt x="3" y="3"/>
                    </a:lnTo>
                    <a:lnTo>
                      <a:pt x="4" y="2"/>
                    </a:lnTo>
                    <a:lnTo>
                      <a:pt x="5" y="2"/>
                    </a:lnTo>
                    <a:lnTo>
                      <a:pt x="7" y="0"/>
                    </a:lnTo>
                    <a:lnTo>
                      <a:pt x="8" y="0"/>
                    </a:lnTo>
                    <a:lnTo>
                      <a:pt x="10" y="0"/>
                    </a:lnTo>
                    <a:lnTo>
                      <a:pt x="11" y="2"/>
                    </a:lnTo>
                    <a:lnTo>
                      <a:pt x="12" y="2"/>
                    </a:lnTo>
                    <a:lnTo>
                      <a:pt x="14" y="3"/>
                    </a:lnTo>
                    <a:lnTo>
                      <a:pt x="15" y="3"/>
                    </a:lnTo>
                    <a:lnTo>
                      <a:pt x="15" y="4"/>
                    </a:lnTo>
                    <a:lnTo>
                      <a:pt x="17" y="4"/>
                    </a:lnTo>
                    <a:lnTo>
                      <a:pt x="17" y="6"/>
                    </a:lnTo>
                    <a:lnTo>
                      <a:pt x="18" y="6"/>
                    </a:lnTo>
                    <a:lnTo>
                      <a:pt x="18" y="7"/>
                    </a:lnTo>
                    <a:lnTo>
                      <a:pt x="19" y="7"/>
                    </a:lnTo>
                    <a:lnTo>
                      <a:pt x="19" y="9"/>
                    </a:lnTo>
                    <a:lnTo>
                      <a:pt x="21" y="9"/>
                    </a:lnTo>
                    <a:lnTo>
                      <a:pt x="21" y="10"/>
                    </a:lnTo>
                    <a:lnTo>
                      <a:pt x="22" y="11"/>
                    </a:lnTo>
                    <a:lnTo>
                      <a:pt x="24" y="13"/>
                    </a:lnTo>
                    <a:lnTo>
                      <a:pt x="24" y="16"/>
                    </a:lnTo>
                    <a:lnTo>
                      <a:pt x="25" y="17"/>
                    </a:lnTo>
                    <a:lnTo>
                      <a:pt x="25" y="20"/>
                    </a:lnTo>
                    <a:lnTo>
                      <a:pt x="27" y="21"/>
                    </a:lnTo>
                    <a:lnTo>
                      <a:pt x="27" y="24"/>
                    </a:lnTo>
                    <a:lnTo>
                      <a:pt x="27" y="26"/>
                    </a:lnTo>
                    <a:lnTo>
                      <a:pt x="25" y="26"/>
                    </a:lnTo>
                    <a:lnTo>
                      <a:pt x="25" y="27"/>
                    </a:lnTo>
                    <a:lnTo>
                      <a:pt x="25" y="28"/>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70" name="Freeform 160"/>
              <p:cNvSpPr>
                <a:spLocks/>
              </p:cNvSpPr>
              <p:nvPr/>
            </p:nvSpPr>
            <p:spPr bwMode="auto">
              <a:xfrm>
                <a:off x="3271" y="1311"/>
                <a:ext cx="34" cy="41"/>
              </a:xfrm>
              <a:custGeom>
                <a:avLst/>
                <a:gdLst>
                  <a:gd name="T0" fmla="*/ 246 w 27"/>
                  <a:gd name="T1" fmla="*/ 334 h 32"/>
                  <a:gd name="T2" fmla="*/ 241 w 27"/>
                  <a:gd name="T3" fmla="*/ 343 h 32"/>
                  <a:gd name="T4" fmla="*/ 220 w 27"/>
                  <a:gd name="T5" fmla="*/ 366 h 32"/>
                  <a:gd name="T6" fmla="*/ 210 w 27"/>
                  <a:gd name="T7" fmla="*/ 366 h 32"/>
                  <a:gd name="T8" fmla="*/ 191 w 27"/>
                  <a:gd name="T9" fmla="*/ 383 h 32"/>
                  <a:gd name="T10" fmla="*/ 185 w 27"/>
                  <a:gd name="T11" fmla="*/ 383 h 32"/>
                  <a:gd name="T12" fmla="*/ 167 w 27"/>
                  <a:gd name="T13" fmla="*/ 383 h 32"/>
                  <a:gd name="T14" fmla="*/ 152 w 27"/>
                  <a:gd name="T15" fmla="*/ 366 h 32"/>
                  <a:gd name="T16" fmla="*/ 121 w 27"/>
                  <a:gd name="T17" fmla="*/ 343 h 32"/>
                  <a:gd name="T18" fmla="*/ 117 w 27"/>
                  <a:gd name="T19" fmla="*/ 343 h 32"/>
                  <a:gd name="T20" fmla="*/ 98 w 27"/>
                  <a:gd name="T21" fmla="*/ 334 h 32"/>
                  <a:gd name="T22" fmla="*/ 78 w 27"/>
                  <a:gd name="T23" fmla="*/ 305 h 32"/>
                  <a:gd name="T24" fmla="*/ 78 w 27"/>
                  <a:gd name="T25" fmla="*/ 299 h 32"/>
                  <a:gd name="T26" fmla="*/ 74 w 27"/>
                  <a:gd name="T27" fmla="*/ 286 h 32"/>
                  <a:gd name="T28" fmla="*/ 49 w 27"/>
                  <a:gd name="T29" fmla="*/ 261 h 32"/>
                  <a:gd name="T30" fmla="*/ 39 w 27"/>
                  <a:gd name="T31" fmla="*/ 223 h 32"/>
                  <a:gd name="T32" fmla="*/ 31 w 27"/>
                  <a:gd name="T33" fmla="*/ 200 h 32"/>
                  <a:gd name="T34" fmla="*/ 1 w 27"/>
                  <a:gd name="T35" fmla="*/ 163 h 32"/>
                  <a:gd name="T36" fmla="*/ 1 w 27"/>
                  <a:gd name="T37" fmla="*/ 127 h 32"/>
                  <a:gd name="T38" fmla="*/ 1 w 27"/>
                  <a:gd name="T39" fmla="*/ 97 h 32"/>
                  <a:gd name="T40" fmla="*/ 1 w 27"/>
                  <a:gd name="T41" fmla="*/ 59 h 32"/>
                  <a:gd name="T42" fmla="*/ 31 w 27"/>
                  <a:gd name="T43" fmla="*/ 28 h 32"/>
                  <a:gd name="T44" fmla="*/ 39 w 27"/>
                  <a:gd name="T45" fmla="*/ 1 h 32"/>
                  <a:gd name="T46" fmla="*/ 49 w 27"/>
                  <a:gd name="T47" fmla="*/ 0 h 32"/>
                  <a:gd name="T48" fmla="*/ 74 w 27"/>
                  <a:gd name="T49" fmla="*/ 0 h 32"/>
                  <a:gd name="T50" fmla="*/ 98 w 27"/>
                  <a:gd name="T51" fmla="*/ 0 h 32"/>
                  <a:gd name="T52" fmla="*/ 121 w 27"/>
                  <a:gd name="T53" fmla="*/ 1 h 32"/>
                  <a:gd name="T54" fmla="*/ 147 w 27"/>
                  <a:gd name="T55" fmla="*/ 1 h 32"/>
                  <a:gd name="T56" fmla="*/ 152 w 27"/>
                  <a:gd name="T57" fmla="*/ 28 h 32"/>
                  <a:gd name="T58" fmla="*/ 167 w 27"/>
                  <a:gd name="T59" fmla="*/ 46 h 32"/>
                  <a:gd name="T60" fmla="*/ 185 w 27"/>
                  <a:gd name="T61" fmla="*/ 59 h 32"/>
                  <a:gd name="T62" fmla="*/ 191 w 27"/>
                  <a:gd name="T63" fmla="*/ 83 h 32"/>
                  <a:gd name="T64" fmla="*/ 210 w 27"/>
                  <a:gd name="T65" fmla="*/ 97 h 32"/>
                  <a:gd name="T66" fmla="*/ 220 w 27"/>
                  <a:gd name="T67" fmla="*/ 106 h 32"/>
                  <a:gd name="T68" fmla="*/ 220 w 27"/>
                  <a:gd name="T69" fmla="*/ 136 h 32"/>
                  <a:gd name="T70" fmla="*/ 241 w 27"/>
                  <a:gd name="T71" fmla="*/ 163 h 32"/>
                  <a:gd name="T72" fmla="*/ 246 w 27"/>
                  <a:gd name="T73" fmla="*/ 174 h 32"/>
                  <a:gd name="T74" fmla="*/ 246 w 27"/>
                  <a:gd name="T75" fmla="*/ 209 h 32"/>
                  <a:gd name="T76" fmla="*/ 271 w 27"/>
                  <a:gd name="T77" fmla="*/ 223 h 32"/>
                  <a:gd name="T78" fmla="*/ 271 w 27"/>
                  <a:gd name="T79" fmla="*/ 261 h 32"/>
                  <a:gd name="T80" fmla="*/ 271 w 27"/>
                  <a:gd name="T81" fmla="*/ 286 h 32"/>
                  <a:gd name="T82" fmla="*/ 271 w 27"/>
                  <a:gd name="T83" fmla="*/ 286 h 32"/>
                  <a:gd name="T84" fmla="*/ 246 w 27"/>
                  <a:gd name="T85" fmla="*/ 299 h 32"/>
                  <a:gd name="T86" fmla="*/ 246 w 27"/>
                  <a:gd name="T87" fmla="*/ 305 h 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 h="32">
                    <a:moveTo>
                      <a:pt x="25" y="26"/>
                    </a:moveTo>
                    <a:lnTo>
                      <a:pt x="25" y="28"/>
                    </a:lnTo>
                    <a:lnTo>
                      <a:pt x="24" y="29"/>
                    </a:lnTo>
                    <a:lnTo>
                      <a:pt x="22" y="31"/>
                    </a:lnTo>
                    <a:lnTo>
                      <a:pt x="21" y="31"/>
                    </a:lnTo>
                    <a:lnTo>
                      <a:pt x="19" y="32"/>
                    </a:lnTo>
                    <a:lnTo>
                      <a:pt x="18" y="32"/>
                    </a:lnTo>
                    <a:lnTo>
                      <a:pt x="17" y="32"/>
                    </a:lnTo>
                    <a:lnTo>
                      <a:pt x="15" y="31"/>
                    </a:lnTo>
                    <a:lnTo>
                      <a:pt x="14" y="31"/>
                    </a:lnTo>
                    <a:lnTo>
                      <a:pt x="12" y="29"/>
                    </a:lnTo>
                    <a:lnTo>
                      <a:pt x="11" y="29"/>
                    </a:lnTo>
                    <a:lnTo>
                      <a:pt x="11" y="28"/>
                    </a:lnTo>
                    <a:lnTo>
                      <a:pt x="10" y="28"/>
                    </a:lnTo>
                    <a:lnTo>
                      <a:pt x="8" y="26"/>
                    </a:lnTo>
                    <a:lnTo>
                      <a:pt x="8" y="25"/>
                    </a:lnTo>
                    <a:lnTo>
                      <a:pt x="7" y="25"/>
                    </a:lnTo>
                    <a:lnTo>
                      <a:pt x="7" y="24"/>
                    </a:lnTo>
                    <a:lnTo>
                      <a:pt x="5" y="22"/>
                    </a:lnTo>
                    <a:lnTo>
                      <a:pt x="4" y="21"/>
                    </a:lnTo>
                    <a:lnTo>
                      <a:pt x="4" y="19"/>
                    </a:lnTo>
                    <a:lnTo>
                      <a:pt x="3" y="18"/>
                    </a:lnTo>
                    <a:lnTo>
                      <a:pt x="3" y="16"/>
                    </a:lnTo>
                    <a:lnTo>
                      <a:pt x="1" y="15"/>
                    </a:lnTo>
                    <a:lnTo>
                      <a:pt x="1" y="14"/>
                    </a:lnTo>
                    <a:lnTo>
                      <a:pt x="1" y="12"/>
                    </a:lnTo>
                    <a:lnTo>
                      <a:pt x="1" y="11"/>
                    </a:lnTo>
                    <a:lnTo>
                      <a:pt x="0" y="9"/>
                    </a:lnTo>
                    <a:lnTo>
                      <a:pt x="1" y="8"/>
                    </a:lnTo>
                    <a:lnTo>
                      <a:pt x="1" y="7"/>
                    </a:lnTo>
                    <a:lnTo>
                      <a:pt x="1" y="5"/>
                    </a:lnTo>
                    <a:lnTo>
                      <a:pt x="1" y="4"/>
                    </a:lnTo>
                    <a:lnTo>
                      <a:pt x="3" y="2"/>
                    </a:lnTo>
                    <a:lnTo>
                      <a:pt x="3" y="1"/>
                    </a:lnTo>
                    <a:lnTo>
                      <a:pt x="4" y="1"/>
                    </a:lnTo>
                    <a:lnTo>
                      <a:pt x="5" y="0"/>
                    </a:lnTo>
                    <a:lnTo>
                      <a:pt x="7" y="0"/>
                    </a:lnTo>
                    <a:lnTo>
                      <a:pt x="8" y="0"/>
                    </a:lnTo>
                    <a:lnTo>
                      <a:pt x="10" y="0"/>
                    </a:lnTo>
                    <a:lnTo>
                      <a:pt x="11" y="0"/>
                    </a:lnTo>
                    <a:lnTo>
                      <a:pt x="12" y="1"/>
                    </a:lnTo>
                    <a:lnTo>
                      <a:pt x="14" y="1"/>
                    </a:lnTo>
                    <a:lnTo>
                      <a:pt x="15" y="2"/>
                    </a:lnTo>
                    <a:lnTo>
                      <a:pt x="17" y="4"/>
                    </a:lnTo>
                    <a:lnTo>
                      <a:pt x="18" y="5"/>
                    </a:lnTo>
                    <a:lnTo>
                      <a:pt x="19" y="7"/>
                    </a:lnTo>
                    <a:lnTo>
                      <a:pt x="21" y="8"/>
                    </a:lnTo>
                    <a:lnTo>
                      <a:pt x="21" y="9"/>
                    </a:lnTo>
                    <a:lnTo>
                      <a:pt x="22" y="9"/>
                    </a:lnTo>
                    <a:lnTo>
                      <a:pt x="22" y="11"/>
                    </a:lnTo>
                    <a:lnTo>
                      <a:pt x="22" y="12"/>
                    </a:lnTo>
                    <a:lnTo>
                      <a:pt x="24" y="12"/>
                    </a:lnTo>
                    <a:lnTo>
                      <a:pt x="24" y="14"/>
                    </a:lnTo>
                    <a:lnTo>
                      <a:pt x="24" y="15"/>
                    </a:lnTo>
                    <a:lnTo>
                      <a:pt x="25" y="15"/>
                    </a:lnTo>
                    <a:lnTo>
                      <a:pt x="25" y="16"/>
                    </a:lnTo>
                    <a:lnTo>
                      <a:pt x="25" y="18"/>
                    </a:lnTo>
                    <a:lnTo>
                      <a:pt x="27" y="19"/>
                    </a:lnTo>
                    <a:lnTo>
                      <a:pt x="27" y="21"/>
                    </a:lnTo>
                    <a:lnTo>
                      <a:pt x="27" y="22"/>
                    </a:lnTo>
                    <a:lnTo>
                      <a:pt x="27" y="24"/>
                    </a:lnTo>
                    <a:lnTo>
                      <a:pt x="25" y="25"/>
                    </a:lnTo>
                    <a:lnTo>
                      <a:pt x="25" y="26"/>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71" name="Freeform 161"/>
              <p:cNvSpPr>
                <a:spLocks/>
              </p:cNvSpPr>
              <p:nvPr/>
            </p:nvSpPr>
            <p:spPr bwMode="auto">
              <a:xfrm>
                <a:off x="3271" y="1352"/>
                <a:ext cx="34" cy="40"/>
              </a:xfrm>
              <a:custGeom>
                <a:avLst/>
                <a:gdLst>
                  <a:gd name="T0" fmla="*/ 246 w 27"/>
                  <a:gd name="T1" fmla="*/ 350 h 31"/>
                  <a:gd name="T2" fmla="*/ 241 w 27"/>
                  <a:gd name="T3" fmla="*/ 385 h 31"/>
                  <a:gd name="T4" fmla="*/ 220 w 27"/>
                  <a:gd name="T5" fmla="*/ 385 h 31"/>
                  <a:gd name="T6" fmla="*/ 210 w 27"/>
                  <a:gd name="T7" fmla="*/ 397 h 31"/>
                  <a:gd name="T8" fmla="*/ 191 w 27"/>
                  <a:gd name="T9" fmla="*/ 397 h 31"/>
                  <a:gd name="T10" fmla="*/ 185 w 27"/>
                  <a:gd name="T11" fmla="*/ 397 h 31"/>
                  <a:gd name="T12" fmla="*/ 167 w 27"/>
                  <a:gd name="T13" fmla="*/ 397 h 31"/>
                  <a:gd name="T14" fmla="*/ 152 w 27"/>
                  <a:gd name="T15" fmla="*/ 397 h 31"/>
                  <a:gd name="T16" fmla="*/ 121 w 27"/>
                  <a:gd name="T17" fmla="*/ 385 h 31"/>
                  <a:gd name="T18" fmla="*/ 117 w 27"/>
                  <a:gd name="T19" fmla="*/ 350 h 31"/>
                  <a:gd name="T20" fmla="*/ 98 w 27"/>
                  <a:gd name="T21" fmla="*/ 350 h 31"/>
                  <a:gd name="T22" fmla="*/ 78 w 27"/>
                  <a:gd name="T23" fmla="*/ 346 h 31"/>
                  <a:gd name="T24" fmla="*/ 78 w 27"/>
                  <a:gd name="T25" fmla="*/ 316 h 31"/>
                  <a:gd name="T26" fmla="*/ 74 w 27"/>
                  <a:gd name="T27" fmla="*/ 308 h 31"/>
                  <a:gd name="T28" fmla="*/ 49 w 27"/>
                  <a:gd name="T29" fmla="*/ 268 h 31"/>
                  <a:gd name="T30" fmla="*/ 39 w 27"/>
                  <a:gd name="T31" fmla="*/ 265 h 31"/>
                  <a:gd name="T32" fmla="*/ 31 w 27"/>
                  <a:gd name="T33" fmla="*/ 210 h 31"/>
                  <a:gd name="T34" fmla="*/ 1 w 27"/>
                  <a:gd name="T35" fmla="*/ 179 h 31"/>
                  <a:gd name="T36" fmla="*/ 1 w 27"/>
                  <a:gd name="T37" fmla="*/ 126 h 31"/>
                  <a:gd name="T38" fmla="*/ 1 w 27"/>
                  <a:gd name="T39" fmla="*/ 88 h 31"/>
                  <a:gd name="T40" fmla="*/ 1 w 27"/>
                  <a:gd name="T41" fmla="*/ 46 h 31"/>
                  <a:gd name="T42" fmla="*/ 31 w 27"/>
                  <a:gd name="T43" fmla="*/ 36 h 31"/>
                  <a:gd name="T44" fmla="*/ 39 w 27"/>
                  <a:gd name="T45" fmla="*/ 1 h 31"/>
                  <a:gd name="T46" fmla="*/ 49 w 27"/>
                  <a:gd name="T47" fmla="*/ 0 h 31"/>
                  <a:gd name="T48" fmla="*/ 74 w 27"/>
                  <a:gd name="T49" fmla="*/ 0 h 31"/>
                  <a:gd name="T50" fmla="*/ 98 w 27"/>
                  <a:gd name="T51" fmla="*/ 0 h 31"/>
                  <a:gd name="T52" fmla="*/ 121 w 27"/>
                  <a:gd name="T53" fmla="*/ 0 h 31"/>
                  <a:gd name="T54" fmla="*/ 147 w 27"/>
                  <a:gd name="T55" fmla="*/ 1 h 31"/>
                  <a:gd name="T56" fmla="*/ 152 w 27"/>
                  <a:gd name="T57" fmla="*/ 36 h 31"/>
                  <a:gd name="T58" fmla="*/ 167 w 27"/>
                  <a:gd name="T59" fmla="*/ 46 h 31"/>
                  <a:gd name="T60" fmla="*/ 185 w 27"/>
                  <a:gd name="T61" fmla="*/ 76 h 31"/>
                  <a:gd name="T62" fmla="*/ 191 w 27"/>
                  <a:gd name="T63" fmla="*/ 88 h 31"/>
                  <a:gd name="T64" fmla="*/ 210 w 27"/>
                  <a:gd name="T65" fmla="*/ 98 h 31"/>
                  <a:gd name="T66" fmla="*/ 220 w 27"/>
                  <a:gd name="T67" fmla="*/ 126 h 31"/>
                  <a:gd name="T68" fmla="*/ 220 w 27"/>
                  <a:gd name="T69" fmla="*/ 139 h 31"/>
                  <a:gd name="T70" fmla="*/ 241 w 27"/>
                  <a:gd name="T71" fmla="*/ 179 h 31"/>
                  <a:gd name="T72" fmla="*/ 246 w 27"/>
                  <a:gd name="T73" fmla="*/ 190 h 31"/>
                  <a:gd name="T74" fmla="*/ 246 w 27"/>
                  <a:gd name="T75" fmla="*/ 210 h 31"/>
                  <a:gd name="T76" fmla="*/ 271 w 27"/>
                  <a:gd name="T77" fmla="*/ 265 h 31"/>
                  <a:gd name="T78" fmla="*/ 271 w 27"/>
                  <a:gd name="T79" fmla="*/ 268 h 31"/>
                  <a:gd name="T80" fmla="*/ 271 w 27"/>
                  <a:gd name="T81" fmla="*/ 298 h 31"/>
                  <a:gd name="T82" fmla="*/ 271 w 27"/>
                  <a:gd name="T83" fmla="*/ 308 h 31"/>
                  <a:gd name="T84" fmla="*/ 246 w 27"/>
                  <a:gd name="T85" fmla="*/ 316 h 31"/>
                  <a:gd name="T86" fmla="*/ 246 w 27"/>
                  <a:gd name="T87" fmla="*/ 316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 h="31">
                    <a:moveTo>
                      <a:pt x="25" y="27"/>
                    </a:moveTo>
                    <a:lnTo>
                      <a:pt x="25" y="28"/>
                    </a:lnTo>
                    <a:lnTo>
                      <a:pt x="24" y="30"/>
                    </a:lnTo>
                    <a:lnTo>
                      <a:pt x="22" y="30"/>
                    </a:lnTo>
                    <a:lnTo>
                      <a:pt x="22" y="31"/>
                    </a:lnTo>
                    <a:lnTo>
                      <a:pt x="21" y="31"/>
                    </a:lnTo>
                    <a:lnTo>
                      <a:pt x="19" y="31"/>
                    </a:lnTo>
                    <a:lnTo>
                      <a:pt x="18" y="31"/>
                    </a:lnTo>
                    <a:lnTo>
                      <a:pt x="17" y="31"/>
                    </a:lnTo>
                    <a:lnTo>
                      <a:pt x="15" y="31"/>
                    </a:lnTo>
                    <a:lnTo>
                      <a:pt x="14" y="30"/>
                    </a:lnTo>
                    <a:lnTo>
                      <a:pt x="12" y="30"/>
                    </a:lnTo>
                    <a:lnTo>
                      <a:pt x="11" y="28"/>
                    </a:lnTo>
                    <a:lnTo>
                      <a:pt x="10" y="28"/>
                    </a:lnTo>
                    <a:lnTo>
                      <a:pt x="10" y="27"/>
                    </a:lnTo>
                    <a:lnTo>
                      <a:pt x="8" y="27"/>
                    </a:lnTo>
                    <a:lnTo>
                      <a:pt x="8" y="25"/>
                    </a:lnTo>
                    <a:lnTo>
                      <a:pt x="7" y="24"/>
                    </a:lnTo>
                    <a:lnTo>
                      <a:pt x="5" y="23"/>
                    </a:lnTo>
                    <a:lnTo>
                      <a:pt x="5" y="21"/>
                    </a:lnTo>
                    <a:lnTo>
                      <a:pt x="4" y="21"/>
                    </a:lnTo>
                    <a:lnTo>
                      <a:pt x="4" y="20"/>
                    </a:lnTo>
                    <a:lnTo>
                      <a:pt x="3" y="18"/>
                    </a:lnTo>
                    <a:lnTo>
                      <a:pt x="3" y="17"/>
                    </a:lnTo>
                    <a:lnTo>
                      <a:pt x="1" y="15"/>
                    </a:lnTo>
                    <a:lnTo>
                      <a:pt x="1" y="14"/>
                    </a:lnTo>
                    <a:lnTo>
                      <a:pt x="1" y="13"/>
                    </a:lnTo>
                    <a:lnTo>
                      <a:pt x="1" y="10"/>
                    </a:lnTo>
                    <a:lnTo>
                      <a:pt x="0" y="8"/>
                    </a:lnTo>
                    <a:lnTo>
                      <a:pt x="1" y="7"/>
                    </a:lnTo>
                    <a:lnTo>
                      <a:pt x="1" y="6"/>
                    </a:lnTo>
                    <a:lnTo>
                      <a:pt x="1" y="4"/>
                    </a:lnTo>
                    <a:lnTo>
                      <a:pt x="1" y="3"/>
                    </a:lnTo>
                    <a:lnTo>
                      <a:pt x="3" y="3"/>
                    </a:lnTo>
                    <a:lnTo>
                      <a:pt x="3" y="1"/>
                    </a:lnTo>
                    <a:lnTo>
                      <a:pt x="4" y="1"/>
                    </a:lnTo>
                    <a:lnTo>
                      <a:pt x="4" y="0"/>
                    </a:lnTo>
                    <a:lnTo>
                      <a:pt x="5" y="0"/>
                    </a:lnTo>
                    <a:lnTo>
                      <a:pt x="7" y="0"/>
                    </a:lnTo>
                    <a:lnTo>
                      <a:pt x="8" y="0"/>
                    </a:lnTo>
                    <a:lnTo>
                      <a:pt x="10" y="0"/>
                    </a:lnTo>
                    <a:lnTo>
                      <a:pt x="11" y="0"/>
                    </a:lnTo>
                    <a:lnTo>
                      <a:pt x="12" y="0"/>
                    </a:lnTo>
                    <a:lnTo>
                      <a:pt x="12" y="1"/>
                    </a:lnTo>
                    <a:lnTo>
                      <a:pt x="14" y="1"/>
                    </a:lnTo>
                    <a:lnTo>
                      <a:pt x="15" y="1"/>
                    </a:lnTo>
                    <a:lnTo>
                      <a:pt x="15" y="3"/>
                    </a:lnTo>
                    <a:lnTo>
                      <a:pt x="17" y="3"/>
                    </a:lnTo>
                    <a:lnTo>
                      <a:pt x="17" y="4"/>
                    </a:lnTo>
                    <a:lnTo>
                      <a:pt x="18" y="4"/>
                    </a:lnTo>
                    <a:lnTo>
                      <a:pt x="18" y="6"/>
                    </a:lnTo>
                    <a:lnTo>
                      <a:pt x="19" y="6"/>
                    </a:lnTo>
                    <a:lnTo>
                      <a:pt x="19" y="7"/>
                    </a:lnTo>
                    <a:lnTo>
                      <a:pt x="21" y="7"/>
                    </a:lnTo>
                    <a:lnTo>
                      <a:pt x="21" y="8"/>
                    </a:lnTo>
                    <a:lnTo>
                      <a:pt x="22" y="10"/>
                    </a:lnTo>
                    <a:lnTo>
                      <a:pt x="22" y="11"/>
                    </a:lnTo>
                    <a:lnTo>
                      <a:pt x="24" y="13"/>
                    </a:lnTo>
                    <a:lnTo>
                      <a:pt x="24" y="14"/>
                    </a:lnTo>
                    <a:lnTo>
                      <a:pt x="25" y="15"/>
                    </a:lnTo>
                    <a:lnTo>
                      <a:pt x="25" y="17"/>
                    </a:lnTo>
                    <a:lnTo>
                      <a:pt x="25" y="18"/>
                    </a:lnTo>
                    <a:lnTo>
                      <a:pt x="27" y="20"/>
                    </a:lnTo>
                    <a:lnTo>
                      <a:pt x="27" y="21"/>
                    </a:lnTo>
                    <a:lnTo>
                      <a:pt x="27" y="23"/>
                    </a:lnTo>
                    <a:lnTo>
                      <a:pt x="27" y="24"/>
                    </a:lnTo>
                    <a:lnTo>
                      <a:pt x="25" y="24"/>
                    </a:lnTo>
                    <a:lnTo>
                      <a:pt x="25" y="25"/>
                    </a:lnTo>
                    <a:lnTo>
                      <a:pt x="25" y="2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72" name="Freeform 162"/>
              <p:cNvSpPr>
                <a:spLocks/>
              </p:cNvSpPr>
              <p:nvPr/>
            </p:nvSpPr>
            <p:spPr bwMode="auto">
              <a:xfrm>
                <a:off x="3271" y="1390"/>
                <a:ext cx="31" cy="43"/>
              </a:xfrm>
              <a:custGeom>
                <a:avLst/>
                <a:gdLst>
                  <a:gd name="T0" fmla="*/ 210 w 25"/>
                  <a:gd name="T1" fmla="*/ 550 h 32"/>
                  <a:gd name="T2" fmla="*/ 207 w 25"/>
                  <a:gd name="T3" fmla="*/ 551 h 32"/>
                  <a:gd name="T4" fmla="*/ 185 w 25"/>
                  <a:gd name="T5" fmla="*/ 598 h 32"/>
                  <a:gd name="T6" fmla="*/ 181 w 25"/>
                  <a:gd name="T7" fmla="*/ 598 h 32"/>
                  <a:gd name="T8" fmla="*/ 167 w 25"/>
                  <a:gd name="T9" fmla="*/ 615 h 32"/>
                  <a:gd name="T10" fmla="*/ 149 w 25"/>
                  <a:gd name="T11" fmla="*/ 615 h 32"/>
                  <a:gd name="T12" fmla="*/ 146 w 25"/>
                  <a:gd name="T13" fmla="*/ 615 h 32"/>
                  <a:gd name="T14" fmla="*/ 118 w 25"/>
                  <a:gd name="T15" fmla="*/ 598 h 32"/>
                  <a:gd name="T16" fmla="*/ 109 w 25"/>
                  <a:gd name="T17" fmla="*/ 598 h 32"/>
                  <a:gd name="T18" fmla="*/ 95 w 25"/>
                  <a:gd name="T19" fmla="*/ 551 h 32"/>
                  <a:gd name="T20" fmla="*/ 88 w 25"/>
                  <a:gd name="T21" fmla="*/ 550 h 32"/>
                  <a:gd name="T22" fmla="*/ 71 w 25"/>
                  <a:gd name="T23" fmla="*/ 500 h 32"/>
                  <a:gd name="T24" fmla="*/ 62 w 25"/>
                  <a:gd name="T25" fmla="*/ 493 h 32"/>
                  <a:gd name="T26" fmla="*/ 40 w 25"/>
                  <a:gd name="T27" fmla="*/ 458 h 32"/>
                  <a:gd name="T28" fmla="*/ 32 w 25"/>
                  <a:gd name="T29" fmla="*/ 430 h 32"/>
                  <a:gd name="T30" fmla="*/ 26 w 25"/>
                  <a:gd name="T31" fmla="*/ 372 h 32"/>
                  <a:gd name="T32" fmla="*/ 26 w 25"/>
                  <a:gd name="T33" fmla="*/ 320 h 32"/>
                  <a:gd name="T34" fmla="*/ 1 w 25"/>
                  <a:gd name="T35" fmla="*/ 277 h 32"/>
                  <a:gd name="T36" fmla="*/ 0 w 25"/>
                  <a:gd name="T37" fmla="*/ 211 h 32"/>
                  <a:gd name="T38" fmla="*/ 0 w 25"/>
                  <a:gd name="T39" fmla="*/ 157 h 32"/>
                  <a:gd name="T40" fmla="*/ 1 w 25"/>
                  <a:gd name="T41" fmla="*/ 98 h 32"/>
                  <a:gd name="T42" fmla="*/ 1 w 25"/>
                  <a:gd name="T43" fmla="*/ 40 h 32"/>
                  <a:gd name="T44" fmla="*/ 32 w 25"/>
                  <a:gd name="T45" fmla="*/ 1 h 32"/>
                  <a:gd name="T46" fmla="*/ 40 w 25"/>
                  <a:gd name="T47" fmla="*/ 0 h 32"/>
                  <a:gd name="T48" fmla="*/ 62 w 25"/>
                  <a:gd name="T49" fmla="*/ 0 h 32"/>
                  <a:gd name="T50" fmla="*/ 88 w 25"/>
                  <a:gd name="T51" fmla="*/ 0 h 32"/>
                  <a:gd name="T52" fmla="*/ 95 w 25"/>
                  <a:gd name="T53" fmla="*/ 1 h 32"/>
                  <a:gd name="T54" fmla="*/ 118 w 25"/>
                  <a:gd name="T55" fmla="*/ 1 h 32"/>
                  <a:gd name="T56" fmla="*/ 135 w 25"/>
                  <a:gd name="T57" fmla="*/ 40 h 32"/>
                  <a:gd name="T58" fmla="*/ 146 w 25"/>
                  <a:gd name="T59" fmla="*/ 73 h 32"/>
                  <a:gd name="T60" fmla="*/ 149 w 25"/>
                  <a:gd name="T61" fmla="*/ 98 h 32"/>
                  <a:gd name="T62" fmla="*/ 167 w 25"/>
                  <a:gd name="T63" fmla="*/ 132 h 32"/>
                  <a:gd name="T64" fmla="*/ 181 w 25"/>
                  <a:gd name="T65" fmla="*/ 157 h 32"/>
                  <a:gd name="T66" fmla="*/ 185 w 25"/>
                  <a:gd name="T67" fmla="*/ 177 h 32"/>
                  <a:gd name="T68" fmla="*/ 185 w 25"/>
                  <a:gd name="T69" fmla="*/ 238 h 32"/>
                  <a:gd name="T70" fmla="*/ 207 w 25"/>
                  <a:gd name="T71" fmla="*/ 277 h 32"/>
                  <a:gd name="T72" fmla="*/ 210 w 25"/>
                  <a:gd name="T73" fmla="*/ 284 h 32"/>
                  <a:gd name="T74" fmla="*/ 210 w 25"/>
                  <a:gd name="T75" fmla="*/ 341 h 32"/>
                  <a:gd name="T76" fmla="*/ 210 w 25"/>
                  <a:gd name="T77" fmla="*/ 372 h 32"/>
                  <a:gd name="T78" fmla="*/ 210 w 25"/>
                  <a:gd name="T79" fmla="*/ 430 h 32"/>
                  <a:gd name="T80" fmla="*/ 210 w 25"/>
                  <a:gd name="T81" fmla="*/ 458 h 32"/>
                  <a:gd name="T82" fmla="*/ 210 w 25"/>
                  <a:gd name="T83" fmla="*/ 458 h 32"/>
                  <a:gd name="T84" fmla="*/ 210 w 25"/>
                  <a:gd name="T85" fmla="*/ 493 h 32"/>
                  <a:gd name="T86" fmla="*/ 210 w 25"/>
                  <a:gd name="T87" fmla="*/ 500 h 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 h="32">
                    <a:moveTo>
                      <a:pt x="25" y="26"/>
                    </a:moveTo>
                    <a:lnTo>
                      <a:pt x="25" y="28"/>
                    </a:lnTo>
                    <a:lnTo>
                      <a:pt x="24" y="29"/>
                    </a:lnTo>
                    <a:lnTo>
                      <a:pt x="24" y="31"/>
                    </a:lnTo>
                    <a:lnTo>
                      <a:pt x="22" y="31"/>
                    </a:lnTo>
                    <a:lnTo>
                      <a:pt x="21" y="31"/>
                    </a:lnTo>
                    <a:lnTo>
                      <a:pt x="19" y="32"/>
                    </a:lnTo>
                    <a:lnTo>
                      <a:pt x="18" y="32"/>
                    </a:lnTo>
                    <a:lnTo>
                      <a:pt x="17" y="32"/>
                    </a:lnTo>
                    <a:lnTo>
                      <a:pt x="15" y="32"/>
                    </a:lnTo>
                    <a:lnTo>
                      <a:pt x="14" y="31"/>
                    </a:lnTo>
                    <a:lnTo>
                      <a:pt x="12" y="31"/>
                    </a:lnTo>
                    <a:lnTo>
                      <a:pt x="11" y="29"/>
                    </a:lnTo>
                    <a:lnTo>
                      <a:pt x="10" y="28"/>
                    </a:lnTo>
                    <a:lnTo>
                      <a:pt x="8" y="26"/>
                    </a:lnTo>
                    <a:lnTo>
                      <a:pt x="7" y="25"/>
                    </a:lnTo>
                    <a:lnTo>
                      <a:pt x="5" y="24"/>
                    </a:lnTo>
                    <a:lnTo>
                      <a:pt x="4" y="22"/>
                    </a:lnTo>
                    <a:lnTo>
                      <a:pt x="4" y="21"/>
                    </a:lnTo>
                    <a:lnTo>
                      <a:pt x="3" y="19"/>
                    </a:lnTo>
                    <a:lnTo>
                      <a:pt x="3" y="18"/>
                    </a:lnTo>
                    <a:lnTo>
                      <a:pt x="3" y="16"/>
                    </a:lnTo>
                    <a:lnTo>
                      <a:pt x="1" y="15"/>
                    </a:lnTo>
                    <a:lnTo>
                      <a:pt x="1" y="14"/>
                    </a:lnTo>
                    <a:lnTo>
                      <a:pt x="1" y="12"/>
                    </a:lnTo>
                    <a:lnTo>
                      <a:pt x="0" y="11"/>
                    </a:lnTo>
                    <a:lnTo>
                      <a:pt x="0" y="9"/>
                    </a:lnTo>
                    <a:lnTo>
                      <a:pt x="0" y="8"/>
                    </a:lnTo>
                    <a:lnTo>
                      <a:pt x="0" y="7"/>
                    </a:lnTo>
                    <a:lnTo>
                      <a:pt x="1" y="5"/>
                    </a:lnTo>
                    <a:lnTo>
                      <a:pt x="1" y="4"/>
                    </a:lnTo>
                    <a:lnTo>
                      <a:pt x="1" y="2"/>
                    </a:lnTo>
                    <a:lnTo>
                      <a:pt x="3" y="2"/>
                    </a:lnTo>
                    <a:lnTo>
                      <a:pt x="4" y="1"/>
                    </a:lnTo>
                    <a:lnTo>
                      <a:pt x="5" y="0"/>
                    </a:lnTo>
                    <a:lnTo>
                      <a:pt x="7" y="0"/>
                    </a:lnTo>
                    <a:lnTo>
                      <a:pt x="8" y="0"/>
                    </a:lnTo>
                    <a:lnTo>
                      <a:pt x="10" y="0"/>
                    </a:lnTo>
                    <a:lnTo>
                      <a:pt x="11" y="0"/>
                    </a:lnTo>
                    <a:lnTo>
                      <a:pt x="11" y="1"/>
                    </a:lnTo>
                    <a:lnTo>
                      <a:pt x="12" y="1"/>
                    </a:lnTo>
                    <a:lnTo>
                      <a:pt x="14" y="1"/>
                    </a:lnTo>
                    <a:lnTo>
                      <a:pt x="14" y="2"/>
                    </a:lnTo>
                    <a:lnTo>
                      <a:pt x="15" y="2"/>
                    </a:lnTo>
                    <a:lnTo>
                      <a:pt x="15" y="4"/>
                    </a:lnTo>
                    <a:lnTo>
                      <a:pt x="17" y="4"/>
                    </a:lnTo>
                    <a:lnTo>
                      <a:pt x="17" y="5"/>
                    </a:lnTo>
                    <a:lnTo>
                      <a:pt x="18" y="5"/>
                    </a:lnTo>
                    <a:lnTo>
                      <a:pt x="18" y="7"/>
                    </a:lnTo>
                    <a:lnTo>
                      <a:pt x="19" y="7"/>
                    </a:lnTo>
                    <a:lnTo>
                      <a:pt x="19" y="8"/>
                    </a:lnTo>
                    <a:lnTo>
                      <a:pt x="21" y="8"/>
                    </a:lnTo>
                    <a:lnTo>
                      <a:pt x="21" y="9"/>
                    </a:lnTo>
                    <a:lnTo>
                      <a:pt x="22" y="9"/>
                    </a:lnTo>
                    <a:lnTo>
                      <a:pt x="22" y="11"/>
                    </a:lnTo>
                    <a:lnTo>
                      <a:pt x="22" y="12"/>
                    </a:lnTo>
                    <a:lnTo>
                      <a:pt x="24" y="12"/>
                    </a:lnTo>
                    <a:lnTo>
                      <a:pt x="24" y="14"/>
                    </a:lnTo>
                    <a:lnTo>
                      <a:pt x="24" y="15"/>
                    </a:lnTo>
                    <a:lnTo>
                      <a:pt x="25" y="15"/>
                    </a:lnTo>
                    <a:lnTo>
                      <a:pt x="25" y="16"/>
                    </a:lnTo>
                    <a:lnTo>
                      <a:pt x="25" y="18"/>
                    </a:lnTo>
                    <a:lnTo>
                      <a:pt x="25" y="19"/>
                    </a:lnTo>
                    <a:lnTo>
                      <a:pt x="25" y="21"/>
                    </a:lnTo>
                    <a:lnTo>
                      <a:pt x="25" y="22"/>
                    </a:lnTo>
                    <a:lnTo>
                      <a:pt x="25" y="24"/>
                    </a:lnTo>
                    <a:lnTo>
                      <a:pt x="25" y="25"/>
                    </a:lnTo>
                    <a:lnTo>
                      <a:pt x="25" y="26"/>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73" name="Freeform 163"/>
              <p:cNvSpPr>
                <a:spLocks/>
              </p:cNvSpPr>
              <p:nvPr/>
            </p:nvSpPr>
            <p:spPr bwMode="auto">
              <a:xfrm>
                <a:off x="3259" y="1069"/>
                <a:ext cx="12" cy="40"/>
              </a:xfrm>
              <a:custGeom>
                <a:avLst/>
                <a:gdLst>
                  <a:gd name="T0" fmla="*/ 917 w 7"/>
                  <a:gd name="T1" fmla="*/ 46 h 31"/>
                  <a:gd name="T2" fmla="*/ 917 w 7"/>
                  <a:gd name="T3" fmla="*/ 88 h 31"/>
                  <a:gd name="T4" fmla="*/ 917 w 7"/>
                  <a:gd name="T5" fmla="*/ 98 h 31"/>
                  <a:gd name="T6" fmla="*/ 1137 w 7"/>
                  <a:gd name="T7" fmla="*/ 147 h 31"/>
                  <a:gd name="T8" fmla="*/ 1137 w 7"/>
                  <a:gd name="T9" fmla="*/ 190 h 31"/>
                  <a:gd name="T10" fmla="*/ 1572 w 7"/>
                  <a:gd name="T11" fmla="*/ 245 h 31"/>
                  <a:gd name="T12" fmla="*/ 1572 w 7"/>
                  <a:gd name="T13" fmla="*/ 271 h 31"/>
                  <a:gd name="T14" fmla="*/ 1572 w 7"/>
                  <a:gd name="T15" fmla="*/ 316 h 31"/>
                  <a:gd name="T16" fmla="*/ 1572 w 7"/>
                  <a:gd name="T17" fmla="*/ 342 h 31"/>
                  <a:gd name="T18" fmla="*/ 1572 w 7"/>
                  <a:gd name="T19" fmla="*/ 350 h 31"/>
                  <a:gd name="T20" fmla="*/ 1572 w 7"/>
                  <a:gd name="T21" fmla="*/ 369 h 31"/>
                  <a:gd name="T22" fmla="*/ 1572 w 7"/>
                  <a:gd name="T23" fmla="*/ 397 h 31"/>
                  <a:gd name="T24" fmla="*/ 1137 w 7"/>
                  <a:gd name="T25" fmla="*/ 397 h 31"/>
                  <a:gd name="T26" fmla="*/ 1137 w 7"/>
                  <a:gd name="T27" fmla="*/ 397 h 31"/>
                  <a:gd name="T28" fmla="*/ 917 w 7"/>
                  <a:gd name="T29" fmla="*/ 397 h 31"/>
                  <a:gd name="T30" fmla="*/ 917 w 7"/>
                  <a:gd name="T31" fmla="*/ 397 h 31"/>
                  <a:gd name="T32" fmla="*/ 917 w 7"/>
                  <a:gd name="T33" fmla="*/ 397 h 31"/>
                  <a:gd name="T34" fmla="*/ 663 w 7"/>
                  <a:gd name="T35" fmla="*/ 397 h 31"/>
                  <a:gd name="T36" fmla="*/ 226 w 7"/>
                  <a:gd name="T37" fmla="*/ 369 h 31"/>
                  <a:gd name="T38" fmla="*/ 226 w 7"/>
                  <a:gd name="T39" fmla="*/ 350 h 31"/>
                  <a:gd name="T40" fmla="*/ 226 w 7"/>
                  <a:gd name="T41" fmla="*/ 316 h 31"/>
                  <a:gd name="T42" fmla="*/ 0 w 7"/>
                  <a:gd name="T43" fmla="*/ 271 h 31"/>
                  <a:gd name="T44" fmla="*/ 0 w 7"/>
                  <a:gd name="T45" fmla="*/ 245 h 31"/>
                  <a:gd name="T46" fmla="*/ 0 w 7"/>
                  <a:gd name="T47" fmla="*/ 210 h 31"/>
                  <a:gd name="T48" fmla="*/ 0 w 7"/>
                  <a:gd name="T49" fmla="*/ 179 h 31"/>
                  <a:gd name="T50" fmla="*/ 0 w 7"/>
                  <a:gd name="T51" fmla="*/ 139 h 31"/>
                  <a:gd name="T52" fmla="*/ 0 w 7"/>
                  <a:gd name="T53" fmla="*/ 114 h 31"/>
                  <a:gd name="T54" fmla="*/ 0 w 7"/>
                  <a:gd name="T55" fmla="*/ 88 h 31"/>
                  <a:gd name="T56" fmla="*/ 0 w 7"/>
                  <a:gd name="T57" fmla="*/ 46 h 31"/>
                  <a:gd name="T58" fmla="*/ 0 w 7"/>
                  <a:gd name="T59" fmla="*/ 28 h 31"/>
                  <a:gd name="T60" fmla="*/ 0 w 7"/>
                  <a:gd name="T61" fmla="*/ 1 h 31"/>
                  <a:gd name="T62" fmla="*/ 0 w 7"/>
                  <a:gd name="T63" fmla="*/ 1 h 31"/>
                  <a:gd name="T64" fmla="*/ 226 w 7"/>
                  <a:gd name="T65" fmla="*/ 0 h 31"/>
                  <a:gd name="T66" fmla="*/ 226 w 7"/>
                  <a:gd name="T67" fmla="*/ 0 h 31"/>
                  <a:gd name="T68" fmla="*/ 226 w 7"/>
                  <a:gd name="T69" fmla="*/ 0 h 31"/>
                  <a:gd name="T70" fmla="*/ 226 w 7"/>
                  <a:gd name="T71" fmla="*/ 0 h 31"/>
                  <a:gd name="T72" fmla="*/ 663 w 7"/>
                  <a:gd name="T73" fmla="*/ 0 h 31"/>
                  <a:gd name="T74" fmla="*/ 663 w 7"/>
                  <a:gd name="T75" fmla="*/ 1 h 31"/>
                  <a:gd name="T76" fmla="*/ 917 w 7"/>
                  <a:gd name="T77" fmla="*/ 1 h 31"/>
                  <a:gd name="T78" fmla="*/ 917 w 7"/>
                  <a:gd name="T79" fmla="*/ 1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4" y="2"/>
                    </a:moveTo>
                    <a:lnTo>
                      <a:pt x="4" y="4"/>
                    </a:lnTo>
                    <a:lnTo>
                      <a:pt x="4" y="5"/>
                    </a:lnTo>
                    <a:lnTo>
                      <a:pt x="4" y="7"/>
                    </a:lnTo>
                    <a:lnTo>
                      <a:pt x="4" y="8"/>
                    </a:lnTo>
                    <a:lnTo>
                      <a:pt x="5" y="11"/>
                    </a:lnTo>
                    <a:lnTo>
                      <a:pt x="5" y="12"/>
                    </a:lnTo>
                    <a:lnTo>
                      <a:pt x="5" y="14"/>
                    </a:lnTo>
                    <a:lnTo>
                      <a:pt x="5" y="15"/>
                    </a:lnTo>
                    <a:lnTo>
                      <a:pt x="5" y="18"/>
                    </a:lnTo>
                    <a:lnTo>
                      <a:pt x="7" y="19"/>
                    </a:lnTo>
                    <a:lnTo>
                      <a:pt x="7" y="21"/>
                    </a:lnTo>
                    <a:lnTo>
                      <a:pt x="7" y="22"/>
                    </a:lnTo>
                    <a:lnTo>
                      <a:pt x="7" y="24"/>
                    </a:lnTo>
                    <a:lnTo>
                      <a:pt x="7" y="25"/>
                    </a:lnTo>
                    <a:lnTo>
                      <a:pt x="7" y="26"/>
                    </a:lnTo>
                    <a:lnTo>
                      <a:pt x="7" y="28"/>
                    </a:lnTo>
                    <a:lnTo>
                      <a:pt x="7" y="29"/>
                    </a:lnTo>
                    <a:lnTo>
                      <a:pt x="7" y="31"/>
                    </a:lnTo>
                    <a:lnTo>
                      <a:pt x="5" y="31"/>
                    </a:lnTo>
                    <a:lnTo>
                      <a:pt x="4" y="31"/>
                    </a:lnTo>
                    <a:lnTo>
                      <a:pt x="3" y="31"/>
                    </a:lnTo>
                    <a:lnTo>
                      <a:pt x="3" y="29"/>
                    </a:lnTo>
                    <a:lnTo>
                      <a:pt x="1" y="29"/>
                    </a:lnTo>
                    <a:lnTo>
                      <a:pt x="1" y="28"/>
                    </a:lnTo>
                    <a:lnTo>
                      <a:pt x="1" y="26"/>
                    </a:lnTo>
                    <a:lnTo>
                      <a:pt x="1" y="25"/>
                    </a:lnTo>
                    <a:lnTo>
                      <a:pt x="1" y="24"/>
                    </a:lnTo>
                    <a:lnTo>
                      <a:pt x="0" y="22"/>
                    </a:lnTo>
                    <a:lnTo>
                      <a:pt x="0" y="21"/>
                    </a:lnTo>
                    <a:lnTo>
                      <a:pt x="0" y="19"/>
                    </a:lnTo>
                    <a:lnTo>
                      <a:pt x="0" y="18"/>
                    </a:lnTo>
                    <a:lnTo>
                      <a:pt x="0" y="17"/>
                    </a:lnTo>
                    <a:lnTo>
                      <a:pt x="0" y="15"/>
                    </a:lnTo>
                    <a:lnTo>
                      <a:pt x="0" y="14"/>
                    </a:lnTo>
                    <a:lnTo>
                      <a:pt x="0" y="12"/>
                    </a:lnTo>
                    <a:lnTo>
                      <a:pt x="0" y="11"/>
                    </a:lnTo>
                    <a:lnTo>
                      <a:pt x="0" y="9"/>
                    </a:lnTo>
                    <a:lnTo>
                      <a:pt x="0" y="8"/>
                    </a:lnTo>
                    <a:lnTo>
                      <a:pt x="0" y="7"/>
                    </a:lnTo>
                    <a:lnTo>
                      <a:pt x="0" y="5"/>
                    </a:lnTo>
                    <a:lnTo>
                      <a:pt x="0" y="4"/>
                    </a:lnTo>
                    <a:lnTo>
                      <a:pt x="0" y="2"/>
                    </a:lnTo>
                    <a:lnTo>
                      <a:pt x="0" y="1"/>
                    </a:lnTo>
                    <a:lnTo>
                      <a:pt x="1" y="0"/>
                    </a:lnTo>
                    <a:lnTo>
                      <a:pt x="3" y="0"/>
                    </a:lnTo>
                    <a:lnTo>
                      <a:pt x="3" y="1"/>
                    </a:lnTo>
                    <a:lnTo>
                      <a:pt x="4" y="1"/>
                    </a:lnTo>
                    <a:lnTo>
                      <a:pt x="4" y="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74" name="Freeform 164"/>
              <p:cNvSpPr>
                <a:spLocks/>
              </p:cNvSpPr>
              <p:nvPr/>
            </p:nvSpPr>
            <p:spPr bwMode="auto">
              <a:xfrm>
                <a:off x="3259" y="1112"/>
                <a:ext cx="12" cy="38"/>
              </a:xfrm>
              <a:custGeom>
                <a:avLst/>
                <a:gdLst>
                  <a:gd name="T0" fmla="*/ 917 w 7"/>
                  <a:gd name="T1" fmla="*/ 25 h 31"/>
                  <a:gd name="T2" fmla="*/ 917 w 7"/>
                  <a:gd name="T3" fmla="*/ 47 h 31"/>
                  <a:gd name="T4" fmla="*/ 917 w 7"/>
                  <a:gd name="T5" fmla="*/ 60 h 31"/>
                  <a:gd name="T6" fmla="*/ 917 w 7"/>
                  <a:gd name="T7" fmla="*/ 87 h 31"/>
                  <a:gd name="T8" fmla="*/ 1137 w 7"/>
                  <a:gd name="T9" fmla="*/ 131 h 31"/>
                  <a:gd name="T10" fmla="*/ 1137 w 7"/>
                  <a:gd name="T11" fmla="*/ 137 h 31"/>
                  <a:gd name="T12" fmla="*/ 1572 w 7"/>
                  <a:gd name="T13" fmla="*/ 162 h 31"/>
                  <a:gd name="T14" fmla="*/ 1572 w 7"/>
                  <a:gd name="T15" fmla="*/ 181 h 31"/>
                  <a:gd name="T16" fmla="*/ 1572 w 7"/>
                  <a:gd name="T17" fmla="*/ 197 h 31"/>
                  <a:gd name="T18" fmla="*/ 1572 w 7"/>
                  <a:gd name="T19" fmla="*/ 206 h 31"/>
                  <a:gd name="T20" fmla="*/ 1572 w 7"/>
                  <a:gd name="T21" fmla="*/ 212 h 31"/>
                  <a:gd name="T22" fmla="*/ 1137 w 7"/>
                  <a:gd name="T23" fmla="*/ 228 h 31"/>
                  <a:gd name="T24" fmla="*/ 1137 w 7"/>
                  <a:gd name="T25" fmla="*/ 228 h 31"/>
                  <a:gd name="T26" fmla="*/ 917 w 7"/>
                  <a:gd name="T27" fmla="*/ 241 h 31"/>
                  <a:gd name="T28" fmla="*/ 917 w 7"/>
                  <a:gd name="T29" fmla="*/ 241 h 31"/>
                  <a:gd name="T30" fmla="*/ 917 w 7"/>
                  <a:gd name="T31" fmla="*/ 241 h 31"/>
                  <a:gd name="T32" fmla="*/ 663 w 7"/>
                  <a:gd name="T33" fmla="*/ 241 h 31"/>
                  <a:gd name="T34" fmla="*/ 663 w 7"/>
                  <a:gd name="T35" fmla="*/ 228 h 31"/>
                  <a:gd name="T36" fmla="*/ 226 w 7"/>
                  <a:gd name="T37" fmla="*/ 212 h 31"/>
                  <a:gd name="T38" fmla="*/ 226 w 7"/>
                  <a:gd name="T39" fmla="*/ 206 h 31"/>
                  <a:gd name="T40" fmla="*/ 0 w 7"/>
                  <a:gd name="T41" fmla="*/ 181 h 31"/>
                  <a:gd name="T42" fmla="*/ 0 w 7"/>
                  <a:gd name="T43" fmla="*/ 162 h 31"/>
                  <a:gd name="T44" fmla="*/ 0 w 7"/>
                  <a:gd name="T45" fmla="*/ 137 h 31"/>
                  <a:gd name="T46" fmla="*/ 0 w 7"/>
                  <a:gd name="T47" fmla="*/ 131 h 31"/>
                  <a:gd name="T48" fmla="*/ 0 w 7"/>
                  <a:gd name="T49" fmla="*/ 47 h 31"/>
                  <a:gd name="T50" fmla="*/ 0 w 7"/>
                  <a:gd name="T51" fmla="*/ 25 h 31"/>
                  <a:gd name="T52" fmla="*/ 0 w 7"/>
                  <a:gd name="T53" fmla="*/ 1 h 31"/>
                  <a:gd name="T54" fmla="*/ 0 w 7"/>
                  <a:gd name="T55" fmla="*/ 1 h 31"/>
                  <a:gd name="T56" fmla="*/ 0 w 7"/>
                  <a:gd name="T57" fmla="*/ 0 h 31"/>
                  <a:gd name="T58" fmla="*/ 0 w 7"/>
                  <a:gd name="T59" fmla="*/ 0 h 31"/>
                  <a:gd name="T60" fmla="*/ 0 w 7"/>
                  <a:gd name="T61" fmla="*/ 0 h 31"/>
                  <a:gd name="T62" fmla="*/ 226 w 7"/>
                  <a:gd name="T63" fmla="*/ 0 h 31"/>
                  <a:gd name="T64" fmla="*/ 226 w 7"/>
                  <a:gd name="T65" fmla="*/ 0 h 31"/>
                  <a:gd name="T66" fmla="*/ 663 w 7"/>
                  <a:gd name="T67" fmla="*/ 0 h 31"/>
                  <a:gd name="T68" fmla="*/ 663 w 7"/>
                  <a:gd name="T69" fmla="*/ 0 h 31"/>
                  <a:gd name="T70" fmla="*/ 663 w 7"/>
                  <a:gd name="T71" fmla="*/ 0 h 31"/>
                  <a:gd name="T72" fmla="*/ 917 w 7"/>
                  <a:gd name="T73" fmla="*/ 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 h="31">
                    <a:moveTo>
                      <a:pt x="4" y="1"/>
                    </a:moveTo>
                    <a:lnTo>
                      <a:pt x="4" y="3"/>
                    </a:lnTo>
                    <a:lnTo>
                      <a:pt x="4" y="4"/>
                    </a:lnTo>
                    <a:lnTo>
                      <a:pt x="4" y="6"/>
                    </a:lnTo>
                    <a:lnTo>
                      <a:pt x="4" y="7"/>
                    </a:lnTo>
                    <a:lnTo>
                      <a:pt x="4" y="8"/>
                    </a:lnTo>
                    <a:lnTo>
                      <a:pt x="4" y="10"/>
                    </a:lnTo>
                    <a:lnTo>
                      <a:pt x="4" y="11"/>
                    </a:lnTo>
                    <a:lnTo>
                      <a:pt x="5" y="13"/>
                    </a:lnTo>
                    <a:lnTo>
                      <a:pt x="5" y="16"/>
                    </a:lnTo>
                    <a:lnTo>
                      <a:pt x="5" y="17"/>
                    </a:lnTo>
                    <a:lnTo>
                      <a:pt x="5" y="18"/>
                    </a:lnTo>
                    <a:lnTo>
                      <a:pt x="7" y="20"/>
                    </a:lnTo>
                    <a:lnTo>
                      <a:pt x="7" y="21"/>
                    </a:lnTo>
                    <a:lnTo>
                      <a:pt x="7" y="23"/>
                    </a:lnTo>
                    <a:lnTo>
                      <a:pt x="7" y="24"/>
                    </a:lnTo>
                    <a:lnTo>
                      <a:pt x="7" y="25"/>
                    </a:lnTo>
                    <a:lnTo>
                      <a:pt x="7" y="27"/>
                    </a:lnTo>
                    <a:lnTo>
                      <a:pt x="7" y="28"/>
                    </a:lnTo>
                    <a:lnTo>
                      <a:pt x="7" y="30"/>
                    </a:lnTo>
                    <a:lnTo>
                      <a:pt x="5" y="30"/>
                    </a:lnTo>
                    <a:lnTo>
                      <a:pt x="4" y="31"/>
                    </a:lnTo>
                    <a:lnTo>
                      <a:pt x="3" y="31"/>
                    </a:lnTo>
                    <a:lnTo>
                      <a:pt x="3" y="30"/>
                    </a:lnTo>
                    <a:lnTo>
                      <a:pt x="1" y="30"/>
                    </a:lnTo>
                    <a:lnTo>
                      <a:pt x="1" y="28"/>
                    </a:lnTo>
                    <a:lnTo>
                      <a:pt x="1" y="27"/>
                    </a:lnTo>
                    <a:lnTo>
                      <a:pt x="1" y="25"/>
                    </a:lnTo>
                    <a:lnTo>
                      <a:pt x="0" y="24"/>
                    </a:lnTo>
                    <a:lnTo>
                      <a:pt x="0" y="23"/>
                    </a:lnTo>
                    <a:lnTo>
                      <a:pt x="0" y="21"/>
                    </a:lnTo>
                    <a:lnTo>
                      <a:pt x="0" y="20"/>
                    </a:lnTo>
                    <a:lnTo>
                      <a:pt x="0" y="18"/>
                    </a:lnTo>
                    <a:lnTo>
                      <a:pt x="0" y="17"/>
                    </a:lnTo>
                    <a:lnTo>
                      <a:pt x="0" y="16"/>
                    </a:lnTo>
                    <a:lnTo>
                      <a:pt x="0" y="14"/>
                    </a:lnTo>
                    <a:lnTo>
                      <a:pt x="0" y="6"/>
                    </a:lnTo>
                    <a:lnTo>
                      <a:pt x="0" y="4"/>
                    </a:lnTo>
                    <a:lnTo>
                      <a:pt x="0" y="3"/>
                    </a:lnTo>
                    <a:lnTo>
                      <a:pt x="0" y="1"/>
                    </a:lnTo>
                    <a:lnTo>
                      <a:pt x="0" y="0"/>
                    </a:lnTo>
                    <a:lnTo>
                      <a:pt x="1" y="0"/>
                    </a:lnTo>
                    <a:lnTo>
                      <a:pt x="3" y="0"/>
                    </a:lnTo>
                    <a:lnTo>
                      <a:pt x="4"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75" name="Freeform 165"/>
              <p:cNvSpPr>
                <a:spLocks/>
              </p:cNvSpPr>
              <p:nvPr/>
            </p:nvSpPr>
            <p:spPr bwMode="auto">
              <a:xfrm>
                <a:off x="3259" y="1150"/>
                <a:ext cx="12" cy="41"/>
              </a:xfrm>
              <a:custGeom>
                <a:avLst/>
                <a:gdLst>
                  <a:gd name="T0" fmla="*/ 917 w 7"/>
                  <a:gd name="T1" fmla="*/ 49 h 31"/>
                  <a:gd name="T2" fmla="*/ 917 w 7"/>
                  <a:gd name="T3" fmla="*/ 104 h 31"/>
                  <a:gd name="T4" fmla="*/ 917 w 7"/>
                  <a:gd name="T5" fmla="*/ 138 h 31"/>
                  <a:gd name="T6" fmla="*/ 917 w 7"/>
                  <a:gd name="T7" fmla="*/ 183 h 31"/>
                  <a:gd name="T8" fmla="*/ 1137 w 7"/>
                  <a:gd name="T9" fmla="*/ 265 h 31"/>
                  <a:gd name="T10" fmla="*/ 1137 w 7"/>
                  <a:gd name="T11" fmla="*/ 320 h 31"/>
                  <a:gd name="T12" fmla="*/ 1572 w 7"/>
                  <a:gd name="T13" fmla="*/ 378 h 31"/>
                  <a:gd name="T14" fmla="*/ 1572 w 7"/>
                  <a:gd name="T15" fmla="*/ 414 h 31"/>
                  <a:gd name="T16" fmla="*/ 1572 w 7"/>
                  <a:gd name="T17" fmla="*/ 444 h 31"/>
                  <a:gd name="T18" fmla="*/ 1572 w 7"/>
                  <a:gd name="T19" fmla="*/ 463 h 31"/>
                  <a:gd name="T20" fmla="*/ 1572 w 7"/>
                  <a:gd name="T21" fmla="*/ 500 h 31"/>
                  <a:gd name="T22" fmla="*/ 1137 w 7"/>
                  <a:gd name="T23" fmla="*/ 500 h 31"/>
                  <a:gd name="T24" fmla="*/ 1137 w 7"/>
                  <a:gd name="T25" fmla="*/ 503 h 31"/>
                  <a:gd name="T26" fmla="*/ 917 w 7"/>
                  <a:gd name="T27" fmla="*/ 503 h 31"/>
                  <a:gd name="T28" fmla="*/ 917 w 7"/>
                  <a:gd name="T29" fmla="*/ 503 h 31"/>
                  <a:gd name="T30" fmla="*/ 917 w 7"/>
                  <a:gd name="T31" fmla="*/ 503 h 31"/>
                  <a:gd name="T32" fmla="*/ 663 w 7"/>
                  <a:gd name="T33" fmla="*/ 503 h 31"/>
                  <a:gd name="T34" fmla="*/ 663 w 7"/>
                  <a:gd name="T35" fmla="*/ 500 h 31"/>
                  <a:gd name="T36" fmla="*/ 226 w 7"/>
                  <a:gd name="T37" fmla="*/ 500 h 31"/>
                  <a:gd name="T38" fmla="*/ 226 w 7"/>
                  <a:gd name="T39" fmla="*/ 463 h 31"/>
                  <a:gd name="T40" fmla="*/ 0 w 7"/>
                  <a:gd name="T41" fmla="*/ 414 h 31"/>
                  <a:gd name="T42" fmla="*/ 0 w 7"/>
                  <a:gd name="T43" fmla="*/ 378 h 31"/>
                  <a:gd name="T44" fmla="*/ 0 w 7"/>
                  <a:gd name="T45" fmla="*/ 320 h 31"/>
                  <a:gd name="T46" fmla="*/ 0 w 7"/>
                  <a:gd name="T47" fmla="*/ 266 h 31"/>
                  <a:gd name="T48" fmla="*/ 0 w 7"/>
                  <a:gd name="T49" fmla="*/ 104 h 31"/>
                  <a:gd name="T50" fmla="*/ 0 w 7"/>
                  <a:gd name="T51" fmla="*/ 65 h 31"/>
                  <a:gd name="T52" fmla="*/ 0 w 7"/>
                  <a:gd name="T53" fmla="*/ 49 h 31"/>
                  <a:gd name="T54" fmla="*/ 0 w 7"/>
                  <a:gd name="T55" fmla="*/ 1 h 31"/>
                  <a:gd name="T56" fmla="*/ 0 w 7"/>
                  <a:gd name="T57" fmla="*/ 0 h 31"/>
                  <a:gd name="T58" fmla="*/ 0 w 7"/>
                  <a:gd name="T59" fmla="*/ 0 h 31"/>
                  <a:gd name="T60" fmla="*/ 0 w 7"/>
                  <a:gd name="T61" fmla="*/ 0 h 31"/>
                  <a:gd name="T62" fmla="*/ 226 w 7"/>
                  <a:gd name="T63" fmla="*/ 0 h 31"/>
                  <a:gd name="T64" fmla="*/ 226 w 7"/>
                  <a:gd name="T65" fmla="*/ 0 h 31"/>
                  <a:gd name="T66" fmla="*/ 663 w 7"/>
                  <a:gd name="T67" fmla="*/ 0 h 31"/>
                  <a:gd name="T68" fmla="*/ 663 w 7"/>
                  <a:gd name="T69" fmla="*/ 0 h 31"/>
                  <a:gd name="T70" fmla="*/ 663 w 7"/>
                  <a:gd name="T71" fmla="*/ 1 h 31"/>
                  <a:gd name="T72" fmla="*/ 917 w 7"/>
                  <a:gd name="T73" fmla="*/ 1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 h="31">
                    <a:moveTo>
                      <a:pt x="4" y="3"/>
                    </a:moveTo>
                    <a:lnTo>
                      <a:pt x="4" y="3"/>
                    </a:lnTo>
                    <a:lnTo>
                      <a:pt x="4" y="4"/>
                    </a:lnTo>
                    <a:lnTo>
                      <a:pt x="4" y="6"/>
                    </a:lnTo>
                    <a:lnTo>
                      <a:pt x="4" y="7"/>
                    </a:lnTo>
                    <a:lnTo>
                      <a:pt x="4" y="8"/>
                    </a:lnTo>
                    <a:lnTo>
                      <a:pt x="4" y="10"/>
                    </a:lnTo>
                    <a:lnTo>
                      <a:pt x="4" y="11"/>
                    </a:lnTo>
                    <a:lnTo>
                      <a:pt x="5" y="13"/>
                    </a:lnTo>
                    <a:lnTo>
                      <a:pt x="5" y="16"/>
                    </a:lnTo>
                    <a:lnTo>
                      <a:pt x="5" y="17"/>
                    </a:lnTo>
                    <a:lnTo>
                      <a:pt x="5" y="20"/>
                    </a:lnTo>
                    <a:lnTo>
                      <a:pt x="7" y="21"/>
                    </a:lnTo>
                    <a:lnTo>
                      <a:pt x="7" y="23"/>
                    </a:lnTo>
                    <a:lnTo>
                      <a:pt x="7" y="24"/>
                    </a:lnTo>
                    <a:lnTo>
                      <a:pt x="7" y="25"/>
                    </a:lnTo>
                    <a:lnTo>
                      <a:pt x="7" y="27"/>
                    </a:lnTo>
                    <a:lnTo>
                      <a:pt x="7" y="28"/>
                    </a:lnTo>
                    <a:lnTo>
                      <a:pt x="7" y="30"/>
                    </a:lnTo>
                    <a:lnTo>
                      <a:pt x="5" y="30"/>
                    </a:lnTo>
                    <a:lnTo>
                      <a:pt x="5" y="31"/>
                    </a:lnTo>
                    <a:lnTo>
                      <a:pt x="4" y="31"/>
                    </a:lnTo>
                    <a:lnTo>
                      <a:pt x="3" y="31"/>
                    </a:lnTo>
                    <a:lnTo>
                      <a:pt x="3" y="30"/>
                    </a:lnTo>
                    <a:lnTo>
                      <a:pt x="1" y="30"/>
                    </a:lnTo>
                    <a:lnTo>
                      <a:pt x="1" y="28"/>
                    </a:lnTo>
                    <a:lnTo>
                      <a:pt x="1" y="27"/>
                    </a:lnTo>
                    <a:lnTo>
                      <a:pt x="0" y="25"/>
                    </a:lnTo>
                    <a:lnTo>
                      <a:pt x="0" y="24"/>
                    </a:lnTo>
                    <a:lnTo>
                      <a:pt x="0" y="23"/>
                    </a:lnTo>
                    <a:lnTo>
                      <a:pt x="0" y="21"/>
                    </a:lnTo>
                    <a:lnTo>
                      <a:pt x="0" y="20"/>
                    </a:lnTo>
                    <a:lnTo>
                      <a:pt x="0" y="18"/>
                    </a:lnTo>
                    <a:lnTo>
                      <a:pt x="0" y="17"/>
                    </a:lnTo>
                    <a:lnTo>
                      <a:pt x="0" y="16"/>
                    </a:lnTo>
                    <a:lnTo>
                      <a:pt x="0" y="6"/>
                    </a:lnTo>
                    <a:lnTo>
                      <a:pt x="0" y="4"/>
                    </a:lnTo>
                    <a:lnTo>
                      <a:pt x="0" y="3"/>
                    </a:lnTo>
                    <a:lnTo>
                      <a:pt x="0" y="1"/>
                    </a:lnTo>
                    <a:lnTo>
                      <a:pt x="0" y="0"/>
                    </a:lnTo>
                    <a:lnTo>
                      <a:pt x="1" y="0"/>
                    </a:lnTo>
                    <a:lnTo>
                      <a:pt x="3" y="0"/>
                    </a:lnTo>
                    <a:lnTo>
                      <a:pt x="3" y="1"/>
                    </a:lnTo>
                    <a:lnTo>
                      <a:pt x="4" y="1"/>
                    </a:lnTo>
                    <a:lnTo>
                      <a:pt x="4"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76" name="Freeform 166"/>
              <p:cNvSpPr>
                <a:spLocks/>
              </p:cNvSpPr>
              <p:nvPr/>
            </p:nvSpPr>
            <p:spPr bwMode="auto">
              <a:xfrm>
                <a:off x="3259" y="1191"/>
                <a:ext cx="12" cy="43"/>
              </a:xfrm>
              <a:custGeom>
                <a:avLst/>
                <a:gdLst>
                  <a:gd name="T0" fmla="*/ 917 w 7"/>
                  <a:gd name="T1" fmla="*/ 73 h 32"/>
                  <a:gd name="T2" fmla="*/ 917 w 7"/>
                  <a:gd name="T3" fmla="*/ 132 h 32"/>
                  <a:gd name="T4" fmla="*/ 917 w 7"/>
                  <a:gd name="T5" fmla="*/ 183 h 32"/>
                  <a:gd name="T6" fmla="*/ 1137 w 7"/>
                  <a:gd name="T7" fmla="*/ 246 h 32"/>
                  <a:gd name="T8" fmla="*/ 1137 w 7"/>
                  <a:gd name="T9" fmla="*/ 284 h 32"/>
                  <a:gd name="T10" fmla="*/ 1572 w 7"/>
                  <a:gd name="T11" fmla="*/ 382 h 32"/>
                  <a:gd name="T12" fmla="*/ 1572 w 7"/>
                  <a:gd name="T13" fmla="*/ 445 h 32"/>
                  <a:gd name="T14" fmla="*/ 1572 w 7"/>
                  <a:gd name="T15" fmla="*/ 493 h 32"/>
                  <a:gd name="T16" fmla="*/ 1572 w 7"/>
                  <a:gd name="T17" fmla="*/ 513 h 32"/>
                  <a:gd name="T18" fmla="*/ 1572 w 7"/>
                  <a:gd name="T19" fmla="*/ 550 h 32"/>
                  <a:gd name="T20" fmla="*/ 1572 w 7"/>
                  <a:gd name="T21" fmla="*/ 578 h 32"/>
                  <a:gd name="T22" fmla="*/ 1572 w 7"/>
                  <a:gd name="T23" fmla="*/ 598 h 32"/>
                  <a:gd name="T24" fmla="*/ 1137 w 7"/>
                  <a:gd name="T25" fmla="*/ 598 h 32"/>
                  <a:gd name="T26" fmla="*/ 1137 w 7"/>
                  <a:gd name="T27" fmla="*/ 598 h 32"/>
                  <a:gd name="T28" fmla="*/ 917 w 7"/>
                  <a:gd name="T29" fmla="*/ 615 h 32"/>
                  <a:gd name="T30" fmla="*/ 917 w 7"/>
                  <a:gd name="T31" fmla="*/ 615 h 32"/>
                  <a:gd name="T32" fmla="*/ 917 w 7"/>
                  <a:gd name="T33" fmla="*/ 598 h 32"/>
                  <a:gd name="T34" fmla="*/ 663 w 7"/>
                  <a:gd name="T35" fmla="*/ 598 h 32"/>
                  <a:gd name="T36" fmla="*/ 226 w 7"/>
                  <a:gd name="T37" fmla="*/ 578 h 32"/>
                  <a:gd name="T38" fmla="*/ 226 w 7"/>
                  <a:gd name="T39" fmla="*/ 550 h 32"/>
                  <a:gd name="T40" fmla="*/ 226 w 7"/>
                  <a:gd name="T41" fmla="*/ 493 h 32"/>
                  <a:gd name="T42" fmla="*/ 0 w 7"/>
                  <a:gd name="T43" fmla="*/ 445 h 32"/>
                  <a:gd name="T44" fmla="*/ 0 w 7"/>
                  <a:gd name="T45" fmla="*/ 382 h 32"/>
                  <a:gd name="T46" fmla="*/ 0 w 7"/>
                  <a:gd name="T47" fmla="*/ 331 h 32"/>
                  <a:gd name="T48" fmla="*/ 0 w 7"/>
                  <a:gd name="T49" fmla="*/ 277 h 32"/>
                  <a:gd name="T50" fmla="*/ 0 w 7"/>
                  <a:gd name="T51" fmla="*/ 211 h 32"/>
                  <a:gd name="T52" fmla="*/ 0 w 7"/>
                  <a:gd name="T53" fmla="*/ 183 h 32"/>
                  <a:gd name="T54" fmla="*/ 0 w 7"/>
                  <a:gd name="T55" fmla="*/ 132 h 32"/>
                  <a:gd name="T56" fmla="*/ 0 w 7"/>
                  <a:gd name="T57" fmla="*/ 73 h 32"/>
                  <a:gd name="T58" fmla="*/ 0 w 7"/>
                  <a:gd name="T59" fmla="*/ 54 h 32"/>
                  <a:gd name="T60" fmla="*/ 0 w 7"/>
                  <a:gd name="T61" fmla="*/ 54 h 32"/>
                  <a:gd name="T62" fmla="*/ 0 w 7"/>
                  <a:gd name="T63" fmla="*/ 1 h 32"/>
                  <a:gd name="T64" fmla="*/ 226 w 7"/>
                  <a:gd name="T65" fmla="*/ 1 h 32"/>
                  <a:gd name="T66" fmla="*/ 226 w 7"/>
                  <a:gd name="T67" fmla="*/ 0 h 32"/>
                  <a:gd name="T68" fmla="*/ 226 w 7"/>
                  <a:gd name="T69" fmla="*/ 0 h 32"/>
                  <a:gd name="T70" fmla="*/ 226 w 7"/>
                  <a:gd name="T71" fmla="*/ 0 h 32"/>
                  <a:gd name="T72" fmla="*/ 663 w 7"/>
                  <a:gd name="T73" fmla="*/ 1 h 32"/>
                  <a:gd name="T74" fmla="*/ 663 w 7"/>
                  <a:gd name="T75" fmla="*/ 1 h 32"/>
                  <a:gd name="T76" fmla="*/ 917 w 7"/>
                  <a:gd name="T77" fmla="*/ 1 h 32"/>
                  <a:gd name="T78" fmla="*/ 917 w 7"/>
                  <a:gd name="T79" fmla="*/ 54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2">
                    <a:moveTo>
                      <a:pt x="4" y="3"/>
                    </a:moveTo>
                    <a:lnTo>
                      <a:pt x="4" y="4"/>
                    </a:lnTo>
                    <a:lnTo>
                      <a:pt x="4" y="6"/>
                    </a:lnTo>
                    <a:lnTo>
                      <a:pt x="4" y="7"/>
                    </a:lnTo>
                    <a:lnTo>
                      <a:pt x="4" y="8"/>
                    </a:lnTo>
                    <a:lnTo>
                      <a:pt x="4" y="10"/>
                    </a:lnTo>
                    <a:lnTo>
                      <a:pt x="5" y="11"/>
                    </a:lnTo>
                    <a:lnTo>
                      <a:pt x="5" y="13"/>
                    </a:lnTo>
                    <a:lnTo>
                      <a:pt x="5" y="14"/>
                    </a:lnTo>
                    <a:lnTo>
                      <a:pt x="5" y="15"/>
                    </a:lnTo>
                    <a:lnTo>
                      <a:pt x="5" y="18"/>
                    </a:lnTo>
                    <a:lnTo>
                      <a:pt x="7" y="20"/>
                    </a:lnTo>
                    <a:lnTo>
                      <a:pt x="7" y="21"/>
                    </a:lnTo>
                    <a:lnTo>
                      <a:pt x="7" y="23"/>
                    </a:lnTo>
                    <a:lnTo>
                      <a:pt x="7" y="24"/>
                    </a:lnTo>
                    <a:lnTo>
                      <a:pt x="7" y="25"/>
                    </a:lnTo>
                    <a:lnTo>
                      <a:pt x="7" y="27"/>
                    </a:lnTo>
                    <a:lnTo>
                      <a:pt x="7" y="28"/>
                    </a:lnTo>
                    <a:lnTo>
                      <a:pt x="7" y="30"/>
                    </a:lnTo>
                    <a:lnTo>
                      <a:pt x="7" y="31"/>
                    </a:lnTo>
                    <a:lnTo>
                      <a:pt x="5" y="31"/>
                    </a:lnTo>
                    <a:lnTo>
                      <a:pt x="4" y="32"/>
                    </a:lnTo>
                    <a:lnTo>
                      <a:pt x="4" y="31"/>
                    </a:lnTo>
                    <a:lnTo>
                      <a:pt x="3" y="31"/>
                    </a:lnTo>
                    <a:lnTo>
                      <a:pt x="1" y="30"/>
                    </a:lnTo>
                    <a:lnTo>
                      <a:pt x="1" y="28"/>
                    </a:lnTo>
                    <a:lnTo>
                      <a:pt x="1" y="27"/>
                    </a:lnTo>
                    <a:lnTo>
                      <a:pt x="1" y="25"/>
                    </a:lnTo>
                    <a:lnTo>
                      <a:pt x="1" y="24"/>
                    </a:lnTo>
                    <a:lnTo>
                      <a:pt x="0" y="23"/>
                    </a:lnTo>
                    <a:lnTo>
                      <a:pt x="0" y="21"/>
                    </a:lnTo>
                    <a:lnTo>
                      <a:pt x="0" y="20"/>
                    </a:lnTo>
                    <a:lnTo>
                      <a:pt x="0" y="18"/>
                    </a:lnTo>
                    <a:lnTo>
                      <a:pt x="0" y="17"/>
                    </a:lnTo>
                    <a:lnTo>
                      <a:pt x="0" y="15"/>
                    </a:lnTo>
                    <a:lnTo>
                      <a:pt x="0" y="14"/>
                    </a:lnTo>
                    <a:lnTo>
                      <a:pt x="0" y="13"/>
                    </a:lnTo>
                    <a:lnTo>
                      <a:pt x="0" y="11"/>
                    </a:lnTo>
                    <a:lnTo>
                      <a:pt x="0" y="10"/>
                    </a:lnTo>
                    <a:lnTo>
                      <a:pt x="0" y="8"/>
                    </a:lnTo>
                    <a:lnTo>
                      <a:pt x="0" y="7"/>
                    </a:lnTo>
                    <a:lnTo>
                      <a:pt x="0" y="6"/>
                    </a:lnTo>
                    <a:lnTo>
                      <a:pt x="0" y="4"/>
                    </a:lnTo>
                    <a:lnTo>
                      <a:pt x="0" y="3"/>
                    </a:lnTo>
                    <a:lnTo>
                      <a:pt x="0" y="1"/>
                    </a:lnTo>
                    <a:lnTo>
                      <a:pt x="1" y="1"/>
                    </a:lnTo>
                    <a:lnTo>
                      <a:pt x="1" y="0"/>
                    </a:lnTo>
                    <a:lnTo>
                      <a:pt x="3" y="0"/>
                    </a:lnTo>
                    <a:lnTo>
                      <a:pt x="3" y="1"/>
                    </a:lnTo>
                    <a:lnTo>
                      <a:pt x="4" y="1"/>
                    </a:lnTo>
                    <a:lnTo>
                      <a:pt x="4"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77" name="Freeform 167"/>
              <p:cNvSpPr>
                <a:spLocks/>
              </p:cNvSpPr>
              <p:nvPr/>
            </p:nvSpPr>
            <p:spPr bwMode="auto">
              <a:xfrm>
                <a:off x="3259" y="1234"/>
                <a:ext cx="12" cy="38"/>
              </a:xfrm>
              <a:custGeom>
                <a:avLst/>
                <a:gdLst>
                  <a:gd name="T0" fmla="*/ 917 w 7"/>
                  <a:gd name="T1" fmla="*/ 25 h 31"/>
                  <a:gd name="T2" fmla="*/ 917 w 7"/>
                  <a:gd name="T3" fmla="*/ 47 h 31"/>
                  <a:gd name="T4" fmla="*/ 917 w 7"/>
                  <a:gd name="T5" fmla="*/ 71 h 31"/>
                  <a:gd name="T6" fmla="*/ 917 w 7"/>
                  <a:gd name="T7" fmla="*/ 91 h 31"/>
                  <a:gd name="T8" fmla="*/ 1137 w 7"/>
                  <a:gd name="T9" fmla="*/ 131 h 31"/>
                  <a:gd name="T10" fmla="*/ 1137 w 7"/>
                  <a:gd name="T11" fmla="*/ 161 h 31"/>
                  <a:gd name="T12" fmla="*/ 1572 w 7"/>
                  <a:gd name="T13" fmla="*/ 173 h 31"/>
                  <a:gd name="T14" fmla="*/ 1572 w 7"/>
                  <a:gd name="T15" fmla="*/ 199 h 31"/>
                  <a:gd name="T16" fmla="*/ 1572 w 7"/>
                  <a:gd name="T17" fmla="*/ 206 h 31"/>
                  <a:gd name="T18" fmla="*/ 1572 w 7"/>
                  <a:gd name="T19" fmla="*/ 222 h 31"/>
                  <a:gd name="T20" fmla="*/ 1572 w 7"/>
                  <a:gd name="T21" fmla="*/ 228 h 31"/>
                  <a:gd name="T22" fmla="*/ 1137 w 7"/>
                  <a:gd name="T23" fmla="*/ 228 h 31"/>
                  <a:gd name="T24" fmla="*/ 1137 w 7"/>
                  <a:gd name="T25" fmla="*/ 241 h 31"/>
                  <a:gd name="T26" fmla="*/ 917 w 7"/>
                  <a:gd name="T27" fmla="*/ 241 h 31"/>
                  <a:gd name="T28" fmla="*/ 917 w 7"/>
                  <a:gd name="T29" fmla="*/ 241 h 31"/>
                  <a:gd name="T30" fmla="*/ 917 w 7"/>
                  <a:gd name="T31" fmla="*/ 241 h 31"/>
                  <a:gd name="T32" fmla="*/ 663 w 7"/>
                  <a:gd name="T33" fmla="*/ 241 h 31"/>
                  <a:gd name="T34" fmla="*/ 663 w 7"/>
                  <a:gd name="T35" fmla="*/ 241 h 31"/>
                  <a:gd name="T36" fmla="*/ 226 w 7"/>
                  <a:gd name="T37" fmla="*/ 228 h 31"/>
                  <a:gd name="T38" fmla="*/ 226 w 7"/>
                  <a:gd name="T39" fmla="*/ 222 h 31"/>
                  <a:gd name="T40" fmla="*/ 0 w 7"/>
                  <a:gd name="T41" fmla="*/ 199 h 31"/>
                  <a:gd name="T42" fmla="*/ 0 w 7"/>
                  <a:gd name="T43" fmla="*/ 173 h 31"/>
                  <a:gd name="T44" fmla="*/ 0 w 7"/>
                  <a:gd name="T45" fmla="*/ 161 h 31"/>
                  <a:gd name="T46" fmla="*/ 0 w 7"/>
                  <a:gd name="T47" fmla="*/ 131 h 31"/>
                  <a:gd name="T48" fmla="*/ 0 w 7"/>
                  <a:gd name="T49" fmla="*/ 38 h 31"/>
                  <a:gd name="T50" fmla="*/ 0 w 7"/>
                  <a:gd name="T51" fmla="*/ 25 h 31"/>
                  <a:gd name="T52" fmla="*/ 0 w 7"/>
                  <a:gd name="T53" fmla="*/ 25 h 31"/>
                  <a:gd name="T54" fmla="*/ 0 w 7"/>
                  <a:gd name="T55" fmla="*/ 2 h 31"/>
                  <a:gd name="T56" fmla="*/ 0 w 7"/>
                  <a:gd name="T57" fmla="*/ 0 h 31"/>
                  <a:gd name="T58" fmla="*/ 0 w 7"/>
                  <a:gd name="T59" fmla="*/ 0 h 31"/>
                  <a:gd name="T60" fmla="*/ 226 w 7"/>
                  <a:gd name="T61" fmla="*/ 0 h 31"/>
                  <a:gd name="T62" fmla="*/ 226 w 7"/>
                  <a:gd name="T63" fmla="*/ 0 h 31"/>
                  <a:gd name="T64" fmla="*/ 226 w 7"/>
                  <a:gd name="T65" fmla="*/ 0 h 31"/>
                  <a:gd name="T66" fmla="*/ 663 w 7"/>
                  <a:gd name="T67" fmla="*/ 0 h 31"/>
                  <a:gd name="T68" fmla="*/ 663 w 7"/>
                  <a:gd name="T69" fmla="*/ 2 h 31"/>
                  <a:gd name="T70" fmla="*/ 917 w 7"/>
                  <a:gd name="T71" fmla="*/ 2 h 31"/>
                  <a:gd name="T72" fmla="*/ 917 w 7"/>
                  <a:gd name="T73" fmla="*/ 25 h 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 h="31">
                    <a:moveTo>
                      <a:pt x="4" y="3"/>
                    </a:moveTo>
                    <a:lnTo>
                      <a:pt x="4" y="3"/>
                    </a:lnTo>
                    <a:lnTo>
                      <a:pt x="4" y="5"/>
                    </a:lnTo>
                    <a:lnTo>
                      <a:pt x="4" y="6"/>
                    </a:lnTo>
                    <a:lnTo>
                      <a:pt x="4" y="7"/>
                    </a:lnTo>
                    <a:lnTo>
                      <a:pt x="4" y="9"/>
                    </a:lnTo>
                    <a:lnTo>
                      <a:pt x="4" y="10"/>
                    </a:lnTo>
                    <a:lnTo>
                      <a:pt x="4" y="12"/>
                    </a:lnTo>
                    <a:lnTo>
                      <a:pt x="5" y="13"/>
                    </a:lnTo>
                    <a:lnTo>
                      <a:pt x="5" y="16"/>
                    </a:lnTo>
                    <a:lnTo>
                      <a:pt x="5" y="17"/>
                    </a:lnTo>
                    <a:lnTo>
                      <a:pt x="5" y="20"/>
                    </a:lnTo>
                    <a:lnTo>
                      <a:pt x="7" y="22"/>
                    </a:lnTo>
                    <a:lnTo>
                      <a:pt x="7" y="23"/>
                    </a:lnTo>
                    <a:lnTo>
                      <a:pt x="7" y="24"/>
                    </a:lnTo>
                    <a:lnTo>
                      <a:pt x="7" y="26"/>
                    </a:lnTo>
                    <a:lnTo>
                      <a:pt x="7" y="27"/>
                    </a:lnTo>
                    <a:lnTo>
                      <a:pt x="7" y="29"/>
                    </a:lnTo>
                    <a:lnTo>
                      <a:pt x="7" y="30"/>
                    </a:lnTo>
                    <a:lnTo>
                      <a:pt x="5" y="30"/>
                    </a:lnTo>
                    <a:lnTo>
                      <a:pt x="5" y="31"/>
                    </a:lnTo>
                    <a:lnTo>
                      <a:pt x="4" y="31"/>
                    </a:lnTo>
                    <a:lnTo>
                      <a:pt x="3" y="31"/>
                    </a:lnTo>
                    <a:lnTo>
                      <a:pt x="1" y="30"/>
                    </a:lnTo>
                    <a:lnTo>
                      <a:pt x="1" y="29"/>
                    </a:lnTo>
                    <a:lnTo>
                      <a:pt x="1" y="27"/>
                    </a:lnTo>
                    <a:lnTo>
                      <a:pt x="0" y="26"/>
                    </a:lnTo>
                    <a:lnTo>
                      <a:pt x="0" y="24"/>
                    </a:lnTo>
                    <a:lnTo>
                      <a:pt x="0" y="23"/>
                    </a:lnTo>
                    <a:lnTo>
                      <a:pt x="0" y="22"/>
                    </a:lnTo>
                    <a:lnTo>
                      <a:pt x="0" y="20"/>
                    </a:lnTo>
                    <a:lnTo>
                      <a:pt x="0" y="19"/>
                    </a:lnTo>
                    <a:lnTo>
                      <a:pt x="0" y="16"/>
                    </a:lnTo>
                    <a:lnTo>
                      <a:pt x="0" y="7"/>
                    </a:lnTo>
                    <a:lnTo>
                      <a:pt x="0" y="5"/>
                    </a:lnTo>
                    <a:lnTo>
                      <a:pt x="0" y="3"/>
                    </a:lnTo>
                    <a:lnTo>
                      <a:pt x="0" y="2"/>
                    </a:lnTo>
                    <a:lnTo>
                      <a:pt x="0" y="0"/>
                    </a:lnTo>
                    <a:lnTo>
                      <a:pt x="1" y="0"/>
                    </a:lnTo>
                    <a:lnTo>
                      <a:pt x="3" y="0"/>
                    </a:lnTo>
                    <a:lnTo>
                      <a:pt x="3" y="2"/>
                    </a:lnTo>
                    <a:lnTo>
                      <a:pt x="4" y="2"/>
                    </a:lnTo>
                    <a:lnTo>
                      <a:pt x="4"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78" name="Freeform 168"/>
              <p:cNvSpPr>
                <a:spLocks/>
              </p:cNvSpPr>
              <p:nvPr/>
            </p:nvSpPr>
            <p:spPr bwMode="auto">
              <a:xfrm>
                <a:off x="3259" y="1275"/>
                <a:ext cx="12" cy="40"/>
              </a:xfrm>
              <a:custGeom>
                <a:avLst/>
                <a:gdLst>
                  <a:gd name="T0" fmla="*/ 243 w 8"/>
                  <a:gd name="T1" fmla="*/ 36 h 31"/>
                  <a:gd name="T2" fmla="*/ 243 w 8"/>
                  <a:gd name="T3" fmla="*/ 59 h 31"/>
                  <a:gd name="T4" fmla="*/ 315 w 8"/>
                  <a:gd name="T5" fmla="*/ 98 h 31"/>
                  <a:gd name="T6" fmla="*/ 315 w 8"/>
                  <a:gd name="T7" fmla="*/ 139 h 31"/>
                  <a:gd name="T8" fmla="*/ 315 w 8"/>
                  <a:gd name="T9" fmla="*/ 190 h 31"/>
                  <a:gd name="T10" fmla="*/ 453 w 8"/>
                  <a:gd name="T11" fmla="*/ 231 h 31"/>
                  <a:gd name="T12" fmla="*/ 453 w 8"/>
                  <a:gd name="T13" fmla="*/ 271 h 31"/>
                  <a:gd name="T14" fmla="*/ 473 w 8"/>
                  <a:gd name="T15" fmla="*/ 308 h 31"/>
                  <a:gd name="T16" fmla="*/ 473 w 8"/>
                  <a:gd name="T17" fmla="*/ 316 h 31"/>
                  <a:gd name="T18" fmla="*/ 473 w 8"/>
                  <a:gd name="T19" fmla="*/ 346 h 31"/>
                  <a:gd name="T20" fmla="*/ 453 w 8"/>
                  <a:gd name="T21" fmla="*/ 350 h 31"/>
                  <a:gd name="T22" fmla="*/ 453 w 8"/>
                  <a:gd name="T23" fmla="*/ 369 h 31"/>
                  <a:gd name="T24" fmla="*/ 315 w 8"/>
                  <a:gd name="T25" fmla="*/ 397 h 31"/>
                  <a:gd name="T26" fmla="*/ 315 w 8"/>
                  <a:gd name="T27" fmla="*/ 397 h 31"/>
                  <a:gd name="T28" fmla="*/ 243 w 8"/>
                  <a:gd name="T29" fmla="*/ 397 h 31"/>
                  <a:gd name="T30" fmla="*/ 243 w 8"/>
                  <a:gd name="T31" fmla="*/ 397 h 31"/>
                  <a:gd name="T32" fmla="*/ 243 w 8"/>
                  <a:gd name="T33" fmla="*/ 397 h 31"/>
                  <a:gd name="T34" fmla="*/ 210 w 8"/>
                  <a:gd name="T35" fmla="*/ 369 h 31"/>
                  <a:gd name="T36" fmla="*/ 210 w 8"/>
                  <a:gd name="T37" fmla="*/ 350 h 31"/>
                  <a:gd name="T38" fmla="*/ 93 w 8"/>
                  <a:gd name="T39" fmla="*/ 346 h 31"/>
                  <a:gd name="T40" fmla="*/ 93 w 8"/>
                  <a:gd name="T41" fmla="*/ 316 h 31"/>
                  <a:gd name="T42" fmla="*/ 93 w 8"/>
                  <a:gd name="T43" fmla="*/ 271 h 31"/>
                  <a:gd name="T44" fmla="*/ 0 w 8"/>
                  <a:gd name="T45" fmla="*/ 231 h 31"/>
                  <a:gd name="T46" fmla="*/ 0 w 8"/>
                  <a:gd name="T47" fmla="*/ 190 h 31"/>
                  <a:gd name="T48" fmla="*/ 0 w 8"/>
                  <a:gd name="T49" fmla="*/ 147 h 31"/>
                  <a:gd name="T50" fmla="*/ 0 w 8"/>
                  <a:gd name="T51" fmla="*/ 139 h 31"/>
                  <a:gd name="T52" fmla="*/ 0 w 8"/>
                  <a:gd name="T53" fmla="*/ 98 h 31"/>
                  <a:gd name="T54" fmla="*/ 0 w 8"/>
                  <a:gd name="T55" fmla="*/ 59 h 31"/>
                  <a:gd name="T56" fmla="*/ 0 w 8"/>
                  <a:gd name="T57" fmla="*/ 36 h 31"/>
                  <a:gd name="T58" fmla="*/ 0 w 8"/>
                  <a:gd name="T59" fmla="*/ 36 h 31"/>
                  <a:gd name="T60" fmla="*/ 0 w 8"/>
                  <a:gd name="T61" fmla="*/ 1 h 31"/>
                  <a:gd name="T62" fmla="*/ 93 w 8"/>
                  <a:gd name="T63" fmla="*/ 0 h 31"/>
                  <a:gd name="T64" fmla="*/ 93 w 8"/>
                  <a:gd name="T65" fmla="*/ 0 h 31"/>
                  <a:gd name="T66" fmla="*/ 93 w 8"/>
                  <a:gd name="T67" fmla="*/ 0 h 31"/>
                  <a:gd name="T68" fmla="*/ 93 w 8"/>
                  <a:gd name="T69" fmla="*/ 0 h 31"/>
                  <a:gd name="T70" fmla="*/ 93 w 8"/>
                  <a:gd name="T71" fmla="*/ 0 h 31"/>
                  <a:gd name="T72" fmla="*/ 210 w 8"/>
                  <a:gd name="T73" fmla="*/ 0 h 31"/>
                  <a:gd name="T74" fmla="*/ 210 w 8"/>
                  <a:gd name="T75" fmla="*/ 0 h 31"/>
                  <a:gd name="T76" fmla="*/ 243 w 8"/>
                  <a:gd name="T77" fmla="*/ 0 h 31"/>
                  <a:gd name="T78" fmla="*/ 243 w 8"/>
                  <a:gd name="T79" fmla="*/ 1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 h="31">
                    <a:moveTo>
                      <a:pt x="4" y="1"/>
                    </a:moveTo>
                    <a:lnTo>
                      <a:pt x="4" y="3"/>
                    </a:lnTo>
                    <a:lnTo>
                      <a:pt x="4" y="4"/>
                    </a:lnTo>
                    <a:lnTo>
                      <a:pt x="4" y="5"/>
                    </a:lnTo>
                    <a:lnTo>
                      <a:pt x="5" y="7"/>
                    </a:lnTo>
                    <a:lnTo>
                      <a:pt x="5" y="8"/>
                    </a:lnTo>
                    <a:lnTo>
                      <a:pt x="5" y="10"/>
                    </a:lnTo>
                    <a:lnTo>
                      <a:pt x="5" y="11"/>
                    </a:lnTo>
                    <a:lnTo>
                      <a:pt x="5" y="12"/>
                    </a:lnTo>
                    <a:lnTo>
                      <a:pt x="5" y="15"/>
                    </a:lnTo>
                    <a:lnTo>
                      <a:pt x="7" y="17"/>
                    </a:lnTo>
                    <a:lnTo>
                      <a:pt x="7" y="18"/>
                    </a:lnTo>
                    <a:lnTo>
                      <a:pt x="7" y="21"/>
                    </a:lnTo>
                    <a:lnTo>
                      <a:pt x="7" y="22"/>
                    </a:lnTo>
                    <a:lnTo>
                      <a:pt x="8" y="24"/>
                    </a:lnTo>
                    <a:lnTo>
                      <a:pt x="8" y="25"/>
                    </a:lnTo>
                    <a:lnTo>
                      <a:pt x="8" y="27"/>
                    </a:lnTo>
                    <a:lnTo>
                      <a:pt x="8" y="28"/>
                    </a:lnTo>
                    <a:lnTo>
                      <a:pt x="7" y="28"/>
                    </a:lnTo>
                    <a:lnTo>
                      <a:pt x="7" y="29"/>
                    </a:lnTo>
                    <a:lnTo>
                      <a:pt x="5" y="29"/>
                    </a:lnTo>
                    <a:lnTo>
                      <a:pt x="5" y="31"/>
                    </a:lnTo>
                    <a:lnTo>
                      <a:pt x="4" y="31"/>
                    </a:lnTo>
                    <a:lnTo>
                      <a:pt x="3" y="29"/>
                    </a:lnTo>
                    <a:lnTo>
                      <a:pt x="3" y="28"/>
                    </a:lnTo>
                    <a:lnTo>
                      <a:pt x="1" y="28"/>
                    </a:lnTo>
                    <a:lnTo>
                      <a:pt x="1" y="27"/>
                    </a:lnTo>
                    <a:lnTo>
                      <a:pt x="1" y="25"/>
                    </a:lnTo>
                    <a:lnTo>
                      <a:pt x="1" y="24"/>
                    </a:lnTo>
                    <a:lnTo>
                      <a:pt x="1" y="22"/>
                    </a:lnTo>
                    <a:lnTo>
                      <a:pt x="0" y="21"/>
                    </a:lnTo>
                    <a:lnTo>
                      <a:pt x="0" y="18"/>
                    </a:lnTo>
                    <a:lnTo>
                      <a:pt x="0" y="17"/>
                    </a:lnTo>
                    <a:lnTo>
                      <a:pt x="0" y="15"/>
                    </a:lnTo>
                    <a:lnTo>
                      <a:pt x="0" y="14"/>
                    </a:lnTo>
                    <a:lnTo>
                      <a:pt x="0" y="12"/>
                    </a:lnTo>
                    <a:lnTo>
                      <a:pt x="0" y="11"/>
                    </a:lnTo>
                    <a:lnTo>
                      <a:pt x="0" y="10"/>
                    </a:lnTo>
                    <a:lnTo>
                      <a:pt x="0" y="8"/>
                    </a:lnTo>
                    <a:lnTo>
                      <a:pt x="0" y="7"/>
                    </a:lnTo>
                    <a:lnTo>
                      <a:pt x="0" y="5"/>
                    </a:lnTo>
                    <a:lnTo>
                      <a:pt x="0" y="4"/>
                    </a:lnTo>
                    <a:lnTo>
                      <a:pt x="0" y="3"/>
                    </a:lnTo>
                    <a:lnTo>
                      <a:pt x="0" y="1"/>
                    </a:lnTo>
                    <a:lnTo>
                      <a:pt x="1" y="0"/>
                    </a:lnTo>
                    <a:lnTo>
                      <a:pt x="3" y="0"/>
                    </a:lnTo>
                    <a:lnTo>
                      <a:pt x="4" y="0"/>
                    </a:lnTo>
                    <a:lnTo>
                      <a:pt x="4"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79" name="Freeform 169"/>
              <p:cNvSpPr>
                <a:spLocks/>
              </p:cNvSpPr>
              <p:nvPr/>
            </p:nvSpPr>
            <p:spPr bwMode="auto">
              <a:xfrm>
                <a:off x="3259" y="1318"/>
                <a:ext cx="12" cy="41"/>
              </a:xfrm>
              <a:custGeom>
                <a:avLst/>
                <a:gdLst>
                  <a:gd name="T0" fmla="*/ 917 w 7"/>
                  <a:gd name="T1" fmla="*/ 49 h 31"/>
                  <a:gd name="T2" fmla="*/ 917 w 7"/>
                  <a:gd name="T3" fmla="*/ 104 h 31"/>
                  <a:gd name="T4" fmla="*/ 917 w 7"/>
                  <a:gd name="T5" fmla="*/ 151 h 31"/>
                  <a:gd name="T6" fmla="*/ 1137 w 7"/>
                  <a:gd name="T7" fmla="*/ 183 h 31"/>
                  <a:gd name="T8" fmla="*/ 1137 w 7"/>
                  <a:gd name="T9" fmla="*/ 265 h 31"/>
                  <a:gd name="T10" fmla="*/ 1572 w 7"/>
                  <a:gd name="T11" fmla="*/ 313 h 31"/>
                  <a:gd name="T12" fmla="*/ 1572 w 7"/>
                  <a:gd name="T13" fmla="*/ 378 h 31"/>
                  <a:gd name="T14" fmla="*/ 1572 w 7"/>
                  <a:gd name="T15" fmla="*/ 397 h 31"/>
                  <a:gd name="T16" fmla="*/ 1572 w 7"/>
                  <a:gd name="T17" fmla="*/ 423 h 31"/>
                  <a:gd name="T18" fmla="*/ 1572 w 7"/>
                  <a:gd name="T19" fmla="*/ 444 h 31"/>
                  <a:gd name="T20" fmla="*/ 1572 w 7"/>
                  <a:gd name="T21" fmla="*/ 463 h 31"/>
                  <a:gd name="T22" fmla="*/ 1572 w 7"/>
                  <a:gd name="T23" fmla="*/ 500 h 31"/>
                  <a:gd name="T24" fmla="*/ 1137 w 7"/>
                  <a:gd name="T25" fmla="*/ 503 h 31"/>
                  <a:gd name="T26" fmla="*/ 1137 w 7"/>
                  <a:gd name="T27" fmla="*/ 503 h 31"/>
                  <a:gd name="T28" fmla="*/ 917 w 7"/>
                  <a:gd name="T29" fmla="*/ 503 h 31"/>
                  <a:gd name="T30" fmla="*/ 917 w 7"/>
                  <a:gd name="T31" fmla="*/ 503 h 31"/>
                  <a:gd name="T32" fmla="*/ 917 w 7"/>
                  <a:gd name="T33" fmla="*/ 503 h 31"/>
                  <a:gd name="T34" fmla="*/ 663 w 7"/>
                  <a:gd name="T35" fmla="*/ 500 h 31"/>
                  <a:gd name="T36" fmla="*/ 226 w 7"/>
                  <a:gd name="T37" fmla="*/ 463 h 31"/>
                  <a:gd name="T38" fmla="*/ 226 w 7"/>
                  <a:gd name="T39" fmla="*/ 444 h 31"/>
                  <a:gd name="T40" fmla="*/ 226 w 7"/>
                  <a:gd name="T41" fmla="*/ 423 h 31"/>
                  <a:gd name="T42" fmla="*/ 0 w 7"/>
                  <a:gd name="T43" fmla="*/ 378 h 31"/>
                  <a:gd name="T44" fmla="*/ 0 w 7"/>
                  <a:gd name="T45" fmla="*/ 320 h 31"/>
                  <a:gd name="T46" fmla="*/ 0 w 7"/>
                  <a:gd name="T47" fmla="*/ 265 h 31"/>
                  <a:gd name="T48" fmla="*/ 0 w 7"/>
                  <a:gd name="T49" fmla="*/ 201 h 31"/>
                  <a:gd name="T50" fmla="*/ 0 w 7"/>
                  <a:gd name="T51" fmla="*/ 183 h 31"/>
                  <a:gd name="T52" fmla="*/ 0 w 7"/>
                  <a:gd name="T53" fmla="*/ 151 h 31"/>
                  <a:gd name="T54" fmla="*/ 0 w 7"/>
                  <a:gd name="T55" fmla="*/ 104 h 31"/>
                  <a:gd name="T56" fmla="*/ 0 w 7"/>
                  <a:gd name="T57" fmla="*/ 65 h 31"/>
                  <a:gd name="T58" fmla="*/ 0 w 7"/>
                  <a:gd name="T59" fmla="*/ 49 h 31"/>
                  <a:gd name="T60" fmla="*/ 0 w 7"/>
                  <a:gd name="T61" fmla="*/ 37 h 31"/>
                  <a:gd name="T62" fmla="*/ 0 w 7"/>
                  <a:gd name="T63" fmla="*/ 0 h 31"/>
                  <a:gd name="T64" fmla="*/ 226 w 7"/>
                  <a:gd name="T65" fmla="*/ 0 h 31"/>
                  <a:gd name="T66" fmla="*/ 226 w 7"/>
                  <a:gd name="T67" fmla="*/ 0 h 31"/>
                  <a:gd name="T68" fmla="*/ 226 w 7"/>
                  <a:gd name="T69" fmla="*/ 0 h 31"/>
                  <a:gd name="T70" fmla="*/ 226 w 7"/>
                  <a:gd name="T71" fmla="*/ 0 h 31"/>
                  <a:gd name="T72" fmla="*/ 663 w 7"/>
                  <a:gd name="T73" fmla="*/ 0 h 31"/>
                  <a:gd name="T74" fmla="*/ 663 w 7"/>
                  <a:gd name="T75" fmla="*/ 0 h 31"/>
                  <a:gd name="T76" fmla="*/ 917 w 7"/>
                  <a:gd name="T77" fmla="*/ 37 h 31"/>
                  <a:gd name="T78" fmla="*/ 917 w 7"/>
                  <a:gd name="T79" fmla="*/ 37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4" y="2"/>
                    </a:moveTo>
                    <a:lnTo>
                      <a:pt x="4" y="3"/>
                    </a:lnTo>
                    <a:lnTo>
                      <a:pt x="4" y="4"/>
                    </a:lnTo>
                    <a:lnTo>
                      <a:pt x="4" y="6"/>
                    </a:lnTo>
                    <a:lnTo>
                      <a:pt x="4" y="7"/>
                    </a:lnTo>
                    <a:lnTo>
                      <a:pt x="4" y="9"/>
                    </a:lnTo>
                    <a:lnTo>
                      <a:pt x="5" y="10"/>
                    </a:lnTo>
                    <a:lnTo>
                      <a:pt x="5" y="11"/>
                    </a:lnTo>
                    <a:lnTo>
                      <a:pt x="5" y="13"/>
                    </a:lnTo>
                    <a:lnTo>
                      <a:pt x="5" y="16"/>
                    </a:lnTo>
                    <a:lnTo>
                      <a:pt x="5" y="17"/>
                    </a:lnTo>
                    <a:lnTo>
                      <a:pt x="7" y="19"/>
                    </a:lnTo>
                    <a:lnTo>
                      <a:pt x="7" y="21"/>
                    </a:lnTo>
                    <a:lnTo>
                      <a:pt x="7" y="23"/>
                    </a:lnTo>
                    <a:lnTo>
                      <a:pt x="7" y="24"/>
                    </a:lnTo>
                    <a:lnTo>
                      <a:pt x="7" y="26"/>
                    </a:lnTo>
                    <a:lnTo>
                      <a:pt x="7" y="27"/>
                    </a:lnTo>
                    <a:lnTo>
                      <a:pt x="7" y="28"/>
                    </a:lnTo>
                    <a:lnTo>
                      <a:pt x="7" y="30"/>
                    </a:lnTo>
                    <a:lnTo>
                      <a:pt x="5" y="30"/>
                    </a:lnTo>
                    <a:lnTo>
                      <a:pt x="5" y="31"/>
                    </a:lnTo>
                    <a:lnTo>
                      <a:pt x="4" y="31"/>
                    </a:lnTo>
                    <a:lnTo>
                      <a:pt x="3" y="30"/>
                    </a:lnTo>
                    <a:lnTo>
                      <a:pt x="1" y="28"/>
                    </a:lnTo>
                    <a:lnTo>
                      <a:pt x="1" y="27"/>
                    </a:lnTo>
                    <a:lnTo>
                      <a:pt x="1" y="26"/>
                    </a:lnTo>
                    <a:lnTo>
                      <a:pt x="1" y="24"/>
                    </a:lnTo>
                    <a:lnTo>
                      <a:pt x="0" y="23"/>
                    </a:lnTo>
                    <a:lnTo>
                      <a:pt x="0" y="21"/>
                    </a:lnTo>
                    <a:lnTo>
                      <a:pt x="0" y="20"/>
                    </a:lnTo>
                    <a:lnTo>
                      <a:pt x="0" y="19"/>
                    </a:lnTo>
                    <a:lnTo>
                      <a:pt x="0" y="16"/>
                    </a:lnTo>
                    <a:lnTo>
                      <a:pt x="0" y="14"/>
                    </a:lnTo>
                    <a:lnTo>
                      <a:pt x="0" y="13"/>
                    </a:lnTo>
                    <a:lnTo>
                      <a:pt x="0" y="11"/>
                    </a:lnTo>
                    <a:lnTo>
                      <a:pt x="0" y="10"/>
                    </a:lnTo>
                    <a:lnTo>
                      <a:pt x="0" y="9"/>
                    </a:lnTo>
                    <a:lnTo>
                      <a:pt x="0" y="7"/>
                    </a:lnTo>
                    <a:lnTo>
                      <a:pt x="0" y="6"/>
                    </a:lnTo>
                    <a:lnTo>
                      <a:pt x="0" y="4"/>
                    </a:lnTo>
                    <a:lnTo>
                      <a:pt x="0" y="3"/>
                    </a:lnTo>
                    <a:lnTo>
                      <a:pt x="0" y="2"/>
                    </a:lnTo>
                    <a:lnTo>
                      <a:pt x="0" y="0"/>
                    </a:lnTo>
                    <a:lnTo>
                      <a:pt x="1" y="0"/>
                    </a:lnTo>
                    <a:lnTo>
                      <a:pt x="3" y="0"/>
                    </a:lnTo>
                    <a:lnTo>
                      <a:pt x="4" y="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80" name="Freeform 170"/>
              <p:cNvSpPr>
                <a:spLocks/>
              </p:cNvSpPr>
              <p:nvPr/>
            </p:nvSpPr>
            <p:spPr bwMode="auto">
              <a:xfrm>
                <a:off x="3259" y="1359"/>
                <a:ext cx="12" cy="40"/>
              </a:xfrm>
              <a:custGeom>
                <a:avLst/>
                <a:gdLst>
                  <a:gd name="T0" fmla="*/ 917 w 7"/>
                  <a:gd name="T1" fmla="*/ 27 h 33"/>
                  <a:gd name="T2" fmla="*/ 917 w 7"/>
                  <a:gd name="T3" fmla="*/ 48 h 33"/>
                  <a:gd name="T4" fmla="*/ 917 w 7"/>
                  <a:gd name="T5" fmla="*/ 70 h 33"/>
                  <a:gd name="T6" fmla="*/ 1137 w 7"/>
                  <a:gd name="T7" fmla="*/ 90 h 33"/>
                  <a:gd name="T8" fmla="*/ 1137 w 7"/>
                  <a:gd name="T9" fmla="*/ 115 h 33"/>
                  <a:gd name="T10" fmla="*/ 1572 w 7"/>
                  <a:gd name="T11" fmla="*/ 133 h 33"/>
                  <a:gd name="T12" fmla="*/ 1572 w 7"/>
                  <a:gd name="T13" fmla="*/ 160 h 33"/>
                  <a:gd name="T14" fmla="*/ 1572 w 7"/>
                  <a:gd name="T15" fmla="*/ 182 h 33"/>
                  <a:gd name="T16" fmla="*/ 1572 w 7"/>
                  <a:gd name="T17" fmla="*/ 184 h 33"/>
                  <a:gd name="T18" fmla="*/ 1572 w 7"/>
                  <a:gd name="T19" fmla="*/ 194 h 33"/>
                  <a:gd name="T20" fmla="*/ 1572 w 7"/>
                  <a:gd name="T21" fmla="*/ 204 h 33"/>
                  <a:gd name="T22" fmla="*/ 1572 w 7"/>
                  <a:gd name="T23" fmla="*/ 213 h 33"/>
                  <a:gd name="T24" fmla="*/ 1137 w 7"/>
                  <a:gd name="T25" fmla="*/ 213 h 33"/>
                  <a:gd name="T26" fmla="*/ 1137 w 7"/>
                  <a:gd name="T27" fmla="*/ 223 h 33"/>
                  <a:gd name="T28" fmla="*/ 917 w 7"/>
                  <a:gd name="T29" fmla="*/ 223 h 33"/>
                  <a:gd name="T30" fmla="*/ 917 w 7"/>
                  <a:gd name="T31" fmla="*/ 223 h 33"/>
                  <a:gd name="T32" fmla="*/ 917 w 7"/>
                  <a:gd name="T33" fmla="*/ 213 h 33"/>
                  <a:gd name="T34" fmla="*/ 663 w 7"/>
                  <a:gd name="T35" fmla="*/ 213 h 33"/>
                  <a:gd name="T36" fmla="*/ 226 w 7"/>
                  <a:gd name="T37" fmla="*/ 204 h 33"/>
                  <a:gd name="T38" fmla="*/ 226 w 7"/>
                  <a:gd name="T39" fmla="*/ 194 h 33"/>
                  <a:gd name="T40" fmla="*/ 226 w 7"/>
                  <a:gd name="T41" fmla="*/ 182 h 33"/>
                  <a:gd name="T42" fmla="*/ 0 w 7"/>
                  <a:gd name="T43" fmla="*/ 160 h 33"/>
                  <a:gd name="T44" fmla="*/ 0 w 7"/>
                  <a:gd name="T45" fmla="*/ 133 h 33"/>
                  <a:gd name="T46" fmla="*/ 0 w 7"/>
                  <a:gd name="T47" fmla="*/ 115 h 33"/>
                  <a:gd name="T48" fmla="*/ 0 w 7"/>
                  <a:gd name="T49" fmla="*/ 95 h 33"/>
                  <a:gd name="T50" fmla="*/ 0 w 7"/>
                  <a:gd name="T51" fmla="*/ 90 h 33"/>
                  <a:gd name="T52" fmla="*/ 0 w 7"/>
                  <a:gd name="T53" fmla="*/ 70 h 33"/>
                  <a:gd name="T54" fmla="*/ 0 w 7"/>
                  <a:gd name="T55" fmla="*/ 48 h 33"/>
                  <a:gd name="T56" fmla="*/ 0 w 7"/>
                  <a:gd name="T57" fmla="*/ 27 h 33"/>
                  <a:gd name="T58" fmla="*/ 0 w 7"/>
                  <a:gd name="T59" fmla="*/ 22 h 33"/>
                  <a:gd name="T60" fmla="*/ 0 w 7"/>
                  <a:gd name="T61" fmla="*/ 22 h 33"/>
                  <a:gd name="T62" fmla="*/ 0 w 7"/>
                  <a:gd name="T63" fmla="*/ 2 h 33"/>
                  <a:gd name="T64" fmla="*/ 226 w 7"/>
                  <a:gd name="T65" fmla="*/ 2 h 33"/>
                  <a:gd name="T66" fmla="*/ 226 w 7"/>
                  <a:gd name="T67" fmla="*/ 2 h 33"/>
                  <a:gd name="T68" fmla="*/ 226 w 7"/>
                  <a:gd name="T69" fmla="*/ 0 h 33"/>
                  <a:gd name="T70" fmla="*/ 226 w 7"/>
                  <a:gd name="T71" fmla="*/ 2 h 33"/>
                  <a:gd name="T72" fmla="*/ 663 w 7"/>
                  <a:gd name="T73" fmla="*/ 2 h 33"/>
                  <a:gd name="T74" fmla="*/ 663 w 7"/>
                  <a:gd name="T75" fmla="*/ 2 h 33"/>
                  <a:gd name="T76" fmla="*/ 917 w 7"/>
                  <a:gd name="T77" fmla="*/ 2 h 33"/>
                  <a:gd name="T78" fmla="*/ 917 w 7"/>
                  <a:gd name="T79" fmla="*/ 22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3">
                    <a:moveTo>
                      <a:pt x="4" y="3"/>
                    </a:moveTo>
                    <a:lnTo>
                      <a:pt x="4" y="4"/>
                    </a:lnTo>
                    <a:lnTo>
                      <a:pt x="4" y="6"/>
                    </a:lnTo>
                    <a:lnTo>
                      <a:pt x="4" y="7"/>
                    </a:lnTo>
                    <a:lnTo>
                      <a:pt x="4" y="9"/>
                    </a:lnTo>
                    <a:lnTo>
                      <a:pt x="4" y="10"/>
                    </a:lnTo>
                    <a:lnTo>
                      <a:pt x="5" y="11"/>
                    </a:lnTo>
                    <a:lnTo>
                      <a:pt x="5" y="13"/>
                    </a:lnTo>
                    <a:lnTo>
                      <a:pt x="5" y="14"/>
                    </a:lnTo>
                    <a:lnTo>
                      <a:pt x="5" y="17"/>
                    </a:lnTo>
                    <a:lnTo>
                      <a:pt x="5" y="19"/>
                    </a:lnTo>
                    <a:lnTo>
                      <a:pt x="7" y="20"/>
                    </a:lnTo>
                    <a:lnTo>
                      <a:pt x="7" y="21"/>
                    </a:lnTo>
                    <a:lnTo>
                      <a:pt x="7" y="23"/>
                    </a:lnTo>
                    <a:lnTo>
                      <a:pt x="7" y="24"/>
                    </a:lnTo>
                    <a:lnTo>
                      <a:pt x="7" y="26"/>
                    </a:lnTo>
                    <a:lnTo>
                      <a:pt x="7" y="27"/>
                    </a:lnTo>
                    <a:lnTo>
                      <a:pt x="7" y="28"/>
                    </a:lnTo>
                    <a:lnTo>
                      <a:pt x="7" y="30"/>
                    </a:lnTo>
                    <a:lnTo>
                      <a:pt x="7" y="31"/>
                    </a:lnTo>
                    <a:lnTo>
                      <a:pt x="5" y="31"/>
                    </a:lnTo>
                    <a:lnTo>
                      <a:pt x="5" y="33"/>
                    </a:lnTo>
                    <a:lnTo>
                      <a:pt x="4" y="33"/>
                    </a:lnTo>
                    <a:lnTo>
                      <a:pt x="4" y="31"/>
                    </a:lnTo>
                    <a:lnTo>
                      <a:pt x="3" y="31"/>
                    </a:lnTo>
                    <a:lnTo>
                      <a:pt x="1" y="30"/>
                    </a:lnTo>
                    <a:lnTo>
                      <a:pt x="1" y="28"/>
                    </a:lnTo>
                    <a:lnTo>
                      <a:pt x="1" y="27"/>
                    </a:lnTo>
                    <a:lnTo>
                      <a:pt x="1" y="26"/>
                    </a:lnTo>
                    <a:lnTo>
                      <a:pt x="1" y="24"/>
                    </a:lnTo>
                    <a:lnTo>
                      <a:pt x="0" y="23"/>
                    </a:lnTo>
                    <a:lnTo>
                      <a:pt x="0" y="21"/>
                    </a:lnTo>
                    <a:lnTo>
                      <a:pt x="0" y="20"/>
                    </a:lnTo>
                    <a:lnTo>
                      <a:pt x="0" y="19"/>
                    </a:lnTo>
                    <a:lnTo>
                      <a:pt x="0" y="17"/>
                    </a:lnTo>
                    <a:lnTo>
                      <a:pt x="0" y="16"/>
                    </a:lnTo>
                    <a:lnTo>
                      <a:pt x="0" y="14"/>
                    </a:lnTo>
                    <a:lnTo>
                      <a:pt x="0" y="13"/>
                    </a:lnTo>
                    <a:lnTo>
                      <a:pt x="0" y="11"/>
                    </a:lnTo>
                    <a:lnTo>
                      <a:pt x="0" y="10"/>
                    </a:lnTo>
                    <a:lnTo>
                      <a:pt x="0" y="9"/>
                    </a:lnTo>
                    <a:lnTo>
                      <a:pt x="0" y="7"/>
                    </a:lnTo>
                    <a:lnTo>
                      <a:pt x="0" y="6"/>
                    </a:lnTo>
                    <a:lnTo>
                      <a:pt x="0" y="4"/>
                    </a:lnTo>
                    <a:lnTo>
                      <a:pt x="0" y="3"/>
                    </a:lnTo>
                    <a:lnTo>
                      <a:pt x="0" y="2"/>
                    </a:lnTo>
                    <a:lnTo>
                      <a:pt x="1" y="2"/>
                    </a:lnTo>
                    <a:lnTo>
                      <a:pt x="1" y="0"/>
                    </a:lnTo>
                    <a:lnTo>
                      <a:pt x="1" y="2"/>
                    </a:lnTo>
                    <a:lnTo>
                      <a:pt x="3" y="2"/>
                    </a:lnTo>
                    <a:lnTo>
                      <a:pt x="4" y="2"/>
                    </a:lnTo>
                    <a:lnTo>
                      <a:pt x="4"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81" name="Freeform 171"/>
              <p:cNvSpPr>
                <a:spLocks/>
              </p:cNvSpPr>
              <p:nvPr/>
            </p:nvSpPr>
            <p:spPr bwMode="auto">
              <a:xfrm>
                <a:off x="3271" y="982"/>
                <a:ext cx="34" cy="41"/>
              </a:xfrm>
              <a:custGeom>
                <a:avLst/>
                <a:gdLst>
                  <a:gd name="T0" fmla="*/ 246 w 27"/>
                  <a:gd name="T1" fmla="*/ 444 h 31"/>
                  <a:gd name="T2" fmla="*/ 241 w 27"/>
                  <a:gd name="T3" fmla="*/ 500 h 31"/>
                  <a:gd name="T4" fmla="*/ 220 w 27"/>
                  <a:gd name="T5" fmla="*/ 500 h 31"/>
                  <a:gd name="T6" fmla="*/ 210 w 27"/>
                  <a:gd name="T7" fmla="*/ 503 h 31"/>
                  <a:gd name="T8" fmla="*/ 191 w 27"/>
                  <a:gd name="T9" fmla="*/ 503 h 31"/>
                  <a:gd name="T10" fmla="*/ 185 w 27"/>
                  <a:gd name="T11" fmla="*/ 503 h 31"/>
                  <a:gd name="T12" fmla="*/ 167 w 27"/>
                  <a:gd name="T13" fmla="*/ 503 h 31"/>
                  <a:gd name="T14" fmla="*/ 152 w 27"/>
                  <a:gd name="T15" fmla="*/ 503 h 31"/>
                  <a:gd name="T16" fmla="*/ 121 w 27"/>
                  <a:gd name="T17" fmla="*/ 500 h 31"/>
                  <a:gd name="T18" fmla="*/ 117 w 27"/>
                  <a:gd name="T19" fmla="*/ 463 h 31"/>
                  <a:gd name="T20" fmla="*/ 98 w 27"/>
                  <a:gd name="T21" fmla="*/ 463 h 31"/>
                  <a:gd name="T22" fmla="*/ 78 w 27"/>
                  <a:gd name="T23" fmla="*/ 444 h 31"/>
                  <a:gd name="T24" fmla="*/ 78 w 27"/>
                  <a:gd name="T25" fmla="*/ 414 h 31"/>
                  <a:gd name="T26" fmla="*/ 74 w 27"/>
                  <a:gd name="T27" fmla="*/ 397 h 31"/>
                  <a:gd name="T28" fmla="*/ 49 w 27"/>
                  <a:gd name="T29" fmla="*/ 350 h 31"/>
                  <a:gd name="T30" fmla="*/ 39 w 27"/>
                  <a:gd name="T31" fmla="*/ 320 h 31"/>
                  <a:gd name="T32" fmla="*/ 31 w 27"/>
                  <a:gd name="T33" fmla="*/ 266 h 31"/>
                  <a:gd name="T34" fmla="*/ 1 w 27"/>
                  <a:gd name="T35" fmla="*/ 237 h 31"/>
                  <a:gd name="T36" fmla="*/ 1 w 27"/>
                  <a:gd name="T37" fmla="*/ 152 h 31"/>
                  <a:gd name="T38" fmla="*/ 1 w 27"/>
                  <a:gd name="T39" fmla="*/ 114 h 31"/>
                  <a:gd name="T40" fmla="*/ 1 w 27"/>
                  <a:gd name="T41" fmla="*/ 65 h 31"/>
                  <a:gd name="T42" fmla="*/ 31 w 27"/>
                  <a:gd name="T43" fmla="*/ 49 h 31"/>
                  <a:gd name="T44" fmla="*/ 39 w 27"/>
                  <a:gd name="T45" fmla="*/ 1 h 31"/>
                  <a:gd name="T46" fmla="*/ 49 w 27"/>
                  <a:gd name="T47" fmla="*/ 0 h 31"/>
                  <a:gd name="T48" fmla="*/ 74 w 27"/>
                  <a:gd name="T49" fmla="*/ 0 h 31"/>
                  <a:gd name="T50" fmla="*/ 98 w 27"/>
                  <a:gd name="T51" fmla="*/ 0 h 31"/>
                  <a:gd name="T52" fmla="*/ 121 w 27"/>
                  <a:gd name="T53" fmla="*/ 0 h 31"/>
                  <a:gd name="T54" fmla="*/ 147 w 27"/>
                  <a:gd name="T55" fmla="*/ 1 h 31"/>
                  <a:gd name="T56" fmla="*/ 152 w 27"/>
                  <a:gd name="T57" fmla="*/ 49 h 31"/>
                  <a:gd name="T58" fmla="*/ 167 w 27"/>
                  <a:gd name="T59" fmla="*/ 65 h 31"/>
                  <a:gd name="T60" fmla="*/ 185 w 27"/>
                  <a:gd name="T61" fmla="*/ 104 h 31"/>
                  <a:gd name="T62" fmla="*/ 191 w 27"/>
                  <a:gd name="T63" fmla="*/ 114 h 31"/>
                  <a:gd name="T64" fmla="*/ 210 w 27"/>
                  <a:gd name="T65" fmla="*/ 138 h 31"/>
                  <a:gd name="T66" fmla="*/ 220 w 27"/>
                  <a:gd name="T67" fmla="*/ 152 h 31"/>
                  <a:gd name="T68" fmla="*/ 220 w 27"/>
                  <a:gd name="T69" fmla="*/ 183 h 31"/>
                  <a:gd name="T70" fmla="*/ 241 w 27"/>
                  <a:gd name="T71" fmla="*/ 201 h 31"/>
                  <a:gd name="T72" fmla="*/ 246 w 27"/>
                  <a:gd name="T73" fmla="*/ 242 h 31"/>
                  <a:gd name="T74" fmla="*/ 246 w 27"/>
                  <a:gd name="T75" fmla="*/ 266 h 31"/>
                  <a:gd name="T76" fmla="*/ 271 w 27"/>
                  <a:gd name="T77" fmla="*/ 320 h 31"/>
                  <a:gd name="T78" fmla="*/ 271 w 27"/>
                  <a:gd name="T79" fmla="*/ 350 h 31"/>
                  <a:gd name="T80" fmla="*/ 271 w 27"/>
                  <a:gd name="T81" fmla="*/ 378 h 31"/>
                  <a:gd name="T82" fmla="*/ 271 w 27"/>
                  <a:gd name="T83" fmla="*/ 397 h 31"/>
                  <a:gd name="T84" fmla="*/ 246 w 27"/>
                  <a:gd name="T85" fmla="*/ 414 h 31"/>
                  <a:gd name="T86" fmla="*/ 246 w 27"/>
                  <a:gd name="T87" fmla="*/ 414 h 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 h="31">
                    <a:moveTo>
                      <a:pt x="25" y="27"/>
                    </a:moveTo>
                    <a:lnTo>
                      <a:pt x="25" y="27"/>
                    </a:lnTo>
                    <a:lnTo>
                      <a:pt x="25" y="28"/>
                    </a:lnTo>
                    <a:lnTo>
                      <a:pt x="24" y="30"/>
                    </a:lnTo>
                    <a:lnTo>
                      <a:pt x="22" y="30"/>
                    </a:lnTo>
                    <a:lnTo>
                      <a:pt x="22" y="31"/>
                    </a:lnTo>
                    <a:lnTo>
                      <a:pt x="21" y="31"/>
                    </a:lnTo>
                    <a:lnTo>
                      <a:pt x="19" y="31"/>
                    </a:lnTo>
                    <a:lnTo>
                      <a:pt x="18" y="31"/>
                    </a:lnTo>
                    <a:lnTo>
                      <a:pt x="17" y="31"/>
                    </a:lnTo>
                    <a:lnTo>
                      <a:pt x="15" y="31"/>
                    </a:lnTo>
                    <a:lnTo>
                      <a:pt x="14" y="30"/>
                    </a:lnTo>
                    <a:lnTo>
                      <a:pt x="12" y="30"/>
                    </a:lnTo>
                    <a:lnTo>
                      <a:pt x="11" y="28"/>
                    </a:lnTo>
                    <a:lnTo>
                      <a:pt x="10" y="28"/>
                    </a:lnTo>
                    <a:lnTo>
                      <a:pt x="10" y="27"/>
                    </a:lnTo>
                    <a:lnTo>
                      <a:pt x="8" y="27"/>
                    </a:lnTo>
                    <a:lnTo>
                      <a:pt x="8" y="25"/>
                    </a:lnTo>
                    <a:lnTo>
                      <a:pt x="7" y="24"/>
                    </a:lnTo>
                    <a:lnTo>
                      <a:pt x="5" y="23"/>
                    </a:lnTo>
                    <a:lnTo>
                      <a:pt x="5" y="21"/>
                    </a:lnTo>
                    <a:lnTo>
                      <a:pt x="4" y="21"/>
                    </a:lnTo>
                    <a:lnTo>
                      <a:pt x="4" y="20"/>
                    </a:lnTo>
                    <a:lnTo>
                      <a:pt x="3" y="18"/>
                    </a:lnTo>
                    <a:lnTo>
                      <a:pt x="3" y="17"/>
                    </a:lnTo>
                    <a:lnTo>
                      <a:pt x="1" y="15"/>
                    </a:lnTo>
                    <a:lnTo>
                      <a:pt x="1" y="14"/>
                    </a:lnTo>
                    <a:lnTo>
                      <a:pt x="1" y="11"/>
                    </a:lnTo>
                    <a:lnTo>
                      <a:pt x="1" y="10"/>
                    </a:lnTo>
                    <a:lnTo>
                      <a:pt x="0" y="8"/>
                    </a:lnTo>
                    <a:lnTo>
                      <a:pt x="1" y="7"/>
                    </a:lnTo>
                    <a:lnTo>
                      <a:pt x="1" y="6"/>
                    </a:lnTo>
                    <a:lnTo>
                      <a:pt x="1" y="4"/>
                    </a:lnTo>
                    <a:lnTo>
                      <a:pt x="1" y="3"/>
                    </a:lnTo>
                    <a:lnTo>
                      <a:pt x="3" y="3"/>
                    </a:lnTo>
                    <a:lnTo>
                      <a:pt x="3" y="1"/>
                    </a:lnTo>
                    <a:lnTo>
                      <a:pt x="4" y="1"/>
                    </a:lnTo>
                    <a:lnTo>
                      <a:pt x="4" y="0"/>
                    </a:lnTo>
                    <a:lnTo>
                      <a:pt x="5" y="0"/>
                    </a:lnTo>
                    <a:lnTo>
                      <a:pt x="7" y="0"/>
                    </a:lnTo>
                    <a:lnTo>
                      <a:pt x="8" y="0"/>
                    </a:lnTo>
                    <a:lnTo>
                      <a:pt x="10" y="0"/>
                    </a:lnTo>
                    <a:lnTo>
                      <a:pt x="11" y="0"/>
                    </a:lnTo>
                    <a:lnTo>
                      <a:pt x="12" y="0"/>
                    </a:lnTo>
                    <a:lnTo>
                      <a:pt x="14" y="1"/>
                    </a:lnTo>
                    <a:lnTo>
                      <a:pt x="15" y="1"/>
                    </a:lnTo>
                    <a:lnTo>
                      <a:pt x="15" y="3"/>
                    </a:lnTo>
                    <a:lnTo>
                      <a:pt x="17" y="3"/>
                    </a:lnTo>
                    <a:lnTo>
                      <a:pt x="17" y="4"/>
                    </a:lnTo>
                    <a:lnTo>
                      <a:pt x="18" y="4"/>
                    </a:lnTo>
                    <a:lnTo>
                      <a:pt x="18" y="6"/>
                    </a:lnTo>
                    <a:lnTo>
                      <a:pt x="19" y="6"/>
                    </a:lnTo>
                    <a:lnTo>
                      <a:pt x="19" y="7"/>
                    </a:lnTo>
                    <a:lnTo>
                      <a:pt x="21" y="7"/>
                    </a:lnTo>
                    <a:lnTo>
                      <a:pt x="21" y="8"/>
                    </a:lnTo>
                    <a:lnTo>
                      <a:pt x="22" y="10"/>
                    </a:lnTo>
                    <a:lnTo>
                      <a:pt x="22" y="11"/>
                    </a:lnTo>
                    <a:lnTo>
                      <a:pt x="24" y="13"/>
                    </a:lnTo>
                    <a:lnTo>
                      <a:pt x="24" y="14"/>
                    </a:lnTo>
                    <a:lnTo>
                      <a:pt x="25" y="15"/>
                    </a:lnTo>
                    <a:lnTo>
                      <a:pt x="25" y="17"/>
                    </a:lnTo>
                    <a:lnTo>
                      <a:pt x="25" y="18"/>
                    </a:lnTo>
                    <a:lnTo>
                      <a:pt x="27" y="20"/>
                    </a:lnTo>
                    <a:lnTo>
                      <a:pt x="27" y="21"/>
                    </a:lnTo>
                    <a:lnTo>
                      <a:pt x="27" y="23"/>
                    </a:lnTo>
                    <a:lnTo>
                      <a:pt x="27" y="24"/>
                    </a:lnTo>
                    <a:lnTo>
                      <a:pt x="25" y="24"/>
                    </a:lnTo>
                    <a:lnTo>
                      <a:pt x="25" y="25"/>
                    </a:lnTo>
                    <a:lnTo>
                      <a:pt x="25" y="2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82" name="Freeform 172"/>
              <p:cNvSpPr>
                <a:spLocks/>
              </p:cNvSpPr>
              <p:nvPr/>
            </p:nvSpPr>
            <p:spPr bwMode="auto">
              <a:xfrm>
                <a:off x="3354" y="1046"/>
                <a:ext cx="44" cy="40"/>
              </a:xfrm>
              <a:custGeom>
                <a:avLst/>
                <a:gdLst>
                  <a:gd name="T0" fmla="*/ 221 w 34"/>
                  <a:gd name="T1" fmla="*/ 28 h 31"/>
                  <a:gd name="T2" fmla="*/ 268 w 34"/>
                  <a:gd name="T3" fmla="*/ 0 h 31"/>
                  <a:gd name="T4" fmla="*/ 305 w 34"/>
                  <a:gd name="T5" fmla="*/ 0 h 31"/>
                  <a:gd name="T6" fmla="*/ 317 w 34"/>
                  <a:gd name="T7" fmla="*/ 0 h 31"/>
                  <a:gd name="T8" fmla="*/ 353 w 34"/>
                  <a:gd name="T9" fmla="*/ 28 h 31"/>
                  <a:gd name="T10" fmla="*/ 370 w 34"/>
                  <a:gd name="T11" fmla="*/ 28 h 31"/>
                  <a:gd name="T12" fmla="*/ 395 w 34"/>
                  <a:gd name="T13" fmla="*/ 36 h 31"/>
                  <a:gd name="T14" fmla="*/ 410 w 34"/>
                  <a:gd name="T15" fmla="*/ 59 h 31"/>
                  <a:gd name="T16" fmla="*/ 435 w 34"/>
                  <a:gd name="T17" fmla="*/ 76 h 31"/>
                  <a:gd name="T18" fmla="*/ 435 w 34"/>
                  <a:gd name="T19" fmla="*/ 88 h 31"/>
                  <a:gd name="T20" fmla="*/ 435 w 34"/>
                  <a:gd name="T21" fmla="*/ 126 h 31"/>
                  <a:gd name="T22" fmla="*/ 449 w 34"/>
                  <a:gd name="T23" fmla="*/ 147 h 31"/>
                  <a:gd name="T24" fmla="*/ 449 w 34"/>
                  <a:gd name="T25" fmla="*/ 163 h 31"/>
                  <a:gd name="T26" fmla="*/ 449 w 34"/>
                  <a:gd name="T27" fmla="*/ 179 h 31"/>
                  <a:gd name="T28" fmla="*/ 449 w 34"/>
                  <a:gd name="T29" fmla="*/ 208 h 31"/>
                  <a:gd name="T30" fmla="*/ 435 w 34"/>
                  <a:gd name="T31" fmla="*/ 210 h 31"/>
                  <a:gd name="T32" fmla="*/ 435 w 34"/>
                  <a:gd name="T33" fmla="*/ 265 h 31"/>
                  <a:gd name="T34" fmla="*/ 435 w 34"/>
                  <a:gd name="T35" fmla="*/ 268 h 31"/>
                  <a:gd name="T36" fmla="*/ 410 w 34"/>
                  <a:gd name="T37" fmla="*/ 308 h 31"/>
                  <a:gd name="T38" fmla="*/ 395 w 34"/>
                  <a:gd name="T39" fmla="*/ 342 h 31"/>
                  <a:gd name="T40" fmla="*/ 370 w 34"/>
                  <a:gd name="T41" fmla="*/ 342 h 31"/>
                  <a:gd name="T42" fmla="*/ 353 w 34"/>
                  <a:gd name="T43" fmla="*/ 346 h 31"/>
                  <a:gd name="T44" fmla="*/ 324 w 34"/>
                  <a:gd name="T45" fmla="*/ 350 h 31"/>
                  <a:gd name="T46" fmla="*/ 305 w 34"/>
                  <a:gd name="T47" fmla="*/ 385 h 31"/>
                  <a:gd name="T48" fmla="*/ 273 w 34"/>
                  <a:gd name="T49" fmla="*/ 385 h 31"/>
                  <a:gd name="T50" fmla="*/ 236 w 34"/>
                  <a:gd name="T51" fmla="*/ 385 h 31"/>
                  <a:gd name="T52" fmla="*/ 211 w 34"/>
                  <a:gd name="T53" fmla="*/ 397 h 31"/>
                  <a:gd name="T54" fmla="*/ 182 w 34"/>
                  <a:gd name="T55" fmla="*/ 397 h 31"/>
                  <a:gd name="T56" fmla="*/ 132 w 34"/>
                  <a:gd name="T57" fmla="*/ 397 h 31"/>
                  <a:gd name="T58" fmla="*/ 126 w 34"/>
                  <a:gd name="T59" fmla="*/ 397 h 31"/>
                  <a:gd name="T60" fmla="*/ 79 w 34"/>
                  <a:gd name="T61" fmla="*/ 385 h 31"/>
                  <a:gd name="T62" fmla="*/ 36 w 34"/>
                  <a:gd name="T63" fmla="*/ 350 h 31"/>
                  <a:gd name="T64" fmla="*/ 28 w 34"/>
                  <a:gd name="T65" fmla="*/ 342 h 31"/>
                  <a:gd name="T66" fmla="*/ 0 w 34"/>
                  <a:gd name="T67" fmla="*/ 298 h 31"/>
                  <a:gd name="T68" fmla="*/ 0 w 34"/>
                  <a:gd name="T69" fmla="*/ 265 h 31"/>
                  <a:gd name="T70" fmla="*/ 0 w 34"/>
                  <a:gd name="T71" fmla="*/ 210 h 31"/>
                  <a:gd name="T72" fmla="*/ 0 w 34"/>
                  <a:gd name="T73" fmla="*/ 163 h 31"/>
                  <a:gd name="T74" fmla="*/ 28 w 34"/>
                  <a:gd name="T75" fmla="*/ 126 h 31"/>
                  <a:gd name="T76" fmla="*/ 47 w 34"/>
                  <a:gd name="T77" fmla="*/ 88 h 31"/>
                  <a:gd name="T78" fmla="*/ 79 w 34"/>
                  <a:gd name="T79" fmla="*/ 76 h 31"/>
                  <a:gd name="T80" fmla="*/ 126 w 34"/>
                  <a:gd name="T81" fmla="*/ 59 h 31"/>
                  <a:gd name="T82" fmla="*/ 126 w 34"/>
                  <a:gd name="T83" fmla="*/ 59 h 31"/>
                  <a:gd name="T84" fmla="*/ 132 w 34"/>
                  <a:gd name="T85" fmla="*/ 36 h 31"/>
                  <a:gd name="T86" fmla="*/ 141 w 34"/>
                  <a:gd name="T87" fmla="*/ 36 h 31"/>
                  <a:gd name="T88" fmla="*/ 221 w 34"/>
                  <a:gd name="T89" fmla="*/ 28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2"/>
                    </a:moveTo>
                    <a:lnTo>
                      <a:pt x="17" y="2"/>
                    </a:lnTo>
                    <a:lnTo>
                      <a:pt x="18" y="0"/>
                    </a:lnTo>
                    <a:lnTo>
                      <a:pt x="20" y="0"/>
                    </a:lnTo>
                    <a:lnTo>
                      <a:pt x="21" y="0"/>
                    </a:lnTo>
                    <a:lnTo>
                      <a:pt x="23" y="0"/>
                    </a:lnTo>
                    <a:lnTo>
                      <a:pt x="24" y="0"/>
                    </a:lnTo>
                    <a:lnTo>
                      <a:pt x="25" y="0"/>
                    </a:lnTo>
                    <a:lnTo>
                      <a:pt x="27" y="2"/>
                    </a:lnTo>
                    <a:lnTo>
                      <a:pt x="28" y="2"/>
                    </a:lnTo>
                    <a:lnTo>
                      <a:pt x="30" y="2"/>
                    </a:lnTo>
                    <a:lnTo>
                      <a:pt x="30" y="3"/>
                    </a:lnTo>
                    <a:lnTo>
                      <a:pt x="31" y="3"/>
                    </a:lnTo>
                    <a:lnTo>
                      <a:pt x="31" y="5"/>
                    </a:lnTo>
                    <a:lnTo>
                      <a:pt x="33" y="6"/>
                    </a:lnTo>
                    <a:lnTo>
                      <a:pt x="33" y="7"/>
                    </a:lnTo>
                    <a:lnTo>
                      <a:pt x="33" y="9"/>
                    </a:lnTo>
                    <a:lnTo>
                      <a:pt x="33" y="10"/>
                    </a:lnTo>
                    <a:lnTo>
                      <a:pt x="34" y="12"/>
                    </a:lnTo>
                    <a:lnTo>
                      <a:pt x="34" y="13"/>
                    </a:lnTo>
                    <a:lnTo>
                      <a:pt x="34" y="14"/>
                    </a:lnTo>
                    <a:lnTo>
                      <a:pt x="34" y="16"/>
                    </a:lnTo>
                    <a:lnTo>
                      <a:pt x="33" y="17"/>
                    </a:lnTo>
                    <a:lnTo>
                      <a:pt x="33" y="19"/>
                    </a:lnTo>
                    <a:lnTo>
                      <a:pt x="33" y="20"/>
                    </a:lnTo>
                    <a:lnTo>
                      <a:pt x="33" y="21"/>
                    </a:lnTo>
                    <a:lnTo>
                      <a:pt x="31" y="23"/>
                    </a:lnTo>
                    <a:lnTo>
                      <a:pt x="31" y="24"/>
                    </a:lnTo>
                    <a:lnTo>
                      <a:pt x="30" y="26"/>
                    </a:lnTo>
                    <a:lnTo>
                      <a:pt x="28" y="26"/>
                    </a:lnTo>
                    <a:lnTo>
                      <a:pt x="27" y="27"/>
                    </a:lnTo>
                    <a:lnTo>
                      <a:pt x="25" y="28"/>
                    </a:lnTo>
                    <a:lnTo>
                      <a:pt x="24" y="28"/>
                    </a:lnTo>
                    <a:lnTo>
                      <a:pt x="23" y="30"/>
                    </a:lnTo>
                    <a:lnTo>
                      <a:pt x="21" y="30"/>
                    </a:lnTo>
                    <a:lnTo>
                      <a:pt x="20" y="30"/>
                    </a:lnTo>
                    <a:lnTo>
                      <a:pt x="18" y="30"/>
                    </a:lnTo>
                    <a:lnTo>
                      <a:pt x="17" y="31"/>
                    </a:lnTo>
                    <a:lnTo>
                      <a:pt x="16" y="31"/>
                    </a:lnTo>
                    <a:lnTo>
                      <a:pt x="14" y="31"/>
                    </a:lnTo>
                    <a:lnTo>
                      <a:pt x="11" y="31"/>
                    </a:lnTo>
                    <a:lnTo>
                      <a:pt x="10" y="31"/>
                    </a:lnTo>
                    <a:lnTo>
                      <a:pt x="9" y="31"/>
                    </a:lnTo>
                    <a:lnTo>
                      <a:pt x="7" y="31"/>
                    </a:lnTo>
                    <a:lnTo>
                      <a:pt x="6" y="30"/>
                    </a:lnTo>
                    <a:lnTo>
                      <a:pt x="4" y="30"/>
                    </a:lnTo>
                    <a:lnTo>
                      <a:pt x="3" y="28"/>
                    </a:lnTo>
                    <a:lnTo>
                      <a:pt x="3" y="27"/>
                    </a:lnTo>
                    <a:lnTo>
                      <a:pt x="2" y="26"/>
                    </a:lnTo>
                    <a:lnTo>
                      <a:pt x="0" y="24"/>
                    </a:lnTo>
                    <a:lnTo>
                      <a:pt x="0" y="23"/>
                    </a:lnTo>
                    <a:lnTo>
                      <a:pt x="0" y="21"/>
                    </a:lnTo>
                    <a:lnTo>
                      <a:pt x="0" y="20"/>
                    </a:lnTo>
                    <a:lnTo>
                      <a:pt x="0" y="19"/>
                    </a:lnTo>
                    <a:lnTo>
                      <a:pt x="0" y="17"/>
                    </a:lnTo>
                    <a:lnTo>
                      <a:pt x="0" y="14"/>
                    </a:lnTo>
                    <a:lnTo>
                      <a:pt x="0" y="13"/>
                    </a:lnTo>
                    <a:lnTo>
                      <a:pt x="2" y="12"/>
                    </a:lnTo>
                    <a:lnTo>
                      <a:pt x="2" y="10"/>
                    </a:lnTo>
                    <a:lnTo>
                      <a:pt x="3" y="9"/>
                    </a:lnTo>
                    <a:lnTo>
                      <a:pt x="4" y="7"/>
                    </a:lnTo>
                    <a:lnTo>
                      <a:pt x="6" y="6"/>
                    </a:lnTo>
                    <a:lnTo>
                      <a:pt x="7" y="5"/>
                    </a:lnTo>
                    <a:lnTo>
                      <a:pt x="9" y="5"/>
                    </a:lnTo>
                    <a:lnTo>
                      <a:pt x="10" y="3"/>
                    </a:lnTo>
                    <a:lnTo>
                      <a:pt x="11" y="3"/>
                    </a:lnTo>
                    <a:lnTo>
                      <a:pt x="17" y="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83" name="Freeform 173"/>
              <p:cNvSpPr>
                <a:spLocks/>
              </p:cNvSpPr>
              <p:nvPr/>
            </p:nvSpPr>
            <p:spPr bwMode="auto">
              <a:xfrm>
                <a:off x="3430" y="983"/>
                <a:ext cx="14" cy="44"/>
              </a:xfrm>
              <a:custGeom>
                <a:avLst/>
                <a:gdLst>
                  <a:gd name="T0" fmla="*/ 211 w 10"/>
                  <a:gd name="T1" fmla="*/ 0 h 34"/>
                  <a:gd name="T2" fmla="*/ 266 w 10"/>
                  <a:gd name="T3" fmla="*/ 28 h 34"/>
                  <a:gd name="T4" fmla="*/ 295 w 10"/>
                  <a:gd name="T5" fmla="*/ 36 h 34"/>
                  <a:gd name="T6" fmla="*/ 295 w 10"/>
                  <a:gd name="T7" fmla="*/ 61 h 34"/>
                  <a:gd name="T8" fmla="*/ 295 w 10"/>
                  <a:gd name="T9" fmla="*/ 126 h 34"/>
                  <a:gd name="T10" fmla="*/ 295 w 10"/>
                  <a:gd name="T11" fmla="*/ 163 h 34"/>
                  <a:gd name="T12" fmla="*/ 295 w 10"/>
                  <a:gd name="T13" fmla="*/ 171 h 34"/>
                  <a:gd name="T14" fmla="*/ 295 w 10"/>
                  <a:gd name="T15" fmla="*/ 211 h 34"/>
                  <a:gd name="T16" fmla="*/ 295 w 10"/>
                  <a:gd name="T17" fmla="*/ 250 h 34"/>
                  <a:gd name="T18" fmla="*/ 295 w 10"/>
                  <a:gd name="T19" fmla="*/ 286 h 34"/>
                  <a:gd name="T20" fmla="*/ 295 w 10"/>
                  <a:gd name="T21" fmla="*/ 317 h 34"/>
                  <a:gd name="T22" fmla="*/ 266 w 10"/>
                  <a:gd name="T23" fmla="*/ 353 h 34"/>
                  <a:gd name="T24" fmla="*/ 266 w 10"/>
                  <a:gd name="T25" fmla="*/ 395 h 34"/>
                  <a:gd name="T26" fmla="*/ 266 w 10"/>
                  <a:gd name="T27" fmla="*/ 410 h 34"/>
                  <a:gd name="T28" fmla="*/ 211 w 10"/>
                  <a:gd name="T29" fmla="*/ 435 h 34"/>
                  <a:gd name="T30" fmla="*/ 157 w 10"/>
                  <a:gd name="T31" fmla="*/ 449 h 34"/>
                  <a:gd name="T32" fmla="*/ 151 w 10"/>
                  <a:gd name="T33" fmla="*/ 449 h 34"/>
                  <a:gd name="T34" fmla="*/ 80 w 10"/>
                  <a:gd name="T35" fmla="*/ 449 h 34"/>
                  <a:gd name="T36" fmla="*/ 57 w 10"/>
                  <a:gd name="T37" fmla="*/ 435 h 34"/>
                  <a:gd name="T38" fmla="*/ 57 w 10"/>
                  <a:gd name="T39" fmla="*/ 410 h 34"/>
                  <a:gd name="T40" fmla="*/ 0 w 10"/>
                  <a:gd name="T41" fmla="*/ 395 h 34"/>
                  <a:gd name="T42" fmla="*/ 0 w 10"/>
                  <a:gd name="T43" fmla="*/ 383 h 34"/>
                  <a:gd name="T44" fmla="*/ 0 w 10"/>
                  <a:gd name="T45" fmla="*/ 353 h 34"/>
                  <a:gd name="T46" fmla="*/ 0 w 10"/>
                  <a:gd name="T47" fmla="*/ 317 h 34"/>
                  <a:gd name="T48" fmla="*/ 57 w 10"/>
                  <a:gd name="T49" fmla="*/ 305 h 34"/>
                  <a:gd name="T50" fmla="*/ 57 w 10"/>
                  <a:gd name="T51" fmla="*/ 286 h 34"/>
                  <a:gd name="T52" fmla="*/ 57 w 10"/>
                  <a:gd name="T53" fmla="*/ 250 h 34"/>
                  <a:gd name="T54" fmla="*/ 80 w 10"/>
                  <a:gd name="T55" fmla="*/ 211 h 34"/>
                  <a:gd name="T56" fmla="*/ 80 w 10"/>
                  <a:gd name="T57" fmla="*/ 171 h 34"/>
                  <a:gd name="T58" fmla="*/ 80 w 10"/>
                  <a:gd name="T59" fmla="*/ 132 h 34"/>
                  <a:gd name="T60" fmla="*/ 80 w 10"/>
                  <a:gd name="T61" fmla="*/ 97 h 34"/>
                  <a:gd name="T62" fmla="*/ 151 w 10"/>
                  <a:gd name="T63" fmla="*/ 79 h 34"/>
                  <a:gd name="T64" fmla="*/ 151 w 10"/>
                  <a:gd name="T65" fmla="*/ 36 h 34"/>
                  <a:gd name="T66" fmla="*/ 151 w 10"/>
                  <a:gd name="T67" fmla="*/ 36 h 34"/>
                  <a:gd name="T68" fmla="*/ 157 w 10"/>
                  <a:gd name="T69" fmla="*/ 28 h 34"/>
                  <a:gd name="T70" fmla="*/ 157 w 10"/>
                  <a:gd name="T71" fmla="*/ 28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 h="34">
                    <a:moveTo>
                      <a:pt x="7" y="2"/>
                    </a:moveTo>
                    <a:lnTo>
                      <a:pt x="7" y="0"/>
                    </a:lnTo>
                    <a:lnTo>
                      <a:pt x="9" y="0"/>
                    </a:lnTo>
                    <a:lnTo>
                      <a:pt x="9" y="2"/>
                    </a:lnTo>
                    <a:lnTo>
                      <a:pt x="10" y="2"/>
                    </a:lnTo>
                    <a:lnTo>
                      <a:pt x="10" y="3"/>
                    </a:lnTo>
                    <a:lnTo>
                      <a:pt x="10" y="5"/>
                    </a:lnTo>
                    <a:lnTo>
                      <a:pt x="10" y="7"/>
                    </a:lnTo>
                    <a:lnTo>
                      <a:pt x="10" y="9"/>
                    </a:lnTo>
                    <a:lnTo>
                      <a:pt x="10" y="10"/>
                    </a:lnTo>
                    <a:lnTo>
                      <a:pt x="10" y="12"/>
                    </a:lnTo>
                    <a:lnTo>
                      <a:pt x="10" y="13"/>
                    </a:lnTo>
                    <a:lnTo>
                      <a:pt x="10" y="14"/>
                    </a:lnTo>
                    <a:lnTo>
                      <a:pt x="10" y="16"/>
                    </a:lnTo>
                    <a:lnTo>
                      <a:pt x="10" y="17"/>
                    </a:lnTo>
                    <a:lnTo>
                      <a:pt x="10" y="19"/>
                    </a:lnTo>
                    <a:lnTo>
                      <a:pt x="10" y="20"/>
                    </a:lnTo>
                    <a:lnTo>
                      <a:pt x="10" y="22"/>
                    </a:lnTo>
                    <a:lnTo>
                      <a:pt x="10" y="23"/>
                    </a:lnTo>
                    <a:lnTo>
                      <a:pt x="10" y="24"/>
                    </a:lnTo>
                    <a:lnTo>
                      <a:pt x="10" y="26"/>
                    </a:lnTo>
                    <a:lnTo>
                      <a:pt x="9" y="27"/>
                    </a:lnTo>
                    <a:lnTo>
                      <a:pt x="9" y="29"/>
                    </a:lnTo>
                    <a:lnTo>
                      <a:pt x="9" y="30"/>
                    </a:lnTo>
                    <a:lnTo>
                      <a:pt x="9" y="31"/>
                    </a:lnTo>
                    <a:lnTo>
                      <a:pt x="7" y="33"/>
                    </a:lnTo>
                    <a:lnTo>
                      <a:pt x="7" y="34"/>
                    </a:lnTo>
                    <a:lnTo>
                      <a:pt x="6" y="34"/>
                    </a:lnTo>
                    <a:lnTo>
                      <a:pt x="5" y="34"/>
                    </a:lnTo>
                    <a:lnTo>
                      <a:pt x="3" y="34"/>
                    </a:lnTo>
                    <a:lnTo>
                      <a:pt x="2" y="33"/>
                    </a:lnTo>
                    <a:lnTo>
                      <a:pt x="2" y="31"/>
                    </a:lnTo>
                    <a:lnTo>
                      <a:pt x="0" y="31"/>
                    </a:lnTo>
                    <a:lnTo>
                      <a:pt x="0" y="30"/>
                    </a:lnTo>
                    <a:lnTo>
                      <a:pt x="0" y="29"/>
                    </a:lnTo>
                    <a:lnTo>
                      <a:pt x="0" y="27"/>
                    </a:lnTo>
                    <a:lnTo>
                      <a:pt x="0" y="26"/>
                    </a:lnTo>
                    <a:lnTo>
                      <a:pt x="0" y="24"/>
                    </a:lnTo>
                    <a:lnTo>
                      <a:pt x="2" y="24"/>
                    </a:lnTo>
                    <a:lnTo>
                      <a:pt x="2" y="23"/>
                    </a:lnTo>
                    <a:lnTo>
                      <a:pt x="2" y="22"/>
                    </a:lnTo>
                    <a:lnTo>
                      <a:pt x="2" y="20"/>
                    </a:lnTo>
                    <a:lnTo>
                      <a:pt x="2" y="19"/>
                    </a:lnTo>
                    <a:lnTo>
                      <a:pt x="2" y="17"/>
                    </a:lnTo>
                    <a:lnTo>
                      <a:pt x="3" y="16"/>
                    </a:lnTo>
                    <a:lnTo>
                      <a:pt x="3" y="14"/>
                    </a:lnTo>
                    <a:lnTo>
                      <a:pt x="3" y="13"/>
                    </a:lnTo>
                    <a:lnTo>
                      <a:pt x="3" y="12"/>
                    </a:lnTo>
                    <a:lnTo>
                      <a:pt x="3" y="10"/>
                    </a:lnTo>
                    <a:lnTo>
                      <a:pt x="3" y="9"/>
                    </a:lnTo>
                    <a:lnTo>
                      <a:pt x="3" y="7"/>
                    </a:lnTo>
                    <a:lnTo>
                      <a:pt x="3" y="6"/>
                    </a:lnTo>
                    <a:lnTo>
                      <a:pt x="5" y="6"/>
                    </a:lnTo>
                    <a:lnTo>
                      <a:pt x="5" y="5"/>
                    </a:lnTo>
                    <a:lnTo>
                      <a:pt x="5" y="3"/>
                    </a:lnTo>
                    <a:lnTo>
                      <a:pt x="5" y="2"/>
                    </a:lnTo>
                    <a:lnTo>
                      <a:pt x="6" y="2"/>
                    </a:lnTo>
                    <a:lnTo>
                      <a:pt x="7" y="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84" name="Freeform 174"/>
              <p:cNvSpPr>
                <a:spLocks/>
              </p:cNvSpPr>
              <p:nvPr/>
            </p:nvSpPr>
            <p:spPr bwMode="auto">
              <a:xfrm>
                <a:off x="3433" y="941"/>
                <a:ext cx="11" cy="45"/>
              </a:xfrm>
              <a:custGeom>
                <a:avLst/>
                <a:gdLst>
                  <a:gd name="T0" fmla="*/ 131 w 8"/>
                  <a:gd name="T1" fmla="*/ 0 h 35"/>
                  <a:gd name="T2" fmla="*/ 131 w 8"/>
                  <a:gd name="T3" fmla="*/ 0 h 35"/>
                  <a:gd name="T4" fmla="*/ 131 w 8"/>
                  <a:gd name="T5" fmla="*/ 0 h 35"/>
                  <a:gd name="T6" fmla="*/ 180 w 8"/>
                  <a:gd name="T7" fmla="*/ 0 h 35"/>
                  <a:gd name="T8" fmla="*/ 180 w 8"/>
                  <a:gd name="T9" fmla="*/ 1 h 35"/>
                  <a:gd name="T10" fmla="*/ 180 w 8"/>
                  <a:gd name="T11" fmla="*/ 1 h 35"/>
                  <a:gd name="T12" fmla="*/ 198 w 8"/>
                  <a:gd name="T13" fmla="*/ 28 h 35"/>
                  <a:gd name="T14" fmla="*/ 198 w 8"/>
                  <a:gd name="T15" fmla="*/ 59 h 35"/>
                  <a:gd name="T16" fmla="*/ 198 w 8"/>
                  <a:gd name="T17" fmla="*/ 85 h 35"/>
                  <a:gd name="T18" fmla="*/ 198 w 8"/>
                  <a:gd name="T19" fmla="*/ 109 h 35"/>
                  <a:gd name="T20" fmla="*/ 198 w 8"/>
                  <a:gd name="T21" fmla="*/ 174 h 35"/>
                  <a:gd name="T22" fmla="*/ 198 w 8"/>
                  <a:gd name="T23" fmla="*/ 224 h 35"/>
                  <a:gd name="T24" fmla="*/ 198 w 8"/>
                  <a:gd name="T25" fmla="*/ 312 h 35"/>
                  <a:gd name="T26" fmla="*/ 180 w 8"/>
                  <a:gd name="T27" fmla="*/ 363 h 35"/>
                  <a:gd name="T28" fmla="*/ 180 w 8"/>
                  <a:gd name="T29" fmla="*/ 382 h 35"/>
                  <a:gd name="T30" fmla="*/ 180 w 8"/>
                  <a:gd name="T31" fmla="*/ 393 h 35"/>
                  <a:gd name="T32" fmla="*/ 131 w 8"/>
                  <a:gd name="T33" fmla="*/ 432 h 35"/>
                  <a:gd name="T34" fmla="*/ 105 w 8"/>
                  <a:gd name="T35" fmla="*/ 432 h 35"/>
                  <a:gd name="T36" fmla="*/ 105 w 8"/>
                  <a:gd name="T37" fmla="*/ 432 h 35"/>
                  <a:gd name="T38" fmla="*/ 76 w 8"/>
                  <a:gd name="T39" fmla="*/ 432 h 35"/>
                  <a:gd name="T40" fmla="*/ 1 w 8"/>
                  <a:gd name="T41" fmla="*/ 432 h 35"/>
                  <a:gd name="T42" fmla="*/ 1 w 8"/>
                  <a:gd name="T43" fmla="*/ 401 h 35"/>
                  <a:gd name="T44" fmla="*/ 0 w 8"/>
                  <a:gd name="T45" fmla="*/ 393 h 35"/>
                  <a:gd name="T46" fmla="*/ 0 w 8"/>
                  <a:gd name="T47" fmla="*/ 382 h 35"/>
                  <a:gd name="T48" fmla="*/ 0 w 8"/>
                  <a:gd name="T49" fmla="*/ 363 h 35"/>
                  <a:gd name="T50" fmla="*/ 0 w 8"/>
                  <a:gd name="T51" fmla="*/ 343 h 35"/>
                  <a:gd name="T52" fmla="*/ 0 w 8"/>
                  <a:gd name="T53" fmla="*/ 306 h 35"/>
                  <a:gd name="T54" fmla="*/ 1 w 8"/>
                  <a:gd name="T55" fmla="*/ 267 h 35"/>
                  <a:gd name="T56" fmla="*/ 1 w 8"/>
                  <a:gd name="T57" fmla="*/ 231 h 35"/>
                  <a:gd name="T58" fmla="*/ 76 w 8"/>
                  <a:gd name="T59" fmla="*/ 180 h 35"/>
                  <a:gd name="T60" fmla="*/ 76 w 8"/>
                  <a:gd name="T61" fmla="*/ 140 h 35"/>
                  <a:gd name="T62" fmla="*/ 76 w 8"/>
                  <a:gd name="T63" fmla="*/ 98 h 35"/>
                  <a:gd name="T64" fmla="*/ 76 w 8"/>
                  <a:gd name="T65" fmla="*/ 85 h 35"/>
                  <a:gd name="T66" fmla="*/ 76 w 8"/>
                  <a:gd name="T67" fmla="*/ 28 h 35"/>
                  <a:gd name="T68" fmla="*/ 76 w 8"/>
                  <a:gd name="T69" fmla="*/ 1 h 35"/>
                  <a:gd name="T70" fmla="*/ 105 w 8"/>
                  <a:gd name="T71" fmla="*/ 0 h 35"/>
                  <a:gd name="T72" fmla="*/ 105 w 8"/>
                  <a:gd name="T73" fmla="*/ 0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 h="35">
                    <a:moveTo>
                      <a:pt x="5" y="0"/>
                    </a:moveTo>
                    <a:lnTo>
                      <a:pt x="5" y="0"/>
                    </a:lnTo>
                    <a:lnTo>
                      <a:pt x="7" y="0"/>
                    </a:lnTo>
                    <a:lnTo>
                      <a:pt x="7" y="1"/>
                    </a:lnTo>
                    <a:lnTo>
                      <a:pt x="8" y="2"/>
                    </a:lnTo>
                    <a:lnTo>
                      <a:pt x="8" y="4"/>
                    </a:lnTo>
                    <a:lnTo>
                      <a:pt x="8" y="5"/>
                    </a:lnTo>
                    <a:lnTo>
                      <a:pt x="8" y="7"/>
                    </a:lnTo>
                    <a:lnTo>
                      <a:pt x="8" y="8"/>
                    </a:lnTo>
                    <a:lnTo>
                      <a:pt x="8" y="9"/>
                    </a:lnTo>
                    <a:lnTo>
                      <a:pt x="8" y="12"/>
                    </a:lnTo>
                    <a:lnTo>
                      <a:pt x="8" y="14"/>
                    </a:lnTo>
                    <a:lnTo>
                      <a:pt x="8" y="15"/>
                    </a:lnTo>
                    <a:lnTo>
                      <a:pt x="8" y="18"/>
                    </a:lnTo>
                    <a:lnTo>
                      <a:pt x="8" y="19"/>
                    </a:lnTo>
                    <a:lnTo>
                      <a:pt x="8" y="26"/>
                    </a:lnTo>
                    <a:lnTo>
                      <a:pt x="8" y="28"/>
                    </a:lnTo>
                    <a:lnTo>
                      <a:pt x="7" y="29"/>
                    </a:lnTo>
                    <a:lnTo>
                      <a:pt x="7" y="31"/>
                    </a:lnTo>
                    <a:lnTo>
                      <a:pt x="7" y="32"/>
                    </a:lnTo>
                    <a:lnTo>
                      <a:pt x="5" y="33"/>
                    </a:lnTo>
                    <a:lnTo>
                      <a:pt x="5" y="35"/>
                    </a:lnTo>
                    <a:lnTo>
                      <a:pt x="4" y="35"/>
                    </a:lnTo>
                    <a:lnTo>
                      <a:pt x="3" y="35"/>
                    </a:lnTo>
                    <a:lnTo>
                      <a:pt x="1" y="35"/>
                    </a:lnTo>
                    <a:lnTo>
                      <a:pt x="1" y="33"/>
                    </a:lnTo>
                    <a:lnTo>
                      <a:pt x="0" y="33"/>
                    </a:lnTo>
                    <a:lnTo>
                      <a:pt x="0" y="32"/>
                    </a:lnTo>
                    <a:lnTo>
                      <a:pt x="0" y="31"/>
                    </a:lnTo>
                    <a:lnTo>
                      <a:pt x="0" y="29"/>
                    </a:lnTo>
                    <a:lnTo>
                      <a:pt x="0" y="28"/>
                    </a:lnTo>
                    <a:lnTo>
                      <a:pt x="0" y="26"/>
                    </a:lnTo>
                    <a:lnTo>
                      <a:pt x="0" y="25"/>
                    </a:lnTo>
                    <a:lnTo>
                      <a:pt x="0" y="24"/>
                    </a:lnTo>
                    <a:lnTo>
                      <a:pt x="1" y="22"/>
                    </a:lnTo>
                    <a:lnTo>
                      <a:pt x="1" y="21"/>
                    </a:lnTo>
                    <a:lnTo>
                      <a:pt x="1" y="19"/>
                    </a:lnTo>
                    <a:lnTo>
                      <a:pt x="1" y="16"/>
                    </a:lnTo>
                    <a:lnTo>
                      <a:pt x="3" y="15"/>
                    </a:lnTo>
                    <a:lnTo>
                      <a:pt x="3" y="14"/>
                    </a:lnTo>
                    <a:lnTo>
                      <a:pt x="3" y="12"/>
                    </a:lnTo>
                    <a:lnTo>
                      <a:pt x="3" y="9"/>
                    </a:lnTo>
                    <a:lnTo>
                      <a:pt x="3" y="8"/>
                    </a:lnTo>
                    <a:lnTo>
                      <a:pt x="3" y="7"/>
                    </a:lnTo>
                    <a:lnTo>
                      <a:pt x="3" y="2"/>
                    </a:lnTo>
                    <a:lnTo>
                      <a:pt x="3" y="1"/>
                    </a:lnTo>
                    <a:lnTo>
                      <a:pt x="4" y="0"/>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85" name="Freeform 175"/>
              <p:cNvSpPr>
                <a:spLocks/>
              </p:cNvSpPr>
              <p:nvPr/>
            </p:nvSpPr>
            <p:spPr bwMode="auto">
              <a:xfrm>
                <a:off x="3433" y="1027"/>
                <a:ext cx="11" cy="40"/>
              </a:xfrm>
              <a:custGeom>
                <a:avLst/>
                <a:gdLst>
                  <a:gd name="T0" fmla="*/ 470 w 7"/>
                  <a:gd name="T1" fmla="*/ 0 h 31"/>
                  <a:gd name="T2" fmla="*/ 470 w 7"/>
                  <a:gd name="T3" fmla="*/ 0 h 31"/>
                  <a:gd name="T4" fmla="*/ 470 w 7"/>
                  <a:gd name="T5" fmla="*/ 0 h 31"/>
                  <a:gd name="T6" fmla="*/ 632 w 7"/>
                  <a:gd name="T7" fmla="*/ 28 h 31"/>
                  <a:gd name="T8" fmla="*/ 632 w 7"/>
                  <a:gd name="T9" fmla="*/ 28 h 31"/>
                  <a:gd name="T10" fmla="*/ 632 w 7"/>
                  <a:gd name="T11" fmla="*/ 28 h 31"/>
                  <a:gd name="T12" fmla="*/ 632 w 7"/>
                  <a:gd name="T13" fmla="*/ 36 h 31"/>
                  <a:gd name="T14" fmla="*/ 632 w 7"/>
                  <a:gd name="T15" fmla="*/ 46 h 31"/>
                  <a:gd name="T16" fmla="*/ 632 w 7"/>
                  <a:gd name="T17" fmla="*/ 88 h 31"/>
                  <a:gd name="T18" fmla="*/ 632 w 7"/>
                  <a:gd name="T19" fmla="*/ 126 h 31"/>
                  <a:gd name="T20" fmla="*/ 632 w 7"/>
                  <a:gd name="T21" fmla="*/ 139 h 31"/>
                  <a:gd name="T22" fmla="*/ 632 w 7"/>
                  <a:gd name="T23" fmla="*/ 179 h 31"/>
                  <a:gd name="T24" fmla="*/ 632 w 7"/>
                  <a:gd name="T25" fmla="*/ 210 h 31"/>
                  <a:gd name="T26" fmla="*/ 632 w 7"/>
                  <a:gd name="T27" fmla="*/ 265 h 31"/>
                  <a:gd name="T28" fmla="*/ 632 w 7"/>
                  <a:gd name="T29" fmla="*/ 298 h 31"/>
                  <a:gd name="T30" fmla="*/ 470 w 7"/>
                  <a:gd name="T31" fmla="*/ 342 h 31"/>
                  <a:gd name="T32" fmla="*/ 470 w 7"/>
                  <a:gd name="T33" fmla="*/ 350 h 31"/>
                  <a:gd name="T34" fmla="*/ 470 w 7"/>
                  <a:gd name="T35" fmla="*/ 385 h 31"/>
                  <a:gd name="T36" fmla="*/ 333 w 7"/>
                  <a:gd name="T37" fmla="*/ 397 h 31"/>
                  <a:gd name="T38" fmla="*/ 333 w 7"/>
                  <a:gd name="T39" fmla="*/ 397 h 31"/>
                  <a:gd name="T40" fmla="*/ 299 w 7"/>
                  <a:gd name="T41" fmla="*/ 397 h 31"/>
                  <a:gd name="T42" fmla="*/ 299 w 7"/>
                  <a:gd name="T43" fmla="*/ 397 h 31"/>
                  <a:gd name="T44" fmla="*/ 299 w 7"/>
                  <a:gd name="T45" fmla="*/ 397 h 31"/>
                  <a:gd name="T46" fmla="*/ 121 w 7"/>
                  <a:gd name="T47" fmla="*/ 397 h 31"/>
                  <a:gd name="T48" fmla="*/ 121 w 7"/>
                  <a:gd name="T49" fmla="*/ 397 h 31"/>
                  <a:gd name="T50" fmla="*/ 0 w 7"/>
                  <a:gd name="T51" fmla="*/ 385 h 31"/>
                  <a:gd name="T52" fmla="*/ 0 w 7"/>
                  <a:gd name="T53" fmla="*/ 350 h 31"/>
                  <a:gd name="T54" fmla="*/ 0 w 7"/>
                  <a:gd name="T55" fmla="*/ 346 h 31"/>
                  <a:gd name="T56" fmla="*/ 0 w 7"/>
                  <a:gd name="T57" fmla="*/ 308 h 31"/>
                  <a:gd name="T58" fmla="*/ 0 w 7"/>
                  <a:gd name="T59" fmla="*/ 268 h 31"/>
                  <a:gd name="T60" fmla="*/ 121 w 7"/>
                  <a:gd name="T61" fmla="*/ 245 h 31"/>
                  <a:gd name="T62" fmla="*/ 121 w 7"/>
                  <a:gd name="T63" fmla="*/ 208 h 31"/>
                  <a:gd name="T64" fmla="*/ 121 w 7"/>
                  <a:gd name="T65" fmla="*/ 163 h 31"/>
                  <a:gd name="T66" fmla="*/ 299 w 7"/>
                  <a:gd name="T67" fmla="*/ 126 h 31"/>
                  <a:gd name="T68" fmla="*/ 299 w 7"/>
                  <a:gd name="T69" fmla="*/ 88 h 31"/>
                  <a:gd name="T70" fmla="*/ 299 w 7"/>
                  <a:gd name="T71" fmla="*/ 46 h 31"/>
                  <a:gd name="T72" fmla="*/ 299 w 7"/>
                  <a:gd name="T73" fmla="*/ 36 h 31"/>
                  <a:gd name="T74" fmla="*/ 333 w 7"/>
                  <a:gd name="T75" fmla="*/ 28 h 31"/>
                  <a:gd name="T76" fmla="*/ 333 w 7"/>
                  <a:gd name="T77" fmla="*/ 28 h 31"/>
                  <a:gd name="T78" fmla="*/ 333 w 7"/>
                  <a:gd name="T79" fmla="*/ 28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5" y="0"/>
                    </a:moveTo>
                    <a:lnTo>
                      <a:pt x="5" y="0"/>
                    </a:lnTo>
                    <a:lnTo>
                      <a:pt x="7" y="0"/>
                    </a:lnTo>
                    <a:lnTo>
                      <a:pt x="7" y="2"/>
                    </a:lnTo>
                    <a:lnTo>
                      <a:pt x="7" y="3"/>
                    </a:lnTo>
                    <a:lnTo>
                      <a:pt x="7" y="4"/>
                    </a:lnTo>
                    <a:lnTo>
                      <a:pt x="7" y="6"/>
                    </a:lnTo>
                    <a:lnTo>
                      <a:pt x="7" y="7"/>
                    </a:lnTo>
                    <a:lnTo>
                      <a:pt x="7" y="9"/>
                    </a:lnTo>
                    <a:lnTo>
                      <a:pt x="7" y="10"/>
                    </a:lnTo>
                    <a:lnTo>
                      <a:pt x="7" y="11"/>
                    </a:lnTo>
                    <a:lnTo>
                      <a:pt x="7" y="13"/>
                    </a:lnTo>
                    <a:lnTo>
                      <a:pt x="7" y="14"/>
                    </a:lnTo>
                    <a:lnTo>
                      <a:pt x="7" y="16"/>
                    </a:lnTo>
                    <a:lnTo>
                      <a:pt x="7" y="17"/>
                    </a:lnTo>
                    <a:lnTo>
                      <a:pt x="7" y="19"/>
                    </a:lnTo>
                    <a:lnTo>
                      <a:pt x="7" y="20"/>
                    </a:lnTo>
                    <a:lnTo>
                      <a:pt x="7" y="21"/>
                    </a:lnTo>
                    <a:lnTo>
                      <a:pt x="7" y="23"/>
                    </a:lnTo>
                    <a:lnTo>
                      <a:pt x="7" y="24"/>
                    </a:lnTo>
                    <a:lnTo>
                      <a:pt x="5" y="26"/>
                    </a:lnTo>
                    <a:lnTo>
                      <a:pt x="5" y="27"/>
                    </a:lnTo>
                    <a:lnTo>
                      <a:pt x="5" y="28"/>
                    </a:lnTo>
                    <a:lnTo>
                      <a:pt x="5" y="30"/>
                    </a:lnTo>
                    <a:lnTo>
                      <a:pt x="4" y="31"/>
                    </a:lnTo>
                    <a:lnTo>
                      <a:pt x="3" y="31"/>
                    </a:lnTo>
                    <a:lnTo>
                      <a:pt x="1" y="31"/>
                    </a:lnTo>
                    <a:lnTo>
                      <a:pt x="0" y="30"/>
                    </a:lnTo>
                    <a:lnTo>
                      <a:pt x="0" y="28"/>
                    </a:lnTo>
                    <a:lnTo>
                      <a:pt x="0" y="27"/>
                    </a:lnTo>
                    <a:lnTo>
                      <a:pt x="0" y="24"/>
                    </a:lnTo>
                    <a:lnTo>
                      <a:pt x="0" y="23"/>
                    </a:lnTo>
                    <a:lnTo>
                      <a:pt x="0" y="21"/>
                    </a:lnTo>
                    <a:lnTo>
                      <a:pt x="1" y="20"/>
                    </a:lnTo>
                    <a:lnTo>
                      <a:pt x="1" y="19"/>
                    </a:lnTo>
                    <a:lnTo>
                      <a:pt x="1" y="17"/>
                    </a:lnTo>
                    <a:lnTo>
                      <a:pt x="1" y="16"/>
                    </a:lnTo>
                    <a:lnTo>
                      <a:pt x="1" y="14"/>
                    </a:lnTo>
                    <a:lnTo>
                      <a:pt x="1" y="13"/>
                    </a:lnTo>
                    <a:lnTo>
                      <a:pt x="3" y="11"/>
                    </a:lnTo>
                    <a:lnTo>
                      <a:pt x="3" y="10"/>
                    </a:lnTo>
                    <a:lnTo>
                      <a:pt x="3" y="9"/>
                    </a:lnTo>
                    <a:lnTo>
                      <a:pt x="3" y="7"/>
                    </a:lnTo>
                    <a:lnTo>
                      <a:pt x="3" y="6"/>
                    </a:lnTo>
                    <a:lnTo>
                      <a:pt x="3" y="4"/>
                    </a:lnTo>
                    <a:lnTo>
                      <a:pt x="3" y="3"/>
                    </a:lnTo>
                    <a:lnTo>
                      <a:pt x="3" y="2"/>
                    </a:lnTo>
                    <a:lnTo>
                      <a:pt x="4" y="2"/>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86" name="Freeform 176"/>
              <p:cNvSpPr>
                <a:spLocks/>
              </p:cNvSpPr>
              <p:nvPr/>
            </p:nvSpPr>
            <p:spPr bwMode="auto">
              <a:xfrm>
                <a:off x="3354" y="1005"/>
                <a:ext cx="44" cy="41"/>
              </a:xfrm>
              <a:custGeom>
                <a:avLst/>
                <a:gdLst>
                  <a:gd name="T0" fmla="*/ 221 w 34"/>
                  <a:gd name="T1" fmla="*/ 0 h 31"/>
                  <a:gd name="T2" fmla="*/ 268 w 34"/>
                  <a:gd name="T3" fmla="*/ 0 h 31"/>
                  <a:gd name="T4" fmla="*/ 305 w 34"/>
                  <a:gd name="T5" fmla="*/ 0 h 31"/>
                  <a:gd name="T6" fmla="*/ 317 w 34"/>
                  <a:gd name="T7" fmla="*/ 0 h 31"/>
                  <a:gd name="T8" fmla="*/ 353 w 34"/>
                  <a:gd name="T9" fmla="*/ 0 h 31"/>
                  <a:gd name="T10" fmla="*/ 370 w 34"/>
                  <a:gd name="T11" fmla="*/ 37 h 31"/>
                  <a:gd name="T12" fmla="*/ 395 w 34"/>
                  <a:gd name="T13" fmla="*/ 49 h 31"/>
                  <a:gd name="T14" fmla="*/ 410 w 34"/>
                  <a:gd name="T15" fmla="*/ 49 h 31"/>
                  <a:gd name="T16" fmla="*/ 435 w 34"/>
                  <a:gd name="T17" fmla="*/ 86 h 31"/>
                  <a:gd name="T18" fmla="*/ 435 w 34"/>
                  <a:gd name="T19" fmla="*/ 114 h 31"/>
                  <a:gd name="T20" fmla="*/ 435 w 34"/>
                  <a:gd name="T21" fmla="*/ 151 h 31"/>
                  <a:gd name="T22" fmla="*/ 449 w 34"/>
                  <a:gd name="T23" fmla="*/ 200 h 31"/>
                  <a:gd name="T24" fmla="*/ 449 w 34"/>
                  <a:gd name="T25" fmla="*/ 201 h 31"/>
                  <a:gd name="T26" fmla="*/ 449 w 34"/>
                  <a:gd name="T27" fmla="*/ 237 h 31"/>
                  <a:gd name="T28" fmla="*/ 449 w 34"/>
                  <a:gd name="T29" fmla="*/ 265 h 31"/>
                  <a:gd name="T30" fmla="*/ 435 w 34"/>
                  <a:gd name="T31" fmla="*/ 266 h 31"/>
                  <a:gd name="T32" fmla="*/ 435 w 34"/>
                  <a:gd name="T33" fmla="*/ 313 h 31"/>
                  <a:gd name="T34" fmla="*/ 435 w 34"/>
                  <a:gd name="T35" fmla="*/ 350 h 31"/>
                  <a:gd name="T36" fmla="*/ 410 w 34"/>
                  <a:gd name="T37" fmla="*/ 378 h 31"/>
                  <a:gd name="T38" fmla="*/ 395 w 34"/>
                  <a:gd name="T39" fmla="*/ 397 h 31"/>
                  <a:gd name="T40" fmla="*/ 370 w 34"/>
                  <a:gd name="T41" fmla="*/ 423 h 31"/>
                  <a:gd name="T42" fmla="*/ 353 w 34"/>
                  <a:gd name="T43" fmla="*/ 444 h 31"/>
                  <a:gd name="T44" fmla="*/ 324 w 34"/>
                  <a:gd name="T45" fmla="*/ 463 h 31"/>
                  <a:gd name="T46" fmla="*/ 305 w 34"/>
                  <a:gd name="T47" fmla="*/ 463 h 31"/>
                  <a:gd name="T48" fmla="*/ 273 w 34"/>
                  <a:gd name="T49" fmla="*/ 500 h 31"/>
                  <a:gd name="T50" fmla="*/ 236 w 34"/>
                  <a:gd name="T51" fmla="*/ 500 h 31"/>
                  <a:gd name="T52" fmla="*/ 211 w 34"/>
                  <a:gd name="T53" fmla="*/ 500 h 31"/>
                  <a:gd name="T54" fmla="*/ 182 w 34"/>
                  <a:gd name="T55" fmla="*/ 503 h 31"/>
                  <a:gd name="T56" fmla="*/ 132 w 34"/>
                  <a:gd name="T57" fmla="*/ 503 h 31"/>
                  <a:gd name="T58" fmla="*/ 126 w 34"/>
                  <a:gd name="T59" fmla="*/ 503 h 31"/>
                  <a:gd name="T60" fmla="*/ 79 w 34"/>
                  <a:gd name="T61" fmla="*/ 500 h 31"/>
                  <a:gd name="T62" fmla="*/ 36 w 34"/>
                  <a:gd name="T63" fmla="*/ 463 h 31"/>
                  <a:gd name="T64" fmla="*/ 28 w 34"/>
                  <a:gd name="T65" fmla="*/ 423 h 31"/>
                  <a:gd name="T66" fmla="*/ 0 w 34"/>
                  <a:gd name="T67" fmla="*/ 378 h 31"/>
                  <a:gd name="T68" fmla="*/ 0 w 34"/>
                  <a:gd name="T69" fmla="*/ 320 h 31"/>
                  <a:gd name="T70" fmla="*/ 0 w 34"/>
                  <a:gd name="T71" fmla="*/ 265 h 31"/>
                  <a:gd name="T72" fmla="*/ 0 w 34"/>
                  <a:gd name="T73" fmla="*/ 201 h 31"/>
                  <a:gd name="T74" fmla="*/ 28 w 34"/>
                  <a:gd name="T75" fmla="*/ 152 h 31"/>
                  <a:gd name="T76" fmla="*/ 47 w 34"/>
                  <a:gd name="T77" fmla="*/ 114 h 31"/>
                  <a:gd name="T78" fmla="*/ 79 w 34"/>
                  <a:gd name="T79" fmla="*/ 104 h 31"/>
                  <a:gd name="T80" fmla="*/ 126 w 34"/>
                  <a:gd name="T81" fmla="*/ 86 h 31"/>
                  <a:gd name="T82" fmla="*/ 126 w 34"/>
                  <a:gd name="T83" fmla="*/ 49 h 31"/>
                  <a:gd name="T84" fmla="*/ 132 w 34"/>
                  <a:gd name="T85" fmla="*/ 49 h 31"/>
                  <a:gd name="T86" fmla="*/ 141 w 34"/>
                  <a:gd name="T87" fmla="*/ 49 h 31"/>
                  <a:gd name="T88" fmla="*/ 221 w 34"/>
                  <a:gd name="T89" fmla="*/ 37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2"/>
                    </a:moveTo>
                    <a:lnTo>
                      <a:pt x="17" y="0"/>
                    </a:lnTo>
                    <a:lnTo>
                      <a:pt x="18" y="0"/>
                    </a:lnTo>
                    <a:lnTo>
                      <a:pt x="20" y="0"/>
                    </a:lnTo>
                    <a:lnTo>
                      <a:pt x="21" y="0"/>
                    </a:lnTo>
                    <a:lnTo>
                      <a:pt x="23" y="0"/>
                    </a:lnTo>
                    <a:lnTo>
                      <a:pt x="24" y="0"/>
                    </a:lnTo>
                    <a:lnTo>
                      <a:pt x="25" y="0"/>
                    </a:lnTo>
                    <a:lnTo>
                      <a:pt x="27" y="0"/>
                    </a:lnTo>
                    <a:lnTo>
                      <a:pt x="27" y="2"/>
                    </a:lnTo>
                    <a:lnTo>
                      <a:pt x="28" y="2"/>
                    </a:lnTo>
                    <a:lnTo>
                      <a:pt x="30" y="2"/>
                    </a:lnTo>
                    <a:lnTo>
                      <a:pt x="30" y="3"/>
                    </a:lnTo>
                    <a:lnTo>
                      <a:pt x="31" y="3"/>
                    </a:lnTo>
                    <a:lnTo>
                      <a:pt x="31" y="5"/>
                    </a:lnTo>
                    <a:lnTo>
                      <a:pt x="33" y="5"/>
                    </a:lnTo>
                    <a:lnTo>
                      <a:pt x="33" y="6"/>
                    </a:lnTo>
                    <a:lnTo>
                      <a:pt x="33" y="7"/>
                    </a:lnTo>
                    <a:lnTo>
                      <a:pt x="33" y="9"/>
                    </a:lnTo>
                    <a:lnTo>
                      <a:pt x="33" y="10"/>
                    </a:lnTo>
                    <a:lnTo>
                      <a:pt x="34" y="12"/>
                    </a:lnTo>
                    <a:lnTo>
                      <a:pt x="34" y="13"/>
                    </a:lnTo>
                    <a:lnTo>
                      <a:pt x="34" y="14"/>
                    </a:lnTo>
                    <a:lnTo>
                      <a:pt x="34" y="16"/>
                    </a:lnTo>
                    <a:lnTo>
                      <a:pt x="33" y="16"/>
                    </a:lnTo>
                    <a:lnTo>
                      <a:pt x="33" y="17"/>
                    </a:lnTo>
                    <a:lnTo>
                      <a:pt x="33" y="19"/>
                    </a:lnTo>
                    <a:lnTo>
                      <a:pt x="33" y="20"/>
                    </a:lnTo>
                    <a:lnTo>
                      <a:pt x="33" y="21"/>
                    </a:lnTo>
                    <a:lnTo>
                      <a:pt x="31" y="23"/>
                    </a:lnTo>
                    <a:lnTo>
                      <a:pt x="31" y="24"/>
                    </a:lnTo>
                    <a:lnTo>
                      <a:pt x="30" y="24"/>
                    </a:lnTo>
                    <a:lnTo>
                      <a:pt x="30" y="26"/>
                    </a:lnTo>
                    <a:lnTo>
                      <a:pt x="28" y="26"/>
                    </a:lnTo>
                    <a:lnTo>
                      <a:pt x="27" y="27"/>
                    </a:lnTo>
                    <a:lnTo>
                      <a:pt x="25" y="27"/>
                    </a:lnTo>
                    <a:lnTo>
                      <a:pt x="25" y="28"/>
                    </a:lnTo>
                    <a:lnTo>
                      <a:pt x="24" y="28"/>
                    </a:lnTo>
                    <a:lnTo>
                      <a:pt x="23" y="28"/>
                    </a:lnTo>
                    <a:lnTo>
                      <a:pt x="21" y="28"/>
                    </a:lnTo>
                    <a:lnTo>
                      <a:pt x="21" y="30"/>
                    </a:lnTo>
                    <a:lnTo>
                      <a:pt x="20" y="30"/>
                    </a:lnTo>
                    <a:lnTo>
                      <a:pt x="18" y="30"/>
                    </a:lnTo>
                    <a:lnTo>
                      <a:pt x="17" y="30"/>
                    </a:lnTo>
                    <a:lnTo>
                      <a:pt x="16" y="30"/>
                    </a:lnTo>
                    <a:lnTo>
                      <a:pt x="16" y="31"/>
                    </a:lnTo>
                    <a:lnTo>
                      <a:pt x="14" y="31"/>
                    </a:lnTo>
                    <a:lnTo>
                      <a:pt x="11" y="31"/>
                    </a:lnTo>
                    <a:lnTo>
                      <a:pt x="10" y="31"/>
                    </a:lnTo>
                    <a:lnTo>
                      <a:pt x="9" y="31"/>
                    </a:lnTo>
                    <a:lnTo>
                      <a:pt x="7" y="30"/>
                    </a:lnTo>
                    <a:lnTo>
                      <a:pt x="6" y="30"/>
                    </a:lnTo>
                    <a:lnTo>
                      <a:pt x="4" y="30"/>
                    </a:lnTo>
                    <a:lnTo>
                      <a:pt x="3" y="28"/>
                    </a:lnTo>
                    <a:lnTo>
                      <a:pt x="3" y="27"/>
                    </a:lnTo>
                    <a:lnTo>
                      <a:pt x="2" y="26"/>
                    </a:lnTo>
                    <a:lnTo>
                      <a:pt x="0" y="24"/>
                    </a:lnTo>
                    <a:lnTo>
                      <a:pt x="0" y="23"/>
                    </a:lnTo>
                    <a:lnTo>
                      <a:pt x="0" y="21"/>
                    </a:lnTo>
                    <a:lnTo>
                      <a:pt x="0" y="20"/>
                    </a:lnTo>
                    <a:lnTo>
                      <a:pt x="0" y="19"/>
                    </a:lnTo>
                    <a:lnTo>
                      <a:pt x="0" y="16"/>
                    </a:lnTo>
                    <a:lnTo>
                      <a:pt x="0" y="14"/>
                    </a:lnTo>
                    <a:lnTo>
                      <a:pt x="0" y="13"/>
                    </a:lnTo>
                    <a:lnTo>
                      <a:pt x="2" y="12"/>
                    </a:lnTo>
                    <a:lnTo>
                      <a:pt x="2" y="10"/>
                    </a:lnTo>
                    <a:lnTo>
                      <a:pt x="3" y="9"/>
                    </a:lnTo>
                    <a:lnTo>
                      <a:pt x="4" y="7"/>
                    </a:lnTo>
                    <a:lnTo>
                      <a:pt x="4" y="6"/>
                    </a:lnTo>
                    <a:lnTo>
                      <a:pt x="6" y="6"/>
                    </a:lnTo>
                    <a:lnTo>
                      <a:pt x="7" y="5"/>
                    </a:lnTo>
                    <a:lnTo>
                      <a:pt x="9" y="5"/>
                    </a:lnTo>
                    <a:lnTo>
                      <a:pt x="9" y="3"/>
                    </a:lnTo>
                    <a:lnTo>
                      <a:pt x="10" y="3"/>
                    </a:lnTo>
                    <a:lnTo>
                      <a:pt x="11" y="3"/>
                    </a:lnTo>
                    <a:lnTo>
                      <a:pt x="11" y="2"/>
                    </a:lnTo>
                    <a:lnTo>
                      <a:pt x="17" y="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87" name="Freeform 177"/>
              <p:cNvSpPr>
                <a:spLocks/>
              </p:cNvSpPr>
              <p:nvPr/>
            </p:nvSpPr>
            <p:spPr bwMode="auto">
              <a:xfrm>
                <a:off x="3354" y="1130"/>
                <a:ext cx="44" cy="38"/>
              </a:xfrm>
              <a:custGeom>
                <a:avLst/>
                <a:gdLst>
                  <a:gd name="T0" fmla="*/ 221 w 34"/>
                  <a:gd name="T1" fmla="*/ 0 h 31"/>
                  <a:gd name="T2" fmla="*/ 268 w 34"/>
                  <a:gd name="T3" fmla="*/ 0 h 31"/>
                  <a:gd name="T4" fmla="*/ 305 w 34"/>
                  <a:gd name="T5" fmla="*/ 0 h 31"/>
                  <a:gd name="T6" fmla="*/ 317 w 34"/>
                  <a:gd name="T7" fmla="*/ 0 h 31"/>
                  <a:gd name="T8" fmla="*/ 353 w 34"/>
                  <a:gd name="T9" fmla="*/ 0 h 31"/>
                  <a:gd name="T10" fmla="*/ 370 w 34"/>
                  <a:gd name="T11" fmla="*/ 1 h 31"/>
                  <a:gd name="T12" fmla="*/ 395 w 34"/>
                  <a:gd name="T13" fmla="*/ 1 h 31"/>
                  <a:gd name="T14" fmla="*/ 410 w 34"/>
                  <a:gd name="T15" fmla="*/ 25 h 31"/>
                  <a:gd name="T16" fmla="*/ 435 w 34"/>
                  <a:gd name="T17" fmla="*/ 31 h 31"/>
                  <a:gd name="T18" fmla="*/ 435 w 34"/>
                  <a:gd name="T19" fmla="*/ 58 h 31"/>
                  <a:gd name="T20" fmla="*/ 435 w 34"/>
                  <a:gd name="T21" fmla="*/ 60 h 31"/>
                  <a:gd name="T22" fmla="*/ 449 w 34"/>
                  <a:gd name="T23" fmla="*/ 87 h 31"/>
                  <a:gd name="T24" fmla="*/ 449 w 34"/>
                  <a:gd name="T25" fmla="*/ 91 h 31"/>
                  <a:gd name="T26" fmla="*/ 449 w 34"/>
                  <a:gd name="T27" fmla="*/ 108 h 31"/>
                  <a:gd name="T28" fmla="*/ 449 w 34"/>
                  <a:gd name="T29" fmla="*/ 112 h 31"/>
                  <a:gd name="T30" fmla="*/ 435 w 34"/>
                  <a:gd name="T31" fmla="*/ 132 h 31"/>
                  <a:gd name="T32" fmla="*/ 435 w 34"/>
                  <a:gd name="T33" fmla="*/ 137 h 31"/>
                  <a:gd name="T34" fmla="*/ 435 w 34"/>
                  <a:gd name="T35" fmla="*/ 162 h 31"/>
                  <a:gd name="T36" fmla="*/ 410 w 34"/>
                  <a:gd name="T37" fmla="*/ 168 h 31"/>
                  <a:gd name="T38" fmla="*/ 395 w 34"/>
                  <a:gd name="T39" fmla="*/ 181 h 31"/>
                  <a:gd name="T40" fmla="*/ 370 w 34"/>
                  <a:gd name="T41" fmla="*/ 197 h 31"/>
                  <a:gd name="T42" fmla="*/ 353 w 34"/>
                  <a:gd name="T43" fmla="*/ 199 h 31"/>
                  <a:gd name="T44" fmla="*/ 324 w 34"/>
                  <a:gd name="T45" fmla="*/ 212 h 31"/>
                  <a:gd name="T46" fmla="*/ 305 w 34"/>
                  <a:gd name="T47" fmla="*/ 212 h 31"/>
                  <a:gd name="T48" fmla="*/ 273 w 34"/>
                  <a:gd name="T49" fmla="*/ 212 h 31"/>
                  <a:gd name="T50" fmla="*/ 236 w 34"/>
                  <a:gd name="T51" fmla="*/ 222 h 31"/>
                  <a:gd name="T52" fmla="*/ 211 w 34"/>
                  <a:gd name="T53" fmla="*/ 222 h 31"/>
                  <a:gd name="T54" fmla="*/ 182 w 34"/>
                  <a:gd name="T55" fmla="*/ 241 h 31"/>
                  <a:gd name="T56" fmla="*/ 132 w 34"/>
                  <a:gd name="T57" fmla="*/ 241 h 31"/>
                  <a:gd name="T58" fmla="*/ 126 w 34"/>
                  <a:gd name="T59" fmla="*/ 241 h 31"/>
                  <a:gd name="T60" fmla="*/ 79 w 34"/>
                  <a:gd name="T61" fmla="*/ 222 h 31"/>
                  <a:gd name="T62" fmla="*/ 36 w 34"/>
                  <a:gd name="T63" fmla="*/ 212 h 31"/>
                  <a:gd name="T64" fmla="*/ 28 w 34"/>
                  <a:gd name="T65" fmla="*/ 197 h 31"/>
                  <a:gd name="T66" fmla="*/ 0 w 34"/>
                  <a:gd name="T67" fmla="*/ 168 h 31"/>
                  <a:gd name="T68" fmla="*/ 0 w 34"/>
                  <a:gd name="T69" fmla="*/ 141 h 31"/>
                  <a:gd name="T70" fmla="*/ 0 w 34"/>
                  <a:gd name="T71" fmla="*/ 112 h 31"/>
                  <a:gd name="T72" fmla="*/ 0 w 34"/>
                  <a:gd name="T73" fmla="*/ 91 h 31"/>
                  <a:gd name="T74" fmla="*/ 28 w 34"/>
                  <a:gd name="T75" fmla="*/ 74 h 31"/>
                  <a:gd name="T76" fmla="*/ 47 w 34"/>
                  <a:gd name="T77" fmla="*/ 58 h 31"/>
                  <a:gd name="T78" fmla="*/ 79 w 34"/>
                  <a:gd name="T79" fmla="*/ 31 h 31"/>
                  <a:gd name="T80" fmla="*/ 126 w 34"/>
                  <a:gd name="T81" fmla="*/ 31 h 31"/>
                  <a:gd name="T82" fmla="*/ 126 w 34"/>
                  <a:gd name="T83" fmla="*/ 25 h 31"/>
                  <a:gd name="T84" fmla="*/ 132 w 34"/>
                  <a:gd name="T85" fmla="*/ 25 h 31"/>
                  <a:gd name="T86" fmla="*/ 141 w 34"/>
                  <a:gd name="T87" fmla="*/ 1 h 31"/>
                  <a:gd name="T88" fmla="*/ 221 w 34"/>
                  <a:gd name="T89" fmla="*/ 0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0"/>
                    </a:moveTo>
                    <a:lnTo>
                      <a:pt x="17" y="0"/>
                    </a:lnTo>
                    <a:lnTo>
                      <a:pt x="18" y="0"/>
                    </a:lnTo>
                    <a:lnTo>
                      <a:pt x="20" y="0"/>
                    </a:lnTo>
                    <a:lnTo>
                      <a:pt x="21" y="0"/>
                    </a:lnTo>
                    <a:lnTo>
                      <a:pt x="23" y="0"/>
                    </a:lnTo>
                    <a:lnTo>
                      <a:pt x="24" y="0"/>
                    </a:lnTo>
                    <a:lnTo>
                      <a:pt x="25" y="0"/>
                    </a:lnTo>
                    <a:lnTo>
                      <a:pt x="27" y="0"/>
                    </a:lnTo>
                    <a:lnTo>
                      <a:pt x="28" y="1"/>
                    </a:lnTo>
                    <a:lnTo>
                      <a:pt x="30" y="1"/>
                    </a:lnTo>
                    <a:lnTo>
                      <a:pt x="31" y="3"/>
                    </a:lnTo>
                    <a:lnTo>
                      <a:pt x="31" y="4"/>
                    </a:lnTo>
                    <a:lnTo>
                      <a:pt x="33" y="4"/>
                    </a:lnTo>
                    <a:lnTo>
                      <a:pt x="33" y="5"/>
                    </a:lnTo>
                    <a:lnTo>
                      <a:pt x="33" y="7"/>
                    </a:lnTo>
                    <a:lnTo>
                      <a:pt x="33" y="8"/>
                    </a:lnTo>
                    <a:lnTo>
                      <a:pt x="33" y="10"/>
                    </a:lnTo>
                    <a:lnTo>
                      <a:pt x="34" y="11"/>
                    </a:lnTo>
                    <a:lnTo>
                      <a:pt x="34" y="12"/>
                    </a:lnTo>
                    <a:lnTo>
                      <a:pt x="34" y="14"/>
                    </a:lnTo>
                    <a:lnTo>
                      <a:pt x="34" y="15"/>
                    </a:lnTo>
                    <a:lnTo>
                      <a:pt x="33" y="15"/>
                    </a:lnTo>
                    <a:lnTo>
                      <a:pt x="33" y="17"/>
                    </a:lnTo>
                    <a:lnTo>
                      <a:pt x="33" y="18"/>
                    </a:lnTo>
                    <a:lnTo>
                      <a:pt x="33" y="19"/>
                    </a:lnTo>
                    <a:lnTo>
                      <a:pt x="33" y="21"/>
                    </a:lnTo>
                    <a:lnTo>
                      <a:pt x="31" y="22"/>
                    </a:lnTo>
                    <a:lnTo>
                      <a:pt x="31" y="24"/>
                    </a:lnTo>
                    <a:lnTo>
                      <a:pt x="30" y="24"/>
                    </a:lnTo>
                    <a:lnTo>
                      <a:pt x="30" y="25"/>
                    </a:lnTo>
                    <a:lnTo>
                      <a:pt x="28" y="25"/>
                    </a:lnTo>
                    <a:lnTo>
                      <a:pt x="27" y="25"/>
                    </a:lnTo>
                    <a:lnTo>
                      <a:pt x="27" y="26"/>
                    </a:lnTo>
                    <a:lnTo>
                      <a:pt x="25" y="26"/>
                    </a:lnTo>
                    <a:lnTo>
                      <a:pt x="25" y="28"/>
                    </a:lnTo>
                    <a:lnTo>
                      <a:pt x="24" y="28"/>
                    </a:lnTo>
                    <a:lnTo>
                      <a:pt x="23" y="28"/>
                    </a:lnTo>
                    <a:lnTo>
                      <a:pt x="21" y="28"/>
                    </a:lnTo>
                    <a:lnTo>
                      <a:pt x="20" y="29"/>
                    </a:lnTo>
                    <a:lnTo>
                      <a:pt x="18" y="29"/>
                    </a:lnTo>
                    <a:lnTo>
                      <a:pt x="17" y="29"/>
                    </a:lnTo>
                    <a:lnTo>
                      <a:pt x="16" y="29"/>
                    </a:lnTo>
                    <a:lnTo>
                      <a:pt x="14" y="31"/>
                    </a:lnTo>
                    <a:lnTo>
                      <a:pt x="11" y="31"/>
                    </a:lnTo>
                    <a:lnTo>
                      <a:pt x="10" y="31"/>
                    </a:lnTo>
                    <a:lnTo>
                      <a:pt x="9" y="31"/>
                    </a:lnTo>
                    <a:lnTo>
                      <a:pt x="7" y="29"/>
                    </a:lnTo>
                    <a:lnTo>
                      <a:pt x="6" y="29"/>
                    </a:lnTo>
                    <a:lnTo>
                      <a:pt x="4" y="28"/>
                    </a:lnTo>
                    <a:lnTo>
                      <a:pt x="3" y="28"/>
                    </a:lnTo>
                    <a:lnTo>
                      <a:pt x="3" y="26"/>
                    </a:lnTo>
                    <a:lnTo>
                      <a:pt x="2" y="25"/>
                    </a:lnTo>
                    <a:lnTo>
                      <a:pt x="0" y="24"/>
                    </a:lnTo>
                    <a:lnTo>
                      <a:pt x="0" y="22"/>
                    </a:lnTo>
                    <a:lnTo>
                      <a:pt x="0" y="21"/>
                    </a:lnTo>
                    <a:lnTo>
                      <a:pt x="0" y="19"/>
                    </a:lnTo>
                    <a:lnTo>
                      <a:pt x="0" y="18"/>
                    </a:lnTo>
                    <a:lnTo>
                      <a:pt x="0" y="15"/>
                    </a:lnTo>
                    <a:lnTo>
                      <a:pt x="0" y="14"/>
                    </a:lnTo>
                    <a:lnTo>
                      <a:pt x="0" y="12"/>
                    </a:lnTo>
                    <a:lnTo>
                      <a:pt x="2" y="11"/>
                    </a:lnTo>
                    <a:lnTo>
                      <a:pt x="2" y="10"/>
                    </a:lnTo>
                    <a:lnTo>
                      <a:pt x="3" y="8"/>
                    </a:lnTo>
                    <a:lnTo>
                      <a:pt x="4" y="7"/>
                    </a:lnTo>
                    <a:lnTo>
                      <a:pt x="4" y="5"/>
                    </a:lnTo>
                    <a:lnTo>
                      <a:pt x="6" y="4"/>
                    </a:lnTo>
                    <a:lnTo>
                      <a:pt x="7" y="4"/>
                    </a:lnTo>
                    <a:lnTo>
                      <a:pt x="9" y="4"/>
                    </a:lnTo>
                    <a:lnTo>
                      <a:pt x="9" y="3"/>
                    </a:lnTo>
                    <a:lnTo>
                      <a:pt x="10" y="3"/>
                    </a:lnTo>
                    <a:lnTo>
                      <a:pt x="11" y="3"/>
                    </a:lnTo>
                    <a:lnTo>
                      <a:pt x="11" y="1"/>
                    </a:lnTo>
                    <a:lnTo>
                      <a:pt x="17"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88" name="Freeform 178"/>
              <p:cNvSpPr>
                <a:spLocks/>
              </p:cNvSpPr>
              <p:nvPr/>
            </p:nvSpPr>
            <p:spPr bwMode="auto">
              <a:xfrm>
                <a:off x="3354" y="1089"/>
                <a:ext cx="44" cy="35"/>
              </a:xfrm>
              <a:custGeom>
                <a:avLst/>
                <a:gdLst>
                  <a:gd name="T0" fmla="*/ 221 w 34"/>
                  <a:gd name="T1" fmla="*/ 0 h 29"/>
                  <a:gd name="T2" fmla="*/ 268 w 34"/>
                  <a:gd name="T3" fmla="*/ 0 h 29"/>
                  <a:gd name="T4" fmla="*/ 305 w 34"/>
                  <a:gd name="T5" fmla="*/ 0 h 29"/>
                  <a:gd name="T6" fmla="*/ 317 w 34"/>
                  <a:gd name="T7" fmla="*/ 0 h 29"/>
                  <a:gd name="T8" fmla="*/ 353 w 34"/>
                  <a:gd name="T9" fmla="*/ 0 h 29"/>
                  <a:gd name="T10" fmla="*/ 370 w 34"/>
                  <a:gd name="T11" fmla="*/ 0 h 29"/>
                  <a:gd name="T12" fmla="*/ 395 w 34"/>
                  <a:gd name="T13" fmla="*/ 1 h 29"/>
                  <a:gd name="T14" fmla="*/ 410 w 34"/>
                  <a:gd name="T15" fmla="*/ 21 h 29"/>
                  <a:gd name="T16" fmla="*/ 435 w 34"/>
                  <a:gd name="T17" fmla="*/ 25 h 29"/>
                  <a:gd name="T18" fmla="*/ 435 w 34"/>
                  <a:gd name="T19" fmla="*/ 30 h 29"/>
                  <a:gd name="T20" fmla="*/ 435 w 34"/>
                  <a:gd name="T21" fmla="*/ 52 h 29"/>
                  <a:gd name="T22" fmla="*/ 449 w 34"/>
                  <a:gd name="T23" fmla="*/ 71 h 29"/>
                  <a:gd name="T24" fmla="*/ 449 w 34"/>
                  <a:gd name="T25" fmla="*/ 76 h 29"/>
                  <a:gd name="T26" fmla="*/ 449 w 34"/>
                  <a:gd name="T27" fmla="*/ 92 h 29"/>
                  <a:gd name="T28" fmla="*/ 449 w 34"/>
                  <a:gd name="T29" fmla="*/ 92 h 29"/>
                  <a:gd name="T30" fmla="*/ 435 w 34"/>
                  <a:gd name="T31" fmla="*/ 101 h 29"/>
                  <a:gd name="T32" fmla="*/ 435 w 34"/>
                  <a:gd name="T33" fmla="*/ 122 h 29"/>
                  <a:gd name="T34" fmla="*/ 435 w 34"/>
                  <a:gd name="T35" fmla="*/ 134 h 29"/>
                  <a:gd name="T36" fmla="*/ 410 w 34"/>
                  <a:gd name="T37" fmla="*/ 147 h 29"/>
                  <a:gd name="T38" fmla="*/ 395 w 34"/>
                  <a:gd name="T39" fmla="*/ 161 h 29"/>
                  <a:gd name="T40" fmla="*/ 370 w 34"/>
                  <a:gd name="T41" fmla="*/ 162 h 29"/>
                  <a:gd name="T42" fmla="*/ 353 w 34"/>
                  <a:gd name="T43" fmla="*/ 164 h 29"/>
                  <a:gd name="T44" fmla="*/ 324 w 34"/>
                  <a:gd name="T45" fmla="*/ 164 h 29"/>
                  <a:gd name="T46" fmla="*/ 305 w 34"/>
                  <a:gd name="T47" fmla="*/ 183 h 29"/>
                  <a:gd name="T48" fmla="*/ 273 w 34"/>
                  <a:gd name="T49" fmla="*/ 183 h 29"/>
                  <a:gd name="T50" fmla="*/ 236 w 34"/>
                  <a:gd name="T51" fmla="*/ 194 h 29"/>
                  <a:gd name="T52" fmla="*/ 211 w 34"/>
                  <a:gd name="T53" fmla="*/ 194 h 29"/>
                  <a:gd name="T54" fmla="*/ 182 w 34"/>
                  <a:gd name="T55" fmla="*/ 194 h 29"/>
                  <a:gd name="T56" fmla="*/ 132 w 34"/>
                  <a:gd name="T57" fmla="*/ 194 h 29"/>
                  <a:gd name="T58" fmla="*/ 126 w 34"/>
                  <a:gd name="T59" fmla="*/ 194 h 29"/>
                  <a:gd name="T60" fmla="*/ 79 w 34"/>
                  <a:gd name="T61" fmla="*/ 194 h 29"/>
                  <a:gd name="T62" fmla="*/ 36 w 34"/>
                  <a:gd name="T63" fmla="*/ 164 h 29"/>
                  <a:gd name="T64" fmla="*/ 28 w 34"/>
                  <a:gd name="T65" fmla="*/ 162 h 29"/>
                  <a:gd name="T66" fmla="*/ 0 w 34"/>
                  <a:gd name="T67" fmla="*/ 147 h 29"/>
                  <a:gd name="T68" fmla="*/ 0 w 34"/>
                  <a:gd name="T69" fmla="*/ 122 h 29"/>
                  <a:gd name="T70" fmla="*/ 0 w 34"/>
                  <a:gd name="T71" fmla="*/ 101 h 29"/>
                  <a:gd name="T72" fmla="*/ 0 w 34"/>
                  <a:gd name="T73" fmla="*/ 71 h 29"/>
                  <a:gd name="T74" fmla="*/ 28 w 34"/>
                  <a:gd name="T75" fmla="*/ 52 h 29"/>
                  <a:gd name="T76" fmla="*/ 47 w 34"/>
                  <a:gd name="T77" fmla="*/ 43 h 29"/>
                  <a:gd name="T78" fmla="*/ 79 w 34"/>
                  <a:gd name="T79" fmla="*/ 25 h 29"/>
                  <a:gd name="T80" fmla="*/ 126 w 34"/>
                  <a:gd name="T81" fmla="*/ 21 h 29"/>
                  <a:gd name="T82" fmla="*/ 126 w 34"/>
                  <a:gd name="T83" fmla="*/ 21 h 29"/>
                  <a:gd name="T84" fmla="*/ 132 w 34"/>
                  <a:gd name="T85" fmla="*/ 21 h 29"/>
                  <a:gd name="T86" fmla="*/ 141 w 34"/>
                  <a:gd name="T87" fmla="*/ 1 h 29"/>
                  <a:gd name="T88" fmla="*/ 221 w 34"/>
                  <a:gd name="T89" fmla="*/ 0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29">
                    <a:moveTo>
                      <a:pt x="17" y="0"/>
                    </a:moveTo>
                    <a:lnTo>
                      <a:pt x="17" y="0"/>
                    </a:lnTo>
                    <a:lnTo>
                      <a:pt x="18" y="0"/>
                    </a:lnTo>
                    <a:lnTo>
                      <a:pt x="20" y="0"/>
                    </a:lnTo>
                    <a:lnTo>
                      <a:pt x="21" y="0"/>
                    </a:lnTo>
                    <a:lnTo>
                      <a:pt x="23" y="0"/>
                    </a:lnTo>
                    <a:lnTo>
                      <a:pt x="24" y="0"/>
                    </a:lnTo>
                    <a:lnTo>
                      <a:pt x="25" y="0"/>
                    </a:lnTo>
                    <a:lnTo>
                      <a:pt x="27" y="0"/>
                    </a:lnTo>
                    <a:lnTo>
                      <a:pt x="28" y="0"/>
                    </a:lnTo>
                    <a:lnTo>
                      <a:pt x="30" y="1"/>
                    </a:lnTo>
                    <a:lnTo>
                      <a:pt x="31" y="3"/>
                    </a:lnTo>
                    <a:lnTo>
                      <a:pt x="33" y="4"/>
                    </a:lnTo>
                    <a:lnTo>
                      <a:pt x="33" y="5"/>
                    </a:lnTo>
                    <a:lnTo>
                      <a:pt x="33" y="7"/>
                    </a:lnTo>
                    <a:lnTo>
                      <a:pt x="33" y="8"/>
                    </a:lnTo>
                    <a:lnTo>
                      <a:pt x="33" y="10"/>
                    </a:lnTo>
                    <a:lnTo>
                      <a:pt x="34" y="11"/>
                    </a:lnTo>
                    <a:lnTo>
                      <a:pt x="34" y="12"/>
                    </a:lnTo>
                    <a:lnTo>
                      <a:pt x="34" y="14"/>
                    </a:lnTo>
                    <a:lnTo>
                      <a:pt x="33" y="15"/>
                    </a:lnTo>
                    <a:lnTo>
                      <a:pt x="33" y="17"/>
                    </a:lnTo>
                    <a:lnTo>
                      <a:pt x="33" y="18"/>
                    </a:lnTo>
                    <a:lnTo>
                      <a:pt x="33" y="19"/>
                    </a:lnTo>
                    <a:lnTo>
                      <a:pt x="33" y="21"/>
                    </a:lnTo>
                    <a:lnTo>
                      <a:pt x="31" y="21"/>
                    </a:lnTo>
                    <a:lnTo>
                      <a:pt x="31" y="22"/>
                    </a:lnTo>
                    <a:lnTo>
                      <a:pt x="30" y="24"/>
                    </a:lnTo>
                    <a:lnTo>
                      <a:pt x="28" y="25"/>
                    </a:lnTo>
                    <a:lnTo>
                      <a:pt x="27" y="25"/>
                    </a:lnTo>
                    <a:lnTo>
                      <a:pt x="27" y="26"/>
                    </a:lnTo>
                    <a:lnTo>
                      <a:pt x="25" y="26"/>
                    </a:lnTo>
                    <a:lnTo>
                      <a:pt x="24" y="28"/>
                    </a:lnTo>
                    <a:lnTo>
                      <a:pt x="23" y="28"/>
                    </a:lnTo>
                    <a:lnTo>
                      <a:pt x="21" y="28"/>
                    </a:lnTo>
                    <a:lnTo>
                      <a:pt x="20" y="28"/>
                    </a:lnTo>
                    <a:lnTo>
                      <a:pt x="18" y="29"/>
                    </a:lnTo>
                    <a:lnTo>
                      <a:pt x="17" y="29"/>
                    </a:lnTo>
                    <a:lnTo>
                      <a:pt x="16" y="29"/>
                    </a:lnTo>
                    <a:lnTo>
                      <a:pt x="14" y="29"/>
                    </a:lnTo>
                    <a:lnTo>
                      <a:pt x="11" y="29"/>
                    </a:lnTo>
                    <a:lnTo>
                      <a:pt x="10" y="29"/>
                    </a:lnTo>
                    <a:lnTo>
                      <a:pt x="9" y="29"/>
                    </a:lnTo>
                    <a:lnTo>
                      <a:pt x="7" y="29"/>
                    </a:lnTo>
                    <a:lnTo>
                      <a:pt x="6" y="29"/>
                    </a:lnTo>
                    <a:lnTo>
                      <a:pt x="4" y="28"/>
                    </a:lnTo>
                    <a:lnTo>
                      <a:pt x="3" y="26"/>
                    </a:lnTo>
                    <a:lnTo>
                      <a:pt x="2" y="25"/>
                    </a:lnTo>
                    <a:lnTo>
                      <a:pt x="0" y="24"/>
                    </a:lnTo>
                    <a:lnTo>
                      <a:pt x="0" y="22"/>
                    </a:lnTo>
                    <a:lnTo>
                      <a:pt x="0" y="21"/>
                    </a:lnTo>
                    <a:lnTo>
                      <a:pt x="0" y="18"/>
                    </a:lnTo>
                    <a:lnTo>
                      <a:pt x="0" y="17"/>
                    </a:lnTo>
                    <a:lnTo>
                      <a:pt x="0" y="15"/>
                    </a:lnTo>
                    <a:lnTo>
                      <a:pt x="0" y="14"/>
                    </a:lnTo>
                    <a:lnTo>
                      <a:pt x="0" y="11"/>
                    </a:lnTo>
                    <a:lnTo>
                      <a:pt x="2" y="10"/>
                    </a:lnTo>
                    <a:lnTo>
                      <a:pt x="2" y="8"/>
                    </a:lnTo>
                    <a:lnTo>
                      <a:pt x="3" y="7"/>
                    </a:lnTo>
                    <a:lnTo>
                      <a:pt x="4" y="7"/>
                    </a:lnTo>
                    <a:lnTo>
                      <a:pt x="4" y="5"/>
                    </a:lnTo>
                    <a:lnTo>
                      <a:pt x="6" y="4"/>
                    </a:lnTo>
                    <a:lnTo>
                      <a:pt x="7" y="4"/>
                    </a:lnTo>
                    <a:lnTo>
                      <a:pt x="9" y="3"/>
                    </a:lnTo>
                    <a:lnTo>
                      <a:pt x="10" y="3"/>
                    </a:lnTo>
                    <a:lnTo>
                      <a:pt x="11" y="1"/>
                    </a:lnTo>
                    <a:lnTo>
                      <a:pt x="17"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89" name="Freeform 179"/>
              <p:cNvSpPr>
                <a:spLocks/>
              </p:cNvSpPr>
              <p:nvPr/>
            </p:nvSpPr>
            <p:spPr bwMode="auto">
              <a:xfrm>
                <a:off x="3354" y="1208"/>
                <a:ext cx="44" cy="41"/>
              </a:xfrm>
              <a:custGeom>
                <a:avLst/>
                <a:gdLst>
                  <a:gd name="T0" fmla="*/ 221 w 34"/>
                  <a:gd name="T1" fmla="*/ 1 h 31"/>
                  <a:gd name="T2" fmla="*/ 268 w 34"/>
                  <a:gd name="T3" fmla="*/ 1 h 31"/>
                  <a:gd name="T4" fmla="*/ 305 w 34"/>
                  <a:gd name="T5" fmla="*/ 0 h 31"/>
                  <a:gd name="T6" fmla="*/ 317 w 34"/>
                  <a:gd name="T7" fmla="*/ 0 h 31"/>
                  <a:gd name="T8" fmla="*/ 353 w 34"/>
                  <a:gd name="T9" fmla="*/ 1 h 31"/>
                  <a:gd name="T10" fmla="*/ 370 w 34"/>
                  <a:gd name="T11" fmla="*/ 1 h 31"/>
                  <a:gd name="T12" fmla="*/ 395 w 34"/>
                  <a:gd name="T13" fmla="*/ 37 h 31"/>
                  <a:gd name="T14" fmla="*/ 410 w 34"/>
                  <a:gd name="T15" fmla="*/ 65 h 31"/>
                  <a:gd name="T16" fmla="*/ 435 w 34"/>
                  <a:gd name="T17" fmla="*/ 86 h 31"/>
                  <a:gd name="T18" fmla="*/ 435 w 34"/>
                  <a:gd name="T19" fmla="*/ 114 h 31"/>
                  <a:gd name="T20" fmla="*/ 435 w 34"/>
                  <a:gd name="T21" fmla="*/ 152 h 31"/>
                  <a:gd name="T22" fmla="*/ 449 w 34"/>
                  <a:gd name="T23" fmla="*/ 183 h 31"/>
                  <a:gd name="T24" fmla="*/ 449 w 34"/>
                  <a:gd name="T25" fmla="*/ 237 h 31"/>
                  <a:gd name="T26" fmla="*/ 449 w 34"/>
                  <a:gd name="T27" fmla="*/ 237 h 31"/>
                  <a:gd name="T28" fmla="*/ 449 w 34"/>
                  <a:gd name="T29" fmla="*/ 242 h 31"/>
                  <a:gd name="T30" fmla="*/ 435 w 34"/>
                  <a:gd name="T31" fmla="*/ 266 h 31"/>
                  <a:gd name="T32" fmla="*/ 435 w 34"/>
                  <a:gd name="T33" fmla="*/ 313 h 31"/>
                  <a:gd name="T34" fmla="*/ 435 w 34"/>
                  <a:gd name="T35" fmla="*/ 350 h 31"/>
                  <a:gd name="T36" fmla="*/ 410 w 34"/>
                  <a:gd name="T37" fmla="*/ 397 h 31"/>
                  <a:gd name="T38" fmla="*/ 395 w 34"/>
                  <a:gd name="T39" fmla="*/ 414 h 31"/>
                  <a:gd name="T40" fmla="*/ 370 w 34"/>
                  <a:gd name="T41" fmla="*/ 423 h 31"/>
                  <a:gd name="T42" fmla="*/ 353 w 34"/>
                  <a:gd name="T43" fmla="*/ 423 h 31"/>
                  <a:gd name="T44" fmla="*/ 324 w 34"/>
                  <a:gd name="T45" fmla="*/ 463 h 31"/>
                  <a:gd name="T46" fmla="*/ 305 w 34"/>
                  <a:gd name="T47" fmla="*/ 466 h 31"/>
                  <a:gd name="T48" fmla="*/ 273 w 34"/>
                  <a:gd name="T49" fmla="*/ 466 h 31"/>
                  <a:gd name="T50" fmla="*/ 236 w 34"/>
                  <a:gd name="T51" fmla="*/ 466 h 31"/>
                  <a:gd name="T52" fmla="*/ 211 w 34"/>
                  <a:gd name="T53" fmla="*/ 503 h 31"/>
                  <a:gd name="T54" fmla="*/ 182 w 34"/>
                  <a:gd name="T55" fmla="*/ 503 h 31"/>
                  <a:gd name="T56" fmla="*/ 132 w 34"/>
                  <a:gd name="T57" fmla="*/ 503 h 31"/>
                  <a:gd name="T58" fmla="*/ 126 w 34"/>
                  <a:gd name="T59" fmla="*/ 503 h 31"/>
                  <a:gd name="T60" fmla="*/ 79 w 34"/>
                  <a:gd name="T61" fmla="*/ 503 h 31"/>
                  <a:gd name="T62" fmla="*/ 36 w 34"/>
                  <a:gd name="T63" fmla="*/ 463 h 31"/>
                  <a:gd name="T64" fmla="*/ 28 w 34"/>
                  <a:gd name="T65" fmla="*/ 414 h 31"/>
                  <a:gd name="T66" fmla="*/ 0 w 34"/>
                  <a:gd name="T67" fmla="*/ 352 h 31"/>
                  <a:gd name="T68" fmla="*/ 0 w 34"/>
                  <a:gd name="T69" fmla="*/ 313 h 31"/>
                  <a:gd name="T70" fmla="*/ 0 w 34"/>
                  <a:gd name="T71" fmla="*/ 266 h 31"/>
                  <a:gd name="T72" fmla="*/ 0 w 34"/>
                  <a:gd name="T73" fmla="*/ 200 h 31"/>
                  <a:gd name="T74" fmla="*/ 28 w 34"/>
                  <a:gd name="T75" fmla="*/ 152 h 31"/>
                  <a:gd name="T76" fmla="*/ 47 w 34"/>
                  <a:gd name="T77" fmla="*/ 114 h 31"/>
                  <a:gd name="T78" fmla="*/ 79 w 34"/>
                  <a:gd name="T79" fmla="*/ 86 h 31"/>
                  <a:gd name="T80" fmla="*/ 126 w 34"/>
                  <a:gd name="T81" fmla="*/ 65 h 31"/>
                  <a:gd name="T82" fmla="*/ 126 w 34"/>
                  <a:gd name="T83" fmla="*/ 65 h 31"/>
                  <a:gd name="T84" fmla="*/ 132 w 34"/>
                  <a:gd name="T85" fmla="*/ 37 h 31"/>
                  <a:gd name="T86" fmla="*/ 141 w 34"/>
                  <a:gd name="T87" fmla="*/ 37 h 31"/>
                  <a:gd name="T88" fmla="*/ 221 w 34"/>
                  <a:gd name="T89" fmla="*/ 1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1"/>
                    </a:moveTo>
                    <a:lnTo>
                      <a:pt x="17" y="1"/>
                    </a:lnTo>
                    <a:lnTo>
                      <a:pt x="18" y="1"/>
                    </a:lnTo>
                    <a:lnTo>
                      <a:pt x="20" y="1"/>
                    </a:lnTo>
                    <a:lnTo>
                      <a:pt x="21" y="0"/>
                    </a:lnTo>
                    <a:lnTo>
                      <a:pt x="23" y="0"/>
                    </a:lnTo>
                    <a:lnTo>
                      <a:pt x="24" y="0"/>
                    </a:lnTo>
                    <a:lnTo>
                      <a:pt x="25" y="1"/>
                    </a:lnTo>
                    <a:lnTo>
                      <a:pt x="27" y="1"/>
                    </a:lnTo>
                    <a:lnTo>
                      <a:pt x="28" y="1"/>
                    </a:lnTo>
                    <a:lnTo>
                      <a:pt x="30" y="2"/>
                    </a:lnTo>
                    <a:lnTo>
                      <a:pt x="31" y="2"/>
                    </a:lnTo>
                    <a:lnTo>
                      <a:pt x="31" y="4"/>
                    </a:lnTo>
                    <a:lnTo>
                      <a:pt x="33" y="5"/>
                    </a:lnTo>
                    <a:lnTo>
                      <a:pt x="33" y="7"/>
                    </a:lnTo>
                    <a:lnTo>
                      <a:pt x="33" y="8"/>
                    </a:lnTo>
                    <a:lnTo>
                      <a:pt x="33" y="10"/>
                    </a:lnTo>
                    <a:lnTo>
                      <a:pt x="33" y="11"/>
                    </a:lnTo>
                    <a:lnTo>
                      <a:pt x="34" y="11"/>
                    </a:lnTo>
                    <a:lnTo>
                      <a:pt x="34" y="12"/>
                    </a:lnTo>
                    <a:lnTo>
                      <a:pt x="34" y="14"/>
                    </a:lnTo>
                    <a:lnTo>
                      <a:pt x="34" y="15"/>
                    </a:lnTo>
                    <a:lnTo>
                      <a:pt x="33" y="17"/>
                    </a:lnTo>
                    <a:lnTo>
                      <a:pt x="33" y="18"/>
                    </a:lnTo>
                    <a:lnTo>
                      <a:pt x="33" y="19"/>
                    </a:lnTo>
                    <a:lnTo>
                      <a:pt x="33" y="21"/>
                    </a:lnTo>
                    <a:lnTo>
                      <a:pt x="31" y="22"/>
                    </a:lnTo>
                    <a:lnTo>
                      <a:pt x="31" y="24"/>
                    </a:lnTo>
                    <a:lnTo>
                      <a:pt x="30" y="25"/>
                    </a:lnTo>
                    <a:lnTo>
                      <a:pt x="28" y="26"/>
                    </a:lnTo>
                    <a:lnTo>
                      <a:pt x="27" y="26"/>
                    </a:lnTo>
                    <a:lnTo>
                      <a:pt x="25" y="28"/>
                    </a:lnTo>
                    <a:lnTo>
                      <a:pt x="24" y="28"/>
                    </a:lnTo>
                    <a:lnTo>
                      <a:pt x="23" y="29"/>
                    </a:lnTo>
                    <a:lnTo>
                      <a:pt x="21" y="29"/>
                    </a:lnTo>
                    <a:lnTo>
                      <a:pt x="20" y="29"/>
                    </a:lnTo>
                    <a:lnTo>
                      <a:pt x="18" y="29"/>
                    </a:lnTo>
                    <a:lnTo>
                      <a:pt x="17" y="31"/>
                    </a:lnTo>
                    <a:lnTo>
                      <a:pt x="16" y="31"/>
                    </a:lnTo>
                    <a:lnTo>
                      <a:pt x="14" y="31"/>
                    </a:lnTo>
                    <a:lnTo>
                      <a:pt x="11" y="31"/>
                    </a:lnTo>
                    <a:lnTo>
                      <a:pt x="10" y="31"/>
                    </a:lnTo>
                    <a:lnTo>
                      <a:pt x="9" y="31"/>
                    </a:lnTo>
                    <a:lnTo>
                      <a:pt x="7" y="31"/>
                    </a:lnTo>
                    <a:lnTo>
                      <a:pt x="6" y="31"/>
                    </a:lnTo>
                    <a:lnTo>
                      <a:pt x="4" y="29"/>
                    </a:lnTo>
                    <a:lnTo>
                      <a:pt x="3" y="28"/>
                    </a:lnTo>
                    <a:lnTo>
                      <a:pt x="3" y="26"/>
                    </a:lnTo>
                    <a:lnTo>
                      <a:pt x="2" y="25"/>
                    </a:lnTo>
                    <a:lnTo>
                      <a:pt x="0" y="24"/>
                    </a:lnTo>
                    <a:lnTo>
                      <a:pt x="0" y="22"/>
                    </a:lnTo>
                    <a:lnTo>
                      <a:pt x="0" y="21"/>
                    </a:lnTo>
                    <a:lnTo>
                      <a:pt x="0" y="19"/>
                    </a:lnTo>
                    <a:lnTo>
                      <a:pt x="0" y="18"/>
                    </a:lnTo>
                    <a:lnTo>
                      <a:pt x="0" y="17"/>
                    </a:lnTo>
                    <a:lnTo>
                      <a:pt x="0" y="15"/>
                    </a:lnTo>
                    <a:lnTo>
                      <a:pt x="0" y="12"/>
                    </a:lnTo>
                    <a:lnTo>
                      <a:pt x="2" y="11"/>
                    </a:lnTo>
                    <a:lnTo>
                      <a:pt x="2" y="10"/>
                    </a:lnTo>
                    <a:lnTo>
                      <a:pt x="3" y="8"/>
                    </a:lnTo>
                    <a:lnTo>
                      <a:pt x="4" y="7"/>
                    </a:lnTo>
                    <a:lnTo>
                      <a:pt x="6" y="5"/>
                    </a:lnTo>
                    <a:lnTo>
                      <a:pt x="7" y="5"/>
                    </a:lnTo>
                    <a:lnTo>
                      <a:pt x="9" y="4"/>
                    </a:lnTo>
                    <a:lnTo>
                      <a:pt x="10" y="4"/>
                    </a:lnTo>
                    <a:lnTo>
                      <a:pt x="10" y="2"/>
                    </a:lnTo>
                    <a:lnTo>
                      <a:pt x="11" y="2"/>
                    </a:lnTo>
                    <a:lnTo>
                      <a:pt x="17"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90" name="Freeform 180"/>
              <p:cNvSpPr>
                <a:spLocks/>
              </p:cNvSpPr>
              <p:nvPr/>
            </p:nvSpPr>
            <p:spPr bwMode="auto">
              <a:xfrm>
                <a:off x="3354" y="1168"/>
                <a:ext cx="44" cy="40"/>
              </a:xfrm>
              <a:custGeom>
                <a:avLst/>
                <a:gdLst>
                  <a:gd name="T0" fmla="*/ 221 w 34"/>
                  <a:gd name="T1" fmla="*/ 1 h 31"/>
                  <a:gd name="T2" fmla="*/ 268 w 34"/>
                  <a:gd name="T3" fmla="*/ 0 h 31"/>
                  <a:gd name="T4" fmla="*/ 305 w 34"/>
                  <a:gd name="T5" fmla="*/ 0 h 31"/>
                  <a:gd name="T6" fmla="*/ 317 w 34"/>
                  <a:gd name="T7" fmla="*/ 0 h 31"/>
                  <a:gd name="T8" fmla="*/ 353 w 34"/>
                  <a:gd name="T9" fmla="*/ 0 h 31"/>
                  <a:gd name="T10" fmla="*/ 370 w 34"/>
                  <a:gd name="T11" fmla="*/ 1 h 31"/>
                  <a:gd name="T12" fmla="*/ 395 w 34"/>
                  <a:gd name="T13" fmla="*/ 36 h 31"/>
                  <a:gd name="T14" fmla="*/ 410 w 34"/>
                  <a:gd name="T15" fmla="*/ 46 h 31"/>
                  <a:gd name="T16" fmla="*/ 435 w 34"/>
                  <a:gd name="T17" fmla="*/ 59 h 31"/>
                  <a:gd name="T18" fmla="*/ 435 w 34"/>
                  <a:gd name="T19" fmla="*/ 88 h 31"/>
                  <a:gd name="T20" fmla="*/ 435 w 34"/>
                  <a:gd name="T21" fmla="*/ 98 h 31"/>
                  <a:gd name="T22" fmla="*/ 449 w 34"/>
                  <a:gd name="T23" fmla="*/ 139 h 31"/>
                  <a:gd name="T24" fmla="*/ 449 w 34"/>
                  <a:gd name="T25" fmla="*/ 147 h 31"/>
                  <a:gd name="T26" fmla="*/ 449 w 34"/>
                  <a:gd name="T27" fmla="*/ 179 h 31"/>
                  <a:gd name="T28" fmla="*/ 449 w 34"/>
                  <a:gd name="T29" fmla="*/ 190 h 31"/>
                  <a:gd name="T30" fmla="*/ 435 w 34"/>
                  <a:gd name="T31" fmla="*/ 210 h 31"/>
                  <a:gd name="T32" fmla="*/ 435 w 34"/>
                  <a:gd name="T33" fmla="*/ 245 h 31"/>
                  <a:gd name="T34" fmla="*/ 435 w 34"/>
                  <a:gd name="T35" fmla="*/ 268 h 31"/>
                  <a:gd name="T36" fmla="*/ 410 w 34"/>
                  <a:gd name="T37" fmla="*/ 308 h 31"/>
                  <a:gd name="T38" fmla="*/ 395 w 34"/>
                  <a:gd name="T39" fmla="*/ 316 h 31"/>
                  <a:gd name="T40" fmla="*/ 370 w 34"/>
                  <a:gd name="T41" fmla="*/ 316 h 31"/>
                  <a:gd name="T42" fmla="*/ 353 w 34"/>
                  <a:gd name="T43" fmla="*/ 342 h 31"/>
                  <a:gd name="T44" fmla="*/ 324 w 34"/>
                  <a:gd name="T45" fmla="*/ 350 h 31"/>
                  <a:gd name="T46" fmla="*/ 305 w 34"/>
                  <a:gd name="T47" fmla="*/ 350 h 31"/>
                  <a:gd name="T48" fmla="*/ 273 w 34"/>
                  <a:gd name="T49" fmla="*/ 369 h 31"/>
                  <a:gd name="T50" fmla="*/ 236 w 34"/>
                  <a:gd name="T51" fmla="*/ 369 h 31"/>
                  <a:gd name="T52" fmla="*/ 211 w 34"/>
                  <a:gd name="T53" fmla="*/ 397 h 31"/>
                  <a:gd name="T54" fmla="*/ 182 w 34"/>
                  <a:gd name="T55" fmla="*/ 397 h 31"/>
                  <a:gd name="T56" fmla="*/ 132 w 34"/>
                  <a:gd name="T57" fmla="*/ 397 h 31"/>
                  <a:gd name="T58" fmla="*/ 126 w 34"/>
                  <a:gd name="T59" fmla="*/ 397 h 31"/>
                  <a:gd name="T60" fmla="*/ 79 w 34"/>
                  <a:gd name="T61" fmla="*/ 369 h 31"/>
                  <a:gd name="T62" fmla="*/ 36 w 34"/>
                  <a:gd name="T63" fmla="*/ 350 h 31"/>
                  <a:gd name="T64" fmla="*/ 28 w 34"/>
                  <a:gd name="T65" fmla="*/ 316 h 31"/>
                  <a:gd name="T66" fmla="*/ 0 w 34"/>
                  <a:gd name="T67" fmla="*/ 271 h 31"/>
                  <a:gd name="T68" fmla="*/ 0 w 34"/>
                  <a:gd name="T69" fmla="*/ 245 h 31"/>
                  <a:gd name="T70" fmla="*/ 0 w 34"/>
                  <a:gd name="T71" fmla="*/ 210 h 31"/>
                  <a:gd name="T72" fmla="*/ 0 w 34"/>
                  <a:gd name="T73" fmla="*/ 147 h 31"/>
                  <a:gd name="T74" fmla="*/ 28 w 34"/>
                  <a:gd name="T75" fmla="*/ 126 h 31"/>
                  <a:gd name="T76" fmla="*/ 47 w 34"/>
                  <a:gd name="T77" fmla="*/ 88 h 31"/>
                  <a:gd name="T78" fmla="*/ 79 w 34"/>
                  <a:gd name="T79" fmla="*/ 59 h 31"/>
                  <a:gd name="T80" fmla="*/ 126 w 34"/>
                  <a:gd name="T81" fmla="*/ 46 h 31"/>
                  <a:gd name="T82" fmla="*/ 126 w 34"/>
                  <a:gd name="T83" fmla="*/ 36 h 31"/>
                  <a:gd name="T84" fmla="*/ 132 w 34"/>
                  <a:gd name="T85" fmla="*/ 36 h 31"/>
                  <a:gd name="T86" fmla="*/ 141 w 34"/>
                  <a:gd name="T87" fmla="*/ 36 h 31"/>
                  <a:gd name="T88" fmla="*/ 221 w 34"/>
                  <a:gd name="T89" fmla="*/ 1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1"/>
                    </a:moveTo>
                    <a:lnTo>
                      <a:pt x="17" y="1"/>
                    </a:lnTo>
                    <a:lnTo>
                      <a:pt x="18" y="0"/>
                    </a:lnTo>
                    <a:lnTo>
                      <a:pt x="20" y="0"/>
                    </a:lnTo>
                    <a:lnTo>
                      <a:pt x="21" y="0"/>
                    </a:lnTo>
                    <a:lnTo>
                      <a:pt x="23" y="0"/>
                    </a:lnTo>
                    <a:lnTo>
                      <a:pt x="24" y="0"/>
                    </a:lnTo>
                    <a:lnTo>
                      <a:pt x="25" y="0"/>
                    </a:lnTo>
                    <a:lnTo>
                      <a:pt x="27" y="0"/>
                    </a:lnTo>
                    <a:lnTo>
                      <a:pt x="27" y="1"/>
                    </a:lnTo>
                    <a:lnTo>
                      <a:pt x="28" y="1"/>
                    </a:lnTo>
                    <a:lnTo>
                      <a:pt x="30" y="1"/>
                    </a:lnTo>
                    <a:lnTo>
                      <a:pt x="30" y="3"/>
                    </a:lnTo>
                    <a:lnTo>
                      <a:pt x="31" y="3"/>
                    </a:lnTo>
                    <a:lnTo>
                      <a:pt x="31" y="4"/>
                    </a:lnTo>
                    <a:lnTo>
                      <a:pt x="33" y="5"/>
                    </a:lnTo>
                    <a:lnTo>
                      <a:pt x="33" y="7"/>
                    </a:lnTo>
                    <a:lnTo>
                      <a:pt x="33" y="8"/>
                    </a:lnTo>
                    <a:lnTo>
                      <a:pt x="33" y="10"/>
                    </a:lnTo>
                    <a:lnTo>
                      <a:pt x="34" y="11"/>
                    </a:lnTo>
                    <a:lnTo>
                      <a:pt x="34" y="12"/>
                    </a:lnTo>
                    <a:lnTo>
                      <a:pt x="34" y="14"/>
                    </a:lnTo>
                    <a:lnTo>
                      <a:pt x="34" y="15"/>
                    </a:lnTo>
                    <a:lnTo>
                      <a:pt x="33" y="17"/>
                    </a:lnTo>
                    <a:lnTo>
                      <a:pt x="33" y="18"/>
                    </a:lnTo>
                    <a:lnTo>
                      <a:pt x="33" y="19"/>
                    </a:lnTo>
                    <a:lnTo>
                      <a:pt x="33" y="21"/>
                    </a:lnTo>
                    <a:lnTo>
                      <a:pt x="31" y="22"/>
                    </a:lnTo>
                    <a:lnTo>
                      <a:pt x="31" y="24"/>
                    </a:lnTo>
                    <a:lnTo>
                      <a:pt x="30" y="25"/>
                    </a:lnTo>
                    <a:lnTo>
                      <a:pt x="28" y="25"/>
                    </a:lnTo>
                    <a:lnTo>
                      <a:pt x="27" y="26"/>
                    </a:lnTo>
                    <a:lnTo>
                      <a:pt x="25" y="26"/>
                    </a:lnTo>
                    <a:lnTo>
                      <a:pt x="25" y="28"/>
                    </a:lnTo>
                    <a:lnTo>
                      <a:pt x="24" y="28"/>
                    </a:lnTo>
                    <a:lnTo>
                      <a:pt x="23" y="28"/>
                    </a:lnTo>
                    <a:lnTo>
                      <a:pt x="21" y="29"/>
                    </a:lnTo>
                    <a:lnTo>
                      <a:pt x="20" y="29"/>
                    </a:lnTo>
                    <a:lnTo>
                      <a:pt x="18" y="29"/>
                    </a:lnTo>
                    <a:lnTo>
                      <a:pt x="17" y="29"/>
                    </a:lnTo>
                    <a:lnTo>
                      <a:pt x="16" y="31"/>
                    </a:lnTo>
                    <a:lnTo>
                      <a:pt x="14" y="31"/>
                    </a:lnTo>
                    <a:lnTo>
                      <a:pt x="11" y="31"/>
                    </a:lnTo>
                    <a:lnTo>
                      <a:pt x="10" y="31"/>
                    </a:lnTo>
                    <a:lnTo>
                      <a:pt x="9" y="31"/>
                    </a:lnTo>
                    <a:lnTo>
                      <a:pt x="7" y="31"/>
                    </a:lnTo>
                    <a:lnTo>
                      <a:pt x="6" y="29"/>
                    </a:lnTo>
                    <a:lnTo>
                      <a:pt x="4" y="29"/>
                    </a:lnTo>
                    <a:lnTo>
                      <a:pt x="3" y="28"/>
                    </a:lnTo>
                    <a:lnTo>
                      <a:pt x="3" y="26"/>
                    </a:lnTo>
                    <a:lnTo>
                      <a:pt x="2" y="25"/>
                    </a:lnTo>
                    <a:lnTo>
                      <a:pt x="0" y="24"/>
                    </a:lnTo>
                    <a:lnTo>
                      <a:pt x="0" y="22"/>
                    </a:lnTo>
                    <a:lnTo>
                      <a:pt x="0" y="21"/>
                    </a:lnTo>
                    <a:lnTo>
                      <a:pt x="0" y="19"/>
                    </a:lnTo>
                    <a:lnTo>
                      <a:pt x="0" y="18"/>
                    </a:lnTo>
                    <a:lnTo>
                      <a:pt x="0" y="17"/>
                    </a:lnTo>
                    <a:lnTo>
                      <a:pt x="0" y="14"/>
                    </a:lnTo>
                    <a:lnTo>
                      <a:pt x="0" y="12"/>
                    </a:lnTo>
                    <a:lnTo>
                      <a:pt x="2" y="11"/>
                    </a:lnTo>
                    <a:lnTo>
                      <a:pt x="2" y="10"/>
                    </a:lnTo>
                    <a:lnTo>
                      <a:pt x="3" y="8"/>
                    </a:lnTo>
                    <a:lnTo>
                      <a:pt x="4" y="7"/>
                    </a:lnTo>
                    <a:lnTo>
                      <a:pt x="4" y="5"/>
                    </a:lnTo>
                    <a:lnTo>
                      <a:pt x="6" y="5"/>
                    </a:lnTo>
                    <a:lnTo>
                      <a:pt x="7" y="4"/>
                    </a:lnTo>
                    <a:lnTo>
                      <a:pt x="9" y="4"/>
                    </a:lnTo>
                    <a:lnTo>
                      <a:pt x="9" y="3"/>
                    </a:lnTo>
                    <a:lnTo>
                      <a:pt x="10" y="3"/>
                    </a:lnTo>
                    <a:lnTo>
                      <a:pt x="11" y="3"/>
                    </a:lnTo>
                    <a:lnTo>
                      <a:pt x="17"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91" name="Freeform 181"/>
              <p:cNvSpPr>
                <a:spLocks/>
              </p:cNvSpPr>
              <p:nvPr/>
            </p:nvSpPr>
            <p:spPr bwMode="auto">
              <a:xfrm>
                <a:off x="3354" y="1289"/>
                <a:ext cx="44" cy="41"/>
              </a:xfrm>
              <a:custGeom>
                <a:avLst/>
                <a:gdLst>
                  <a:gd name="T0" fmla="*/ 221 w 34"/>
                  <a:gd name="T1" fmla="*/ 0 h 31"/>
                  <a:gd name="T2" fmla="*/ 268 w 34"/>
                  <a:gd name="T3" fmla="*/ 0 h 31"/>
                  <a:gd name="T4" fmla="*/ 305 w 34"/>
                  <a:gd name="T5" fmla="*/ 0 h 31"/>
                  <a:gd name="T6" fmla="*/ 317 w 34"/>
                  <a:gd name="T7" fmla="*/ 0 h 31"/>
                  <a:gd name="T8" fmla="*/ 353 w 34"/>
                  <a:gd name="T9" fmla="*/ 0 h 31"/>
                  <a:gd name="T10" fmla="*/ 370 w 34"/>
                  <a:gd name="T11" fmla="*/ 1 h 31"/>
                  <a:gd name="T12" fmla="*/ 395 w 34"/>
                  <a:gd name="T13" fmla="*/ 49 h 31"/>
                  <a:gd name="T14" fmla="*/ 410 w 34"/>
                  <a:gd name="T15" fmla="*/ 49 h 31"/>
                  <a:gd name="T16" fmla="*/ 435 w 34"/>
                  <a:gd name="T17" fmla="*/ 65 h 31"/>
                  <a:gd name="T18" fmla="*/ 435 w 34"/>
                  <a:gd name="T19" fmla="*/ 114 h 31"/>
                  <a:gd name="T20" fmla="*/ 435 w 34"/>
                  <a:gd name="T21" fmla="*/ 151 h 31"/>
                  <a:gd name="T22" fmla="*/ 449 w 34"/>
                  <a:gd name="T23" fmla="*/ 183 h 31"/>
                  <a:gd name="T24" fmla="*/ 449 w 34"/>
                  <a:gd name="T25" fmla="*/ 201 h 31"/>
                  <a:gd name="T26" fmla="*/ 449 w 34"/>
                  <a:gd name="T27" fmla="*/ 237 h 31"/>
                  <a:gd name="T28" fmla="*/ 449 w 34"/>
                  <a:gd name="T29" fmla="*/ 265 h 31"/>
                  <a:gd name="T30" fmla="*/ 435 w 34"/>
                  <a:gd name="T31" fmla="*/ 266 h 31"/>
                  <a:gd name="T32" fmla="*/ 435 w 34"/>
                  <a:gd name="T33" fmla="*/ 300 h 31"/>
                  <a:gd name="T34" fmla="*/ 435 w 34"/>
                  <a:gd name="T35" fmla="*/ 350 h 31"/>
                  <a:gd name="T36" fmla="*/ 410 w 34"/>
                  <a:gd name="T37" fmla="*/ 378 h 31"/>
                  <a:gd name="T38" fmla="*/ 395 w 34"/>
                  <a:gd name="T39" fmla="*/ 397 h 31"/>
                  <a:gd name="T40" fmla="*/ 370 w 34"/>
                  <a:gd name="T41" fmla="*/ 414 h 31"/>
                  <a:gd name="T42" fmla="*/ 353 w 34"/>
                  <a:gd name="T43" fmla="*/ 444 h 31"/>
                  <a:gd name="T44" fmla="*/ 324 w 34"/>
                  <a:gd name="T45" fmla="*/ 463 h 31"/>
                  <a:gd name="T46" fmla="*/ 305 w 34"/>
                  <a:gd name="T47" fmla="*/ 463 h 31"/>
                  <a:gd name="T48" fmla="*/ 273 w 34"/>
                  <a:gd name="T49" fmla="*/ 500 h 31"/>
                  <a:gd name="T50" fmla="*/ 236 w 34"/>
                  <a:gd name="T51" fmla="*/ 500 h 31"/>
                  <a:gd name="T52" fmla="*/ 211 w 34"/>
                  <a:gd name="T53" fmla="*/ 500 h 31"/>
                  <a:gd name="T54" fmla="*/ 182 w 34"/>
                  <a:gd name="T55" fmla="*/ 503 h 31"/>
                  <a:gd name="T56" fmla="*/ 132 w 34"/>
                  <a:gd name="T57" fmla="*/ 503 h 31"/>
                  <a:gd name="T58" fmla="*/ 126 w 34"/>
                  <a:gd name="T59" fmla="*/ 503 h 31"/>
                  <a:gd name="T60" fmla="*/ 79 w 34"/>
                  <a:gd name="T61" fmla="*/ 500 h 31"/>
                  <a:gd name="T62" fmla="*/ 36 w 34"/>
                  <a:gd name="T63" fmla="*/ 463 h 31"/>
                  <a:gd name="T64" fmla="*/ 28 w 34"/>
                  <a:gd name="T65" fmla="*/ 414 h 31"/>
                  <a:gd name="T66" fmla="*/ 0 w 34"/>
                  <a:gd name="T67" fmla="*/ 378 h 31"/>
                  <a:gd name="T68" fmla="*/ 0 w 34"/>
                  <a:gd name="T69" fmla="*/ 320 h 31"/>
                  <a:gd name="T70" fmla="*/ 0 w 34"/>
                  <a:gd name="T71" fmla="*/ 266 h 31"/>
                  <a:gd name="T72" fmla="*/ 0 w 34"/>
                  <a:gd name="T73" fmla="*/ 201 h 31"/>
                  <a:gd name="T74" fmla="*/ 28 w 34"/>
                  <a:gd name="T75" fmla="*/ 152 h 31"/>
                  <a:gd name="T76" fmla="*/ 47 w 34"/>
                  <a:gd name="T77" fmla="*/ 114 h 31"/>
                  <a:gd name="T78" fmla="*/ 79 w 34"/>
                  <a:gd name="T79" fmla="*/ 104 h 31"/>
                  <a:gd name="T80" fmla="*/ 126 w 34"/>
                  <a:gd name="T81" fmla="*/ 65 h 31"/>
                  <a:gd name="T82" fmla="*/ 126 w 34"/>
                  <a:gd name="T83" fmla="*/ 49 h 31"/>
                  <a:gd name="T84" fmla="*/ 132 w 34"/>
                  <a:gd name="T85" fmla="*/ 49 h 31"/>
                  <a:gd name="T86" fmla="*/ 141 w 34"/>
                  <a:gd name="T87" fmla="*/ 49 h 31"/>
                  <a:gd name="T88" fmla="*/ 171 w 34"/>
                  <a:gd name="T89" fmla="*/ 1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1"/>
                    </a:moveTo>
                    <a:lnTo>
                      <a:pt x="17" y="0"/>
                    </a:lnTo>
                    <a:lnTo>
                      <a:pt x="18" y="0"/>
                    </a:lnTo>
                    <a:lnTo>
                      <a:pt x="20" y="0"/>
                    </a:lnTo>
                    <a:lnTo>
                      <a:pt x="21" y="0"/>
                    </a:lnTo>
                    <a:lnTo>
                      <a:pt x="23" y="0"/>
                    </a:lnTo>
                    <a:lnTo>
                      <a:pt x="24" y="0"/>
                    </a:lnTo>
                    <a:lnTo>
                      <a:pt x="25" y="0"/>
                    </a:lnTo>
                    <a:lnTo>
                      <a:pt x="27" y="0"/>
                    </a:lnTo>
                    <a:lnTo>
                      <a:pt x="27" y="1"/>
                    </a:lnTo>
                    <a:lnTo>
                      <a:pt x="28" y="1"/>
                    </a:lnTo>
                    <a:lnTo>
                      <a:pt x="30" y="1"/>
                    </a:lnTo>
                    <a:lnTo>
                      <a:pt x="30" y="3"/>
                    </a:lnTo>
                    <a:lnTo>
                      <a:pt x="31" y="3"/>
                    </a:lnTo>
                    <a:lnTo>
                      <a:pt x="31" y="4"/>
                    </a:lnTo>
                    <a:lnTo>
                      <a:pt x="33" y="4"/>
                    </a:lnTo>
                    <a:lnTo>
                      <a:pt x="33" y="6"/>
                    </a:lnTo>
                    <a:lnTo>
                      <a:pt x="33" y="7"/>
                    </a:lnTo>
                    <a:lnTo>
                      <a:pt x="33" y="9"/>
                    </a:lnTo>
                    <a:lnTo>
                      <a:pt x="33" y="10"/>
                    </a:lnTo>
                    <a:lnTo>
                      <a:pt x="34" y="11"/>
                    </a:lnTo>
                    <a:lnTo>
                      <a:pt x="34" y="13"/>
                    </a:lnTo>
                    <a:lnTo>
                      <a:pt x="34" y="14"/>
                    </a:lnTo>
                    <a:lnTo>
                      <a:pt x="34" y="16"/>
                    </a:lnTo>
                    <a:lnTo>
                      <a:pt x="33" y="16"/>
                    </a:lnTo>
                    <a:lnTo>
                      <a:pt x="33" y="17"/>
                    </a:lnTo>
                    <a:lnTo>
                      <a:pt x="33" y="18"/>
                    </a:lnTo>
                    <a:lnTo>
                      <a:pt x="33" y="20"/>
                    </a:lnTo>
                    <a:lnTo>
                      <a:pt x="33" y="21"/>
                    </a:lnTo>
                    <a:lnTo>
                      <a:pt x="31" y="23"/>
                    </a:lnTo>
                    <a:lnTo>
                      <a:pt x="31" y="24"/>
                    </a:lnTo>
                    <a:lnTo>
                      <a:pt x="30" y="24"/>
                    </a:lnTo>
                    <a:lnTo>
                      <a:pt x="30" y="25"/>
                    </a:lnTo>
                    <a:lnTo>
                      <a:pt x="28" y="25"/>
                    </a:lnTo>
                    <a:lnTo>
                      <a:pt x="27" y="27"/>
                    </a:lnTo>
                    <a:lnTo>
                      <a:pt x="25" y="27"/>
                    </a:lnTo>
                    <a:lnTo>
                      <a:pt x="25" y="28"/>
                    </a:lnTo>
                    <a:lnTo>
                      <a:pt x="24" y="28"/>
                    </a:lnTo>
                    <a:lnTo>
                      <a:pt x="23" y="28"/>
                    </a:lnTo>
                    <a:lnTo>
                      <a:pt x="21" y="28"/>
                    </a:lnTo>
                    <a:lnTo>
                      <a:pt x="21" y="30"/>
                    </a:lnTo>
                    <a:lnTo>
                      <a:pt x="20" y="30"/>
                    </a:lnTo>
                    <a:lnTo>
                      <a:pt x="18" y="30"/>
                    </a:lnTo>
                    <a:lnTo>
                      <a:pt x="17" y="30"/>
                    </a:lnTo>
                    <a:lnTo>
                      <a:pt x="16" y="30"/>
                    </a:lnTo>
                    <a:lnTo>
                      <a:pt x="16" y="31"/>
                    </a:lnTo>
                    <a:lnTo>
                      <a:pt x="14" y="31"/>
                    </a:lnTo>
                    <a:lnTo>
                      <a:pt x="11" y="31"/>
                    </a:lnTo>
                    <a:lnTo>
                      <a:pt x="10" y="31"/>
                    </a:lnTo>
                    <a:lnTo>
                      <a:pt x="9" y="31"/>
                    </a:lnTo>
                    <a:lnTo>
                      <a:pt x="7" y="30"/>
                    </a:lnTo>
                    <a:lnTo>
                      <a:pt x="6" y="30"/>
                    </a:lnTo>
                    <a:lnTo>
                      <a:pt x="4" y="30"/>
                    </a:lnTo>
                    <a:lnTo>
                      <a:pt x="3" y="28"/>
                    </a:lnTo>
                    <a:lnTo>
                      <a:pt x="3" y="27"/>
                    </a:lnTo>
                    <a:lnTo>
                      <a:pt x="2" y="25"/>
                    </a:lnTo>
                    <a:lnTo>
                      <a:pt x="0" y="24"/>
                    </a:lnTo>
                    <a:lnTo>
                      <a:pt x="0" y="23"/>
                    </a:lnTo>
                    <a:lnTo>
                      <a:pt x="0" y="21"/>
                    </a:lnTo>
                    <a:lnTo>
                      <a:pt x="0" y="20"/>
                    </a:lnTo>
                    <a:lnTo>
                      <a:pt x="0" y="18"/>
                    </a:lnTo>
                    <a:lnTo>
                      <a:pt x="0" y="17"/>
                    </a:lnTo>
                    <a:lnTo>
                      <a:pt x="0" y="14"/>
                    </a:lnTo>
                    <a:lnTo>
                      <a:pt x="0" y="13"/>
                    </a:lnTo>
                    <a:lnTo>
                      <a:pt x="2" y="11"/>
                    </a:lnTo>
                    <a:lnTo>
                      <a:pt x="2" y="10"/>
                    </a:lnTo>
                    <a:lnTo>
                      <a:pt x="3" y="9"/>
                    </a:lnTo>
                    <a:lnTo>
                      <a:pt x="4" y="7"/>
                    </a:lnTo>
                    <a:lnTo>
                      <a:pt x="4" y="6"/>
                    </a:lnTo>
                    <a:lnTo>
                      <a:pt x="6" y="6"/>
                    </a:lnTo>
                    <a:lnTo>
                      <a:pt x="7" y="4"/>
                    </a:lnTo>
                    <a:lnTo>
                      <a:pt x="9" y="4"/>
                    </a:lnTo>
                    <a:lnTo>
                      <a:pt x="9" y="3"/>
                    </a:lnTo>
                    <a:lnTo>
                      <a:pt x="10" y="3"/>
                    </a:lnTo>
                    <a:lnTo>
                      <a:pt x="11" y="3"/>
                    </a:lnTo>
                    <a:lnTo>
                      <a:pt x="13" y="1"/>
                    </a:lnTo>
                    <a:lnTo>
                      <a:pt x="17"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92" name="Freeform 182"/>
              <p:cNvSpPr>
                <a:spLocks/>
              </p:cNvSpPr>
              <p:nvPr/>
            </p:nvSpPr>
            <p:spPr bwMode="auto">
              <a:xfrm>
                <a:off x="3354" y="1249"/>
                <a:ext cx="44" cy="40"/>
              </a:xfrm>
              <a:custGeom>
                <a:avLst/>
                <a:gdLst>
                  <a:gd name="T0" fmla="*/ 221 w 34"/>
                  <a:gd name="T1" fmla="*/ 0 h 31"/>
                  <a:gd name="T2" fmla="*/ 268 w 34"/>
                  <a:gd name="T3" fmla="*/ 0 h 31"/>
                  <a:gd name="T4" fmla="*/ 305 w 34"/>
                  <a:gd name="T5" fmla="*/ 0 h 31"/>
                  <a:gd name="T6" fmla="*/ 317 w 34"/>
                  <a:gd name="T7" fmla="*/ 0 h 31"/>
                  <a:gd name="T8" fmla="*/ 353 w 34"/>
                  <a:gd name="T9" fmla="*/ 0 h 31"/>
                  <a:gd name="T10" fmla="*/ 370 w 34"/>
                  <a:gd name="T11" fmla="*/ 1 h 31"/>
                  <a:gd name="T12" fmla="*/ 395 w 34"/>
                  <a:gd name="T13" fmla="*/ 1 h 31"/>
                  <a:gd name="T14" fmla="*/ 410 w 34"/>
                  <a:gd name="T15" fmla="*/ 36 h 31"/>
                  <a:gd name="T16" fmla="*/ 435 w 34"/>
                  <a:gd name="T17" fmla="*/ 46 h 31"/>
                  <a:gd name="T18" fmla="*/ 435 w 34"/>
                  <a:gd name="T19" fmla="*/ 88 h 31"/>
                  <a:gd name="T20" fmla="*/ 435 w 34"/>
                  <a:gd name="T21" fmla="*/ 114 h 31"/>
                  <a:gd name="T22" fmla="*/ 449 w 34"/>
                  <a:gd name="T23" fmla="*/ 139 h 31"/>
                  <a:gd name="T24" fmla="*/ 449 w 34"/>
                  <a:gd name="T25" fmla="*/ 163 h 31"/>
                  <a:gd name="T26" fmla="*/ 449 w 34"/>
                  <a:gd name="T27" fmla="*/ 179 h 31"/>
                  <a:gd name="T28" fmla="*/ 449 w 34"/>
                  <a:gd name="T29" fmla="*/ 208 h 31"/>
                  <a:gd name="T30" fmla="*/ 435 w 34"/>
                  <a:gd name="T31" fmla="*/ 210 h 31"/>
                  <a:gd name="T32" fmla="*/ 435 w 34"/>
                  <a:gd name="T33" fmla="*/ 231 h 31"/>
                  <a:gd name="T34" fmla="*/ 435 w 34"/>
                  <a:gd name="T35" fmla="*/ 268 h 31"/>
                  <a:gd name="T36" fmla="*/ 410 w 34"/>
                  <a:gd name="T37" fmla="*/ 298 h 31"/>
                  <a:gd name="T38" fmla="*/ 395 w 34"/>
                  <a:gd name="T39" fmla="*/ 308 h 31"/>
                  <a:gd name="T40" fmla="*/ 370 w 34"/>
                  <a:gd name="T41" fmla="*/ 316 h 31"/>
                  <a:gd name="T42" fmla="*/ 353 w 34"/>
                  <a:gd name="T43" fmla="*/ 346 h 31"/>
                  <a:gd name="T44" fmla="*/ 324 w 34"/>
                  <a:gd name="T45" fmla="*/ 346 h 31"/>
                  <a:gd name="T46" fmla="*/ 305 w 34"/>
                  <a:gd name="T47" fmla="*/ 350 h 31"/>
                  <a:gd name="T48" fmla="*/ 273 w 34"/>
                  <a:gd name="T49" fmla="*/ 350 h 31"/>
                  <a:gd name="T50" fmla="*/ 236 w 34"/>
                  <a:gd name="T51" fmla="*/ 385 h 31"/>
                  <a:gd name="T52" fmla="*/ 211 w 34"/>
                  <a:gd name="T53" fmla="*/ 385 h 31"/>
                  <a:gd name="T54" fmla="*/ 182 w 34"/>
                  <a:gd name="T55" fmla="*/ 385 h 31"/>
                  <a:gd name="T56" fmla="*/ 132 w 34"/>
                  <a:gd name="T57" fmla="*/ 397 h 31"/>
                  <a:gd name="T58" fmla="*/ 126 w 34"/>
                  <a:gd name="T59" fmla="*/ 385 h 31"/>
                  <a:gd name="T60" fmla="*/ 79 w 34"/>
                  <a:gd name="T61" fmla="*/ 385 h 31"/>
                  <a:gd name="T62" fmla="*/ 36 w 34"/>
                  <a:gd name="T63" fmla="*/ 350 h 31"/>
                  <a:gd name="T64" fmla="*/ 28 w 34"/>
                  <a:gd name="T65" fmla="*/ 316 h 31"/>
                  <a:gd name="T66" fmla="*/ 0 w 34"/>
                  <a:gd name="T67" fmla="*/ 298 h 31"/>
                  <a:gd name="T68" fmla="*/ 0 w 34"/>
                  <a:gd name="T69" fmla="*/ 265 h 31"/>
                  <a:gd name="T70" fmla="*/ 0 w 34"/>
                  <a:gd name="T71" fmla="*/ 208 h 31"/>
                  <a:gd name="T72" fmla="*/ 0 w 34"/>
                  <a:gd name="T73" fmla="*/ 163 h 31"/>
                  <a:gd name="T74" fmla="*/ 28 w 34"/>
                  <a:gd name="T75" fmla="*/ 114 h 31"/>
                  <a:gd name="T76" fmla="*/ 47 w 34"/>
                  <a:gd name="T77" fmla="*/ 88 h 31"/>
                  <a:gd name="T78" fmla="*/ 79 w 34"/>
                  <a:gd name="T79" fmla="*/ 46 h 31"/>
                  <a:gd name="T80" fmla="*/ 126 w 34"/>
                  <a:gd name="T81" fmla="*/ 46 h 31"/>
                  <a:gd name="T82" fmla="*/ 126 w 34"/>
                  <a:gd name="T83" fmla="*/ 36 h 31"/>
                  <a:gd name="T84" fmla="*/ 132 w 34"/>
                  <a:gd name="T85" fmla="*/ 36 h 31"/>
                  <a:gd name="T86" fmla="*/ 141 w 34"/>
                  <a:gd name="T87" fmla="*/ 1 h 31"/>
                  <a:gd name="T88" fmla="*/ 221 w 34"/>
                  <a:gd name="T89" fmla="*/ 0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0"/>
                    </a:moveTo>
                    <a:lnTo>
                      <a:pt x="17" y="0"/>
                    </a:lnTo>
                    <a:lnTo>
                      <a:pt x="18" y="0"/>
                    </a:lnTo>
                    <a:lnTo>
                      <a:pt x="20" y="0"/>
                    </a:lnTo>
                    <a:lnTo>
                      <a:pt x="21" y="0"/>
                    </a:lnTo>
                    <a:lnTo>
                      <a:pt x="23" y="0"/>
                    </a:lnTo>
                    <a:lnTo>
                      <a:pt x="24" y="0"/>
                    </a:lnTo>
                    <a:lnTo>
                      <a:pt x="25" y="0"/>
                    </a:lnTo>
                    <a:lnTo>
                      <a:pt x="27" y="0"/>
                    </a:lnTo>
                    <a:lnTo>
                      <a:pt x="28" y="1"/>
                    </a:lnTo>
                    <a:lnTo>
                      <a:pt x="30" y="1"/>
                    </a:lnTo>
                    <a:lnTo>
                      <a:pt x="31" y="3"/>
                    </a:lnTo>
                    <a:lnTo>
                      <a:pt x="31" y="4"/>
                    </a:lnTo>
                    <a:lnTo>
                      <a:pt x="33" y="4"/>
                    </a:lnTo>
                    <a:lnTo>
                      <a:pt x="33" y="6"/>
                    </a:lnTo>
                    <a:lnTo>
                      <a:pt x="33" y="7"/>
                    </a:lnTo>
                    <a:lnTo>
                      <a:pt x="33" y="9"/>
                    </a:lnTo>
                    <a:lnTo>
                      <a:pt x="33" y="10"/>
                    </a:lnTo>
                    <a:lnTo>
                      <a:pt x="34" y="11"/>
                    </a:lnTo>
                    <a:lnTo>
                      <a:pt x="34" y="13"/>
                    </a:lnTo>
                    <a:lnTo>
                      <a:pt x="34" y="14"/>
                    </a:lnTo>
                    <a:lnTo>
                      <a:pt x="34" y="16"/>
                    </a:lnTo>
                    <a:lnTo>
                      <a:pt x="33" y="16"/>
                    </a:lnTo>
                    <a:lnTo>
                      <a:pt x="33" y="17"/>
                    </a:lnTo>
                    <a:lnTo>
                      <a:pt x="33" y="18"/>
                    </a:lnTo>
                    <a:lnTo>
                      <a:pt x="33" y="20"/>
                    </a:lnTo>
                    <a:lnTo>
                      <a:pt x="33" y="21"/>
                    </a:lnTo>
                    <a:lnTo>
                      <a:pt x="31" y="21"/>
                    </a:lnTo>
                    <a:lnTo>
                      <a:pt x="31" y="23"/>
                    </a:lnTo>
                    <a:lnTo>
                      <a:pt x="31" y="24"/>
                    </a:lnTo>
                    <a:lnTo>
                      <a:pt x="30" y="24"/>
                    </a:lnTo>
                    <a:lnTo>
                      <a:pt x="30" y="25"/>
                    </a:lnTo>
                    <a:lnTo>
                      <a:pt x="28" y="25"/>
                    </a:lnTo>
                    <a:lnTo>
                      <a:pt x="27" y="25"/>
                    </a:lnTo>
                    <a:lnTo>
                      <a:pt x="27" y="27"/>
                    </a:lnTo>
                    <a:lnTo>
                      <a:pt x="25" y="27"/>
                    </a:lnTo>
                    <a:lnTo>
                      <a:pt x="24" y="28"/>
                    </a:lnTo>
                    <a:lnTo>
                      <a:pt x="23" y="28"/>
                    </a:lnTo>
                    <a:lnTo>
                      <a:pt x="21" y="28"/>
                    </a:lnTo>
                    <a:lnTo>
                      <a:pt x="20" y="30"/>
                    </a:lnTo>
                    <a:lnTo>
                      <a:pt x="18" y="30"/>
                    </a:lnTo>
                    <a:lnTo>
                      <a:pt x="17" y="30"/>
                    </a:lnTo>
                    <a:lnTo>
                      <a:pt x="16" y="30"/>
                    </a:lnTo>
                    <a:lnTo>
                      <a:pt x="14" y="30"/>
                    </a:lnTo>
                    <a:lnTo>
                      <a:pt x="11" y="31"/>
                    </a:lnTo>
                    <a:lnTo>
                      <a:pt x="10" y="31"/>
                    </a:lnTo>
                    <a:lnTo>
                      <a:pt x="9" y="30"/>
                    </a:lnTo>
                    <a:lnTo>
                      <a:pt x="7" y="30"/>
                    </a:lnTo>
                    <a:lnTo>
                      <a:pt x="6" y="30"/>
                    </a:lnTo>
                    <a:lnTo>
                      <a:pt x="4" y="28"/>
                    </a:lnTo>
                    <a:lnTo>
                      <a:pt x="3" y="28"/>
                    </a:lnTo>
                    <a:lnTo>
                      <a:pt x="3" y="27"/>
                    </a:lnTo>
                    <a:lnTo>
                      <a:pt x="2" y="25"/>
                    </a:lnTo>
                    <a:lnTo>
                      <a:pt x="0" y="24"/>
                    </a:lnTo>
                    <a:lnTo>
                      <a:pt x="0" y="23"/>
                    </a:lnTo>
                    <a:lnTo>
                      <a:pt x="0" y="21"/>
                    </a:lnTo>
                    <a:lnTo>
                      <a:pt x="0" y="20"/>
                    </a:lnTo>
                    <a:lnTo>
                      <a:pt x="0" y="17"/>
                    </a:lnTo>
                    <a:lnTo>
                      <a:pt x="0" y="16"/>
                    </a:lnTo>
                    <a:lnTo>
                      <a:pt x="0" y="14"/>
                    </a:lnTo>
                    <a:lnTo>
                      <a:pt x="0" y="13"/>
                    </a:lnTo>
                    <a:lnTo>
                      <a:pt x="2" y="10"/>
                    </a:lnTo>
                    <a:lnTo>
                      <a:pt x="2" y="9"/>
                    </a:lnTo>
                    <a:lnTo>
                      <a:pt x="3" y="7"/>
                    </a:lnTo>
                    <a:lnTo>
                      <a:pt x="4" y="7"/>
                    </a:lnTo>
                    <a:lnTo>
                      <a:pt x="4" y="6"/>
                    </a:lnTo>
                    <a:lnTo>
                      <a:pt x="6" y="4"/>
                    </a:lnTo>
                    <a:lnTo>
                      <a:pt x="7" y="4"/>
                    </a:lnTo>
                    <a:lnTo>
                      <a:pt x="9" y="4"/>
                    </a:lnTo>
                    <a:lnTo>
                      <a:pt x="9" y="3"/>
                    </a:lnTo>
                    <a:lnTo>
                      <a:pt x="10" y="3"/>
                    </a:lnTo>
                    <a:lnTo>
                      <a:pt x="11" y="3"/>
                    </a:lnTo>
                    <a:lnTo>
                      <a:pt x="11" y="1"/>
                    </a:lnTo>
                    <a:lnTo>
                      <a:pt x="17"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93" name="Freeform 183"/>
              <p:cNvSpPr>
                <a:spLocks/>
              </p:cNvSpPr>
              <p:nvPr/>
            </p:nvSpPr>
            <p:spPr bwMode="auto">
              <a:xfrm>
                <a:off x="3354" y="1371"/>
                <a:ext cx="44" cy="38"/>
              </a:xfrm>
              <a:custGeom>
                <a:avLst/>
                <a:gdLst>
                  <a:gd name="T0" fmla="*/ 221 w 34"/>
                  <a:gd name="T1" fmla="*/ 0 h 30"/>
                  <a:gd name="T2" fmla="*/ 268 w 34"/>
                  <a:gd name="T3" fmla="*/ 0 h 30"/>
                  <a:gd name="T4" fmla="*/ 305 w 34"/>
                  <a:gd name="T5" fmla="*/ 0 h 30"/>
                  <a:gd name="T6" fmla="*/ 317 w 34"/>
                  <a:gd name="T7" fmla="*/ 0 h 30"/>
                  <a:gd name="T8" fmla="*/ 353 w 34"/>
                  <a:gd name="T9" fmla="*/ 0 h 30"/>
                  <a:gd name="T10" fmla="*/ 370 w 34"/>
                  <a:gd name="T11" fmla="*/ 0 h 30"/>
                  <a:gd name="T12" fmla="*/ 395 w 34"/>
                  <a:gd name="T13" fmla="*/ 25 h 30"/>
                  <a:gd name="T14" fmla="*/ 410 w 34"/>
                  <a:gd name="T15" fmla="*/ 32 h 30"/>
                  <a:gd name="T16" fmla="*/ 435 w 34"/>
                  <a:gd name="T17" fmla="*/ 52 h 30"/>
                  <a:gd name="T18" fmla="*/ 435 w 34"/>
                  <a:gd name="T19" fmla="*/ 66 h 30"/>
                  <a:gd name="T20" fmla="*/ 435 w 34"/>
                  <a:gd name="T21" fmla="*/ 96 h 30"/>
                  <a:gd name="T22" fmla="*/ 449 w 34"/>
                  <a:gd name="T23" fmla="*/ 124 h 30"/>
                  <a:gd name="T24" fmla="*/ 449 w 34"/>
                  <a:gd name="T25" fmla="*/ 134 h 30"/>
                  <a:gd name="T26" fmla="*/ 449 w 34"/>
                  <a:gd name="T27" fmla="*/ 157 h 30"/>
                  <a:gd name="T28" fmla="*/ 449 w 34"/>
                  <a:gd name="T29" fmla="*/ 170 h 30"/>
                  <a:gd name="T30" fmla="*/ 435 w 34"/>
                  <a:gd name="T31" fmla="*/ 170 h 30"/>
                  <a:gd name="T32" fmla="*/ 435 w 34"/>
                  <a:gd name="T33" fmla="*/ 199 h 30"/>
                  <a:gd name="T34" fmla="*/ 435 w 34"/>
                  <a:gd name="T35" fmla="*/ 231 h 30"/>
                  <a:gd name="T36" fmla="*/ 410 w 34"/>
                  <a:gd name="T37" fmla="*/ 248 h 30"/>
                  <a:gd name="T38" fmla="*/ 395 w 34"/>
                  <a:gd name="T39" fmla="*/ 252 h 30"/>
                  <a:gd name="T40" fmla="*/ 370 w 34"/>
                  <a:gd name="T41" fmla="*/ 279 h 30"/>
                  <a:gd name="T42" fmla="*/ 353 w 34"/>
                  <a:gd name="T43" fmla="*/ 281 h 30"/>
                  <a:gd name="T44" fmla="*/ 324 w 34"/>
                  <a:gd name="T45" fmla="*/ 281 h 30"/>
                  <a:gd name="T46" fmla="*/ 305 w 34"/>
                  <a:gd name="T47" fmla="*/ 314 h 30"/>
                  <a:gd name="T48" fmla="*/ 273 w 34"/>
                  <a:gd name="T49" fmla="*/ 314 h 30"/>
                  <a:gd name="T50" fmla="*/ 236 w 34"/>
                  <a:gd name="T51" fmla="*/ 319 h 30"/>
                  <a:gd name="T52" fmla="*/ 211 w 34"/>
                  <a:gd name="T53" fmla="*/ 319 h 30"/>
                  <a:gd name="T54" fmla="*/ 182 w 34"/>
                  <a:gd name="T55" fmla="*/ 319 h 30"/>
                  <a:gd name="T56" fmla="*/ 132 w 34"/>
                  <a:gd name="T57" fmla="*/ 319 h 30"/>
                  <a:gd name="T58" fmla="*/ 126 w 34"/>
                  <a:gd name="T59" fmla="*/ 319 h 30"/>
                  <a:gd name="T60" fmla="*/ 79 w 34"/>
                  <a:gd name="T61" fmla="*/ 319 h 30"/>
                  <a:gd name="T62" fmla="*/ 36 w 34"/>
                  <a:gd name="T63" fmla="*/ 281 h 30"/>
                  <a:gd name="T64" fmla="*/ 28 w 34"/>
                  <a:gd name="T65" fmla="*/ 279 h 30"/>
                  <a:gd name="T66" fmla="*/ 0 w 34"/>
                  <a:gd name="T67" fmla="*/ 248 h 30"/>
                  <a:gd name="T68" fmla="*/ 0 w 34"/>
                  <a:gd name="T69" fmla="*/ 199 h 30"/>
                  <a:gd name="T70" fmla="*/ 0 w 34"/>
                  <a:gd name="T71" fmla="*/ 170 h 30"/>
                  <a:gd name="T72" fmla="*/ 0 w 34"/>
                  <a:gd name="T73" fmla="*/ 124 h 30"/>
                  <a:gd name="T74" fmla="*/ 28 w 34"/>
                  <a:gd name="T75" fmla="*/ 96 h 30"/>
                  <a:gd name="T76" fmla="*/ 47 w 34"/>
                  <a:gd name="T77" fmla="*/ 84 h 30"/>
                  <a:gd name="T78" fmla="*/ 79 w 34"/>
                  <a:gd name="T79" fmla="*/ 52 h 30"/>
                  <a:gd name="T80" fmla="*/ 126 w 34"/>
                  <a:gd name="T81" fmla="*/ 32 h 30"/>
                  <a:gd name="T82" fmla="*/ 126 w 34"/>
                  <a:gd name="T83" fmla="*/ 32 h 30"/>
                  <a:gd name="T84" fmla="*/ 132 w 34"/>
                  <a:gd name="T85" fmla="*/ 32 h 30"/>
                  <a:gd name="T86" fmla="*/ 141 w 34"/>
                  <a:gd name="T87" fmla="*/ 25 h 30"/>
                  <a:gd name="T88" fmla="*/ 221 w 34"/>
                  <a:gd name="T89" fmla="*/ 0 h 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0">
                    <a:moveTo>
                      <a:pt x="17" y="0"/>
                    </a:moveTo>
                    <a:lnTo>
                      <a:pt x="17" y="0"/>
                    </a:lnTo>
                    <a:lnTo>
                      <a:pt x="18" y="0"/>
                    </a:lnTo>
                    <a:lnTo>
                      <a:pt x="20" y="0"/>
                    </a:lnTo>
                    <a:lnTo>
                      <a:pt x="21" y="0"/>
                    </a:lnTo>
                    <a:lnTo>
                      <a:pt x="23" y="0"/>
                    </a:lnTo>
                    <a:lnTo>
                      <a:pt x="24" y="0"/>
                    </a:lnTo>
                    <a:lnTo>
                      <a:pt x="25" y="0"/>
                    </a:lnTo>
                    <a:lnTo>
                      <a:pt x="27" y="0"/>
                    </a:lnTo>
                    <a:lnTo>
                      <a:pt x="28" y="0"/>
                    </a:lnTo>
                    <a:lnTo>
                      <a:pt x="30" y="2"/>
                    </a:lnTo>
                    <a:lnTo>
                      <a:pt x="31" y="3"/>
                    </a:lnTo>
                    <a:lnTo>
                      <a:pt x="31" y="5"/>
                    </a:lnTo>
                    <a:lnTo>
                      <a:pt x="33" y="5"/>
                    </a:lnTo>
                    <a:lnTo>
                      <a:pt x="33" y="6"/>
                    </a:lnTo>
                    <a:lnTo>
                      <a:pt x="33" y="8"/>
                    </a:lnTo>
                    <a:lnTo>
                      <a:pt x="33" y="9"/>
                    </a:lnTo>
                    <a:lnTo>
                      <a:pt x="33" y="10"/>
                    </a:lnTo>
                    <a:lnTo>
                      <a:pt x="34" y="12"/>
                    </a:lnTo>
                    <a:lnTo>
                      <a:pt x="34" y="13"/>
                    </a:lnTo>
                    <a:lnTo>
                      <a:pt x="34" y="15"/>
                    </a:lnTo>
                    <a:lnTo>
                      <a:pt x="34" y="16"/>
                    </a:lnTo>
                    <a:lnTo>
                      <a:pt x="33" y="16"/>
                    </a:lnTo>
                    <a:lnTo>
                      <a:pt x="33" y="17"/>
                    </a:lnTo>
                    <a:lnTo>
                      <a:pt x="33" y="19"/>
                    </a:lnTo>
                    <a:lnTo>
                      <a:pt x="33" y="20"/>
                    </a:lnTo>
                    <a:lnTo>
                      <a:pt x="33" y="22"/>
                    </a:lnTo>
                    <a:lnTo>
                      <a:pt x="31" y="22"/>
                    </a:lnTo>
                    <a:lnTo>
                      <a:pt x="31" y="23"/>
                    </a:lnTo>
                    <a:lnTo>
                      <a:pt x="31" y="24"/>
                    </a:lnTo>
                    <a:lnTo>
                      <a:pt x="30" y="24"/>
                    </a:lnTo>
                    <a:lnTo>
                      <a:pt x="28" y="26"/>
                    </a:lnTo>
                    <a:lnTo>
                      <a:pt x="27" y="26"/>
                    </a:lnTo>
                    <a:lnTo>
                      <a:pt x="27" y="27"/>
                    </a:lnTo>
                    <a:lnTo>
                      <a:pt x="25" y="27"/>
                    </a:lnTo>
                    <a:lnTo>
                      <a:pt x="24" y="29"/>
                    </a:lnTo>
                    <a:lnTo>
                      <a:pt x="23" y="29"/>
                    </a:lnTo>
                    <a:lnTo>
                      <a:pt x="21" y="29"/>
                    </a:lnTo>
                    <a:lnTo>
                      <a:pt x="20" y="29"/>
                    </a:lnTo>
                    <a:lnTo>
                      <a:pt x="18" y="30"/>
                    </a:lnTo>
                    <a:lnTo>
                      <a:pt x="17" y="30"/>
                    </a:lnTo>
                    <a:lnTo>
                      <a:pt x="16" y="30"/>
                    </a:lnTo>
                    <a:lnTo>
                      <a:pt x="14" y="30"/>
                    </a:lnTo>
                    <a:lnTo>
                      <a:pt x="11" y="30"/>
                    </a:lnTo>
                    <a:lnTo>
                      <a:pt x="10" y="30"/>
                    </a:lnTo>
                    <a:lnTo>
                      <a:pt x="9" y="30"/>
                    </a:lnTo>
                    <a:lnTo>
                      <a:pt x="7" y="30"/>
                    </a:lnTo>
                    <a:lnTo>
                      <a:pt x="6" y="30"/>
                    </a:lnTo>
                    <a:lnTo>
                      <a:pt x="4" y="29"/>
                    </a:lnTo>
                    <a:lnTo>
                      <a:pt x="3" y="27"/>
                    </a:lnTo>
                    <a:lnTo>
                      <a:pt x="2" y="26"/>
                    </a:lnTo>
                    <a:lnTo>
                      <a:pt x="0" y="24"/>
                    </a:lnTo>
                    <a:lnTo>
                      <a:pt x="0" y="23"/>
                    </a:lnTo>
                    <a:lnTo>
                      <a:pt x="0" y="22"/>
                    </a:lnTo>
                    <a:lnTo>
                      <a:pt x="0" y="19"/>
                    </a:lnTo>
                    <a:lnTo>
                      <a:pt x="0" y="17"/>
                    </a:lnTo>
                    <a:lnTo>
                      <a:pt x="0" y="16"/>
                    </a:lnTo>
                    <a:lnTo>
                      <a:pt x="0" y="15"/>
                    </a:lnTo>
                    <a:lnTo>
                      <a:pt x="0" y="12"/>
                    </a:lnTo>
                    <a:lnTo>
                      <a:pt x="2" y="10"/>
                    </a:lnTo>
                    <a:lnTo>
                      <a:pt x="2" y="9"/>
                    </a:lnTo>
                    <a:lnTo>
                      <a:pt x="3" y="8"/>
                    </a:lnTo>
                    <a:lnTo>
                      <a:pt x="4" y="8"/>
                    </a:lnTo>
                    <a:lnTo>
                      <a:pt x="4" y="6"/>
                    </a:lnTo>
                    <a:lnTo>
                      <a:pt x="6" y="5"/>
                    </a:lnTo>
                    <a:lnTo>
                      <a:pt x="7" y="5"/>
                    </a:lnTo>
                    <a:lnTo>
                      <a:pt x="9" y="3"/>
                    </a:lnTo>
                    <a:lnTo>
                      <a:pt x="10" y="3"/>
                    </a:lnTo>
                    <a:lnTo>
                      <a:pt x="11" y="2"/>
                    </a:lnTo>
                    <a:lnTo>
                      <a:pt x="17"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94" name="Freeform 184"/>
              <p:cNvSpPr>
                <a:spLocks/>
              </p:cNvSpPr>
              <p:nvPr/>
            </p:nvSpPr>
            <p:spPr bwMode="auto">
              <a:xfrm>
                <a:off x="3354" y="1330"/>
                <a:ext cx="44" cy="41"/>
              </a:xfrm>
              <a:custGeom>
                <a:avLst/>
                <a:gdLst>
                  <a:gd name="T0" fmla="*/ 221 w 34"/>
                  <a:gd name="T1" fmla="*/ 1 h 31"/>
                  <a:gd name="T2" fmla="*/ 268 w 34"/>
                  <a:gd name="T3" fmla="*/ 0 h 31"/>
                  <a:gd name="T4" fmla="*/ 305 w 34"/>
                  <a:gd name="T5" fmla="*/ 0 h 31"/>
                  <a:gd name="T6" fmla="*/ 317 w 34"/>
                  <a:gd name="T7" fmla="*/ 0 h 31"/>
                  <a:gd name="T8" fmla="*/ 353 w 34"/>
                  <a:gd name="T9" fmla="*/ 1 h 31"/>
                  <a:gd name="T10" fmla="*/ 370 w 34"/>
                  <a:gd name="T11" fmla="*/ 1 h 31"/>
                  <a:gd name="T12" fmla="*/ 395 w 34"/>
                  <a:gd name="T13" fmla="*/ 49 h 31"/>
                  <a:gd name="T14" fmla="*/ 410 w 34"/>
                  <a:gd name="T15" fmla="*/ 65 h 31"/>
                  <a:gd name="T16" fmla="*/ 435 w 34"/>
                  <a:gd name="T17" fmla="*/ 104 h 31"/>
                  <a:gd name="T18" fmla="*/ 435 w 34"/>
                  <a:gd name="T19" fmla="*/ 114 h 31"/>
                  <a:gd name="T20" fmla="*/ 435 w 34"/>
                  <a:gd name="T21" fmla="*/ 152 h 31"/>
                  <a:gd name="T22" fmla="*/ 449 w 34"/>
                  <a:gd name="T23" fmla="*/ 183 h 31"/>
                  <a:gd name="T24" fmla="*/ 449 w 34"/>
                  <a:gd name="T25" fmla="*/ 201 h 31"/>
                  <a:gd name="T26" fmla="*/ 449 w 34"/>
                  <a:gd name="T27" fmla="*/ 237 h 31"/>
                  <a:gd name="T28" fmla="*/ 449 w 34"/>
                  <a:gd name="T29" fmla="*/ 265 h 31"/>
                  <a:gd name="T30" fmla="*/ 435 w 34"/>
                  <a:gd name="T31" fmla="*/ 266 h 31"/>
                  <a:gd name="T32" fmla="*/ 435 w 34"/>
                  <a:gd name="T33" fmla="*/ 320 h 31"/>
                  <a:gd name="T34" fmla="*/ 435 w 34"/>
                  <a:gd name="T35" fmla="*/ 350 h 31"/>
                  <a:gd name="T36" fmla="*/ 410 w 34"/>
                  <a:gd name="T37" fmla="*/ 397 h 31"/>
                  <a:gd name="T38" fmla="*/ 395 w 34"/>
                  <a:gd name="T39" fmla="*/ 414 h 31"/>
                  <a:gd name="T40" fmla="*/ 370 w 34"/>
                  <a:gd name="T41" fmla="*/ 414 h 31"/>
                  <a:gd name="T42" fmla="*/ 353 w 34"/>
                  <a:gd name="T43" fmla="*/ 444 h 31"/>
                  <a:gd name="T44" fmla="*/ 324 w 34"/>
                  <a:gd name="T45" fmla="*/ 463 h 31"/>
                  <a:gd name="T46" fmla="*/ 305 w 34"/>
                  <a:gd name="T47" fmla="*/ 500 h 31"/>
                  <a:gd name="T48" fmla="*/ 273 w 34"/>
                  <a:gd name="T49" fmla="*/ 500 h 31"/>
                  <a:gd name="T50" fmla="*/ 236 w 34"/>
                  <a:gd name="T51" fmla="*/ 500 h 31"/>
                  <a:gd name="T52" fmla="*/ 211 w 34"/>
                  <a:gd name="T53" fmla="*/ 503 h 31"/>
                  <a:gd name="T54" fmla="*/ 182 w 34"/>
                  <a:gd name="T55" fmla="*/ 503 h 31"/>
                  <a:gd name="T56" fmla="*/ 132 w 34"/>
                  <a:gd name="T57" fmla="*/ 503 h 31"/>
                  <a:gd name="T58" fmla="*/ 126 w 34"/>
                  <a:gd name="T59" fmla="*/ 503 h 31"/>
                  <a:gd name="T60" fmla="*/ 79 w 34"/>
                  <a:gd name="T61" fmla="*/ 500 h 31"/>
                  <a:gd name="T62" fmla="*/ 36 w 34"/>
                  <a:gd name="T63" fmla="*/ 463 h 31"/>
                  <a:gd name="T64" fmla="*/ 28 w 34"/>
                  <a:gd name="T65" fmla="*/ 414 h 31"/>
                  <a:gd name="T66" fmla="*/ 0 w 34"/>
                  <a:gd name="T67" fmla="*/ 378 h 31"/>
                  <a:gd name="T68" fmla="*/ 0 w 34"/>
                  <a:gd name="T69" fmla="*/ 320 h 31"/>
                  <a:gd name="T70" fmla="*/ 0 w 34"/>
                  <a:gd name="T71" fmla="*/ 266 h 31"/>
                  <a:gd name="T72" fmla="*/ 0 w 34"/>
                  <a:gd name="T73" fmla="*/ 201 h 31"/>
                  <a:gd name="T74" fmla="*/ 28 w 34"/>
                  <a:gd name="T75" fmla="*/ 152 h 31"/>
                  <a:gd name="T76" fmla="*/ 47 w 34"/>
                  <a:gd name="T77" fmla="*/ 114 h 31"/>
                  <a:gd name="T78" fmla="*/ 79 w 34"/>
                  <a:gd name="T79" fmla="*/ 104 h 31"/>
                  <a:gd name="T80" fmla="*/ 126 w 34"/>
                  <a:gd name="T81" fmla="*/ 65 h 31"/>
                  <a:gd name="T82" fmla="*/ 126 w 34"/>
                  <a:gd name="T83" fmla="*/ 65 h 31"/>
                  <a:gd name="T84" fmla="*/ 132 w 34"/>
                  <a:gd name="T85" fmla="*/ 49 h 31"/>
                  <a:gd name="T86" fmla="*/ 141 w 34"/>
                  <a:gd name="T87" fmla="*/ 49 h 31"/>
                  <a:gd name="T88" fmla="*/ 171 w 34"/>
                  <a:gd name="T89" fmla="*/ 49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1"/>
                    </a:moveTo>
                    <a:lnTo>
                      <a:pt x="17" y="1"/>
                    </a:lnTo>
                    <a:lnTo>
                      <a:pt x="18" y="1"/>
                    </a:lnTo>
                    <a:lnTo>
                      <a:pt x="20" y="0"/>
                    </a:lnTo>
                    <a:lnTo>
                      <a:pt x="21" y="0"/>
                    </a:lnTo>
                    <a:lnTo>
                      <a:pt x="23" y="0"/>
                    </a:lnTo>
                    <a:lnTo>
                      <a:pt x="24" y="0"/>
                    </a:lnTo>
                    <a:lnTo>
                      <a:pt x="25" y="0"/>
                    </a:lnTo>
                    <a:lnTo>
                      <a:pt x="27" y="1"/>
                    </a:lnTo>
                    <a:lnTo>
                      <a:pt x="28" y="1"/>
                    </a:lnTo>
                    <a:lnTo>
                      <a:pt x="30" y="1"/>
                    </a:lnTo>
                    <a:lnTo>
                      <a:pt x="30" y="3"/>
                    </a:lnTo>
                    <a:lnTo>
                      <a:pt x="31" y="3"/>
                    </a:lnTo>
                    <a:lnTo>
                      <a:pt x="31" y="4"/>
                    </a:lnTo>
                    <a:lnTo>
                      <a:pt x="33" y="6"/>
                    </a:lnTo>
                    <a:lnTo>
                      <a:pt x="33" y="7"/>
                    </a:lnTo>
                    <a:lnTo>
                      <a:pt x="33" y="9"/>
                    </a:lnTo>
                    <a:lnTo>
                      <a:pt x="33" y="10"/>
                    </a:lnTo>
                    <a:lnTo>
                      <a:pt x="34" y="11"/>
                    </a:lnTo>
                    <a:lnTo>
                      <a:pt x="34" y="13"/>
                    </a:lnTo>
                    <a:lnTo>
                      <a:pt x="34" y="14"/>
                    </a:lnTo>
                    <a:lnTo>
                      <a:pt x="34" y="16"/>
                    </a:lnTo>
                    <a:lnTo>
                      <a:pt x="33" y="17"/>
                    </a:lnTo>
                    <a:lnTo>
                      <a:pt x="33" y="18"/>
                    </a:lnTo>
                    <a:lnTo>
                      <a:pt x="33" y="20"/>
                    </a:lnTo>
                    <a:lnTo>
                      <a:pt x="33" y="21"/>
                    </a:lnTo>
                    <a:lnTo>
                      <a:pt x="31" y="23"/>
                    </a:lnTo>
                    <a:lnTo>
                      <a:pt x="31" y="24"/>
                    </a:lnTo>
                    <a:lnTo>
                      <a:pt x="30" y="25"/>
                    </a:lnTo>
                    <a:lnTo>
                      <a:pt x="28" y="25"/>
                    </a:lnTo>
                    <a:lnTo>
                      <a:pt x="27" y="27"/>
                    </a:lnTo>
                    <a:lnTo>
                      <a:pt x="25" y="28"/>
                    </a:lnTo>
                    <a:lnTo>
                      <a:pt x="24" y="28"/>
                    </a:lnTo>
                    <a:lnTo>
                      <a:pt x="23" y="30"/>
                    </a:lnTo>
                    <a:lnTo>
                      <a:pt x="21" y="30"/>
                    </a:lnTo>
                    <a:lnTo>
                      <a:pt x="20" y="30"/>
                    </a:lnTo>
                    <a:lnTo>
                      <a:pt x="18" y="30"/>
                    </a:lnTo>
                    <a:lnTo>
                      <a:pt x="17" y="31"/>
                    </a:lnTo>
                    <a:lnTo>
                      <a:pt x="16" y="31"/>
                    </a:lnTo>
                    <a:lnTo>
                      <a:pt x="14" y="31"/>
                    </a:lnTo>
                    <a:lnTo>
                      <a:pt x="11" y="31"/>
                    </a:lnTo>
                    <a:lnTo>
                      <a:pt x="10" y="31"/>
                    </a:lnTo>
                    <a:lnTo>
                      <a:pt x="9" y="31"/>
                    </a:lnTo>
                    <a:lnTo>
                      <a:pt x="7" y="31"/>
                    </a:lnTo>
                    <a:lnTo>
                      <a:pt x="6" y="30"/>
                    </a:lnTo>
                    <a:lnTo>
                      <a:pt x="4" y="30"/>
                    </a:lnTo>
                    <a:lnTo>
                      <a:pt x="3" y="28"/>
                    </a:lnTo>
                    <a:lnTo>
                      <a:pt x="3" y="27"/>
                    </a:lnTo>
                    <a:lnTo>
                      <a:pt x="2" y="25"/>
                    </a:lnTo>
                    <a:lnTo>
                      <a:pt x="0" y="24"/>
                    </a:lnTo>
                    <a:lnTo>
                      <a:pt x="0" y="23"/>
                    </a:lnTo>
                    <a:lnTo>
                      <a:pt x="0" y="21"/>
                    </a:lnTo>
                    <a:lnTo>
                      <a:pt x="0" y="20"/>
                    </a:lnTo>
                    <a:lnTo>
                      <a:pt x="0" y="18"/>
                    </a:lnTo>
                    <a:lnTo>
                      <a:pt x="0" y="17"/>
                    </a:lnTo>
                    <a:lnTo>
                      <a:pt x="0" y="14"/>
                    </a:lnTo>
                    <a:lnTo>
                      <a:pt x="0" y="13"/>
                    </a:lnTo>
                    <a:lnTo>
                      <a:pt x="2" y="11"/>
                    </a:lnTo>
                    <a:lnTo>
                      <a:pt x="2" y="10"/>
                    </a:lnTo>
                    <a:lnTo>
                      <a:pt x="3" y="9"/>
                    </a:lnTo>
                    <a:lnTo>
                      <a:pt x="4" y="7"/>
                    </a:lnTo>
                    <a:lnTo>
                      <a:pt x="6" y="6"/>
                    </a:lnTo>
                    <a:lnTo>
                      <a:pt x="7" y="4"/>
                    </a:lnTo>
                    <a:lnTo>
                      <a:pt x="9" y="4"/>
                    </a:lnTo>
                    <a:lnTo>
                      <a:pt x="10" y="3"/>
                    </a:lnTo>
                    <a:lnTo>
                      <a:pt x="11" y="3"/>
                    </a:lnTo>
                    <a:lnTo>
                      <a:pt x="13" y="3"/>
                    </a:lnTo>
                    <a:lnTo>
                      <a:pt x="17" y="1"/>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95" name="Freeform 185"/>
              <p:cNvSpPr>
                <a:spLocks/>
              </p:cNvSpPr>
              <p:nvPr/>
            </p:nvSpPr>
            <p:spPr bwMode="auto">
              <a:xfrm>
                <a:off x="3354" y="1411"/>
                <a:ext cx="44" cy="41"/>
              </a:xfrm>
              <a:custGeom>
                <a:avLst/>
                <a:gdLst>
                  <a:gd name="T0" fmla="*/ 221 w 34"/>
                  <a:gd name="T1" fmla="*/ 0 h 31"/>
                  <a:gd name="T2" fmla="*/ 268 w 34"/>
                  <a:gd name="T3" fmla="*/ 0 h 31"/>
                  <a:gd name="T4" fmla="*/ 305 w 34"/>
                  <a:gd name="T5" fmla="*/ 0 h 31"/>
                  <a:gd name="T6" fmla="*/ 317 w 34"/>
                  <a:gd name="T7" fmla="*/ 0 h 31"/>
                  <a:gd name="T8" fmla="*/ 353 w 34"/>
                  <a:gd name="T9" fmla="*/ 0 h 31"/>
                  <a:gd name="T10" fmla="*/ 370 w 34"/>
                  <a:gd name="T11" fmla="*/ 37 h 31"/>
                  <a:gd name="T12" fmla="*/ 395 w 34"/>
                  <a:gd name="T13" fmla="*/ 37 h 31"/>
                  <a:gd name="T14" fmla="*/ 410 w 34"/>
                  <a:gd name="T15" fmla="*/ 49 h 31"/>
                  <a:gd name="T16" fmla="*/ 435 w 34"/>
                  <a:gd name="T17" fmla="*/ 86 h 31"/>
                  <a:gd name="T18" fmla="*/ 435 w 34"/>
                  <a:gd name="T19" fmla="*/ 138 h 31"/>
                  <a:gd name="T20" fmla="*/ 435 w 34"/>
                  <a:gd name="T21" fmla="*/ 151 h 31"/>
                  <a:gd name="T22" fmla="*/ 449 w 34"/>
                  <a:gd name="T23" fmla="*/ 200 h 31"/>
                  <a:gd name="T24" fmla="*/ 449 w 34"/>
                  <a:gd name="T25" fmla="*/ 201 h 31"/>
                  <a:gd name="T26" fmla="*/ 449 w 34"/>
                  <a:gd name="T27" fmla="*/ 242 h 31"/>
                  <a:gd name="T28" fmla="*/ 449 w 34"/>
                  <a:gd name="T29" fmla="*/ 265 h 31"/>
                  <a:gd name="T30" fmla="*/ 435 w 34"/>
                  <a:gd name="T31" fmla="*/ 266 h 31"/>
                  <a:gd name="T32" fmla="*/ 435 w 34"/>
                  <a:gd name="T33" fmla="*/ 313 h 31"/>
                  <a:gd name="T34" fmla="*/ 435 w 34"/>
                  <a:gd name="T35" fmla="*/ 352 h 31"/>
                  <a:gd name="T36" fmla="*/ 410 w 34"/>
                  <a:gd name="T37" fmla="*/ 378 h 31"/>
                  <a:gd name="T38" fmla="*/ 395 w 34"/>
                  <a:gd name="T39" fmla="*/ 397 h 31"/>
                  <a:gd name="T40" fmla="*/ 370 w 34"/>
                  <a:gd name="T41" fmla="*/ 423 h 31"/>
                  <a:gd name="T42" fmla="*/ 353 w 34"/>
                  <a:gd name="T43" fmla="*/ 444 h 31"/>
                  <a:gd name="T44" fmla="*/ 324 w 34"/>
                  <a:gd name="T45" fmla="*/ 466 h 31"/>
                  <a:gd name="T46" fmla="*/ 305 w 34"/>
                  <a:gd name="T47" fmla="*/ 466 h 31"/>
                  <a:gd name="T48" fmla="*/ 273 w 34"/>
                  <a:gd name="T49" fmla="*/ 500 h 31"/>
                  <a:gd name="T50" fmla="*/ 236 w 34"/>
                  <a:gd name="T51" fmla="*/ 500 h 31"/>
                  <a:gd name="T52" fmla="*/ 211 w 34"/>
                  <a:gd name="T53" fmla="*/ 500 h 31"/>
                  <a:gd name="T54" fmla="*/ 182 w 34"/>
                  <a:gd name="T55" fmla="*/ 503 h 31"/>
                  <a:gd name="T56" fmla="*/ 132 w 34"/>
                  <a:gd name="T57" fmla="*/ 503 h 31"/>
                  <a:gd name="T58" fmla="*/ 126 w 34"/>
                  <a:gd name="T59" fmla="*/ 503 h 31"/>
                  <a:gd name="T60" fmla="*/ 79 w 34"/>
                  <a:gd name="T61" fmla="*/ 500 h 31"/>
                  <a:gd name="T62" fmla="*/ 36 w 34"/>
                  <a:gd name="T63" fmla="*/ 466 h 31"/>
                  <a:gd name="T64" fmla="*/ 28 w 34"/>
                  <a:gd name="T65" fmla="*/ 423 h 31"/>
                  <a:gd name="T66" fmla="*/ 0 w 34"/>
                  <a:gd name="T67" fmla="*/ 378 h 31"/>
                  <a:gd name="T68" fmla="*/ 0 w 34"/>
                  <a:gd name="T69" fmla="*/ 320 h 31"/>
                  <a:gd name="T70" fmla="*/ 0 w 34"/>
                  <a:gd name="T71" fmla="*/ 265 h 31"/>
                  <a:gd name="T72" fmla="*/ 0 w 34"/>
                  <a:gd name="T73" fmla="*/ 201 h 31"/>
                  <a:gd name="T74" fmla="*/ 28 w 34"/>
                  <a:gd name="T75" fmla="*/ 152 h 31"/>
                  <a:gd name="T76" fmla="*/ 47 w 34"/>
                  <a:gd name="T77" fmla="*/ 138 h 31"/>
                  <a:gd name="T78" fmla="*/ 79 w 34"/>
                  <a:gd name="T79" fmla="*/ 104 h 31"/>
                  <a:gd name="T80" fmla="*/ 126 w 34"/>
                  <a:gd name="T81" fmla="*/ 86 h 31"/>
                  <a:gd name="T82" fmla="*/ 126 w 34"/>
                  <a:gd name="T83" fmla="*/ 49 h 31"/>
                  <a:gd name="T84" fmla="*/ 132 w 34"/>
                  <a:gd name="T85" fmla="*/ 49 h 31"/>
                  <a:gd name="T86" fmla="*/ 141 w 34"/>
                  <a:gd name="T87" fmla="*/ 49 h 31"/>
                  <a:gd name="T88" fmla="*/ 221 w 34"/>
                  <a:gd name="T89" fmla="*/ 0 h 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 h="31">
                    <a:moveTo>
                      <a:pt x="17" y="0"/>
                    </a:moveTo>
                    <a:lnTo>
                      <a:pt x="17" y="0"/>
                    </a:lnTo>
                    <a:lnTo>
                      <a:pt x="18" y="0"/>
                    </a:lnTo>
                    <a:lnTo>
                      <a:pt x="20" y="0"/>
                    </a:lnTo>
                    <a:lnTo>
                      <a:pt x="21" y="0"/>
                    </a:lnTo>
                    <a:lnTo>
                      <a:pt x="23" y="0"/>
                    </a:lnTo>
                    <a:lnTo>
                      <a:pt x="24" y="0"/>
                    </a:lnTo>
                    <a:lnTo>
                      <a:pt x="25" y="0"/>
                    </a:lnTo>
                    <a:lnTo>
                      <a:pt x="27" y="0"/>
                    </a:lnTo>
                    <a:lnTo>
                      <a:pt x="28" y="2"/>
                    </a:lnTo>
                    <a:lnTo>
                      <a:pt x="30" y="2"/>
                    </a:lnTo>
                    <a:lnTo>
                      <a:pt x="31" y="3"/>
                    </a:lnTo>
                    <a:lnTo>
                      <a:pt x="31" y="5"/>
                    </a:lnTo>
                    <a:lnTo>
                      <a:pt x="33" y="5"/>
                    </a:lnTo>
                    <a:lnTo>
                      <a:pt x="33" y="6"/>
                    </a:lnTo>
                    <a:lnTo>
                      <a:pt x="33" y="8"/>
                    </a:lnTo>
                    <a:lnTo>
                      <a:pt x="33" y="9"/>
                    </a:lnTo>
                    <a:lnTo>
                      <a:pt x="33" y="10"/>
                    </a:lnTo>
                    <a:lnTo>
                      <a:pt x="34" y="12"/>
                    </a:lnTo>
                    <a:lnTo>
                      <a:pt x="34" y="13"/>
                    </a:lnTo>
                    <a:lnTo>
                      <a:pt x="34" y="15"/>
                    </a:lnTo>
                    <a:lnTo>
                      <a:pt x="34" y="16"/>
                    </a:lnTo>
                    <a:lnTo>
                      <a:pt x="33" y="16"/>
                    </a:lnTo>
                    <a:lnTo>
                      <a:pt x="33" y="17"/>
                    </a:lnTo>
                    <a:lnTo>
                      <a:pt x="33" y="19"/>
                    </a:lnTo>
                    <a:lnTo>
                      <a:pt x="33" y="20"/>
                    </a:lnTo>
                    <a:lnTo>
                      <a:pt x="33" y="22"/>
                    </a:lnTo>
                    <a:lnTo>
                      <a:pt x="31" y="23"/>
                    </a:lnTo>
                    <a:lnTo>
                      <a:pt x="31" y="24"/>
                    </a:lnTo>
                    <a:lnTo>
                      <a:pt x="30" y="24"/>
                    </a:lnTo>
                    <a:lnTo>
                      <a:pt x="30" y="26"/>
                    </a:lnTo>
                    <a:lnTo>
                      <a:pt x="28" y="26"/>
                    </a:lnTo>
                    <a:lnTo>
                      <a:pt x="27" y="26"/>
                    </a:lnTo>
                    <a:lnTo>
                      <a:pt x="27" y="27"/>
                    </a:lnTo>
                    <a:lnTo>
                      <a:pt x="25" y="27"/>
                    </a:lnTo>
                    <a:lnTo>
                      <a:pt x="25" y="29"/>
                    </a:lnTo>
                    <a:lnTo>
                      <a:pt x="24" y="29"/>
                    </a:lnTo>
                    <a:lnTo>
                      <a:pt x="23" y="29"/>
                    </a:lnTo>
                    <a:lnTo>
                      <a:pt x="21" y="29"/>
                    </a:lnTo>
                    <a:lnTo>
                      <a:pt x="21" y="30"/>
                    </a:lnTo>
                    <a:lnTo>
                      <a:pt x="20" y="30"/>
                    </a:lnTo>
                    <a:lnTo>
                      <a:pt x="18" y="30"/>
                    </a:lnTo>
                    <a:lnTo>
                      <a:pt x="17" y="30"/>
                    </a:lnTo>
                    <a:lnTo>
                      <a:pt x="16" y="30"/>
                    </a:lnTo>
                    <a:lnTo>
                      <a:pt x="16" y="31"/>
                    </a:lnTo>
                    <a:lnTo>
                      <a:pt x="14" y="31"/>
                    </a:lnTo>
                    <a:lnTo>
                      <a:pt x="11" y="31"/>
                    </a:lnTo>
                    <a:lnTo>
                      <a:pt x="10" y="31"/>
                    </a:lnTo>
                    <a:lnTo>
                      <a:pt x="9" y="31"/>
                    </a:lnTo>
                    <a:lnTo>
                      <a:pt x="7" y="30"/>
                    </a:lnTo>
                    <a:lnTo>
                      <a:pt x="6" y="30"/>
                    </a:lnTo>
                    <a:lnTo>
                      <a:pt x="4" y="29"/>
                    </a:lnTo>
                    <a:lnTo>
                      <a:pt x="3" y="29"/>
                    </a:lnTo>
                    <a:lnTo>
                      <a:pt x="3" y="27"/>
                    </a:lnTo>
                    <a:lnTo>
                      <a:pt x="2" y="26"/>
                    </a:lnTo>
                    <a:lnTo>
                      <a:pt x="0" y="24"/>
                    </a:lnTo>
                    <a:lnTo>
                      <a:pt x="0" y="23"/>
                    </a:lnTo>
                    <a:lnTo>
                      <a:pt x="0" y="22"/>
                    </a:lnTo>
                    <a:lnTo>
                      <a:pt x="0" y="20"/>
                    </a:lnTo>
                    <a:lnTo>
                      <a:pt x="0" y="19"/>
                    </a:lnTo>
                    <a:lnTo>
                      <a:pt x="0" y="16"/>
                    </a:lnTo>
                    <a:lnTo>
                      <a:pt x="0" y="15"/>
                    </a:lnTo>
                    <a:lnTo>
                      <a:pt x="0" y="13"/>
                    </a:lnTo>
                    <a:lnTo>
                      <a:pt x="2" y="12"/>
                    </a:lnTo>
                    <a:lnTo>
                      <a:pt x="2" y="10"/>
                    </a:lnTo>
                    <a:lnTo>
                      <a:pt x="3" y="9"/>
                    </a:lnTo>
                    <a:lnTo>
                      <a:pt x="4" y="8"/>
                    </a:lnTo>
                    <a:lnTo>
                      <a:pt x="4" y="6"/>
                    </a:lnTo>
                    <a:lnTo>
                      <a:pt x="6" y="6"/>
                    </a:lnTo>
                    <a:lnTo>
                      <a:pt x="7" y="5"/>
                    </a:lnTo>
                    <a:lnTo>
                      <a:pt x="9" y="5"/>
                    </a:lnTo>
                    <a:lnTo>
                      <a:pt x="9" y="3"/>
                    </a:lnTo>
                    <a:lnTo>
                      <a:pt x="10" y="3"/>
                    </a:lnTo>
                    <a:lnTo>
                      <a:pt x="11" y="3"/>
                    </a:lnTo>
                    <a:lnTo>
                      <a:pt x="11" y="2"/>
                    </a:lnTo>
                    <a:lnTo>
                      <a:pt x="17"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96" name="Freeform 186"/>
              <p:cNvSpPr>
                <a:spLocks/>
              </p:cNvSpPr>
              <p:nvPr/>
            </p:nvSpPr>
            <p:spPr bwMode="auto">
              <a:xfrm>
                <a:off x="3398" y="1020"/>
                <a:ext cx="35" cy="43"/>
              </a:xfrm>
              <a:custGeom>
                <a:avLst/>
                <a:gdLst>
                  <a:gd name="T0" fmla="*/ 0 w 27"/>
                  <a:gd name="T1" fmla="*/ 409 h 32"/>
                  <a:gd name="T2" fmla="*/ 1 w 27"/>
                  <a:gd name="T3" fmla="*/ 341 h 32"/>
                  <a:gd name="T4" fmla="*/ 38 w 27"/>
                  <a:gd name="T5" fmla="*/ 284 h 32"/>
                  <a:gd name="T6" fmla="*/ 49 w 27"/>
                  <a:gd name="T7" fmla="*/ 238 h 32"/>
                  <a:gd name="T8" fmla="*/ 49 w 27"/>
                  <a:gd name="T9" fmla="*/ 211 h 32"/>
                  <a:gd name="T10" fmla="*/ 83 w 27"/>
                  <a:gd name="T11" fmla="*/ 157 h 32"/>
                  <a:gd name="T12" fmla="*/ 97 w 27"/>
                  <a:gd name="T13" fmla="*/ 157 h 32"/>
                  <a:gd name="T14" fmla="*/ 108 w 27"/>
                  <a:gd name="T15" fmla="*/ 132 h 32"/>
                  <a:gd name="T16" fmla="*/ 140 w 27"/>
                  <a:gd name="T17" fmla="*/ 98 h 32"/>
                  <a:gd name="T18" fmla="*/ 144 w 27"/>
                  <a:gd name="T19" fmla="*/ 73 h 32"/>
                  <a:gd name="T20" fmla="*/ 181 w 27"/>
                  <a:gd name="T21" fmla="*/ 40 h 32"/>
                  <a:gd name="T22" fmla="*/ 187 w 27"/>
                  <a:gd name="T23" fmla="*/ 1 h 32"/>
                  <a:gd name="T24" fmla="*/ 235 w 27"/>
                  <a:gd name="T25" fmla="*/ 0 h 32"/>
                  <a:gd name="T26" fmla="*/ 271 w 27"/>
                  <a:gd name="T27" fmla="*/ 0 h 32"/>
                  <a:gd name="T28" fmla="*/ 274 w 27"/>
                  <a:gd name="T29" fmla="*/ 1 h 32"/>
                  <a:gd name="T30" fmla="*/ 305 w 27"/>
                  <a:gd name="T31" fmla="*/ 1 h 32"/>
                  <a:gd name="T32" fmla="*/ 318 w 27"/>
                  <a:gd name="T33" fmla="*/ 40 h 32"/>
                  <a:gd name="T34" fmla="*/ 324 w 27"/>
                  <a:gd name="T35" fmla="*/ 98 h 32"/>
                  <a:gd name="T36" fmla="*/ 355 w 27"/>
                  <a:gd name="T37" fmla="*/ 157 h 32"/>
                  <a:gd name="T38" fmla="*/ 355 w 27"/>
                  <a:gd name="T39" fmla="*/ 211 h 32"/>
                  <a:gd name="T40" fmla="*/ 324 w 27"/>
                  <a:gd name="T41" fmla="*/ 277 h 32"/>
                  <a:gd name="T42" fmla="*/ 318 w 27"/>
                  <a:gd name="T43" fmla="*/ 320 h 32"/>
                  <a:gd name="T44" fmla="*/ 318 w 27"/>
                  <a:gd name="T45" fmla="*/ 372 h 32"/>
                  <a:gd name="T46" fmla="*/ 305 w 27"/>
                  <a:gd name="T47" fmla="*/ 430 h 32"/>
                  <a:gd name="T48" fmla="*/ 271 w 27"/>
                  <a:gd name="T49" fmla="*/ 458 h 32"/>
                  <a:gd name="T50" fmla="*/ 242 w 27"/>
                  <a:gd name="T51" fmla="*/ 500 h 32"/>
                  <a:gd name="T52" fmla="*/ 235 w 27"/>
                  <a:gd name="T53" fmla="*/ 550 h 32"/>
                  <a:gd name="T54" fmla="*/ 187 w 27"/>
                  <a:gd name="T55" fmla="*/ 598 h 32"/>
                  <a:gd name="T56" fmla="*/ 181 w 27"/>
                  <a:gd name="T57" fmla="*/ 598 h 32"/>
                  <a:gd name="T58" fmla="*/ 140 w 27"/>
                  <a:gd name="T59" fmla="*/ 615 h 32"/>
                  <a:gd name="T60" fmla="*/ 108 w 27"/>
                  <a:gd name="T61" fmla="*/ 615 h 32"/>
                  <a:gd name="T62" fmla="*/ 97 w 27"/>
                  <a:gd name="T63" fmla="*/ 615 h 32"/>
                  <a:gd name="T64" fmla="*/ 83 w 27"/>
                  <a:gd name="T65" fmla="*/ 615 h 32"/>
                  <a:gd name="T66" fmla="*/ 49 w 27"/>
                  <a:gd name="T67" fmla="*/ 598 h 32"/>
                  <a:gd name="T68" fmla="*/ 38 w 27"/>
                  <a:gd name="T69" fmla="*/ 551 h 32"/>
                  <a:gd name="T70" fmla="*/ 1 w 27"/>
                  <a:gd name="T71" fmla="*/ 550 h 32"/>
                  <a:gd name="T72" fmla="*/ 1 w 27"/>
                  <a:gd name="T73" fmla="*/ 500 h 32"/>
                  <a:gd name="T74" fmla="*/ 1 w 27"/>
                  <a:gd name="T75" fmla="*/ 493 h 32"/>
                  <a:gd name="T76" fmla="*/ 1 w 27"/>
                  <a:gd name="T77" fmla="*/ 493 h 32"/>
                  <a:gd name="T78" fmla="*/ 0 w 27"/>
                  <a:gd name="T79" fmla="*/ 458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0" y="24"/>
                    </a:moveTo>
                    <a:lnTo>
                      <a:pt x="0" y="21"/>
                    </a:lnTo>
                    <a:lnTo>
                      <a:pt x="1" y="19"/>
                    </a:lnTo>
                    <a:lnTo>
                      <a:pt x="1" y="18"/>
                    </a:lnTo>
                    <a:lnTo>
                      <a:pt x="1" y="16"/>
                    </a:lnTo>
                    <a:lnTo>
                      <a:pt x="3" y="15"/>
                    </a:lnTo>
                    <a:lnTo>
                      <a:pt x="3" y="14"/>
                    </a:lnTo>
                    <a:lnTo>
                      <a:pt x="4" y="12"/>
                    </a:lnTo>
                    <a:lnTo>
                      <a:pt x="4" y="11"/>
                    </a:lnTo>
                    <a:lnTo>
                      <a:pt x="6" y="9"/>
                    </a:lnTo>
                    <a:lnTo>
                      <a:pt x="6" y="8"/>
                    </a:lnTo>
                    <a:lnTo>
                      <a:pt x="7" y="8"/>
                    </a:lnTo>
                    <a:lnTo>
                      <a:pt x="7" y="7"/>
                    </a:lnTo>
                    <a:lnTo>
                      <a:pt x="8" y="7"/>
                    </a:lnTo>
                    <a:lnTo>
                      <a:pt x="8" y="5"/>
                    </a:lnTo>
                    <a:lnTo>
                      <a:pt x="10" y="5"/>
                    </a:lnTo>
                    <a:lnTo>
                      <a:pt x="10" y="4"/>
                    </a:lnTo>
                    <a:lnTo>
                      <a:pt x="11" y="4"/>
                    </a:lnTo>
                    <a:lnTo>
                      <a:pt x="11" y="2"/>
                    </a:lnTo>
                    <a:lnTo>
                      <a:pt x="13" y="2"/>
                    </a:lnTo>
                    <a:lnTo>
                      <a:pt x="14" y="1"/>
                    </a:lnTo>
                    <a:lnTo>
                      <a:pt x="15" y="1"/>
                    </a:lnTo>
                    <a:lnTo>
                      <a:pt x="17" y="0"/>
                    </a:lnTo>
                    <a:lnTo>
                      <a:pt x="18" y="0"/>
                    </a:lnTo>
                    <a:lnTo>
                      <a:pt x="20" y="0"/>
                    </a:lnTo>
                    <a:lnTo>
                      <a:pt x="21" y="1"/>
                    </a:lnTo>
                    <a:lnTo>
                      <a:pt x="22" y="1"/>
                    </a:lnTo>
                    <a:lnTo>
                      <a:pt x="24" y="2"/>
                    </a:lnTo>
                    <a:lnTo>
                      <a:pt x="25" y="4"/>
                    </a:lnTo>
                    <a:lnTo>
                      <a:pt x="25" y="5"/>
                    </a:lnTo>
                    <a:lnTo>
                      <a:pt x="25" y="7"/>
                    </a:lnTo>
                    <a:lnTo>
                      <a:pt x="27" y="8"/>
                    </a:lnTo>
                    <a:lnTo>
                      <a:pt x="27" y="9"/>
                    </a:lnTo>
                    <a:lnTo>
                      <a:pt x="27" y="11"/>
                    </a:lnTo>
                    <a:lnTo>
                      <a:pt x="25" y="12"/>
                    </a:lnTo>
                    <a:lnTo>
                      <a:pt x="25" y="14"/>
                    </a:lnTo>
                    <a:lnTo>
                      <a:pt x="25" y="15"/>
                    </a:lnTo>
                    <a:lnTo>
                      <a:pt x="24" y="16"/>
                    </a:lnTo>
                    <a:lnTo>
                      <a:pt x="24" y="18"/>
                    </a:lnTo>
                    <a:lnTo>
                      <a:pt x="24" y="19"/>
                    </a:lnTo>
                    <a:lnTo>
                      <a:pt x="22" y="21"/>
                    </a:lnTo>
                    <a:lnTo>
                      <a:pt x="22" y="22"/>
                    </a:lnTo>
                    <a:lnTo>
                      <a:pt x="21" y="24"/>
                    </a:lnTo>
                    <a:lnTo>
                      <a:pt x="20" y="24"/>
                    </a:lnTo>
                    <a:lnTo>
                      <a:pt x="20" y="25"/>
                    </a:lnTo>
                    <a:lnTo>
                      <a:pt x="18" y="26"/>
                    </a:lnTo>
                    <a:lnTo>
                      <a:pt x="17" y="28"/>
                    </a:lnTo>
                    <a:lnTo>
                      <a:pt x="15" y="29"/>
                    </a:lnTo>
                    <a:lnTo>
                      <a:pt x="14" y="31"/>
                    </a:lnTo>
                    <a:lnTo>
                      <a:pt x="13" y="31"/>
                    </a:lnTo>
                    <a:lnTo>
                      <a:pt x="11" y="32"/>
                    </a:lnTo>
                    <a:lnTo>
                      <a:pt x="10" y="32"/>
                    </a:lnTo>
                    <a:lnTo>
                      <a:pt x="8" y="32"/>
                    </a:lnTo>
                    <a:lnTo>
                      <a:pt x="7" y="32"/>
                    </a:lnTo>
                    <a:lnTo>
                      <a:pt x="6" y="32"/>
                    </a:lnTo>
                    <a:lnTo>
                      <a:pt x="4" y="31"/>
                    </a:lnTo>
                    <a:lnTo>
                      <a:pt x="3" y="31"/>
                    </a:lnTo>
                    <a:lnTo>
                      <a:pt x="3" y="29"/>
                    </a:lnTo>
                    <a:lnTo>
                      <a:pt x="1" y="28"/>
                    </a:lnTo>
                    <a:lnTo>
                      <a:pt x="1" y="26"/>
                    </a:lnTo>
                    <a:lnTo>
                      <a:pt x="1" y="25"/>
                    </a:lnTo>
                    <a:lnTo>
                      <a:pt x="1" y="24"/>
                    </a:lnTo>
                    <a:lnTo>
                      <a:pt x="0" y="24"/>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97" name="Freeform 187"/>
              <p:cNvSpPr>
                <a:spLocks/>
              </p:cNvSpPr>
              <p:nvPr/>
            </p:nvSpPr>
            <p:spPr bwMode="auto">
              <a:xfrm>
                <a:off x="3398" y="1063"/>
                <a:ext cx="35" cy="41"/>
              </a:xfrm>
              <a:custGeom>
                <a:avLst/>
                <a:gdLst>
                  <a:gd name="T0" fmla="*/ 0 w 27"/>
                  <a:gd name="T1" fmla="*/ 256 h 32"/>
                  <a:gd name="T2" fmla="*/ 1 w 27"/>
                  <a:gd name="T3" fmla="*/ 209 h 32"/>
                  <a:gd name="T4" fmla="*/ 38 w 27"/>
                  <a:gd name="T5" fmla="*/ 174 h 32"/>
                  <a:gd name="T6" fmla="*/ 49 w 27"/>
                  <a:gd name="T7" fmla="*/ 159 h 32"/>
                  <a:gd name="T8" fmla="*/ 49 w 27"/>
                  <a:gd name="T9" fmla="*/ 124 h 32"/>
                  <a:gd name="T10" fmla="*/ 83 w 27"/>
                  <a:gd name="T11" fmla="*/ 97 h 32"/>
                  <a:gd name="T12" fmla="*/ 97 w 27"/>
                  <a:gd name="T13" fmla="*/ 83 h 32"/>
                  <a:gd name="T14" fmla="*/ 108 w 27"/>
                  <a:gd name="T15" fmla="*/ 76 h 32"/>
                  <a:gd name="T16" fmla="*/ 140 w 27"/>
                  <a:gd name="T17" fmla="*/ 46 h 32"/>
                  <a:gd name="T18" fmla="*/ 144 w 27"/>
                  <a:gd name="T19" fmla="*/ 36 h 32"/>
                  <a:gd name="T20" fmla="*/ 181 w 27"/>
                  <a:gd name="T21" fmla="*/ 1 h 32"/>
                  <a:gd name="T22" fmla="*/ 187 w 27"/>
                  <a:gd name="T23" fmla="*/ 1 h 32"/>
                  <a:gd name="T24" fmla="*/ 235 w 27"/>
                  <a:gd name="T25" fmla="*/ 0 h 32"/>
                  <a:gd name="T26" fmla="*/ 271 w 27"/>
                  <a:gd name="T27" fmla="*/ 0 h 32"/>
                  <a:gd name="T28" fmla="*/ 274 w 27"/>
                  <a:gd name="T29" fmla="*/ 0 h 32"/>
                  <a:gd name="T30" fmla="*/ 305 w 27"/>
                  <a:gd name="T31" fmla="*/ 1 h 32"/>
                  <a:gd name="T32" fmla="*/ 318 w 27"/>
                  <a:gd name="T33" fmla="*/ 36 h 32"/>
                  <a:gd name="T34" fmla="*/ 324 w 27"/>
                  <a:gd name="T35" fmla="*/ 76 h 32"/>
                  <a:gd name="T36" fmla="*/ 355 w 27"/>
                  <a:gd name="T37" fmla="*/ 83 h 32"/>
                  <a:gd name="T38" fmla="*/ 355 w 27"/>
                  <a:gd name="T39" fmla="*/ 127 h 32"/>
                  <a:gd name="T40" fmla="*/ 324 w 27"/>
                  <a:gd name="T41" fmla="*/ 163 h 32"/>
                  <a:gd name="T42" fmla="*/ 318 w 27"/>
                  <a:gd name="T43" fmla="*/ 204 h 32"/>
                  <a:gd name="T44" fmla="*/ 318 w 27"/>
                  <a:gd name="T45" fmla="*/ 238 h 32"/>
                  <a:gd name="T46" fmla="*/ 305 w 27"/>
                  <a:gd name="T47" fmla="*/ 268 h 32"/>
                  <a:gd name="T48" fmla="*/ 271 w 27"/>
                  <a:gd name="T49" fmla="*/ 286 h 32"/>
                  <a:gd name="T50" fmla="*/ 242 w 27"/>
                  <a:gd name="T51" fmla="*/ 328 h 32"/>
                  <a:gd name="T52" fmla="*/ 235 w 27"/>
                  <a:gd name="T53" fmla="*/ 334 h 32"/>
                  <a:gd name="T54" fmla="*/ 187 w 27"/>
                  <a:gd name="T55" fmla="*/ 357 h 32"/>
                  <a:gd name="T56" fmla="*/ 181 w 27"/>
                  <a:gd name="T57" fmla="*/ 366 h 32"/>
                  <a:gd name="T58" fmla="*/ 140 w 27"/>
                  <a:gd name="T59" fmla="*/ 366 h 32"/>
                  <a:gd name="T60" fmla="*/ 108 w 27"/>
                  <a:gd name="T61" fmla="*/ 383 h 32"/>
                  <a:gd name="T62" fmla="*/ 97 w 27"/>
                  <a:gd name="T63" fmla="*/ 366 h 32"/>
                  <a:gd name="T64" fmla="*/ 83 w 27"/>
                  <a:gd name="T65" fmla="*/ 366 h 32"/>
                  <a:gd name="T66" fmla="*/ 49 w 27"/>
                  <a:gd name="T67" fmla="*/ 366 h 32"/>
                  <a:gd name="T68" fmla="*/ 38 w 27"/>
                  <a:gd name="T69" fmla="*/ 357 h 32"/>
                  <a:gd name="T70" fmla="*/ 1 w 27"/>
                  <a:gd name="T71" fmla="*/ 334 h 32"/>
                  <a:gd name="T72" fmla="*/ 1 w 27"/>
                  <a:gd name="T73" fmla="*/ 328 h 32"/>
                  <a:gd name="T74" fmla="*/ 1 w 27"/>
                  <a:gd name="T75" fmla="*/ 299 h 32"/>
                  <a:gd name="T76" fmla="*/ 1 w 27"/>
                  <a:gd name="T77" fmla="*/ 286 h 32"/>
                  <a:gd name="T78" fmla="*/ 0 w 27"/>
                  <a:gd name="T79" fmla="*/ 268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0" y="23"/>
                    </a:moveTo>
                    <a:lnTo>
                      <a:pt x="0" y="21"/>
                    </a:lnTo>
                    <a:lnTo>
                      <a:pt x="1" y="20"/>
                    </a:lnTo>
                    <a:lnTo>
                      <a:pt x="1" y="18"/>
                    </a:lnTo>
                    <a:lnTo>
                      <a:pt x="1" y="17"/>
                    </a:lnTo>
                    <a:lnTo>
                      <a:pt x="3" y="15"/>
                    </a:lnTo>
                    <a:lnTo>
                      <a:pt x="3" y="14"/>
                    </a:lnTo>
                    <a:lnTo>
                      <a:pt x="4" y="13"/>
                    </a:lnTo>
                    <a:lnTo>
                      <a:pt x="4" y="11"/>
                    </a:lnTo>
                    <a:lnTo>
                      <a:pt x="4" y="10"/>
                    </a:lnTo>
                    <a:lnTo>
                      <a:pt x="6" y="10"/>
                    </a:lnTo>
                    <a:lnTo>
                      <a:pt x="6" y="8"/>
                    </a:lnTo>
                    <a:lnTo>
                      <a:pt x="7" y="8"/>
                    </a:lnTo>
                    <a:lnTo>
                      <a:pt x="7" y="7"/>
                    </a:lnTo>
                    <a:lnTo>
                      <a:pt x="8" y="6"/>
                    </a:lnTo>
                    <a:lnTo>
                      <a:pt x="10" y="4"/>
                    </a:lnTo>
                    <a:lnTo>
                      <a:pt x="11" y="3"/>
                    </a:lnTo>
                    <a:lnTo>
                      <a:pt x="13" y="1"/>
                    </a:lnTo>
                    <a:lnTo>
                      <a:pt x="14" y="1"/>
                    </a:lnTo>
                    <a:lnTo>
                      <a:pt x="15" y="0"/>
                    </a:lnTo>
                    <a:lnTo>
                      <a:pt x="17" y="0"/>
                    </a:lnTo>
                    <a:lnTo>
                      <a:pt x="18" y="0"/>
                    </a:lnTo>
                    <a:lnTo>
                      <a:pt x="20" y="0"/>
                    </a:lnTo>
                    <a:lnTo>
                      <a:pt x="21" y="0"/>
                    </a:lnTo>
                    <a:lnTo>
                      <a:pt x="22" y="1"/>
                    </a:lnTo>
                    <a:lnTo>
                      <a:pt x="24" y="1"/>
                    </a:lnTo>
                    <a:lnTo>
                      <a:pt x="24" y="3"/>
                    </a:lnTo>
                    <a:lnTo>
                      <a:pt x="25" y="4"/>
                    </a:lnTo>
                    <a:lnTo>
                      <a:pt x="25" y="6"/>
                    </a:lnTo>
                    <a:lnTo>
                      <a:pt x="25" y="7"/>
                    </a:lnTo>
                    <a:lnTo>
                      <a:pt x="27" y="7"/>
                    </a:lnTo>
                    <a:lnTo>
                      <a:pt x="27" y="10"/>
                    </a:lnTo>
                    <a:lnTo>
                      <a:pt x="27" y="11"/>
                    </a:lnTo>
                    <a:lnTo>
                      <a:pt x="25" y="13"/>
                    </a:lnTo>
                    <a:lnTo>
                      <a:pt x="25" y="14"/>
                    </a:lnTo>
                    <a:lnTo>
                      <a:pt x="25" y="15"/>
                    </a:lnTo>
                    <a:lnTo>
                      <a:pt x="24" y="17"/>
                    </a:lnTo>
                    <a:lnTo>
                      <a:pt x="24" y="18"/>
                    </a:lnTo>
                    <a:lnTo>
                      <a:pt x="24" y="20"/>
                    </a:lnTo>
                    <a:lnTo>
                      <a:pt x="22" y="21"/>
                    </a:lnTo>
                    <a:lnTo>
                      <a:pt x="22" y="23"/>
                    </a:lnTo>
                    <a:lnTo>
                      <a:pt x="21" y="23"/>
                    </a:lnTo>
                    <a:lnTo>
                      <a:pt x="20" y="24"/>
                    </a:lnTo>
                    <a:lnTo>
                      <a:pt x="20" y="25"/>
                    </a:lnTo>
                    <a:lnTo>
                      <a:pt x="18" y="27"/>
                    </a:lnTo>
                    <a:lnTo>
                      <a:pt x="17" y="27"/>
                    </a:lnTo>
                    <a:lnTo>
                      <a:pt x="17" y="28"/>
                    </a:lnTo>
                    <a:lnTo>
                      <a:pt x="15" y="30"/>
                    </a:lnTo>
                    <a:lnTo>
                      <a:pt x="14" y="30"/>
                    </a:lnTo>
                    <a:lnTo>
                      <a:pt x="13" y="31"/>
                    </a:lnTo>
                    <a:lnTo>
                      <a:pt x="11" y="31"/>
                    </a:lnTo>
                    <a:lnTo>
                      <a:pt x="10" y="31"/>
                    </a:lnTo>
                    <a:lnTo>
                      <a:pt x="10" y="32"/>
                    </a:lnTo>
                    <a:lnTo>
                      <a:pt x="8" y="32"/>
                    </a:lnTo>
                    <a:lnTo>
                      <a:pt x="7" y="31"/>
                    </a:lnTo>
                    <a:lnTo>
                      <a:pt x="6" y="31"/>
                    </a:lnTo>
                    <a:lnTo>
                      <a:pt x="4" y="31"/>
                    </a:lnTo>
                    <a:lnTo>
                      <a:pt x="3" y="30"/>
                    </a:lnTo>
                    <a:lnTo>
                      <a:pt x="3" y="28"/>
                    </a:lnTo>
                    <a:lnTo>
                      <a:pt x="1" y="28"/>
                    </a:lnTo>
                    <a:lnTo>
                      <a:pt x="1" y="27"/>
                    </a:lnTo>
                    <a:lnTo>
                      <a:pt x="1" y="25"/>
                    </a:lnTo>
                    <a:lnTo>
                      <a:pt x="1" y="24"/>
                    </a:lnTo>
                    <a:lnTo>
                      <a:pt x="0" y="2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98" name="Freeform 188"/>
              <p:cNvSpPr>
                <a:spLocks/>
              </p:cNvSpPr>
              <p:nvPr/>
            </p:nvSpPr>
            <p:spPr bwMode="auto">
              <a:xfrm>
                <a:off x="3398" y="1104"/>
                <a:ext cx="35" cy="41"/>
              </a:xfrm>
              <a:custGeom>
                <a:avLst/>
                <a:gdLst>
                  <a:gd name="T0" fmla="*/ 0 w 27"/>
                  <a:gd name="T1" fmla="*/ 352 h 31"/>
                  <a:gd name="T2" fmla="*/ 1 w 27"/>
                  <a:gd name="T3" fmla="*/ 313 h 31"/>
                  <a:gd name="T4" fmla="*/ 38 w 27"/>
                  <a:gd name="T5" fmla="*/ 237 h 31"/>
                  <a:gd name="T6" fmla="*/ 49 w 27"/>
                  <a:gd name="T7" fmla="*/ 200 h 31"/>
                  <a:gd name="T8" fmla="*/ 49 w 27"/>
                  <a:gd name="T9" fmla="*/ 152 h 31"/>
                  <a:gd name="T10" fmla="*/ 83 w 27"/>
                  <a:gd name="T11" fmla="*/ 151 h 31"/>
                  <a:gd name="T12" fmla="*/ 97 w 27"/>
                  <a:gd name="T13" fmla="*/ 114 h 31"/>
                  <a:gd name="T14" fmla="*/ 108 w 27"/>
                  <a:gd name="T15" fmla="*/ 104 h 31"/>
                  <a:gd name="T16" fmla="*/ 140 w 27"/>
                  <a:gd name="T17" fmla="*/ 86 h 31"/>
                  <a:gd name="T18" fmla="*/ 144 w 27"/>
                  <a:gd name="T19" fmla="*/ 49 h 31"/>
                  <a:gd name="T20" fmla="*/ 181 w 27"/>
                  <a:gd name="T21" fmla="*/ 37 h 31"/>
                  <a:gd name="T22" fmla="*/ 187 w 27"/>
                  <a:gd name="T23" fmla="*/ 0 h 31"/>
                  <a:gd name="T24" fmla="*/ 235 w 27"/>
                  <a:gd name="T25" fmla="*/ 0 h 31"/>
                  <a:gd name="T26" fmla="*/ 271 w 27"/>
                  <a:gd name="T27" fmla="*/ 0 h 31"/>
                  <a:gd name="T28" fmla="*/ 274 w 27"/>
                  <a:gd name="T29" fmla="*/ 0 h 31"/>
                  <a:gd name="T30" fmla="*/ 305 w 27"/>
                  <a:gd name="T31" fmla="*/ 37 h 31"/>
                  <a:gd name="T32" fmla="*/ 318 w 27"/>
                  <a:gd name="T33" fmla="*/ 49 h 31"/>
                  <a:gd name="T34" fmla="*/ 324 w 27"/>
                  <a:gd name="T35" fmla="*/ 86 h 31"/>
                  <a:gd name="T36" fmla="*/ 355 w 27"/>
                  <a:gd name="T37" fmla="*/ 114 h 31"/>
                  <a:gd name="T38" fmla="*/ 355 w 27"/>
                  <a:gd name="T39" fmla="*/ 152 h 31"/>
                  <a:gd name="T40" fmla="*/ 324 w 27"/>
                  <a:gd name="T41" fmla="*/ 201 h 31"/>
                  <a:gd name="T42" fmla="*/ 318 w 27"/>
                  <a:gd name="T43" fmla="*/ 266 h 31"/>
                  <a:gd name="T44" fmla="*/ 318 w 27"/>
                  <a:gd name="T45" fmla="*/ 320 h 31"/>
                  <a:gd name="T46" fmla="*/ 305 w 27"/>
                  <a:gd name="T47" fmla="*/ 352 h 31"/>
                  <a:gd name="T48" fmla="*/ 271 w 27"/>
                  <a:gd name="T49" fmla="*/ 397 h 31"/>
                  <a:gd name="T50" fmla="*/ 242 w 27"/>
                  <a:gd name="T51" fmla="*/ 423 h 31"/>
                  <a:gd name="T52" fmla="*/ 235 w 27"/>
                  <a:gd name="T53" fmla="*/ 466 h 31"/>
                  <a:gd name="T54" fmla="*/ 187 w 27"/>
                  <a:gd name="T55" fmla="*/ 500 h 31"/>
                  <a:gd name="T56" fmla="*/ 181 w 27"/>
                  <a:gd name="T57" fmla="*/ 503 h 31"/>
                  <a:gd name="T58" fmla="*/ 140 w 27"/>
                  <a:gd name="T59" fmla="*/ 503 h 31"/>
                  <a:gd name="T60" fmla="*/ 108 w 27"/>
                  <a:gd name="T61" fmla="*/ 503 h 31"/>
                  <a:gd name="T62" fmla="*/ 97 w 27"/>
                  <a:gd name="T63" fmla="*/ 503 h 31"/>
                  <a:gd name="T64" fmla="*/ 83 w 27"/>
                  <a:gd name="T65" fmla="*/ 503 h 31"/>
                  <a:gd name="T66" fmla="*/ 49 w 27"/>
                  <a:gd name="T67" fmla="*/ 500 h 31"/>
                  <a:gd name="T68" fmla="*/ 38 w 27"/>
                  <a:gd name="T69" fmla="*/ 500 h 31"/>
                  <a:gd name="T70" fmla="*/ 1 w 27"/>
                  <a:gd name="T71" fmla="*/ 444 h 31"/>
                  <a:gd name="T72" fmla="*/ 1 w 27"/>
                  <a:gd name="T73" fmla="*/ 423 h 31"/>
                  <a:gd name="T74" fmla="*/ 1 w 27"/>
                  <a:gd name="T75" fmla="*/ 423 h 31"/>
                  <a:gd name="T76" fmla="*/ 1 w 27"/>
                  <a:gd name="T77" fmla="*/ 397 h 31"/>
                  <a:gd name="T78" fmla="*/ 0 w 27"/>
                  <a:gd name="T79" fmla="*/ 378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1">
                    <a:moveTo>
                      <a:pt x="0" y="23"/>
                    </a:moveTo>
                    <a:lnTo>
                      <a:pt x="0" y="22"/>
                    </a:lnTo>
                    <a:lnTo>
                      <a:pt x="1" y="20"/>
                    </a:lnTo>
                    <a:lnTo>
                      <a:pt x="1" y="19"/>
                    </a:lnTo>
                    <a:lnTo>
                      <a:pt x="1" y="17"/>
                    </a:lnTo>
                    <a:lnTo>
                      <a:pt x="3" y="14"/>
                    </a:lnTo>
                    <a:lnTo>
                      <a:pt x="3" y="13"/>
                    </a:lnTo>
                    <a:lnTo>
                      <a:pt x="4" y="12"/>
                    </a:lnTo>
                    <a:lnTo>
                      <a:pt x="4" y="10"/>
                    </a:lnTo>
                    <a:lnTo>
                      <a:pt x="6" y="9"/>
                    </a:lnTo>
                    <a:lnTo>
                      <a:pt x="7" y="7"/>
                    </a:lnTo>
                    <a:lnTo>
                      <a:pt x="7" y="6"/>
                    </a:lnTo>
                    <a:lnTo>
                      <a:pt x="8" y="6"/>
                    </a:lnTo>
                    <a:lnTo>
                      <a:pt x="8" y="5"/>
                    </a:lnTo>
                    <a:lnTo>
                      <a:pt x="10" y="5"/>
                    </a:lnTo>
                    <a:lnTo>
                      <a:pt x="10" y="3"/>
                    </a:lnTo>
                    <a:lnTo>
                      <a:pt x="11" y="3"/>
                    </a:lnTo>
                    <a:lnTo>
                      <a:pt x="11" y="2"/>
                    </a:lnTo>
                    <a:lnTo>
                      <a:pt x="13" y="2"/>
                    </a:lnTo>
                    <a:lnTo>
                      <a:pt x="14" y="2"/>
                    </a:lnTo>
                    <a:lnTo>
                      <a:pt x="14" y="0"/>
                    </a:lnTo>
                    <a:lnTo>
                      <a:pt x="15" y="0"/>
                    </a:lnTo>
                    <a:lnTo>
                      <a:pt x="17" y="0"/>
                    </a:lnTo>
                    <a:lnTo>
                      <a:pt x="18" y="0"/>
                    </a:lnTo>
                    <a:lnTo>
                      <a:pt x="20" y="0"/>
                    </a:lnTo>
                    <a:lnTo>
                      <a:pt x="21" y="0"/>
                    </a:lnTo>
                    <a:lnTo>
                      <a:pt x="22" y="0"/>
                    </a:lnTo>
                    <a:lnTo>
                      <a:pt x="22" y="2"/>
                    </a:lnTo>
                    <a:lnTo>
                      <a:pt x="24" y="2"/>
                    </a:lnTo>
                    <a:lnTo>
                      <a:pt x="24" y="3"/>
                    </a:lnTo>
                    <a:lnTo>
                      <a:pt x="25" y="3"/>
                    </a:lnTo>
                    <a:lnTo>
                      <a:pt x="25" y="5"/>
                    </a:lnTo>
                    <a:lnTo>
                      <a:pt x="25" y="6"/>
                    </a:lnTo>
                    <a:lnTo>
                      <a:pt x="27" y="7"/>
                    </a:lnTo>
                    <a:lnTo>
                      <a:pt x="27" y="9"/>
                    </a:lnTo>
                    <a:lnTo>
                      <a:pt x="27" y="10"/>
                    </a:lnTo>
                    <a:lnTo>
                      <a:pt x="25" y="12"/>
                    </a:lnTo>
                    <a:lnTo>
                      <a:pt x="25" y="13"/>
                    </a:lnTo>
                    <a:lnTo>
                      <a:pt x="25" y="16"/>
                    </a:lnTo>
                    <a:lnTo>
                      <a:pt x="24" y="17"/>
                    </a:lnTo>
                    <a:lnTo>
                      <a:pt x="24" y="19"/>
                    </a:lnTo>
                    <a:lnTo>
                      <a:pt x="24" y="20"/>
                    </a:lnTo>
                    <a:lnTo>
                      <a:pt x="22" y="20"/>
                    </a:lnTo>
                    <a:lnTo>
                      <a:pt x="22" y="22"/>
                    </a:lnTo>
                    <a:lnTo>
                      <a:pt x="21" y="23"/>
                    </a:lnTo>
                    <a:lnTo>
                      <a:pt x="20" y="24"/>
                    </a:lnTo>
                    <a:lnTo>
                      <a:pt x="20" y="26"/>
                    </a:lnTo>
                    <a:lnTo>
                      <a:pt x="18" y="26"/>
                    </a:lnTo>
                    <a:lnTo>
                      <a:pt x="17" y="27"/>
                    </a:lnTo>
                    <a:lnTo>
                      <a:pt x="17" y="29"/>
                    </a:lnTo>
                    <a:lnTo>
                      <a:pt x="15" y="29"/>
                    </a:lnTo>
                    <a:lnTo>
                      <a:pt x="14" y="30"/>
                    </a:lnTo>
                    <a:lnTo>
                      <a:pt x="13" y="30"/>
                    </a:lnTo>
                    <a:lnTo>
                      <a:pt x="13" y="31"/>
                    </a:lnTo>
                    <a:lnTo>
                      <a:pt x="11" y="31"/>
                    </a:lnTo>
                    <a:lnTo>
                      <a:pt x="10" y="31"/>
                    </a:lnTo>
                    <a:lnTo>
                      <a:pt x="8" y="31"/>
                    </a:lnTo>
                    <a:lnTo>
                      <a:pt x="7" y="31"/>
                    </a:lnTo>
                    <a:lnTo>
                      <a:pt x="6" y="31"/>
                    </a:lnTo>
                    <a:lnTo>
                      <a:pt x="4" y="31"/>
                    </a:lnTo>
                    <a:lnTo>
                      <a:pt x="4" y="30"/>
                    </a:lnTo>
                    <a:lnTo>
                      <a:pt x="3" y="30"/>
                    </a:lnTo>
                    <a:lnTo>
                      <a:pt x="3" y="29"/>
                    </a:lnTo>
                    <a:lnTo>
                      <a:pt x="1" y="27"/>
                    </a:lnTo>
                    <a:lnTo>
                      <a:pt x="1" y="26"/>
                    </a:lnTo>
                    <a:lnTo>
                      <a:pt x="1" y="24"/>
                    </a:lnTo>
                    <a:lnTo>
                      <a:pt x="1" y="23"/>
                    </a:lnTo>
                    <a:lnTo>
                      <a:pt x="0" y="2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099" name="Freeform 189"/>
              <p:cNvSpPr>
                <a:spLocks/>
              </p:cNvSpPr>
              <p:nvPr/>
            </p:nvSpPr>
            <p:spPr bwMode="auto">
              <a:xfrm>
                <a:off x="3398" y="1145"/>
                <a:ext cx="35" cy="42"/>
              </a:xfrm>
              <a:custGeom>
                <a:avLst/>
                <a:gdLst>
                  <a:gd name="T0" fmla="*/ 0 w 27"/>
                  <a:gd name="T1" fmla="*/ 249 h 33"/>
                  <a:gd name="T2" fmla="*/ 1 w 27"/>
                  <a:gd name="T3" fmla="*/ 213 h 33"/>
                  <a:gd name="T4" fmla="*/ 38 w 27"/>
                  <a:gd name="T5" fmla="*/ 173 h 33"/>
                  <a:gd name="T6" fmla="*/ 49 w 27"/>
                  <a:gd name="T7" fmla="*/ 154 h 33"/>
                  <a:gd name="T8" fmla="*/ 49 w 27"/>
                  <a:gd name="T9" fmla="*/ 121 h 33"/>
                  <a:gd name="T10" fmla="*/ 83 w 27"/>
                  <a:gd name="T11" fmla="*/ 97 h 33"/>
                  <a:gd name="T12" fmla="*/ 97 w 27"/>
                  <a:gd name="T13" fmla="*/ 76 h 33"/>
                  <a:gd name="T14" fmla="*/ 108 w 27"/>
                  <a:gd name="T15" fmla="*/ 76 h 33"/>
                  <a:gd name="T16" fmla="*/ 140 w 27"/>
                  <a:gd name="T17" fmla="*/ 59 h 33"/>
                  <a:gd name="T18" fmla="*/ 144 w 27"/>
                  <a:gd name="T19" fmla="*/ 36 h 33"/>
                  <a:gd name="T20" fmla="*/ 181 w 27"/>
                  <a:gd name="T21" fmla="*/ 36 h 33"/>
                  <a:gd name="T22" fmla="*/ 187 w 27"/>
                  <a:gd name="T23" fmla="*/ 28 h 33"/>
                  <a:gd name="T24" fmla="*/ 235 w 27"/>
                  <a:gd name="T25" fmla="*/ 0 h 33"/>
                  <a:gd name="T26" fmla="*/ 271 w 27"/>
                  <a:gd name="T27" fmla="*/ 0 h 33"/>
                  <a:gd name="T28" fmla="*/ 274 w 27"/>
                  <a:gd name="T29" fmla="*/ 0 h 33"/>
                  <a:gd name="T30" fmla="*/ 305 w 27"/>
                  <a:gd name="T31" fmla="*/ 28 h 33"/>
                  <a:gd name="T32" fmla="*/ 318 w 27"/>
                  <a:gd name="T33" fmla="*/ 36 h 33"/>
                  <a:gd name="T34" fmla="*/ 324 w 27"/>
                  <a:gd name="T35" fmla="*/ 75 h 33"/>
                  <a:gd name="T36" fmla="*/ 355 w 27"/>
                  <a:gd name="T37" fmla="*/ 97 h 33"/>
                  <a:gd name="T38" fmla="*/ 355 w 27"/>
                  <a:gd name="T39" fmla="*/ 131 h 33"/>
                  <a:gd name="T40" fmla="*/ 324 w 27"/>
                  <a:gd name="T41" fmla="*/ 157 h 33"/>
                  <a:gd name="T42" fmla="*/ 318 w 27"/>
                  <a:gd name="T43" fmla="*/ 196 h 33"/>
                  <a:gd name="T44" fmla="*/ 318 w 27"/>
                  <a:gd name="T45" fmla="*/ 220 h 33"/>
                  <a:gd name="T46" fmla="*/ 305 w 27"/>
                  <a:gd name="T47" fmla="*/ 255 h 33"/>
                  <a:gd name="T48" fmla="*/ 271 w 27"/>
                  <a:gd name="T49" fmla="*/ 271 h 33"/>
                  <a:gd name="T50" fmla="*/ 242 w 27"/>
                  <a:gd name="T51" fmla="*/ 297 h 33"/>
                  <a:gd name="T52" fmla="*/ 235 w 27"/>
                  <a:gd name="T53" fmla="*/ 325 h 33"/>
                  <a:gd name="T54" fmla="*/ 187 w 27"/>
                  <a:gd name="T55" fmla="*/ 331 h 33"/>
                  <a:gd name="T56" fmla="*/ 181 w 27"/>
                  <a:gd name="T57" fmla="*/ 345 h 33"/>
                  <a:gd name="T58" fmla="*/ 140 w 27"/>
                  <a:gd name="T59" fmla="*/ 358 h 33"/>
                  <a:gd name="T60" fmla="*/ 108 w 27"/>
                  <a:gd name="T61" fmla="*/ 358 h 33"/>
                  <a:gd name="T62" fmla="*/ 97 w 27"/>
                  <a:gd name="T63" fmla="*/ 358 h 33"/>
                  <a:gd name="T64" fmla="*/ 83 w 27"/>
                  <a:gd name="T65" fmla="*/ 345 h 33"/>
                  <a:gd name="T66" fmla="*/ 49 w 27"/>
                  <a:gd name="T67" fmla="*/ 345 h 33"/>
                  <a:gd name="T68" fmla="*/ 38 w 27"/>
                  <a:gd name="T69" fmla="*/ 331 h 33"/>
                  <a:gd name="T70" fmla="*/ 1 w 27"/>
                  <a:gd name="T71" fmla="*/ 325 h 33"/>
                  <a:gd name="T72" fmla="*/ 1 w 27"/>
                  <a:gd name="T73" fmla="*/ 297 h 33"/>
                  <a:gd name="T74" fmla="*/ 1 w 27"/>
                  <a:gd name="T75" fmla="*/ 281 h 33"/>
                  <a:gd name="T76" fmla="*/ 1 w 27"/>
                  <a:gd name="T77" fmla="*/ 271 h 33"/>
                  <a:gd name="T78" fmla="*/ 0 w 27"/>
                  <a:gd name="T79" fmla="*/ 271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3">
                    <a:moveTo>
                      <a:pt x="0" y="23"/>
                    </a:moveTo>
                    <a:lnTo>
                      <a:pt x="0" y="22"/>
                    </a:lnTo>
                    <a:lnTo>
                      <a:pt x="1" y="20"/>
                    </a:lnTo>
                    <a:lnTo>
                      <a:pt x="1" y="19"/>
                    </a:lnTo>
                    <a:lnTo>
                      <a:pt x="1" y="17"/>
                    </a:lnTo>
                    <a:lnTo>
                      <a:pt x="3" y="16"/>
                    </a:lnTo>
                    <a:lnTo>
                      <a:pt x="3" y="14"/>
                    </a:lnTo>
                    <a:lnTo>
                      <a:pt x="4" y="13"/>
                    </a:lnTo>
                    <a:lnTo>
                      <a:pt x="4" y="12"/>
                    </a:lnTo>
                    <a:lnTo>
                      <a:pt x="4" y="10"/>
                    </a:lnTo>
                    <a:lnTo>
                      <a:pt x="6" y="10"/>
                    </a:lnTo>
                    <a:lnTo>
                      <a:pt x="6" y="9"/>
                    </a:lnTo>
                    <a:lnTo>
                      <a:pt x="7" y="9"/>
                    </a:lnTo>
                    <a:lnTo>
                      <a:pt x="7" y="7"/>
                    </a:lnTo>
                    <a:lnTo>
                      <a:pt x="8" y="7"/>
                    </a:lnTo>
                    <a:lnTo>
                      <a:pt x="8" y="6"/>
                    </a:lnTo>
                    <a:lnTo>
                      <a:pt x="10" y="5"/>
                    </a:lnTo>
                    <a:lnTo>
                      <a:pt x="11" y="3"/>
                    </a:lnTo>
                    <a:lnTo>
                      <a:pt x="13" y="3"/>
                    </a:lnTo>
                    <a:lnTo>
                      <a:pt x="14" y="2"/>
                    </a:lnTo>
                    <a:lnTo>
                      <a:pt x="15" y="2"/>
                    </a:lnTo>
                    <a:lnTo>
                      <a:pt x="17" y="0"/>
                    </a:lnTo>
                    <a:lnTo>
                      <a:pt x="18" y="0"/>
                    </a:lnTo>
                    <a:lnTo>
                      <a:pt x="20" y="0"/>
                    </a:lnTo>
                    <a:lnTo>
                      <a:pt x="21" y="0"/>
                    </a:lnTo>
                    <a:lnTo>
                      <a:pt x="22" y="2"/>
                    </a:lnTo>
                    <a:lnTo>
                      <a:pt x="24" y="3"/>
                    </a:lnTo>
                    <a:lnTo>
                      <a:pt x="25" y="5"/>
                    </a:lnTo>
                    <a:lnTo>
                      <a:pt x="25" y="6"/>
                    </a:lnTo>
                    <a:lnTo>
                      <a:pt x="25" y="7"/>
                    </a:lnTo>
                    <a:lnTo>
                      <a:pt x="27" y="9"/>
                    </a:lnTo>
                    <a:lnTo>
                      <a:pt x="27" y="10"/>
                    </a:lnTo>
                    <a:lnTo>
                      <a:pt x="27" y="12"/>
                    </a:lnTo>
                    <a:lnTo>
                      <a:pt x="25" y="13"/>
                    </a:lnTo>
                    <a:lnTo>
                      <a:pt x="25" y="14"/>
                    </a:lnTo>
                    <a:lnTo>
                      <a:pt x="25" y="16"/>
                    </a:lnTo>
                    <a:lnTo>
                      <a:pt x="24" y="17"/>
                    </a:lnTo>
                    <a:lnTo>
                      <a:pt x="24" y="19"/>
                    </a:lnTo>
                    <a:lnTo>
                      <a:pt x="24" y="20"/>
                    </a:lnTo>
                    <a:lnTo>
                      <a:pt x="22" y="22"/>
                    </a:lnTo>
                    <a:lnTo>
                      <a:pt x="22" y="23"/>
                    </a:lnTo>
                    <a:lnTo>
                      <a:pt x="21" y="24"/>
                    </a:lnTo>
                    <a:lnTo>
                      <a:pt x="20" y="24"/>
                    </a:lnTo>
                    <a:lnTo>
                      <a:pt x="20" y="26"/>
                    </a:lnTo>
                    <a:lnTo>
                      <a:pt x="18" y="27"/>
                    </a:lnTo>
                    <a:lnTo>
                      <a:pt x="17" y="29"/>
                    </a:lnTo>
                    <a:lnTo>
                      <a:pt x="15" y="30"/>
                    </a:lnTo>
                    <a:lnTo>
                      <a:pt x="14" y="30"/>
                    </a:lnTo>
                    <a:lnTo>
                      <a:pt x="13" y="31"/>
                    </a:lnTo>
                    <a:lnTo>
                      <a:pt x="11" y="33"/>
                    </a:lnTo>
                    <a:lnTo>
                      <a:pt x="10" y="33"/>
                    </a:lnTo>
                    <a:lnTo>
                      <a:pt x="8" y="33"/>
                    </a:lnTo>
                    <a:lnTo>
                      <a:pt x="7" y="33"/>
                    </a:lnTo>
                    <a:lnTo>
                      <a:pt x="6" y="33"/>
                    </a:lnTo>
                    <a:lnTo>
                      <a:pt x="6" y="31"/>
                    </a:lnTo>
                    <a:lnTo>
                      <a:pt x="4" y="31"/>
                    </a:lnTo>
                    <a:lnTo>
                      <a:pt x="3" y="31"/>
                    </a:lnTo>
                    <a:lnTo>
                      <a:pt x="3" y="30"/>
                    </a:lnTo>
                    <a:lnTo>
                      <a:pt x="1" y="29"/>
                    </a:lnTo>
                    <a:lnTo>
                      <a:pt x="1" y="27"/>
                    </a:lnTo>
                    <a:lnTo>
                      <a:pt x="1" y="26"/>
                    </a:lnTo>
                    <a:lnTo>
                      <a:pt x="1" y="24"/>
                    </a:lnTo>
                    <a:lnTo>
                      <a:pt x="0" y="24"/>
                    </a:lnTo>
                    <a:lnTo>
                      <a:pt x="0" y="2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00" name="Freeform 190"/>
              <p:cNvSpPr>
                <a:spLocks/>
              </p:cNvSpPr>
              <p:nvPr/>
            </p:nvSpPr>
            <p:spPr bwMode="auto">
              <a:xfrm>
                <a:off x="3398" y="1187"/>
                <a:ext cx="35" cy="40"/>
              </a:xfrm>
              <a:custGeom>
                <a:avLst/>
                <a:gdLst>
                  <a:gd name="T0" fmla="*/ 0 w 27"/>
                  <a:gd name="T1" fmla="*/ 195 h 32"/>
                  <a:gd name="T2" fmla="*/ 1 w 27"/>
                  <a:gd name="T3" fmla="*/ 173 h 32"/>
                  <a:gd name="T4" fmla="*/ 38 w 27"/>
                  <a:gd name="T5" fmla="*/ 148 h 32"/>
                  <a:gd name="T6" fmla="*/ 49 w 27"/>
                  <a:gd name="T7" fmla="*/ 118 h 32"/>
                  <a:gd name="T8" fmla="*/ 49 w 27"/>
                  <a:gd name="T9" fmla="*/ 95 h 32"/>
                  <a:gd name="T10" fmla="*/ 83 w 27"/>
                  <a:gd name="T11" fmla="*/ 76 h 32"/>
                  <a:gd name="T12" fmla="*/ 97 w 27"/>
                  <a:gd name="T13" fmla="*/ 70 h 32"/>
                  <a:gd name="T14" fmla="*/ 108 w 27"/>
                  <a:gd name="T15" fmla="*/ 49 h 32"/>
                  <a:gd name="T16" fmla="*/ 140 w 27"/>
                  <a:gd name="T17" fmla="*/ 39 h 32"/>
                  <a:gd name="T18" fmla="*/ 144 w 27"/>
                  <a:gd name="T19" fmla="*/ 31 h 32"/>
                  <a:gd name="T20" fmla="*/ 181 w 27"/>
                  <a:gd name="T21" fmla="*/ 1 h 32"/>
                  <a:gd name="T22" fmla="*/ 187 w 27"/>
                  <a:gd name="T23" fmla="*/ 0 h 32"/>
                  <a:gd name="T24" fmla="*/ 235 w 27"/>
                  <a:gd name="T25" fmla="*/ 0 h 32"/>
                  <a:gd name="T26" fmla="*/ 271 w 27"/>
                  <a:gd name="T27" fmla="*/ 0 h 32"/>
                  <a:gd name="T28" fmla="*/ 274 w 27"/>
                  <a:gd name="T29" fmla="*/ 0 h 32"/>
                  <a:gd name="T30" fmla="*/ 305 w 27"/>
                  <a:gd name="T31" fmla="*/ 1 h 32"/>
                  <a:gd name="T32" fmla="*/ 318 w 27"/>
                  <a:gd name="T33" fmla="*/ 31 h 32"/>
                  <a:gd name="T34" fmla="*/ 324 w 27"/>
                  <a:gd name="T35" fmla="*/ 49 h 32"/>
                  <a:gd name="T36" fmla="*/ 355 w 27"/>
                  <a:gd name="T37" fmla="*/ 70 h 32"/>
                  <a:gd name="T38" fmla="*/ 355 w 27"/>
                  <a:gd name="T39" fmla="*/ 110 h 32"/>
                  <a:gd name="T40" fmla="*/ 324 w 27"/>
                  <a:gd name="T41" fmla="*/ 138 h 32"/>
                  <a:gd name="T42" fmla="*/ 318 w 27"/>
                  <a:gd name="T43" fmla="*/ 156 h 32"/>
                  <a:gd name="T44" fmla="*/ 318 w 27"/>
                  <a:gd name="T45" fmla="*/ 185 h 32"/>
                  <a:gd name="T46" fmla="*/ 305 w 27"/>
                  <a:gd name="T47" fmla="*/ 211 h 32"/>
                  <a:gd name="T48" fmla="*/ 271 w 27"/>
                  <a:gd name="T49" fmla="*/ 231 h 32"/>
                  <a:gd name="T50" fmla="*/ 242 w 27"/>
                  <a:gd name="T51" fmla="*/ 260 h 32"/>
                  <a:gd name="T52" fmla="*/ 235 w 27"/>
                  <a:gd name="T53" fmla="*/ 264 h 32"/>
                  <a:gd name="T54" fmla="*/ 187 w 27"/>
                  <a:gd name="T55" fmla="*/ 270 h 32"/>
                  <a:gd name="T56" fmla="*/ 181 w 27"/>
                  <a:gd name="T57" fmla="*/ 291 h 32"/>
                  <a:gd name="T58" fmla="*/ 140 w 27"/>
                  <a:gd name="T59" fmla="*/ 291 h 32"/>
                  <a:gd name="T60" fmla="*/ 108 w 27"/>
                  <a:gd name="T61" fmla="*/ 304 h 32"/>
                  <a:gd name="T62" fmla="*/ 97 w 27"/>
                  <a:gd name="T63" fmla="*/ 291 h 32"/>
                  <a:gd name="T64" fmla="*/ 83 w 27"/>
                  <a:gd name="T65" fmla="*/ 291 h 32"/>
                  <a:gd name="T66" fmla="*/ 49 w 27"/>
                  <a:gd name="T67" fmla="*/ 291 h 32"/>
                  <a:gd name="T68" fmla="*/ 38 w 27"/>
                  <a:gd name="T69" fmla="*/ 270 h 32"/>
                  <a:gd name="T70" fmla="*/ 1 w 27"/>
                  <a:gd name="T71" fmla="*/ 264 h 32"/>
                  <a:gd name="T72" fmla="*/ 1 w 27"/>
                  <a:gd name="T73" fmla="*/ 260 h 32"/>
                  <a:gd name="T74" fmla="*/ 1 w 27"/>
                  <a:gd name="T75" fmla="*/ 233 h 32"/>
                  <a:gd name="T76" fmla="*/ 1 w 27"/>
                  <a:gd name="T77" fmla="*/ 231 h 32"/>
                  <a:gd name="T78" fmla="*/ 0 w 27"/>
                  <a:gd name="T79" fmla="*/ 211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0" y="22"/>
                    </a:moveTo>
                    <a:lnTo>
                      <a:pt x="0" y="21"/>
                    </a:lnTo>
                    <a:lnTo>
                      <a:pt x="1" y="19"/>
                    </a:lnTo>
                    <a:lnTo>
                      <a:pt x="1" y="18"/>
                    </a:lnTo>
                    <a:lnTo>
                      <a:pt x="1" y="17"/>
                    </a:lnTo>
                    <a:lnTo>
                      <a:pt x="3" y="15"/>
                    </a:lnTo>
                    <a:lnTo>
                      <a:pt x="3" y="14"/>
                    </a:lnTo>
                    <a:lnTo>
                      <a:pt x="4" y="12"/>
                    </a:lnTo>
                    <a:lnTo>
                      <a:pt x="4" y="11"/>
                    </a:lnTo>
                    <a:lnTo>
                      <a:pt x="4" y="10"/>
                    </a:lnTo>
                    <a:lnTo>
                      <a:pt x="6" y="10"/>
                    </a:lnTo>
                    <a:lnTo>
                      <a:pt x="6" y="8"/>
                    </a:lnTo>
                    <a:lnTo>
                      <a:pt x="7" y="8"/>
                    </a:lnTo>
                    <a:lnTo>
                      <a:pt x="7" y="7"/>
                    </a:lnTo>
                    <a:lnTo>
                      <a:pt x="8" y="5"/>
                    </a:lnTo>
                    <a:lnTo>
                      <a:pt x="10" y="4"/>
                    </a:lnTo>
                    <a:lnTo>
                      <a:pt x="11" y="3"/>
                    </a:lnTo>
                    <a:lnTo>
                      <a:pt x="13" y="1"/>
                    </a:lnTo>
                    <a:lnTo>
                      <a:pt x="14" y="1"/>
                    </a:lnTo>
                    <a:lnTo>
                      <a:pt x="14" y="0"/>
                    </a:lnTo>
                    <a:lnTo>
                      <a:pt x="15" y="0"/>
                    </a:lnTo>
                    <a:lnTo>
                      <a:pt x="17" y="0"/>
                    </a:lnTo>
                    <a:lnTo>
                      <a:pt x="18" y="0"/>
                    </a:lnTo>
                    <a:lnTo>
                      <a:pt x="20" y="0"/>
                    </a:lnTo>
                    <a:lnTo>
                      <a:pt x="21" y="0"/>
                    </a:lnTo>
                    <a:lnTo>
                      <a:pt x="22" y="0"/>
                    </a:lnTo>
                    <a:lnTo>
                      <a:pt x="22" y="1"/>
                    </a:lnTo>
                    <a:lnTo>
                      <a:pt x="24" y="1"/>
                    </a:lnTo>
                    <a:lnTo>
                      <a:pt x="24" y="3"/>
                    </a:lnTo>
                    <a:lnTo>
                      <a:pt x="25" y="4"/>
                    </a:lnTo>
                    <a:lnTo>
                      <a:pt x="25" y="5"/>
                    </a:lnTo>
                    <a:lnTo>
                      <a:pt x="27" y="7"/>
                    </a:lnTo>
                    <a:lnTo>
                      <a:pt x="27" y="8"/>
                    </a:lnTo>
                    <a:lnTo>
                      <a:pt x="27" y="11"/>
                    </a:lnTo>
                    <a:lnTo>
                      <a:pt x="25" y="12"/>
                    </a:lnTo>
                    <a:lnTo>
                      <a:pt x="25" y="14"/>
                    </a:lnTo>
                    <a:lnTo>
                      <a:pt x="25" y="15"/>
                    </a:lnTo>
                    <a:lnTo>
                      <a:pt x="24" y="17"/>
                    </a:lnTo>
                    <a:lnTo>
                      <a:pt x="24" y="18"/>
                    </a:lnTo>
                    <a:lnTo>
                      <a:pt x="24" y="19"/>
                    </a:lnTo>
                    <a:lnTo>
                      <a:pt x="22" y="21"/>
                    </a:lnTo>
                    <a:lnTo>
                      <a:pt x="22" y="22"/>
                    </a:lnTo>
                    <a:lnTo>
                      <a:pt x="21" y="22"/>
                    </a:lnTo>
                    <a:lnTo>
                      <a:pt x="20" y="24"/>
                    </a:lnTo>
                    <a:lnTo>
                      <a:pt x="20" y="25"/>
                    </a:lnTo>
                    <a:lnTo>
                      <a:pt x="18" y="27"/>
                    </a:lnTo>
                    <a:lnTo>
                      <a:pt x="17" y="27"/>
                    </a:lnTo>
                    <a:lnTo>
                      <a:pt x="17" y="28"/>
                    </a:lnTo>
                    <a:lnTo>
                      <a:pt x="15" y="29"/>
                    </a:lnTo>
                    <a:lnTo>
                      <a:pt x="14" y="29"/>
                    </a:lnTo>
                    <a:lnTo>
                      <a:pt x="13" y="31"/>
                    </a:lnTo>
                    <a:lnTo>
                      <a:pt x="11" y="31"/>
                    </a:lnTo>
                    <a:lnTo>
                      <a:pt x="10" y="31"/>
                    </a:lnTo>
                    <a:lnTo>
                      <a:pt x="10" y="32"/>
                    </a:lnTo>
                    <a:lnTo>
                      <a:pt x="8" y="32"/>
                    </a:lnTo>
                    <a:lnTo>
                      <a:pt x="8" y="31"/>
                    </a:lnTo>
                    <a:lnTo>
                      <a:pt x="7" y="31"/>
                    </a:lnTo>
                    <a:lnTo>
                      <a:pt x="6" y="31"/>
                    </a:lnTo>
                    <a:lnTo>
                      <a:pt x="4" y="31"/>
                    </a:lnTo>
                    <a:lnTo>
                      <a:pt x="3" y="29"/>
                    </a:lnTo>
                    <a:lnTo>
                      <a:pt x="3" y="28"/>
                    </a:lnTo>
                    <a:lnTo>
                      <a:pt x="1" y="28"/>
                    </a:lnTo>
                    <a:lnTo>
                      <a:pt x="1" y="27"/>
                    </a:lnTo>
                    <a:lnTo>
                      <a:pt x="1" y="25"/>
                    </a:lnTo>
                    <a:lnTo>
                      <a:pt x="1" y="24"/>
                    </a:lnTo>
                    <a:lnTo>
                      <a:pt x="0" y="2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01" name="Freeform 191"/>
              <p:cNvSpPr>
                <a:spLocks/>
              </p:cNvSpPr>
              <p:nvPr/>
            </p:nvSpPr>
            <p:spPr bwMode="auto">
              <a:xfrm>
                <a:off x="3398" y="1226"/>
                <a:ext cx="35" cy="42"/>
              </a:xfrm>
              <a:custGeom>
                <a:avLst/>
                <a:gdLst>
                  <a:gd name="T0" fmla="*/ 0 w 27"/>
                  <a:gd name="T1" fmla="*/ 340 h 32"/>
                  <a:gd name="T2" fmla="*/ 1 w 27"/>
                  <a:gd name="T3" fmla="*/ 287 h 32"/>
                  <a:gd name="T4" fmla="*/ 38 w 27"/>
                  <a:gd name="T5" fmla="*/ 230 h 32"/>
                  <a:gd name="T6" fmla="*/ 49 w 27"/>
                  <a:gd name="T7" fmla="*/ 189 h 32"/>
                  <a:gd name="T8" fmla="*/ 49 w 27"/>
                  <a:gd name="T9" fmla="*/ 164 h 32"/>
                  <a:gd name="T10" fmla="*/ 83 w 27"/>
                  <a:gd name="T11" fmla="*/ 150 h 32"/>
                  <a:gd name="T12" fmla="*/ 97 w 27"/>
                  <a:gd name="T13" fmla="*/ 125 h 32"/>
                  <a:gd name="T14" fmla="*/ 108 w 27"/>
                  <a:gd name="T15" fmla="*/ 110 h 32"/>
                  <a:gd name="T16" fmla="*/ 140 w 27"/>
                  <a:gd name="T17" fmla="*/ 84 h 32"/>
                  <a:gd name="T18" fmla="*/ 144 w 27"/>
                  <a:gd name="T19" fmla="*/ 64 h 32"/>
                  <a:gd name="T20" fmla="*/ 181 w 27"/>
                  <a:gd name="T21" fmla="*/ 49 h 32"/>
                  <a:gd name="T22" fmla="*/ 187 w 27"/>
                  <a:gd name="T23" fmla="*/ 1 h 32"/>
                  <a:gd name="T24" fmla="*/ 235 w 27"/>
                  <a:gd name="T25" fmla="*/ 1 h 32"/>
                  <a:gd name="T26" fmla="*/ 271 w 27"/>
                  <a:gd name="T27" fmla="*/ 0 h 32"/>
                  <a:gd name="T28" fmla="*/ 274 w 27"/>
                  <a:gd name="T29" fmla="*/ 1 h 32"/>
                  <a:gd name="T30" fmla="*/ 305 w 27"/>
                  <a:gd name="T31" fmla="*/ 1 h 32"/>
                  <a:gd name="T32" fmla="*/ 318 w 27"/>
                  <a:gd name="T33" fmla="*/ 64 h 32"/>
                  <a:gd name="T34" fmla="*/ 324 w 27"/>
                  <a:gd name="T35" fmla="*/ 84 h 32"/>
                  <a:gd name="T36" fmla="*/ 355 w 27"/>
                  <a:gd name="T37" fmla="*/ 125 h 32"/>
                  <a:gd name="T38" fmla="*/ 355 w 27"/>
                  <a:gd name="T39" fmla="*/ 164 h 32"/>
                  <a:gd name="T40" fmla="*/ 324 w 27"/>
                  <a:gd name="T41" fmla="*/ 215 h 32"/>
                  <a:gd name="T42" fmla="*/ 318 w 27"/>
                  <a:gd name="T43" fmla="*/ 282 h 32"/>
                  <a:gd name="T44" fmla="*/ 318 w 27"/>
                  <a:gd name="T45" fmla="*/ 287 h 32"/>
                  <a:gd name="T46" fmla="*/ 305 w 27"/>
                  <a:gd name="T47" fmla="*/ 340 h 32"/>
                  <a:gd name="T48" fmla="*/ 271 w 27"/>
                  <a:gd name="T49" fmla="*/ 377 h 32"/>
                  <a:gd name="T50" fmla="*/ 242 w 27"/>
                  <a:gd name="T51" fmla="*/ 407 h 32"/>
                  <a:gd name="T52" fmla="*/ 235 w 27"/>
                  <a:gd name="T53" fmla="*/ 446 h 32"/>
                  <a:gd name="T54" fmla="*/ 187 w 27"/>
                  <a:gd name="T55" fmla="*/ 475 h 32"/>
                  <a:gd name="T56" fmla="*/ 181 w 27"/>
                  <a:gd name="T57" fmla="*/ 486 h 32"/>
                  <a:gd name="T58" fmla="*/ 140 w 27"/>
                  <a:gd name="T59" fmla="*/ 486 h 32"/>
                  <a:gd name="T60" fmla="*/ 108 w 27"/>
                  <a:gd name="T61" fmla="*/ 486 h 32"/>
                  <a:gd name="T62" fmla="*/ 97 w 27"/>
                  <a:gd name="T63" fmla="*/ 486 h 32"/>
                  <a:gd name="T64" fmla="*/ 83 w 27"/>
                  <a:gd name="T65" fmla="*/ 486 h 32"/>
                  <a:gd name="T66" fmla="*/ 49 w 27"/>
                  <a:gd name="T67" fmla="*/ 475 h 32"/>
                  <a:gd name="T68" fmla="*/ 38 w 27"/>
                  <a:gd name="T69" fmla="*/ 446 h 32"/>
                  <a:gd name="T70" fmla="*/ 1 w 27"/>
                  <a:gd name="T71" fmla="*/ 428 h 32"/>
                  <a:gd name="T72" fmla="*/ 1 w 27"/>
                  <a:gd name="T73" fmla="*/ 407 h 32"/>
                  <a:gd name="T74" fmla="*/ 1 w 27"/>
                  <a:gd name="T75" fmla="*/ 407 h 32"/>
                  <a:gd name="T76" fmla="*/ 1 w 27"/>
                  <a:gd name="T77" fmla="*/ 377 h 32"/>
                  <a:gd name="T78" fmla="*/ 0 w 27"/>
                  <a:gd name="T79" fmla="*/ 370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0" y="24"/>
                    </a:moveTo>
                    <a:lnTo>
                      <a:pt x="0" y="22"/>
                    </a:lnTo>
                    <a:lnTo>
                      <a:pt x="1" y="21"/>
                    </a:lnTo>
                    <a:lnTo>
                      <a:pt x="1" y="19"/>
                    </a:lnTo>
                    <a:lnTo>
                      <a:pt x="1" y="17"/>
                    </a:lnTo>
                    <a:lnTo>
                      <a:pt x="3" y="15"/>
                    </a:lnTo>
                    <a:lnTo>
                      <a:pt x="3" y="14"/>
                    </a:lnTo>
                    <a:lnTo>
                      <a:pt x="4" y="12"/>
                    </a:lnTo>
                    <a:lnTo>
                      <a:pt x="4" y="11"/>
                    </a:lnTo>
                    <a:lnTo>
                      <a:pt x="6" y="10"/>
                    </a:lnTo>
                    <a:lnTo>
                      <a:pt x="7" y="8"/>
                    </a:lnTo>
                    <a:lnTo>
                      <a:pt x="7" y="7"/>
                    </a:lnTo>
                    <a:lnTo>
                      <a:pt x="8" y="7"/>
                    </a:lnTo>
                    <a:lnTo>
                      <a:pt x="8" y="5"/>
                    </a:lnTo>
                    <a:lnTo>
                      <a:pt x="10" y="5"/>
                    </a:lnTo>
                    <a:lnTo>
                      <a:pt x="10" y="4"/>
                    </a:lnTo>
                    <a:lnTo>
                      <a:pt x="11" y="4"/>
                    </a:lnTo>
                    <a:lnTo>
                      <a:pt x="11" y="3"/>
                    </a:lnTo>
                    <a:lnTo>
                      <a:pt x="13" y="3"/>
                    </a:lnTo>
                    <a:lnTo>
                      <a:pt x="14" y="1"/>
                    </a:lnTo>
                    <a:lnTo>
                      <a:pt x="15" y="1"/>
                    </a:lnTo>
                    <a:lnTo>
                      <a:pt x="17" y="1"/>
                    </a:lnTo>
                    <a:lnTo>
                      <a:pt x="18" y="0"/>
                    </a:lnTo>
                    <a:lnTo>
                      <a:pt x="20" y="0"/>
                    </a:lnTo>
                    <a:lnTo>
                      <a:pt x="20" y="1"/>
                    </a:lnTo>
                    <a:lnTo>
                      <a:pt x="21" y="1"/>
                    </a:lnTo>
                    <a:lnTo>
                      <a:pt x="22" y="1"/>
                    </a:lnTo>
                    <a:lnTo>
                      <a:pt x="24" y="3"/>
                    </a:lnTo>
                    <a:lnTo>
                      <a:pt x="24" y="4"/>
                    </a:lnTo>
                    <a:lnTo>
                      <a:pt x="25" y="4"/>
                    </a:lnTo>
                    <a:lnTo>
                      <a:pt x="25" y="5"/>
                    </a:lnTo>
                    <a:lnTo>
                      <a:pt x="25" y="7"/>
                    </a:lnTo>
                    <a:lnTo>
                      <a:pt x="27" y="8"/>
                    </a:lnTo>
                    <a:lnTo>
                      <a:pt x="27" y="10"/>
                    </a:lnTo>
                    <a:lnTo>
                      <a:pt x="27" y="11"/>
                    </a:lnTo>
                    <a:lnTo>
                      <a:pt x="25" y="12"/>
                    </a:lnTo>
                    <a:lnTo>
                      <a:pt x="25" y="14"/>
                    </a:lnTo>
                    <a:lnTo>
                      <a:pt x="25" y="15"/>
                    </a:lnTo>
                    <a:lnTo>
                      <a:pt x="24" y="18"/>
                    </a:lnTo>
                    <a:lnTo>
                      <a:pt x="24" y="19"/>
                    </a:lnTo>
                    <a:lnTo>
                      <a:pt x="22" y="21"/>
                    </a:lnTo>
                    <a:lnTo>
                      <a:pt x="22" y="22"/>
                    </a:lnTo>
                    <a:lnTo>
                      <a:pt x="21" y="24"/>
                    </a:lnTo>
                    <a:lnTo>
                      <a:pt x="20" y="25"/>
                    </a:lnTo>
                    <a:lnTo>
                      <a:pt x="20" y="27"/>
                    </a:lnTo>
                    <a:lnTo>
                      <a:pt x="18" y="27"/>
                    </a:lnTo>
                    <a:lnTo>
                      <a:pt x="17" y="28"/>
                    </a:lnTo>
                    <a:lnTo>
                      <a:pt x="17" y="29"/>
                    </a:lnTo>
                    <a:lnTo>
                      <a:pt x="15" y="29"/>
                    </a:lnTo>
                    <a:lnTo>
                      <a:pt x="14" y="31"/>
                    </a:lnTo>
                    <a:lnTo>
                      <a:pt x="13" y="31"/>
                    </a:lnTo>
                    <a:lnTo>
                      <a:pt x="13" y="32"/>
                    </a:lnTo>
                    <a:lnTo>
                      <a:pt x="11" y="32"/>
                    </a:lnTo>
                    <a:lnTo>
                      <a:pt x="10" y="32"/>
                    </a:lnTo>
                    <a:lnTo>
                      <a:pt x="8" y="32"/>
                    </a:lnTo>
                    <a:lnTo>
                      <a:pt x="7" y="32"/>
                    </a:lnTo>
                    <a:lnTo>
                      <a:pt x="6" y="32"/>
                    </a:lnTo>
                    <a:lnTo>
                      <a:pt x="4" y="32"/>
                    </a:lnTo>
                    <a:lnTo>
                      <a:pt x="4" y="31"/>
                    </a:lnTo>
                    <a:lnTo>
                      <a:pt x="3" y="31"/>
                    </a:lnTo>
                    <a:lnTo>
                      <a:pt x="3" y="29"/>
                    </a:lnTo>
                    <a:lnTo>
                      <a:pt x="1" y="28"/>
                    </a:lnTo>
                    <a:lnTo>
                      <a:pt x="1" y="27"/>
                    </a:lnTo>
                    <a:lnTo>
                      <a:pt x="1" y="25"/>
                    </a:lnTo>
                    <a:lnTo>
                      <a:pt x="1" y="24"/>
                    </a:lnTo>
                    <a:lnTo>
                      <a:pt x="0" y="24"/>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02" name="Freeform 192"/>
              <p:cNvSpPr>
                <a:spLocks/>
              </p:cNvSpPr>
              <p:nvPr/>
            </p:nvSpPr>
            <p:spPr bwMode="auto">
              <a:xfrm>
                <a:off x="3398" y="1268"/>
                <a:ext cx="35" cy="43"/>
              </a:xfrm>
              <a:custGeom>
                <a:avLst/>
                <a:gdLst>
                  <a:gd name="T0" fmla="*/ 0 w 27"/>
                  <a:gd name="T1" fmla="*/ 293 h 33"/>
                  <a:gd name="T2" fmla="*/ 1 w 27"/>
                  <a:gd name="T3" fmla="*/ 248 h 33"/>
                  <a:gd name="T4" fmla="*/ 38 w 27"/>
                  <a:gd name="T5" fmla="*/ 225 h 33"/>
                  <a:gd name="T6" fmla="*/ 49 w 27"/>
                  <a:gd name="T7" fmla="*/ 189 h 33"/>
                  <a:gd name="T8" fmla="*/ 49 w 27"/>
                  <a:gd name="T9" fmla="*/ 145 h 33"/>
                  <a:gd name="T10" fmla="*/ 83 w 27"/>
                  <a:gd name="T11" fmla="*/ 133 h 33"/>
                  <a:gd name="T12" fmla="*/ 97 w 27"/>
                  <a:gd name="T13" fmla="*/ 102 h 33"/>
                  <a:gd name="T14" fmla="*/ 108 w 27"/>
                  <a:gd name="T15" fmla="*/ 85 h 33"/>
                  <a:gd name="T16" fmla="*/ 140 w 27"/>
                  <a:gd name="T17" fmla="*/ 60 h 33"/>
                  <a:gd name="T18" fmla="*/ 144 w 27"/>
                  <a:gd name="T19" fmla="*/ 46 h 33"/>
                  <a:gd name="T20" fmla="*/ 181 w 27"/>
                  <a:gd name="T21" fmla="*/ 35 h 33"/>
                  <a:gd name="T22" fmla="*/ 187 w 27"/>
                  <a:gd name="T23" fmla="*/ 35 h 33"/>
                  <a:gd name="T24" fmla="*/ 235 w 27"/>
                  <a:gd name="T25" fmla="*/ 0 h 33"/>
                  <a:gd name="T26" fmla="*/ 271 w 27"/>
                  <a:gd name="T27" fmla="*/ 0 h 33"/>
                  <a:gd name="T28" fmla="*/ 274 w 27"/>
                  <a:gd name="T29" fmla="*/ 0 h 33"/>
                  <a:gd name="T30" fmla="*/ 305 w 27"/>
                  <a:gd name="T31" fmla="*/ 35 h 33"/>
                  <a:gd name="T32" fmla="*/ 318 w 27"/>
                  <a:gd name="T33" fmla="*/ 46 h 33"/>
                  <a:gd name="T34" fmla="*/ 324 w 27"/>
                  <a:gd name="T35" fmla="*/ 85 h 33"/>
                  <a:gd name="T36" fmla="*/ 355 w 27"/>
                  <a:gd name="T37" fmla="*/ 133 h 33"/>
                  <a:gd name="T38" fmla="*/ 355 w 27"/>
                  <a:gd name="T39" fmla="*/ 146 h 33"/>
                  <a:gd name="T40" fmla="*/ 324 w 27"/>
                  <a:gd name="T41" fmla="*/ 190 h 33"/>
                  <a:gd name="T42" fmla="*/ 318 w 27"/>
                  <a:gd name="T43" fmla="*/ 246 h 33"/>
                  <a:gd name="T44" fmla="*/ 318 w 27"/>
                  <a:gd name="T45" fmla="*/ 276 h 33"/>
                  <a:gd name="T46" fmla="*/ 305 w 27"/>
                  <a:gd name="T47" fmla="*/ 323 h 33"/>
                  <a:gd name="T48" fmla="*/ 271 w 27"/>
                  <a:gd name="T49" fmla="*/ 335 h 33"/>
                  <a:gd name="T50" fmla="*/ 242 w 27"/>
                  <a:gd name="T51" fmla="*/ 382 h 33"/>
                  <a:gd name="T52" fmla="*/ 235 w 27"/>
                  <a:gd name="T53" fmla="*/ 387 h 33"/>
                  <a:gd name="T54" fmla="*/ 187 w 27"/>
                  <a:gd name="T55" fmla="*/ 421 h 33"/>
                  <a:gd name="T56" fmla="*/ 181 w 27"/>
                  <a:gd name="T57" fmla="*/ 437 h 33"/>
                  <a:gd name="T58" fmla="*/ 140 w 27"/>
                  <a:gd name="T59" fmla="*/ 466 h 33"/>
                  <a:gd name="T60" fmla="*/ 108 w 27"/>
                  <a:gd name="T61" fmla="*/ 466 h 33"/>
                  <a:gd name="T62" fmla="*/ 97 w 27"/>
                  <a:gd name="T63" fmla="*/ 466 h 33"/>
                  <a:gd name="T64" fmla="*/ 83 w 27"/>
                  <a:gd name="T65" fmla="*/ 437 h 33"/>
                  <a:gd name="T66" fmla="*/ 49 w 27"/>
                  <a:gd name="T67" fmla="*/ 437 h 33"/>
                  <a:gd name="T68" fmla="*/ 38 w 27"/>
                  <a:gd name="T69" fmla="*/ 421 h 33"/>
                  <a:gd name="T70" fmla="*/ 1 w 27"/>
                  <a:gd name="T71" fmla="*/ 387 h 33"/>
                  <a:gd name="T72" fmla="*/ 1 w 27"/>
                  <a:gd name="T73" fmla="*/ 382 h 33"/>
                  <a:gd name="T74" fmla="*/ 1 w 27"/>
                  <a:gd name="T75" fmla="*/ 360 h 33"/>
                  <a:gd name="T76" fmla="*/ 1 w 27"/>
                  <a:gd name="T77" fmla="*/ 335 h 33"/>
                  <a:gd name="T78" fmla="*/ 0 w 27"/>
                  <a:gd name="T79" fmla="*/ 335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3">
                    <a:moveTo>
                      <a:pt x="0" y="23"/>
                    </a:moveTo>
                    <a:lnTo>
                      <a:pt x="0" y="21"/>
                    </a:lnTo>
                    <a:lnTo>
                      <a:pt x="1" y="20"/>
                    </a:lnTo>
                    <a:lnTo>
                      <a:pt x="1" y="18"/>
                    </a:lnTo>
                    <a:lnTo>
                      <a:pt x="1" y="17"/>
                    </a:lnTo>
                    <a:lnTo>
                      <a:pt x="3" y="16"/>
                    </a:lnTo>
                    <a:lnTo>
                      <a:pt x="3" y="14"/>
                    </a:lnTo>
                    <a:lnTo>
                      <a:pt x="4" y="13"/>
                    </a:lnTo>
                    <a:lnTo>
                      <a:pt x="4" y="11"/>
                    </a:lnTo>
                    <a:lnTo>
                      <a:pt x="4" y="10"/>
                    </a:lnTo>
                    <a:lnTo>
                      <a:pt x="6" y="10"/>
                    </a:lnTo>
                    <a:lnTo>
                      <a:pt x="6" y="9"/>
                    </a:lnTo>
                    <a:lnTo>
                      <a:pt x="7" y="9"/>
                    </a:lnTo>
                    <a:lnTo>
                      <a:pt x="7" y="7"/>
                    </a:lnTo>
                    <a:lnTo>
                      <a:pt x="8" y="6"/>
                    </a:lnTo>
                    <a:lnTo>
                      <a:pt x="10" y="4"/>
                    </a:lnTo>
                    <a:lnTo>
                      <a:pt x="11" y="3"/>
                    </a:lnTo>
                    <a:lnTo>
                      <a:pt x="13" y="2"/>
                    </a:lnTo>
                    <a:lnTo>
                      <a:pt x="14" y="2"/>
                    </a:lnTo>
                    <a:lnTo>
                      <a:pt x="15" y="0"/>
                    </a:lnTo>
                    <a:lnTo>
                      <a:pt x="17" y="0"/>
                    </a:lnTo>
                    <a:lnTo>
                      <a:pt x="18" y="0"/>
                    </a:lnTo>
                    <a:lnTo>
                      <a:pt x="20" y="0"/>
                    </a:lnTo>
                    <a:lnTo>
                      <a:pt x="21" y="0"/>
                    </a:lnTo>
                    <a:lnTo>
                      <a:pt x="22" y="2"/>
                    </a:lnTo>
                    <a:lnTo>
                      <a:pt x="24" y="3"/>
                    </a:lnTo>
                    <a:lnTo>
                      <a:pt x="25" y="4"/>
                    </a:lnTo>
                    <a:lnTo>
                      <a:pt x="25" y="6"/>
                    </a:lnTo>
                    <a:lnTo>
                      <a:pt x="25" y="7"/>
                    </a:lnTo>
                    <a:lnTo>
                      <a:pt x="27" y="9"/>
                    </a:lnTo>
                    <a:lnTo>
                      <a:pt x="27" y="10"/>
                    </a:lnTo>
                    <a:lnTo>
                      <a:pt x="27" y="11"/>
                    </a:lnTo>
                    <a:lnTo>
                      <a:pt x="25" y="13"/>
                    </a:lnTo>
                    <a:lnTo>
                      <a:pt x="25" y="14"/>
                    </a:lnTo>
                    <a:lnTo>
                      <a:pt x="25" y="16"/>
                    </a:lnTo>
                    <a:lnTo>
                      <a:pt x="24" y="17"/>
                    </a:lnTo>
                    <a:lnTo>
                      <a:pt x="24" y="18"/>
                    </a:lnTo>
                    <a:lnTo>
                      <a:pt x="24" y="20"/>
                    </a:lnTo>
                    <a:lnTo>
                      <a:pt x="22" y="21"/>
                    </a:lnTo>
                    <a:lnTo>
                      <a:pt x="22" y="23"/>
                    </a:lnTo>
                    <a:lnTo>
                      <a:pt x="21" y="23"/>
                    </a:lnTo>
                    <a:lnTo>
                      <a:pt x="20" y="24"/>
                    </a:lnTo>
                    <a:lnTo>
                      <a:pt x="20" y="26"/>
                    </a:lnTo>
                    <a:lnTo>
                      <a:pt x="18" y="27"/>
                    </a:lnTo>
                    <a:lnTo>
                      <a:pt x="17" y="28"/>
                    </a:lnTo>
                    <a:lnTo>
                      <a:pt x="15" y="30"/>
                    </a:lnTo>
                    <a:lnTo>
                      <a:pt x="14" y="30"/>
                    </a:lnTo>
                    <a:lnTo>
                      <a:pt x="13" y="31"/>
                    </a:lnTo>
                    <a:lnTo>
                      <a:pt x="11" y="33"/>
                    </a:lnTo>
                    <a:lnTo>
                      <a:pt x="10" y="33"/>
                    </a:lnTo>
                    <a:lnTo>
                      <a:pt x="8" y="33"/>
                    </a:lnTo>
                    <a:lnTo>
                      <a:pt x="7" y="33"/>
                    </a:lnTo>
                    <a:lnTo>
                      <a:pt x="6" y="33"/>
                    </a:lnTo>
                    <a:lnTo>
                      <a:pt x="6" y="31"/>
                    </a:lnTo>
                    <a:lnTo>
                      <a:pt x="4" y="31"/>
                    </a:lnTo>
                    <a:lnTo>
                      <a:pt x="3" y="31"/>
                    </a:lnTo>
                    <a:lnTo>
                      <a:pt x="3" y="30"/>
                    </a:lnTo>
                    <a:lnTo>
                      <a:pt x="1" y="28"/>
                    </a:lnTo>
                    <a:lnTo>
                      <a:pt x="1" y="27"/>
                    </a:lnTo>
                    <a:lnTo>
                      <a:pt x="1" y="26"/>
                    </a:lnTo>
                    <a:lnTo>
                      <a:pt x="1" y="24"/>
                    </a:lnTo>
                    <a:lnTo>
                      <a:pt x="0" y="24"/>
                    </a:lnTo>
                    <a:lnTo>
                      <a:pt x="0" y="2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03" name="Freeform 193"/>
              <p:cNvSpPr>
                <a:spLocks/>
              </p:cNvSpPr>
              <p:nvPr/>
            </p:nvSpPr>
            <p:spPr bwMode="auto">
              <a:xfrm>
                <a:off x="3398" y="1311"/>
                <a:ext cx="35" cy="41"/>
              </a:xfrm>
              <a:custGeom>
                <a:avLst/>
                <a:gdLst>
                  <a:gd name="T0" fmla="*/ 0 w 27"/>
                  <a:gd name="T1" fmla="*/ 350 h 31"/>
                  <a:gd name="T2" fmla="*/ 1 w 27"/>
                  <a:gd name="T3" fmla="*/ 300 h 31"/>
                  <a:gd name="T4" fmla="*/ 38 w 27"/>
                  <a:gd name="T5" fmla="*/ 242 h 31"/>
                  <a:gd name="T6" fmla="*/ 49 w 27"/>
                  <a:gd name="T7" fmla="*/ 200 h 31"/>
                  <a:gd name="T8" fmla="*/ 49 w 27"/>
                  <a:gd name="T9" fmla="*/ 151 h 31"/>
                  <a:gd name="T10" fmla="*/ 83 w 27"/>
                  <a:gd name="T11" fmla="*/ 138 h 31"/>
                  <a:gd name="T12" fmla="*/ 97 w 27"/>
                  <a:gd name="T13" fmla="*/ 114 h 31"/>
                  <a:gd name="T14" fmla="*/ 108 w 27"/>
                  <a:gd name="T15" fmla="*/ 86 h 31"/>
                  <a:gd name="T16" fmla="*/ 140 w 27"/>
                  <a:gd name="T17" fmla="*/ 65 h 31"/>
                  <a:gd name="T18" fmla="*/ 144 w 27"/>
                  <a:gd name="T19" fmla="*/ 37 h 31"/>
                  <a:gd name="T20" fmla="*/ 181 w 27"/>
                  <a:gd name="T21" fmla="*/ 1 h 31"/>
                  <a:gd name="T22" fmla="*/ 187 w 27"/>
                  <a:gd name="T23" fmla="*/ 0 h 31"/>
                  <a:gd name="T24" fmla="*/ 235 w 27"/>
                  <a:gd name="T25" fmla="*/ 0 h 31"/>
                  <a:gd name="T26" fmla="*/ 271 w 27"/>
                  <a:gd name="T27" fmla="*/ 0 h 31"/>
                  <a:gd name="T28" fmla="*/ 274 w 27"/>
                  <a:gd name="T29" fmla="*/ 0 h 31"/>
                  <a:gd name="T30" fmla="*/ 305 w 27"/>
                  <a:gd name="T31" fmla="*/ 1 h 31"/>
                  <a:gd name="T32" fmla="*/ 318 w 27"/>
                  <a:gd name="T33" fmla="*/ 37 h 31"/>
                  <a:gd name="T34" fmla="*/ 324 w 27"/>
                  <a:gd name="T35" fmla="*/ 65 h 31"/>
                  <a:gd name="T36" fmla="*/ 355 w 27"/>
                  <a:gd name="T37" fmla="*/ 114 h 31"/>
                  <a:gd name="T38" fmla="*/ 355 w 27"/>
                  <a:gd name="T39" fmla="*/ 151 h 31"/>
                  <a:gd name="T40" fmla="*/ 324 w 27"/>
                  <a:gd name="T41" fmla="*/ 237 h 31"/>
                  <a:gd name="T42" fmla="*/ 318 w 27"/>
                  <a:gd name="T43" fmla="*/ 265 h 31"/>
                  <a:gd name="T44" fmla="*/ 318 w 27"/>
                  <a:gd name="T45" fmla="*/ 313 h 31"/>
                  <a:gd name="T46" fmla="*/ 305 w 27"/>
                  <a:gd name="T47" fmla="*/ 350 h 31"/>
                  <a:gd name="T48" fmla="*/ 271 w 27"/>
                  <a:gd name="T49" fmla="*/ 397 h 31"/>
                  <a:gd name="T50" fmla="*/ 242 w 27"/>
                  <a:gd name="T51" fmla="*/ 423 h 31"/>
                  <a:gd name="T52" fmla="*/ 235 w 27"/>
                  <a:gd name="T53" fmla="*/ 463 h 31"/>
                  <a:gd name="T54" fmla="*/ 187 w 27"/>
                  <a:gd name="T55" fmla="*/ 466 h 31"/>
                  <a:gd name="T56" fmla="*/ 181 w 27"/>
                  <a:gd name="T57" fmla="*/ 503 h 31"/>
                  <a:gd name="T58" fmla="*/ 140 w 27"/>
                  <a:gd name="T59" fmla="*/ 503 h 31"/>
                  <a:gd name="T60" fmla="*/ 108 w 27"/>
                  <a:gd name="T61" fmla="*/ 503 h 31"/>
                  <a:gd name="T62" fmla="*/ 97 w 27"/>
                  <a:gd name="T63" fmla="*/ 503 h 31"/>
                  <a:gd name="T64" fmla="*/ 83 w 27"/>
                  <a:gd name="T65" fmla="*/ 503 h 31"/>
                  <a:gd name="T66" fmla="*/ 49 w 27"/>
                  <a:gd name="T67" fmla="*/ 503 h 31"/>
                  <a:gd name="T68" fmla="*/ 38 w 27"/>
                  <a:gd name="T69" fmla="*/ 466 h 31"/>
                  <a:gd name="T70" fmla="*/ 1 w 27"/>
                  <a:gd name="T71" fmla="*/ 463 h 31"/>
                  <a:gd name="T72" fmla="*/ 1 w 27"/>
                  <a:gd name="T73" fmla="*/ 423 h 31"/>
                  <a:gd name="T74" fmla="*/ 1 w 27"/>
                  <a:gd name="T75" fmla="*/ 414 h 31"/>
                  <a:gd name="T76" fmla="*/ 1 w 27"/>
                  <a:gd name="T77" fmla="*/ 397 h 31"/>
                  <a:gd name="T78" fmla="*/ 0 w 27"/>
                  <a:gd name="T79" fmla="*/ 352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1">
                    <a:moveTo>
                      <a:pt x="0" y="22"/>
                    </a:moveTo>
                    <a:lnTo>
                      <a:pt x="0" y="21"/>
                    </a:lnTo>
                    <a:lnTo>
                      <a:pt x="1" y="19"/>
                    </a:lnTo>
                    <a:lnTo>
                      <a:pt x="1" y="18"/>
                    </a:lnTo>
                    <a:lnTo>
                      <a:pt x="1" y="16"/>
                    </a:lnTo>
                    <a:lnTo>
                      <a:pt x="3" y="15"/>
                    </a:lnTo>
                    <a:lnTo>
                      <a:pt x="3" y="14"/>
                    </a:lnTo>
                    <a:lnTo>
                      <a:pt x="4" y="12"/>
                    </a:lnTo>
                    <a:lnTo>
                      <a:pt x="4" y="11"/>
                    </a:lnTo>
                    <a:lnTo>
                      <a:pt x="4" y="9"/>
                    </a:lnTo>
                    <a:lnTo>
                      <a:pt x="6" y="8"/>
                    </a:lnTo>
                    <a:lnTo>
                      <a:pt x="7" y="7"/>
                    </a:lnTo>
                    <a:lnTo>
                      <a:pt x="8" y="5"/>
                    </a:lnTo>
                    <a:lnTo>
                      <a:pt x="10" y="4"/>
                    </a:lnTo>
                    <a:lnTo>
                      <a:pt x="11" y="2"/>
                    </a:lnTo>
                    <a:lnTo>
                      <a:pt x="13" y="1"/>
                    </a:lnTo>
                    <a:lnTo>
                      <a:pt x="14" y="1"/>
                    </a:lnTo>
                    <a:lnTo>
                      <a:pt x="14" y="0"/>
                    </a:lnTo>
                    <a:lnTo>
                      <a:pt x="15" y="0"/>
                    </a:lnTo>
                    <a:lnTo>
                      <a:pt x="17" y="0"/>
                    </a:lnTo>
                    <a:lnTo>
                      <a:pt x="18" y="0"/>
                    </a:lnTo>
                    <a:lnTo>
                      <a:pt x="20" y="0"/>
                    </a:lnTo>
                    <a:lnTo>
                      <a:pt x="21" y="0"/>
                    </a:lnTo>
                    <a:lnTo>
                      <a:pt x="22" y="0"/>
                    </a:lnTo>
                    <a:lnTo>
                      <a:pt x="22" y="1"/>
                    </a:lnTo>
                    <a:lnTo>
                      <a:pt x="24" y="1"/>
                    </a:lnTo>
                    <a:lnTo>
                      <a:pt x="24" y="2"/>
                    </a:lnTo>
                    <a:lnTo>
                      <a:pt x="25" y="4"/>
                    </a:lnTo>
                    <a:lnTo>
                      <a:pt x="25" y="5"/>
                    </a:lnTo>
                    <a:lnTo>
                      <a:pt x="27" y="7"/>
                    </a:lnTo>
                    <a:lnTo>
                      <a:pt x="27" y="8"/>
                    </a:lnTo>
                    <a:lnTo>
                      <a:pt x="27" y="9"/>
                    </a:lnTo>
                    <a:lnTo>
                      <a:pt x="25" y="12"/>
                    </a:lnTo>
                    <a:lnTo>
                      <a:pt x="25" y="14"/>
                    </a:lnTo>
                    <a:lnTo>
                      <a:pt x="25" y="15"/>
                    </a:lnTo>
                    <a:lnTo>
                      <a:pt x="24" y="16"/>
                    </a:lnTo>
                    <a:lnTo>
                      <a:pt x="24" y="18"/>
                    </a:lnTo>
                    <a:lnTo>
                      <a:pt x="24" y="19"/>
                    </a:lnTo>
                    <a:lnTo>
                      <a:pt x="22" y="21"/>
                    </a:lnTo>
                    <a:lnTo>
                      <a:pt x="21" y="22"/>
                    </a:lnTo>
                    <a:lnTo>
                      <a:pt x="20" y="24"/>
                    </a:lnTo>
                    <a:lnTo>
                      <a:pt x="20" y="25"/>
                    </a:lnTo>
                    <a:lnTo>
                      <a:pt x="18" y="26"/>
                    </a:lnTo>
                    <a:lnTo>
                      <a:pt x="17" y="26"/>
                    </a:lnTo>
                    <a:lnTo>
                      <a:pt x="17" y="28"/>
                    </a:lnTo>
                    <a:lnTo>
                      <a:pt x="15" y="28"/>
                    </a:lnTo>
                    <a:lnTo>
                      <a:pt x="14" y="29"/>
                    </a:lnTo>
                    <a:lnTo>
                      <a:pt x="13" y="31"/>
                    </a:lnTo>
                    <a:lnTo>
                      <a:pt x="11" y="31"/>
                    </a:lnTo>
                    <a:lnTo>
                      <a:pt x="10" y="31"/>
                    </a:lnTo>
                    <a:lnTo>
                      <a:pt x="8" y="31"/>
                    </a:lnTo>
                    <a:lnTo>
                      <a:pt x="7" y="31"/>
                    </a:lnTo>
                    <a:lnTo>
                      <a:pt x="6" y="31"/>
                    </a:lnTo>
                    <a:lnTo>
                      <a:pt x="4" y="31"/>
                    </a:lnTo>
                    <a:lnTo>
                      <a:pt x="3" y="29"/>
                    </a:lnTo>
                    <a:lnTo>
                      <a:pt x="3" y="28"/>
                    </a:lnTo>
                    <a:lnTo>
                      <a:pt x="1" y="28"/>
                    </a:lnTo>
                    <a:lnTo>
                      <a:pt x="1" y="26"/>
                    </a:lnTo>
                    <a:lnTo>
                      <a:pt x="1" y="25"/>
                    </a:lnTo>
                    <a:lnTo>
                      <a:pt x="1" y="24"/>
                    </a:lnTo>
                    <a:lnTo>
                      <a:pt x="0" y="2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04" name="Freeform 194"/>
              <p:cNvSpPr>
                <a:spLocks/>
              </p:cNvSpPr>
              <p:nvPr/>
            </p:nvSpPr>
            <p:spPr bwMode="auto">
              <a:xfrm>
                <a:off x="3398" y="1352"/>
                <a:ext cx="35" cy="40"/>
              </a:xfrm>
              <a:custGeom>
                <a:avLst/>
                <a:gdLst>
                  <a:gd name="T0" fmla="*/ 0 w 27"/>
                  <a:gd name="T1" fmla="*/ 211 h 32"/>
                  <a:gd name="T2" fmla="*/ 1 w 27"/>
                  <a:gd name="T3" fmla="*/ 173 h 32"/>
                  <a:gd name="T4" fmla="*/ 38 w 27"/>
                  <a:gd name="T5" fmla="*/ 148 h 32"/>
                  <a:gd name="T6" fmla="*/ 49 w 27"/>
                  <a:gd name="T7" fmla="*/ 118 h 32"/>
                  <a:gd name="T8" fmla="*/ 49 w 27"/>
                  <a:gd name="T9" fmla="*/ 110 h 32"/>
                  <a:gd name="T10" fmla="*/ 83 w 27"/>
                  <a:gd name="T11" fmla="*/ 88 h 32"/>
                  <a:gd name="T12" fmla="*/ 97 w 27"/>
                  <a:gd name="T13" fmla="*/ 76 h 32"/>
                  <a:gd name="T14" fmla="*/ 108 w 27"/>
                  <a:gd name="T15" fmla="*/ 70 h 32"/>
                  <a:gd name="T16" fmla="*/ 140 w 27"/>
                  <a:gd name="T17" fmla="*/ 49 h 32"/>
                  <a:gd name="T18" fmla="*/ 144 w 27"/>
                  <a:gd name="T19" fmla="*/ 39 h 32"/>
                  <a:gd name="T20" fmla="*/ 181 w 27"/>
                  <a:gd name="T21" fmla="*/ 25 h 32"/>
                  <a:gd name="T22" fmla="*/ 187 w 27"/>
                  <a:gd name="T23" fmla="*/ 1 h 32"/>
                  <a:gd name="T24" fmla="*/ 235 w 27"/>
                  <a:gd name="T25" fmla="*/ 1 h 32"/>
                  <a:gd name="T26" fmla="*/ 271 w 27"/>
                  <a:gd name="T27" fmla="*/ 0 h 32"/>
                  <a:gd name="T28" fmla="*/ 274 w 27"/>
                  <a:gd name="T29" fmla="*/ 1 h 32"/>
                  <a:gd name="T30" fmla="*/ 305 w 27"/>
                  <a:gd name="T31" fmla="*/ 1 h 32"/>
                  <a:gd name="T32" fmla="*/ 318 w 27"/>
                  <a:gd name="T33" fmla="*/ 39 h 32"/>
                  <a:gd name="T34" fmla="*/ 324 w 27"/>
                  <a:gd name="T35" fmla="*/ 49 h 32"/>
                  <a:gd name="T36" fmla="*/ 355 w 27"/>
                  <a:gd name="T37" fmla="*/ 76 h 32"/>
                  <a:gd name="T38" fmla="*/ 355 w 27"/>
                  <a:gd name="T39" fmla="*/ 110 h 32"/>
                  <a:gd name="T40" fmla="*/ 324 w 27"/>
                  <a:gd name="T41" fmla="*/ 138 h 32"/>
                  <a:gd name="T42" fmla="*/ 318 w 27"/>
                  <a:gd name="T43" fmla="*/ 149 h 32"/>
                  <a:gd name="T44" fmla="*/ 318 w 27"/>
                  <a:gd name="T45" fmla="*/ 185 h 32"/>
                  <a:gd name="T46" fmla="*/ 305 w 27"/>
                  <a:gd name="T47" fmla="*/ 211 h 32"/>
                  <a:gd name="T48" fmla="*/ 271 w 27"/>
                  <a:gd name="T49" fmla="*/ 233 h 32"/>
                  <a:gd name="T50" fmla="*/ 242 w 27"/>
                  <a:gd name="T51" fmla="*/ 244 h 32"/>
                  <a:gd name="T52" fmla="*/ 235 w 27"/>
                  <a:gd name="T53" fmla="*/ 270 h 32"/>
                  <a:gd name="T54" fmla="*/ 187 w 27"/>
                  <a:gd name="T55" fmla="*/ 291 h 32"/>
                  <a:gd name="T56" fmla="*/ 181 w 27"/>
                  <a:gd name="T57" fmla="*/ 304 h 32"/>
                  <a:gd name="T58" fmla="*/ 140 w 27"/>
                  <a:gd name="T59" fmla="*/ 304 h 32"/>
                  <a:gd name="T60" fmla="*/ 108 w 27"/>
                  <a:gd name="T61" fmla="*/ 304 h 32"/>
                  <a:gd name="T62" fmla="*/ 97 w 27"/>
                  <a:gd name="T63" fmla="*/ 304 h 32"/>
                  <a:gd name="T64" fmla="*/ 83 w 27"/>
                  <a:gd name="T65" fmla="*/ 304 h 32"/>
                  <a:gd name="T66" fmla="*/ 49 w 27"/>
                  <a:gd name="T67" fmla="*/ 291 h 32"/>
                  <a:gd name="T68" fmla="*/ 38 w 27"/>
                  <a:gd name="T69" fmla="*/ 270 h 32"/>
                  <a:gd name="T70" fmla="*/ 1 w 27"/>
                  <a:gd name="T71" fmla="*/ 264 h 32"/>
                  <a:gd name="T72" fmla="*/ 1 w 27"/>
                  <a:gd name="T73" fmla="*/ 244 h 32"/>
                  <a:gd name="T74" fmla="*/ 1 w 27"/>
                  <a:gd name="T75" fmla="*/ 233 h 32"/>
                  <a:gd name="T76" fmla="*/ 1 w 27"/>
                  <a:gd name="T77" fmla="*/ 233 h 32"/>
                  <a:gd name="T78" fmla="*/ 0 w 27"/>
                  <a:gd name="T79" fmla="*/ 231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0" y="24"/>
                    </a:moveTo>
                    <a:lnTo>
                      <a:pt x="0" y="22"/>
                    </a:lnTo>
                    <a:lnTo>
                      <a:pt x="1" y="21"/>
                    </a:lnTo>
                    <a:lnTo>
                      <a:pt x="1" y="18"/>
                    </a:lnTo>
                    <a:lnTo>
                      <a:pt x="1" y="16"/>
                    </a:lnTo>
                    <a:lnTo>
                      <a:pt x="3" y="15"/>
                    </a:lnTo>
                    <a:lnTo>
                      <a:pt x="3" y="14"/>
                    </a:lnTo>
                    <a:lnTo>
                      <a:pt x="4" y="12"/>
                    </a:lnTo>
                    <a:lnTo>
                      <a:pt x="4" y="11"/>
                    </a:lnTo>
                    <a:lnTo>
                      <a:pt x="6" y="9"/>
                    </a:lnTo>
                    <a:lnTo>
                      <a:pt x="7" y="8"/>
                    </a:lnTo>
                    <a:lnTo>
                      <a:pt x="7" y="7"/>
                    </a:lnTo>
                    <a:lnTo>
                      <a:pt x="8" y="7"/>
                    </a:lnTo>
                    <a:lnTo>
                      <a:pt x="8" y="5"/>
                    </a:lnTo>
                    <a:lnTo>
                      <a:pt x="10" y="5"/>
                    </a:lnTo>
                    <a:lnTo>
                      <a:pt x="10" y="4"/>
                    </a:lnTo>
                    <a:lnTo>
                      <a:pt x="11" y="4"/>
                    </a:lnTo>
                    <a:lnTo>
                      <a:pt x="11" y="2"/>
                    </a:lnTo>
                    <a:lnTo>
                      <a:pt x="13" y="2"/>
                    </a:lnTo>
                    <a:lnTo>
                      <a:pt x="14" y="1"/>
                    </a:lnTo>
                    <a:lnTo>
                      <a:pt x="15" y="1"/>
                    </a:lnTo>
                    <a:lnTo>
                      <a:pt x="17" y="1"/>
                    </a:lnTo>
                    <a:lnTo>
                      <a:pt x="18" y="0"/>
                    </a:lnTo>
                    <a:lnTo>
                      <a:pt x="20" y="0"/>
                    </a:lnTo>
                    <a:lnTo>
                      <a:pt x="20" y="1"/>
                    </a:lnTo>
                    <a:lnTo>
                      <a:pt x="21" y="1"/>
                    </a:lnTo>
                    <a:lnTo>
                      <a:pt x="22" y="1"/>
                    </a:lnTo>
                    <a:lnTo>
                      <a:pt x="24" y="2"/>
                    </a:lnTo>
                    <a:lnTo>
                      <a:pt x="24" y="4"/>
                    </a:lnTo>
                    <a:lnTo>
                      <a:pt x="25" y="4"/>
                    </a:lnTo>
                    <a:lnTo>
                      <a:pt x="25" y="5"/>
                    </a:lnTo>
                    <a:lnTo>
                      <a:pt x="25" y="7"/>
                    </a:lnTo>
                    <a:lnTo>
                      <a:pt x="27" y="8"/>
                    </a:lnTo>
                    <a:lnTo>
                      <a:pt x="27" y="9"/>
                    </a:lnTo>
                    <a:lnTo>
                      <a:pt x="27" y="11"/>
                    </a:lnTo>
                    <a:lnTo>
                      <a:pt x="25" y="12"/>
                    </a:lnTo>
                    <a:lnTo>
                      <a:pt x="25" y="14"/>
                    </a:lnTo>
                    <a:lnTo>
                      <a:pt x="25" y="15"/>
                    </a:lnTo>
                    <a:lnTo>
                      <a:pt x="24" y="16"/>
                    </a:lnTo>
                    <a:lnTo>
                      <a:pt x="24" y="18"/>
                    </a:lnTo>
                    <a:lnTo>
                      <a:pt x="24" y="19"/>
                    </a:lnTo>
                    <a:lnTo>
                      <a:pt x="22" y="21"/>
                    </a:lnTo>
                    <a:lnTo>
                      <a:pt x="22" y="22"/>
                    </a:lnTo>
                    <a:lnTo>
                      <a:pt x="21" y="24"/>
                    </a:lnTo>
                    <a:lnTo>
                      <a:pt x="20" y="25"/>
                    </a:lnTo>
                    <a:lnTo>
                      <a:pt x="18" y="26"/>
                    </a:lnTo>
                    <a:lnTo>
                      <a:pt x="17" y="28"/>
                    </a:lnTo>
                    <a:lnTo>
                      <a:pt x="17" y="29"/>
                    </a:lnTo>
                    <a:lnTo>
                      <a:pt x="15" y="29"/>
                    </a:lnTo>
                    <a:lnTo>
                      <a:pt x="14" y="31"/>
                    </a:lnTo>
                    <a:lnTo>
                      <a:pt x="13" y="31"/>
                    </a:lnTo>
                    <a:lnTo>
                      <a:pt x="13" y="32"/>
                    </a:lnTo>
                    <a:lnTo>
                      <a:pt x="11" y="32"/>
                    </a:lnTo>
                    <a:lnTo>
                      <a:pt x="10" y="32"/>
                    </a:lnTo>
                    <a:lnTo>
                      <a:pt x="8" y="32"/>
                    </a:lnTo>
                    <a:lnTo>
                      <a:pt x="7" y="32"/>
                    </a:lnTo>
                    <a:lnTo>
                      <a:pt x="6" y="32"/>
                    </a:lnTo>
                    <a:lnTo>
                      <a:pt x="4" y="31"/>
                    </a:lnTo>
                    <a:lnTo>
                      <a:pt x="3" y="31"/>
                    </a:lnTo>
                    <a:lnTo>
                      <a:pt x="3" y="29"/>
                    </a:lnTo>
                    <a:lnTo>
                      <a:pt x="1" y="28"/>
                    </a:lnTo>
                    <a:lnTo>
                      <a:pt x="1" y="26"/>
                    </a:lnTo>
                    <a:lnTo>
                      <a:pt x="1" y="25"/>
                    </a:lnTo>
                    <a:lnTo>
                      <a:pt x="1" y="24"/>
                    </a:lnTo>
                    <a:lnTo>
                      <a:pt x="0" y="24"/>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05" name="Freeform 195"/>
              <p:cNvSpPr>
                <a:spLocks/>
              </p:cNvSpPr>
              <p:nvPr/>
            </p:nvSpPr>
            <p:spPr bwMode="auto">
              <a:xfrm>
                <a:off x="3400" y="1390"/>
                <a:ext cx="33" cy="43"/>
              </a:xfrm>
              <a:custGeom>
                <a:avLst/>
                <a:gdLst>
                  <a:gd name="T0" fmla="*/ 0 w 26"/>
                  <a:gd name="T1" fmla="*/ 409 h 32"/>
                  <a:gd name="T2" fmla="*/ 0 w 26"/>
                  <a:gd name="T3" fmla="*/ 341 h 32"/>
                  <a:gd name="T4" fmla="*/ 28 w 26"/>
                  <a:gd name="T5" fmla="*/ 284 h 32"/>
                  <a:gd name="T6" fmla="*/ 36 w 26"/>
                  <a:gd name="T7" fmla="*/ 238 h 32"/>
                  <a:gd name="T8" fmla="*/ 58 w 26"/>
                  <a:gd name="T9" fmla="*/ 177 h 32"/>
                  <a:gd name="T10" fmla="*/ 58 w 26"/>
                  <a:gd name="T11" fmla="*/ 157 h 32"/>
                  <a:gd name="T12" fmla="*/ 74 w 26"/>
                  <a:gd name="T13" fmla="*/ 132 h 32"/>
                  <a:gd name="T14" fmla="*/ 76 w 26"/>
                  <a:gd name="T15" fmla="*/ 98 h 32"/>
                  <a:gd name="T16" fmla="*/ 96 w 26"/>
                  <a:gd name="T17" fmla="*/ 73 h 32"/>
                  <a:gd name="T18" fmla="*/ 119 w 26"/>
                  <a:gd name="T19" fmla="*/ 40 h 32"/>
                  <a:gd name="T20" fmla="*/ 124 w 26"/>
                  <a:gd name="T21" fmla="*/ 1 h 32"/>
                  <a:gd name="T22" fmla="*/ 155 w 26"/>
                  <a:gd name="T23" fmla="*/ 0 h 32"/>
                  <a:gd name="T24" fmla="*/ 173 w 26"/>
                  <a:gd name="T25" fmla="*/ 0 h 32"/>
                  <a:gd name="T26" fmla="*/ 199 w 26"/>
                  <a:gd name="T27" fmla="*/ 0 h 32"/>
                  <a:gd name="T28" fmla="*/ 220 w 26"/>
                  <a:gd name="T29" fmla="*/ 0 h 32"/>
                  <a:gd name="T30" fmla="*/ 250 w 26"/>
                  <a:gd name="T31" fmla="*/ 1 h 32"/>
                  <a:gd name="T32" fmla="*/ 253 w 26"/>
                  <a:gd name="T33" fmla="*/ 40 h 32"/>
                  <a:gd name="T34" fmla="*/ 253 w 26"/>
                  <a:gd name="T35" fmla="*/ 98 h 32"/>
                  <a:gd name="T36" fmla="*/ 281 w 26"/>
                  <a:gd name="T37" fmla="*/ 132 h 32"/>
                  <a:gd name="T38" fmla="*/ 281 w 26"/>
                  <a:gd name="T39" fmla="*/ 211 h 32"/>
                  <a:gd name="T40" fmla="*/ 253 w 26"/>
                  <a:gd name="T41" fmla="*/ 277 h 32"/>
                  <a:gd name="T42" fmla="*/ 253 w 26"/>
                  <a:gd name="T43" fmla="*/ 320 h 32"/>
                  <a:gd name="T44" fmla="*/ 250 w 26"/>
                  <a:gd name="T45" fmla="*/ 372 h 32"/>
                  <a:gd name="T46" fmla="*/ 231 w 26"/>
                  <a:gd name="T47" fmla="*/ 430 h 32"/>
                  <a:gd name="T48" fmla="*/ 220 w 26"/>
                  <a:gd name="T49" fmla="*/ 458 h 32"/>
                  <a:gd name="T50" fmla="*/ 192 w 26"/>
                  <a:gd name="T51" fmla="*/ 500 h 32"/>
                  <a:gd name="T52" fmla="*/ 173 w 26"/>
                  <a:gd name="T53" fmla="*/ 550 h 32"/>
                  <a:gd name="T54" fmla="*/ 151 w 26"/>
                  <a:gd name="T55" fmla="*/ 551 h 32"/>
                  <a:gd name="T56" fmla="*/ 124 w 26"/>
                  <a:gd name="T57" fmla="*/ 598 h 32"/>
                  <a:gd name="T58" fmla="*/ 119 w 26"/>
                  <a:gd name="T59" fmla="*/ 598 h 32"/>
                  <a:gd name="T60" fmla="*/ 96 w 26"/>
                  <a:gd name="T61" fmla="*/ 615 h 32"/>
                  <a:gd name="T62" fmla="*/ 74 w 26"/>
                  <a:gd name="T63" fmla="*/ 598 h 32"/>
                  <a:gd name="T64" fmla="*/ 58 w 26"/>
                  <a:gd name="T65" fmla="*/ 598 h 32"/>
                  <a:gd name="T66" fmla="*/ 36 w 26"/>
                  <a:gd name="T67" fmla="*/ 598 h 32"/>
                  <a:gd name="T68" fmla="*/ 28 w 26"/>
                  <a:gd name="T69" fmla="*/ 551 h 32"/>
                  <a:gd name="T70" fmla="*/ 0 w 26"/>
                  <a:gd name="T71" fmla="*/ 550 h 32"/>
                  <a:gd name="T72" fmla="*/ 0 w 26"/>
                  <a:gd name="T73" fmla="*/ 500 h 32"/>
                  <a:gd name="T74" fmla="*/ 0 w 26"/>
                  <a:gd name="T75" fmla="*/ 493 h 32"/>
                  <a:gd name="T76" fmla="*/ 0 w 26"/>
                  <a:gd name="T77" fmla="*/ 458 h 32"/>
                  <a:gd name="T78" fmla="*/ 0 w 26"/>
                  <a:gd name="T79" fmla="*/ 430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6" h="32">
                    <a:moveTo>
                      <a:pt x="0" y="22"/>
                    </a:moveTo>
                    <a:lnTo>
                      <a:pt x="0" y="21"/>
                    </a:lnTo>
                    <a:lnTo>
                      <a:pt x="0" y="19"/>
                    </a:lnTo>
                    <a:lnTo>
                      <a:pt x="0" y="18"/>
                    </a:lnTo>
                    <a:lnTo>
                      <a:pt x="0" y="16"/>
                    </a:lnTo>
                    <a:lnTo>
                      <a:pt x="2" y="15"/>
                    </a:lnTo>
                    <a:lnTo>
                      <a:pt x="2" y="14"/>
                    </a:lnTo>
                    <a:lnTo>
                      <a:pt x="3" y="12"/>
                    </a:lnTo>
                    <a:lnTo>
                      <a:pt x="3" y="11"/>
                    </a:lnTo>
                    <a:lnTo>
                      <a:pt x="5" y="9"/>
                    </a:lnTo>
                    <a:lnTo>
                      <a:pt x="5" y="8"/>
                    </a:lnTo>
                    <a:lnTo>
                      <a:pt x="6" y="8"/>
                    </a:lnTo>
                    <a:lnTo>
                      <a:pt x="6" y="7"/>
                    </a:lnTo>
                    <a:lnTo>
                      <a:pt x="7" y="7"/>
                    </a:lnTo>
                    <a:lnTo>
                      <a:pt x="7" y="5"/>
                    </a:lnTo>
                    <a:lnTo>
                      <a:pt x="9" y="5"/>
                    </a:lnTo>
                    <a:lnTo>
                      <a:pt x="9" y="4"/>
                    </a:lnTo>
                    <a:lnTo>
                      <a:pt x="10" y="4"/>
                    </a:lnTo>
                    <a:lnTo>
                      <a:pt x="10" y="2"/>
                    </a:lnTo>
                    <a:lnTo>
                      <a:pt x="12" y="2"/>
                    </a:lnTo>
                    <a:lnTo>
                      <a:pt x="12" y="1"/>
                    </a:lnTo>
                    <a:lnTo>
                      <a:pt x="13" y="1"/>
                    </a:lnTo>
                    <a:lnTo>
                      <a:pt x="14" y="0"/>
                    </a:lnTo>
                    <a:lnTo>
                      <a:pt x="16" y="0"/>
                    </a:lnTo>
                    <a:lnTo>
                      <a:pt x="17" y="0"/>
                    </a:lnTo>
                    <a:lnTo>
                      <a:pt x="19" y="0"/>
                    </a:lnTo>
                    <a:lnTo>
                      <a:pt x="20" y="0"/>
                    </a:lnTo>
                    <a:lnTo>
                      <a:pt x="21" y="0"/>
                    </a:lnTo>
                    <a:lnTo>
                      <a:pt x="23" y="1"/>
                    </a:lnTo>
                    <a:lnTo>
                      <a:pt x="24" y="2"/>
                    </a:lnTo>
                    <a:lnTo>
                      <a:pt x="24" y="4"/>
                    </a:lnTo>
                    <a:lnTo>
                      <a:pt x="24" y="5"/>
                    </a:lnTo>
                    <a:lnTo>
                      <a:pt x="26" y="5"/>
                    </a:lnTo>
                    <a:lnTo>
                      <a:pt x="26" y="7"/>
                    </a:lnTo>
                    <a:lnTo>
                      <a:pt x="26" y="8"/>
                    </a:lnTo>
                    <a:lnTo>
                      <a:pt x="26" y="11"/>
                    </a:lnTo>
                    <a:lnTo>
                      <a:pt x="26" y="12"/>
                    </a:lnTo>
                    <a:lnTo>
                      <a:pt x="24" y="14"/>
                    </a:lnTo>
                    <a:lnTo>
                      <a:pt x="24" y="15"/>
                    </a:lnTo>
                    <a:lnTo>
                      <a:pt x="24" y="16"/>
                    </a:lnTo>
                    <a:lnTo>
                      <a:pt x="23" y="18"/>
                    </a:lnTo>
                    <a:lnTo>
                      <a:pt x="23" y="19"/>
                    </a:lnTo>
                    <a:lnTo>
                      <a:pt x="21" y="21"/>
                    </a:lnTo>
                    <a:lnTo>
                      <a:pt x="21" y="22"/>
                    </a:lnTo>
                    <a:lnTo>
                      <a:pt x="20" y="22"/>
                    </a:lnTo>
                    <a:lnTo>
                      <a:pt x="20" y="24"/>
                    </a:lnTo>
                    <a:lnTo>
                      <a:pt x="19" y="25"/>
                    </a:lnTo>
                    <a:lnTo>
                      <a:pt x="17" y="26"/>
                    </a:lnTo>
                    <a:lnTo>
                      <a:pt x="16" y="28"/>
                    </a:lnTo>
                    <a:lnTo>
                      <a:pt x="14" y="29"/>
                    </a:lnTo>
                    <a:lnTo>
                      <a:pt x="13" y="29"/>
                    </a:lnTo>
                    <a:lnTo>
                      <a:pt x="12" y="31"/>
                    </a:lnTo>
                    <a:lnTo>
                      <a:pt x="10" y="31"/>
                    </a:lnTo>
                    <a:lnTo>
                      <a:pt x="9" y="32"/>
                    </a:lnTo>
                    <a:lnTo>
                      <a:pt x="7" y="32"/>
                    </a:lnTo>
                    <a:lnTo>
                      <a:pt x="6" y="31"/>
                    </a:lnTo>
                    <a:lnTo>
                      <a:pt x="5" y="31"/>
                    </a:lnTo>
                    <a:lnTo>
                      <a:pt x="3" y="31"/>
                    </a:lnTo>
                    <a:lnTo>
                      <a:pt x="2" y="29"/>
                    </a:lnTo>
                    <a:lnTo>
                      <a:pt x="2" y="28"/>
                    </a:lnTo>
                    <a:lnTo>
                      <a:pt x="0" y="28"/>
                    </a:lnTo>
                    <a:lnTo>
                      <a:pt x="0" y="26"/>
                    </a:lnTo>
                    <a:lnTo>
                      <a:pt x="0" y="25"/>
                    </a:lnTo>
                    <a:lnTo>
                      <a:pt x="0" y="24"/>
                    </a:lnTo>
                    <a:lnTo>
                      <a:pt x="0" y="2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06" name="Freeform 196"/>
              <p:cNvSpPr>
                <a:spLocks/>
              </p:cNvSpPr>
              <p:nvPr/>
            </p:nvSpPr>
            <p:spPr bwMode="auto">
              <a:xfrm>
                <a:off x="3433" y="1069"/>
                <a:ext cx="11" cy="40"/>
              </a:xfrm>
              <a:custGeom>
                <a:avLst/>
                <a:gdLst>
                  <a:gd name="T0" fmla="*/ 470 w 7"/>
                  <a:gd name="T1" fmla="*/ 0 h 31"/>
                  <a:gd name="T2" fmla="*/ 470 w 7"/>
                  <a:gd name="T3" fmla="*/ 0 h 31"/>
                  <a:gd name="T4" fmla="*/ 470 w 7"/>
                  <a:gd name="T5" fmla="*/ 0 h 31"/>
                  <a:gd name="T6" fmla="*/ 632 w 7"/>
                  <a:gd name="T7" fmla="*/ 0 h 31"/>
                  <a:gd name="T8" fmla="*/ 632 w 7"/>
                  <a:gd name="T9" fmla="*/ 0 h 31"/>
                  <a:gd name="T10" fmla="*/ 632 w 7"/>
                  <a:gd name="T11" fmla="*/ 1 h 31"/>
                  <a:gd name="T12" fmla="*/ 632 w 7"/>
                  <a:gd name="T13" fmla="*/ 28 h 31"/>
                  <a:gd name="T14" fmla="*/ 632 w 7"/>
                  <a:gd name="T15" fmla="*/ 46 h 31"/>
                  <a:gd name="T16" fmla="*/ 632 w 7"/>
                  <a:gd name="T17" fmla="*/ 59 h 31"/>
                  <a:gd name="T18" fmla="*/ 632 w 7"/>
                  <a:gd name="T19" fmla="*/ 98 h 31"/>
                  <a:gd name="T20" fmla="*/ 632 w 7"/>
                  <a:gd name="T21" fmla="*/ 139 h 31"/>
                  <a:gd name="T22" fmla="*/ 632 w 7"/>
                  <a:gd name="T23" fmla="*/ 179 h 31"/>
                  <a:gd name="T24" fmla="*/ 632 w 7"/>
                  <a:gd name="T25" fmla="*/ 210 h 31"/>
                  <a:gd name="T26" fmla="*/ 632 w 7"/>
                  <a:gd name="T27" fmla="*/ 245 h 31"/>
                  <a:gd name="T28" fmla="*/ 632 w 7"/>
                  <a:gd name="T29" fmla="*/ 271 h 31"/>
                  <a:gd name="T30" fmla="*/ 470 w 7"/>
                  <a:gd name="T31" fmla="*/ 316 h 31"/>
                  <a:gd name="T32" fmla="*/ 470 w 7"/>
                  <a:gd name="T33" fmla="*/ 342 h 31"/>
                  <a:gd name="T34" fmla="*/ 470 w 7"/>
                  <a:gd name="T35" fmla="*/ 369 h 31"/>
                  <a:gd name="T36" fmla="*/ 333 w 7"/>
                  <a:gd name="T37" fmla="*/ 369 h 31"/>
                  <a:gd name="T38" fmla="*/ 333 w 7"/>
                  <a:gd name="T39" fmla="*/ 397 h 31"/>
                  <a:gd name="T40" fmla="*/ 299 w 7"/>
                  <a:gd name="T41" fmla="*/ 397 h 31"/>
                  <a:gd name="T42" fmla="*/ 299 w 7"/>
                  <a:gd name="T43" fmla="*/ 397 h 31"/>
                  <a:gd name="T44" fmla="*/ 299 w 7"/>
                  <a:gd name="T45" fmla="*/ 397 h 31"/>
                  <a:gd name="T46" fmla="*/ 121 w 7"/>
                  <a:gd name="T47" fmla="*/ 397 h 31"/>
                  <a:gd name="T48" fmla="*/ 121 w 7"/>
                  <a:gd name="T49" fmla="*/ 369 h 31"/>
                  <a:gd name="T50" fmla="*/ 0 w 7"/>
                  <a:gd name="T51" fmla="*/ 350 h 31"/>
                  <a:gd name="T52" fmla="*/ 0 w 7"/>
                  <a:gd name="T53" fmla="*/ 350 h 31"/>
                  <a:gd name="T54" fmla="*/ 0 w 7"/>
                  <a:gd name="T55" fmla="*/ 342 h 31"/>
                  <a:gd name="T56" fmla="*/ 0 w 7"/>
                  <a:gd name="T57" fmla="*/ 308 h 31"/>
                  <a:gd name="T58" fmla="*/ 0 w 7"/>
                  <a:gd name="T59" fmla="*/ 245 h 31"/>
                  <a:gd name="T60" fmla="*/ 121 w 7"/>
                  <a:gd name="T61" fmla="*/ 210 h 31"/>
                  <a:gd name="T62" fmla="*/ 121 w 7"/>
                  <a:gd name="T63" fmla="*/ 179 h 31"/>
                  <a:gd name="T64" fmla="*/ 121 w 7"/>
                  <a:gd name="T65" fmla="*/ 139 h 31"/>
                  <a:gd name="T66" fmla="*/ 299 w 7"/>
                  <a:gd name="T67" fmla="*/ 98 h 31"/>
                  <a:gd name="T68" fmla="*/ 299 w 7"/>
                  <a:gd name="T69" fmla="*/ 59 h 31"/>
                  <a:gd name="T70" fmla="*/ 299 w 7"/>
                  <a:gd name="T71" fmla="*/ 28 h 31"/>
                  <a:gd name="T72" fmla="*/ 299 w 7"/>
                  <a:gd name="T73" fmla="*/ 1 h 31"/>
                  <a:gd name="T74" fmla="*/ 299 w 7"/>
                  <a:gd name="T75" fmla="*/ 1 h 31"/>
                  <a:gd name="T76" fmla="*/ 333 w 7"/>
                  <a:gd name="T77" fmla="*/ 0 h 31"/>
                  <a:gd name="T78" fmla="*/ 333 w 7"/>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4" y="0"/>
                    </a:moveTo>
                    <a:lnTo>
                      <a:pt x="5" y="0"/>
                    </a:lnTo>
                    <a:lnTo>
                      <a:pt x="7" y="0"/>
                    </a:lnTo>
                    <a:lnTo>
                      <a:pt x="7" y="1"/>
                    </a:lnTo>
                    <a:lnTo>
                      <a:pt x="7" y="2"/>
                    </a:lnTo>
                    <a:lnTo>
                      <a:pt x="7" y="4"/>
                    </a:lnTo>
                    <a:lnTo>
                      <a:pt x="7" y="5"/>
                    </a:lnTo>
                    <a:lnTo>
                      <a:pt x="7" y="7"/>
                    </a:lnTo>
                    <a:lnTo>
                      <a:pt x="7" y="8"/>
                    </a:lnTo>
                    <a:lnTo>
                      <a:pt x="7" y="9"/>
                    </a:lnTo>
                    <a:lnTo>
                      <a:pt x="7" y="11"/>
                    </a:lnTo>
                    <a:lnTo>
                      <a:pt x="7" y="12"/>
                    </a:lnTo>
                    <a:lnTo>
                      <a:pt x="7" y="14"/>
                    </a:lnTo>
                    <a:lnTo>
                      <a:pt x="7" y="15"/>
                    </a:lnTo>
                    <a:lnTo>
                      <a:pt x="7" y="17"/>
                    </a:lnTo>
                    <a:lnTo>
                      <a:pt x="7" y="18"/>
                    </a:lnTo>
                    <a:lnTo>
                      <a:pt x="7" y="19"/>
                    </a:lnTo>
                    <a:lnTo>
                      <a:pt x="7" y="21"/>
                    </a:lnTo>
                    <a:lnTo>
                      <a:pt x="7" y="22"/>
                    </a:lnTo>
                    <a:lnTo>
                      <a:pt x="7" y="24"/>
                    </a:lnTo>
                    <a:lnTo>
                      <a:pt x="5" y="25"/>
                    </a:lnTo>
                    <a:lnTo>
                      <a:pt x="5" y="26"/>
                    </a:lnTo>
                    <a:lnTo>
                      <a:pt x="5" y="28"/>
                    </a:lnTo>
                    <a:lnTo>
                      <a:pt x="5" y="29"/>
                    </a:lnTo>
                    <a:lnTo>
                      <a:pt x="4" y="29"/>
                    </a:lnTo>
                    <a:lnTo>
                      <a:pt x="4" y="31"/>
                    </a:lnTo>
                    <a:lnTo>
                      <a:pt x="3" y="31"/>
                    </a:lnTo>
                    <a:lnTo>
                      <a:pt x="1" y="31"/>
                    </a:lnTo>
                    <a:lnTo>
                      <a:pt x="1" y="29"/>
                    </a:lnTo>
                    <a:lnTo>
                      <a:pt x="0" y="29"/>
                    </a:lnTo>
                    <a:lnTo>
                      <a:pt x="0" y="28"/>
                    </a:lnTo>
                    <a:lnTo>
                      <a:pt x="0" y="26"/>
                    </a:lnTo>
                    <a:lnTo>
                      <a:pt x="0" y="25"/>
                    </a:lnTo>
                    <a:lnTo>
                      <a:pt x="0" y="24"/>
                    </a:lnTo>
                    <a:lnTo>
                      <a:pt x="0" y="22"/>
                    </a:lnTo>
                    <a:lnTo>
                      <a:pt x="0" y="19"/>
                    </a:lnTo>
                    <a:lnTo>
                      <a:pt x="1" y="18"/>
                    </a:lnTo>
                    <a:lnTo>
                      <a:pt x="1" y="17"/>
                    </a:lnTo>
                    <a:lnTo>
                      <a:pt x="1" y="15"/>
                    </a:lnTo>
                    <a:lnTo>
                      <a:pt x="1" y="14"/>
                    </a:lnTo>
                    <a:lnTo>
                      <a:pt x="1" y="12"/>
                    </a:lnTo>
                    <a:lnTo>
                      <a:pt x="1" y="11"/>
                    </a:lnTo>
                    <a:lnTo>
                      <a:pt x="1" y="9"/>
                    </a:lnTo>
                    <a:lnTo>
                      <a:pt x="3" y="8"/>
                    </a:lnTo>
                    <a:lnTo>
                      <a:pt x="3" y="7"/>
                    </a:lnTo>
                    <a:lnTo>
                      <a:pt x="3" y="5"/>
                    </a:lnTo>
                    <a:lnTo>
                      <a:pt x="3" y="4"/>
                    </a:lnTo>
                    <a:lnTo>
                      <a:pt x="3" y="2"/>
                    </a:lnTo>
                    <a:lnTo>
                      <a:pt x="3" y="1"/>
                    </a:lnTo>
                    <a:lnTo>
                      <a:pt x="4"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07" name="Freeform 197"/>
              <p:cNvSpPr>
                <a:spLocks/>
              </p:cNvSpPr>
              <p:nvPr/>
            </p:nvSpPr>
            <p:spPr bwMode="auto">
              <a:xfrm>
                <a:off x="3430" y="1112"/>
                <a:ext cx="14" cy="38"/>
              </a:xfrm>
              <a:custGeom>
                <a:avLst/>
                <a:gdLst>
                  <a:gd name="T0" fmla="*/ 562 w 9"/>
                  <a:gd name="T1" fmla="*/ 0 h 31"/>
                  <a:gd name="T2" fmla="*/ 562 w 9"/>
                  <a:gd name="T3" fmla="*/ 0 h 31"/>
                  <a:gd name="T4" fmla="*/ 562 w 9"/>
                  <a:gd name="T5" fmla="*/ 0 h 31"/>
                  <a:gd name="T6" fmla="*/ 562 w 9"/>
                  <a:gd name="T7" fmla="*/ 0 h 31"/>
                  <a:gd name="T8" fmla="*/ 750 w 9"/>
                  <a:gd name="T9" fmla="*/ 0 h 31"/>
                  <a:gd name="T10" fmla="*/ 750 w 9"/>
                  <a:gd name="T11" fmla="*/ 1 h 31"/>
                  <a:gd name="T12" fmla="*/ 750 w 9"/>
                  <a:gd name="T13" fmla="*/ 25 h 31"/>
                  <a:gd name="T14" fmla="*/ 750 w 9"/>
                  <a:gd name="T15" fmla="*/ 31 h 31"/>
                  <a:gd name="T16" fmla="*/ 750 w 9"/>
                  <a:gd name="T17" fmla="*/ 47 h 31"/>
                  <a:gd name="T18" fmla="*/ 750 w 9"/>
                  <a:gd name="T19" fmla="*/ 60 h 31"/>
                  <a:gd name="T20" fmla="*/ 750 w 9"/>
                  <a:gd name="T21" fmla="*/ 87 h 31"/>
                  <a:gd name="T22" fmla="*/ 750 w 9"/>
                  <a:gd name="T23" fmla="*/ 108 h 31"/>
                  <a:gd name="T24" fmla="*/ 750 w 9"/>
                  <a:gd name="T25" fmla="*/ 132 h 31"/>
                  <a:gd name="T26" fmla="*/ 750 w 9"/>
                  <a:gd name="T27" fmla="*/ 161 h 31"/>
                  <a:gd name="T28" fmla="*/ 750 w 9"/>
                  <a:gd name="T29" fmla="*/ 173 h 31"/>
                  <a:gd name="T30" fmla="*/ 562 w 9"/>
                  <a:gd name="T31" fmla="*/ 197 h 31"/>
                  <a:gd name="T32" fmla="*/ 562 w 9"/>
                  <a:gd name="T33" fmla="*/ 212 h 31"/>
                  <a:gd name="T34" fmla="*/ 562 w 9"/>
                  <a:gd name="T35" fmla="*/ 228 h 31"/>
                  <a:gd name="T36" fmla="*/ 482 w 9"/>
                  <a:gd name="T37" fmla="*/ 228 h 31"/>
                  <a:gd name="T38" fmla="*/ 428 w 9"/>
                  <a:gd name="T39" fmla="*/ 241 h 31"/>
                  <a:gd name="T40" fmla="*/ 428 w 9"/>
                  <a:gd name="T41" fmla="*/ 241 h 31"/>
                  <a:gd name="T42" fmla="*/ 428 w 9"/>
                  <a:gd name="T43" fmla="*/ 241 h 31"/>
                  <a:gd name="T44" fmla="*/ 275 w 9"/>
                  <a:gd name="T45" fmla="*/ 241 h 31"/>
                  <a:gd name="T46" fmla="*/ 275 w 9"/>
                  <a:gd name="T47" fmla="*/ 241 h 31"/>
                  <a:gd name="T48" fmla="*/ 177 w 9"/>
                  <a:gd name="T49" fmla="*/ 228 h 31"/>
                  <a:gd name="T50" fmla="*/ 177 w 9"/>
                  <a:gd name="T51" fmla="*/ 228 h 31"/>
                  <a:gd name="T52" fmla="*/ 177 w 9"/>
                  <a:gd name="T53" fmla="*/ 212 h 31"/>
                  <a:gd name="T54" fmla="*/ 0 w 9"/>
                  <a:gd name="T55" fmla="*/ 206 h 31"/>
                  <a:gd name="T56" fmla="*/ 177 w 9"/>
                  <a:gd name="T57" fmla="*/ 181 h 31"/>
                  <a:gd name="T58" fmla="*/ 177 w 9"/>
                  <a:gd name="T59" fmla="*/ 162 h 31"/>
                  <a:gd name="T60" fmla="*/ 275 w 9"/>
                  <a:gd name="T61" fmla="*/ 132 h 31"/>
                  <a:gd name="T62" fmla="*/ 275 w 9"/>
                  <a:gd name="T63" fmla="*/ 108 h 31"/>
                  <a:gd name="T64" fmla="*/ 275 w 9"/>
                  <a:gd name="T65" fmla="*/ 87 h 31"/>
                  <a:gd name="T66" fmla="*/ 428 w 9"/>
                  <a:gd name="T67" fmla="*/ 60 h 31"/>
                  <a:gd name="T68" fmla="*/ 428 w 9"/>
                  <a:gd name="T69" fmla="*/ 47 h 31"/>
                  <a:gd name="T70" fmla="*/ 428 w 9"/>
                  <a:gd name="T71" fmla="*/ 25 h 31"/>
                  <a:gd name="T72" fmla="*/ 428 w 9"/>
                  <a:gd name="T73" fmla="*/ 1 h 31"/>
                  <a:gd name="T74" fmla="*/ 428 w 9"/>
                  <a:gd name="T75" fmla="*/ 1 h 31"/>
                  <a:gd name="T76" fmla="*/ 482 w 9"/>
                  <a:gd name="T77" fmla="*/ 0 h 31"/>
                  <a:gd name="T78" fmla="*/ 482 w 9"/>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 h="31">
                    <a:moveTo>
                      <a:pt x="6" y="0"/>
                    </a:moveTo>
                    <a:lnTo>
                      <a:pt x="7" y="0"/>
                    </a:lnTo>
                    <a:lnTo>
                      <a:pt x="9" y="0"/>
                    </a:lnTo>
                    <a:lnTo>
                      <a:pt x="9" y="1"/>
                    </a:lnTo>
                    <a:lnTo>
                      <a:pt x="9" y="3"/>
                    </a:lnTo>
                    <a:lnTo>
                      <a:pt x="9" y="4"/>
                    </a:lnTo>
                    <a:lnTo>
                      <a:pt x="9" y="6"/>
                    </a:lnTo>
                    <a:lnTo>
                      <a:pt x="9" y="7"/>
                    </a:lnTo>
                    <a:lnTo>
                      <a:pt x="9" y="8"/>
                    </a:lnTo>
                    <a:lnTo>
                      <a:pt x="9" y="10"/>
                    </a:lnTo>
                    <a:lnTo>
                      <a:pt x="9" y="11"/>
                    </a:lnTo>
                    <a:lnTo>
                      <a:pt x="9" y="13"/>
                    </a:lnTo>
                    <a:lnTo>
                      <a:pt x="9" y="14"/>
                    </a:lnTo>
                    <a:lnTo>
                      <a:pt x="9" y="16"/>
                    </a:lnTo>
                    <a:lnTo>
                      <a:pt x="9" y="17"/>
                    </a:lnTo>
                    <a:lnTo>
                      <a:pt x="9" y="18"/>
                    </a:lnTo>
                    <a:lnTo>
                      <a:pt x="9" y="20"/>
                    </a:lnTo>
                    <a:lnTo>
                      <a:pt x="9" y="21"/>
                    </a:lnTo>
                    <a:lnTo>
                      <a:pt x="9" y="23"/>
                    </a:lnTo>
                    <a:lnTo>
                      <a:pt x="7" y="24"/>
                    </a:lnTo>
                    <a:lnTo>
                      <a:pt x="7" y="25"/>
                    </a:lnTo>
                    <a:lnTo>
                      <a:pt x="7" y="27"/>
                    </a:lnTo>
                    <a:lnTo>
                      <a:pt x="7" y="28"/>
                    </a:lnTo>
                    <a:lnTo>
                      <a:pt x="7" y="30"/>
                    </a:lnTo>
                    <a:lnTo>
                      <a:pt x="6" y="30"/>
                    </a:lnTo>
                    <a:lnTo>
                      <a:pt x="6" y="31"/>
                    </a:lnTo>
                    <a:lnTo>
                      <a:pt x="5" y="31"/>
                    </a:lnTo>
                    <a:lnTo>
                      <a:pt x="3" y="31"/>
                    </a:lnTo>
                    <a:lnTo>
                      <a:pt x="2" y="30"/>
                    </a:lnTo>
                    <a:lnTo>
                      <a:pt x="2" y="28"/>
                    </a:lnTo>
                    <a:lnTo>
                      <a:pt x="2" y="27"/>
                    </a:lnTo>
                    <a:lnTo>
                      <a:pt x="0" y="27"/>
                    </a:lnTo>
                    <a:lnTo>
                      <a:pt x="2" y="25"/>
                    </a:lnTo>
                    <a:lnTo>
                      <a:pt x="2" y="24"/>
                    </a:lnTo>
                    <a:lnTo>
                      <a:pt x="2" y="23"/>
                    </a:lnTo>
                    <a:lnTo>
                      <a:pt x="2" y="21"/>
                    </a:lnTo>
                    <a:lnTo>
                      <a:pt x="2" y="18"/>
                    </a:lnTo>
                    <a:lnTo>
                      <a:pt x="3" y="17"/>
                    </a:lnTo>
                    <a:lnTo>
                      <a:pt x="3" y="16"/>
                    </a:lnTo>
                    <a:lnTo>
                      <a:pt x="3" y="14"/>
                    </a:lnTo>
                    <a:lnTo>
                      <a:pt x="3" y="13"/>
                    </a:lnTo>
                    <a:lnTo>
                      <a:pt x="3" y="11"/>
                    </a:lnTo>
                    <a:lnTo>
                      <a:pt x="3" y="10"/>
                    </a:lnTo>
                    <a:lnTo>
                      <a:pt x="5" y="8"/>
                    </a:lnTo>
                    <a:lnTo>
                      <a:pt x="5" y="7"/>
                    </a:lnTo>
                    <a:lnTo>
                      <a:pt x="5" y="6"/>
                    </a:lnTo>
                    <a:lnTo>
                      <a:pt x="5" y="4"/>
                    </a:lnTo>
                    <a:lnTo>
                      <a:pt x="5" y="3"/>
                    </a:lnTo>
                    <a:lnTo>
                      <a:pt x="5" y="1"/>
                    </a:lnTo>
                    <a:lnTo>
                      <a:pt x="6" y="1"/>
                    </a:lnTo>
                    <a:lnTo>
                      <a:pt x="6"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08" name="Freeform 198"/>
              <p:cNvSpPr>
                <a:spLocks/>
              </p:cNvSpPr>
              <p:nvPr/>
            </p:nvSpPr>
            <p:spPr bwMode="auto">
              <a:xfrm>
                <a:off x="3433" y="1150"/>
                <a:ext cx="11" cy="41"/>
              </a:xfrm>
              <a:custGeom>
                <a:avLst/>
                <a:gdLst>
                  <a:gd name="T0" fmla="*/ 131 w 8"/>
                  <a:gd name="T1" fmla="*/ 0 h 31"/>
                  <a:gd name="T2" fmla="*/ 131 w 8"/>
                  <a:gd name="T3" fmla="*/ 0 h 31"/>
                  <a:gd name="T4" fmla="*/ 180 w 8"/>
                  <a:gd name="T5" fmla="*/ 0 h 31"/>
                  <a:gd name="T6" fmla="*/ 180 w 8"/>
                  <a:gd name="T7" fmla="*/ 0 h 31"/>
                  <a:gd name="T8" fmla="*/ 180 w 8"/>
                  <a:gd name="T9" fmla="*/ 0 h 31"/>
                  <a:gd name="T10" fmla="*/ 180 w 8"/>
                  <a:gd name="T11" fmla="*/ 1 h 31"/>
                  <a:gd name="T12" fmla="*/ 180 w 8"/>
                  <a:gd name="T13" fmla="*/ 49 h 31"/>
                  <a:gd name="T14" fmla="*/ 180 w 8"/>
                  <a:gd name="T15" fmla="*/ 65 h 31"/>
                  <a:gd name="T16" fmla="*/ 198 w 8"/>
                  <a:gd name="T17" fmla="*/ 104 h 31"/>
                  <a:gd name="T18" fmla="*/ 198 w 8"/>
                  <a:gd name="T19" fmla="*/ 138 h 31"/>
                  <a:gd name="T20" fmla="*/ 198 w 8"/>
                  <a:gd name="T21" fmla="*/ 183 h 31"/>
                  <a:gd name="T22" fmla="*/ 198 w 8"/>
                  <a:gd name="T23" fmla="*/ 237 h 31"/>
                  <a:gd name="T24" fmla="*/ 198 w 8"/>
                  <a:gd name="T25" fmla="*/ 266 h 31"/>
                  <a:gd name="T26" fmla="*/ 180 w 8"/>
                  <a:gd name="T27" fmla="*/ 320 h 31"/>
                  <a:gd name="T28" fmla="*/ 180 w 8"/>
                  <a:gd name="T29" fmla="*/ 378 h 31"/>
                  <a:gd name="T30" fmla="*/ 180 w 8"/>
                  <a:gd name="T31" fmla="*/ 414 h 31"/>
                  <a:gd name="T32" fmla="*/ 131 w 8"/>
                  <a:gd name="T33" fmla="*/ 444 h 31"/>
                  <a:gd name="T34" fmla="*/ 131 w 8"/>
                  <a:gd name="T35" fmla="*/ 500 h 31"/>
                  <a:gd name="T36" fmla="*/ 105 w 8"/>
                  <a:gd name="T37" fmla="*/ 500 h 31"/>
                  <a:gd name="T38" fmla="*/ 105 w 8"/>
                  <a:gd name="T39" fmla="*/ 503 h 31"/>
                  <a:gd name="T40" fmla="*/ 76 w 8"/>
                  <a:gd name="T41" fmla="*/ 503 h 31"/>
                  <a:gd name="T42" fmla="*/ 76 w 8"/>
                  <a:gd name="T43" fmla="*/ 503 h 31"/>
                  <a:gd name="T44" fmla="*/ 76 w 8"/>
                  <a:gd name="T45" fmla="*/ 503 h 31"/>
                  <a:gd name="T46" fmla="*/ 1 w 8"/>
                  <a:gd name="T47" fmla="*/ 503 h 31"/>
                  <a:gd name="T48" fmla="*/ 1 w 8"/>
                  <a:gd name="T49" fmla="*/ 500 h 31"/>
                  <a:gd name="T50" fmla="*/ 0 w 8"/>
                  <a:gd name="T51" fmla="*/ 463 h 31"/>
                  <a:gd name="T52" fmla="*/ 0 w 8"/>
                  <a:gd name="T53" fmla="*/ 444 h 31"/>
                  <a:gd name="T54" fmla="*/ 0 w 8"/>
                  <a:gd name="T55" fmla="*/ 414 h 31"/>
                  <a:gd name="T56" fmla="*/ 0 w 8"/>
                  <a:gd name="T57" fmla="*/ 397 h 31"/>
                  <a:gd name="T58" fmla="*/ 1 w 8"/>
                  <a:gd name="T59" fmla="*/ 320 h 31"/>
                  <a:gd name="T60" fmla="*/ 1 w 8"/>
                  <a:gd name="T61" fmla="*/ 266 h 31"/>
                  <a:gd name="T62" fmla="*/ 1 w 8"/>
                  <a:gd name="T63" fmla="*/ 237 h 31"/>
                  <a:gd name="T64" fmla="*/ 76 w 8"/>
                  <a:gd name="T65" fmla="*/ 183 h 31"/>
                  <a:gd name="T66" fmla="*/ 76 w 8"/>
                  <a:gd name="T67" fmla="*/ 138 h 31"/>
                  <a:gd name="T68" fmla="*/ 76 w 8"/>
                  <a:gd name="T69" fmla="*/ 104 h 31"/>
                  <a:gd name="T70" fmla="*/ 76 w 8"/>
                  <a:gd name="T71" fmla="*/ 49 h 31"/>
                  <a:gd name="T72" fmla="*/ 105 w 8"/>
                  <a:gd name="T73" fmla="*/ 1 h 31"/>
                  <a:gd name="T74" fmla="*/ 105 w 8"/>
                  <a:gd name="T75" fmla="*/ 1 h 31"/>
                  <a:gd name="T76" fmla="*/ 105 w 8"/>
                  <a:gd name="T77" fmla="*/ 0 h 31"/>
                  <a:gd name="T78" fmla="*/ 131 w 8"/>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 h="31">
                    <a:moveTo>
                      <a:pt x="5" y="0"/>
                    </a:moveTo>
                    <a:lnTo>
                      <a:pt x="5" y="0"/>
                    </a:lnTo>
                    <a:lnTo>
                      <a:pt x="7" y="0"/>
                    </a:lnTo>
                    <a:lnTo>
                      <a:pt x="7" y="1"/>
                    </a:lnTo>
                    <a:lnTo>
                      <a:pt x="7" y="3"/>
                    </a:lnTo>
                    <a:lnTo>
                      <a:pt x="7" y="4"/>
                    </a:lnTo>
                    <a:lnTo>
                      <a:pt x="8" y="6"/>
                    </a:lnTo>
                    <a:lnTo>
                      <a:pt x="8" y="7"/>
                    </a:lnTo>
                    <a:lnTo>
                      <a:pt x="8" y="8"/>
                    </a:lnTo>
                    <a:lnTo>
                      <a:pt x="8" y="10"/>
                    </a:lnTo>
                    <a:lnTo>
                      <a:pt x="8" y="11"/>
                    </a:lnTo>
                    <a:lnTo>
                      <a:pt x="8" y="13"/>
                    </a:lnTo>
                    <a:lnTo>
                      <a:pt x="8" y="14"/>
                    </a:lnTo>
                    <a:lnTo>
                      <a:pt x="8" y="17"/>
                    </a:lnTo>
                    <a:lnTo>
                      <a:pt x="7" y="18"/>
                    </a:lnTo>
                    <a:lnTo>
                      <a:pt x="7" y="20"/>
                    </a:lnTo>
                    <a:lnTo>
                      <a:pt x="7" y="21"/>
                    </a:lnTo>
                    <a:lnTo>
                      <a:pt x="7" y="23"/>
                    </a:lnTo>
                    <a:lnTo>
                      <a:pt x="7" y="24"/>
                    </a:lnTo>
                    <a:lnTo>
                      <a:pt x="7" y="25"/>
                    </a:lnTo>
                    <a:lnTo>
                      <a:pt x="7" y="27"/>
                    </a:lnTo>
                    <a:lnTo>
                      <a:pt x="5" y="27"/>
                    </a:lnTo>
                    <a:lnTo>
                      <a:pt x="5" y="28"/>
                    </a:lnTo>
                    <a:lnTo>
                      <a:pt x="5" y="30"/>
                    </a:lnTo>
                    <a:lnTo>
                      <a:pt x="4" y="30"/>
                    </a:lnTo>
                    <a:lnTo>
                      <a:pt x="4" y="31"/>
                    </a:lnTo>
                    <a:lnTo>
                      <a:pt x="3" y="31"/>
                    </a:lnTo>
                    <a:lnTo>
                      <a:pt x="1" y="31"/>
                    </a:lnTo>
                    <a:lnTo>
                      <a:pt x="1" y="30"/>
                    </a:lnTo>
                    <a:lnTo>
                      <a:pt x="0" y="30"/>
                    </a:lnTo>
                    <a:lnTo>
                      <a:pt x="0" y="28"/>
                    </a:lnTo>
                    <a:lnTo>
                      <a:pt x="0" y="27"/>
                    </a:lnTo>
                    <a:lnTo>
                      <a:pt x="0" y="25"/>
                    </a:lnTo>
                    <a:lnTo>
                      <a:pt x="0" y="24"/>
                    </a:lnTo>
                    <a:lnTo>
                      <a:pt x="0" y="23"/>
                    </a:lnTo>
                    <a:lnTo>
                      <a:pt x="1" y="20"/>
                    </a:lnTo>
                    <a:lnTo>
                      <a:pt x="1" y="18"/>
                    </a:lnTo>
                    <a:lnTo>
                      <a:pt x="1" y="17"/>
                    </a:lnTo>
                    <a:lnTo>
                      <a:pt x="1" y="16"/>
                    </a:lnTo>
                    <a:lnTo>
                      <a:pt x="1" y="14"/>
                    </a:lnTo>
                    <a:lnTo>
                      <a:pt x="3" y="13"/>
                    </a:lnTo>
                    <a:lnTo>
                      <a:pt x="3" y="11"/>
                    </a:lnTo>
                    <a:lnTo>
                      <a:pt x="3" y="10"/>
                    </a:lnTo>
                    <a:lnTo>
                      <a:pt x="3" y="8"/>
                    </a:lnTo>
                    <a:lnTo>
                      <a:pt x="3" y="7"/>
                    </a:lnTo>
                    <a:lnTo>
                      <a:pt x="3" y="6"/>
                    </a:lnTo>
                    <a:lnTo>
                      <a:pt x="3" y="4"/>
                    </a:lnTo>
                    <a:lnTo>
                      <a:pt x="3" y="3"/>
                    </a:lnTo>
                    <a:lnTo>
                      <a:pt x="3" y="1"/>
                    </a:lnTo>
                    <a:lnTo>
                      <a:pt x="4" y="1"/>
                    </a:lnTo>
                    <a:lnTo>
                      <a:pt x="4" y="0"/>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09" name="Freeform 199"/>
              <p:cNvSpPr>
                <a:spLocks/>
              </p:cNvSpPr>
              <p:nvPr/>
            </p:nvSpPr>
            <p:spPr bwMode="auto">
              <a:xfrm>
                <a:off x="3433" y="1193"/>
                <a:ext cx="11" cy="41"/>
              </a:xfrm>
              <a:custGeom>
                <a:avLst/>
                <a:gdLst>
                  <a:gd name="T0" fmla="*/ 470 w 7"/>
                  <a:gd name="T1" fmla="*/ 0 h 31"/>
                  <a:gd name="T2" fmla="*/ 470 w 7"/>
                  <a:gd name="T3" fmla="*/ 0 h 31"/>
                  <a:gd name="T4" fmla="*/ 470 w 7"/>
                  <a:gd name="T5" fmla="*/ 0 h 31"/>
                  <a:gd name="T6" fmla="*/ 632 w 7"/>
                  <a:gd name="T7" fmla="*/ 0 h 31"/>
                  <a:gd name="T8" fmla="*/ 632 w 7"/>
                  <a:gd name="T9" fmla="*/ 0 h 31"/>
                  <a:gd name="T10" fmla="*/ 632 w 7"/>
                  <a:gd name="T11" fmla="*/ 37 h 31"/>
                  <a:gd name="T12" fmla="*/ 632 w 7"/>
                  <a:gd name="T13" fmla="*/ 49 h 31"/>
                  <a:gd name="T14" fmla="*/ 632 w 7"/>
                  <a:gd name="T15" fmla="*/ 49 h 31"/>
                  <a:gd name="T16" fmla="*/ 632 w 7"/>
                  <a:gd name="T17" fmla="*/ 104 h 31"/>
                  <a:gd name="T18" fmla="*/ 632 w 7"/>
                  <a:gd name="T19" fmla="*/ 151 h 31"/>
                  <a:gd name="T20" fmla="*/ 632 w 7"/>
                  <a:gd name="T21" fmla="*/ 200 h 31"/>
                  <a:gd name="T22" fmla="*/ 632 w 7"/>
                  <a:gd name="T23" fmla="*/ 201 h 31"/>
                  <a:gd name="T24" fmla="*/ 632 w 7"/>
                  <a:gd name="T25" fmla="*/ 265 h 31"/>
                  <a:gd name="T26" fmla="*/ 632 w 7"/>
                  <a:gd name="T27" fmla="*/ 313 h 31"/>
                  <a:gd name="T28" fmla="*/ 632 w 7"/>
                  <a:gd name="T29" fmla="*/ 352 h 31"/>
                  <a:gd name="T30" fmla="*/ 470 w 7"/>
                  <a:gd name="T31" fmla="*/ 397 h 31"/>
                  <a:gd name="T32" fmla="*/ 470 w 7"/>
                  <a:gd name="T33" fmla="*/ 444 h 31"/>
                  <a:gd name="T34" fmla="*/ 470 w 7"/>
                  <a:gd name="T35" fmla="*/ 466 h 31"/>
                  <a:gd name="T36" fmla="*/ 333 w 7"/>
                  <a:gd name="T37" fmla="*/ 500 h 31"/>
                  <a:gd name="T38" fmla="*/ 333 w 7"/>
                  <a:gd name="T39" fmla="*/ 503 h 31"/>
                  <a:gd name="T40" fmla="*/ 299 w 7"/>
                  <a:gd name="T41" fmla="*/ 503 h 31"/>
                  <a:gd name="T42" fmla="*/ 299 w 7"/>
                  <a:gd name="T43" fmla="*/ 503 h 31"/>
                  <a:gd name="T44" fmla="*/ 299 w 7"/>
                  <a:gd name="T45" fmla="*/ 503 h 31"/>
                  <a:gd name="T46" fmla="*/ 121 w 7"/>
                  <a:gd name="T47" fmla="*/ 500 h 31"/>
                  <a:gd name="T48" fmla="*/ 121 w 7"/>
                  <a:gd name="T49" fmla="*/ 500 h 31"/>
                  <a:gd name="T50" fmla="*/ 0 w 7"/>
                  <a:gd name="T51" fmla="*/ 466 h 31"/>
                  <a:gd name="T52" fmla="*/ 0 w 7"/>
                  <a:gd name="T53" fmla="*/ 444 h 31"/>
                  <a:gd name="T54" fmla="*/ 0 w 7"/>
                  <a:gd name="T55" fmla="*/ 423 h 31"/>
                  <a:gd name="T56" fmla="*/ 0 w 7"/>
                  <a:gd name="T57" fmla="*/ 397 h 31"/>
                  <a:gd name="T58" fmla="*/ 0 w 7"/>
                  <a:gd name="T59" fmla="*/ 320 h 31"/>
                  <a:gd name="T60" fmla="*/ 121 w 7"/>
                  <a:gd name="T61" fmla="*/ 266 h 31"/>
                  <a:gd name="T62" fmla="*/ 121 w 7"/>
                  <a:gd name="T63" fmla="*/ 237 h 31"/>
                  <a:gd name="T64" fmla="*/ 121 w 7"/>
                  <a:gd name="T65" fmla="*/ 200 h 31"/>
                  <a:gd name="T66" fmla="*/ 299 w 7"/>
                  <a:gd name="T67" fmla="*/ 151 h 31"/>
                  <a:gd name="T68" fmla="*/ 299 w 7"/>
                  <a:gd name="T69" fmla="*/ 104 h 31"/>
                  <a:gd name="T70" fmla="*/ 299 w 7"/>
                  <a:gd name="T71" fmla="*/ 49 h 31"/>
                  <a:gd name="T72" fmla="*/ 299 w 7"/>
                  <a:gd name="T73" fmla="*/ 37 h 31"/>
                  <a:gd name="T74" fmla="*/ 333 w 7"/>
                  <a:gd name="T75" fmla="*/ 0 h 31"/>
                  <a:gd name="T76" fmla="*/ 333 w 7"/>
                  <a:gd name="T77" fmla="*/ 0 h 31"/>
                  <a:gd name="T78" fmla="*/ 333 w 7"/>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5" y="0"/>
                    </a:moveTo>
                    <a:lnTo>
                      <a:pt x="5" y="0"/>
                    </a:lnTo>
                    <a:lnTo>
                      <a:pt x="7" y="0"/>
                    </a:lnTo>
                    <a:lnTo>
                      <a:pt x="7" y="2"/>
                    </a:lnTo>
                    <a:lnTo>
                      <a:pt x="7" y="3"/>
                    </a:lnTo>
                    <a:lnTo>
                      <a:pt x="7" y="5"/>
                    </a:lnTo>
                    <a:lnTo>
                      <a:pt x="7" y="6"/>
                    </a:lnTo>
                    <a:lnTo>
                      <a:pt x="7" y="7"/>
                    </a:lnTo>
                    <a:lnTo>
                      <a:pt x="7" y="9"/>
                    </a:lnTo>
                    <a:lnTo>
                      <a:pt x="7" y="10"/>
                    </a:lnTo>
                    <a:lnTo>
                      <a:pt x="7" y="12"/>
                    </a:lnTo>
                    <a:lnTo>
                      <a:pt x="7" y="13"/>
                    </a:lnTo>
                    <a:lnTo>
                      <a:pt x="7" y="14"/>
                    </a:lnTo>
                    <a:lnTo>
                      <a:pt x="7" y="16"/>
                    </a:lnTo>
                    <a:lnTo>
                      <a:pt x="7" y="17"/>
                    </a:lnTo>
                    <a:lnTo>
                      <a:pt x="7" y="19"/>
                    </a:lnTo>
                    <a:lnTo>
                      <a:pt x="7" y="20"/>
                    </a:lnTo>
                    <a:lnTo>
                      <a:pt x="7" y="22"/>
                    </a:lnTo>
                    <a:lnTo>
                      <a:pt x="7" y="23"/>
                    </a:lnTo>
                    <a:lnTo>
                      <a:pt x="5" y="24"/>
                    </a:lnTo>
                    <a:lnTo>
                      <a:pt x="5" y="26"/>
                    </a:lnTo>
                    <a:lnTo>
                      <a:pt x="5" y="27"/>
                    </a:lnTo>
                    <a:lnTo>
                      <a:pt x="5" y="29"/>
                    </a:lnTo>
                    <a:lnTo>
                      <a:pt x="5" y="30"/>
                    </a:lnTo>
                    <a:lnTo>
                      <a:pt x="4" y="30"/>
                    </a:lnTo>
                    <a:lnTo>
                      <a:pt x="4" y="31"/>
                    </a:lnTo>
                    <a:lnTo>
                      <a:pt x="3" y="31"/>
                    </a:lnTo>
                    <a:lnTo>
                      <a:pt x="1" y="31"/>
                    </a:lnTo>
                    <a:lnTo>
                      <a:pt x="1" y="30"/>
                    </a:lnTo>
                    <a:lnTo>
                      <a:pt x="0" y="30"/>
                    </a:lnTo>
                    <a:lnTo>
                      <a:pt x="0" y="29"/>
                    </a:lnTo>
                    <a:lnTo>
                      <a:pt x="0" y="27"/>
                    </a:lnTo>
                    <a:lnTo>
                      <a:pt x="0" y="26"/>
                    </a:lnTo>
                    <a:lnTo>
                      <a:pt x="0" y="24"/>
                    </a:lnTo>
                    <a:lnTo>
                      <a:pt x="0" y="22"/>
                    </a:lnTo>
                    <a:lnTo>
                      <a:pt x="0" y="20"/>
                    </a:lnTo>
                    <a:lnTo>
                      <a:pt x="1" y="19"/>
                    </a:lnTo>
                    <a:lnTo>
                      <a:pt x="1" y="17"/>
                    </a:lnTo>
                    <a:lnTo>
                      <a:pt x="1" y="16"/>
                    </a:lnTo>
                    <a:lnTo>
                      <a:pt x="1" y="14"/>
                    </a:lnTo>
                    <a:lnTo>
                      <a:pt x="1" y="13"/>
                    </a:lnTo>
                    <a:lnTo>
                      <a:pt x="1" y="12"/>
                    </a:lnTo>
                    <a:lnTo>
                      <a:pt x="3" y="10"/>
                    </a:lnTo>
                    <a:lnTo>
                      <a:pt x="3" y="9"/>
                    </a:lnTo>
                    <a:lnTo>
                      <a:pt x="3" y="7"/>
                    </a:lnTo>
                    <a:lnTo>
                      <a:pt x="3" y="6"/>
                    </a:lnTo>
                    <a:lnTo>
                      <a:pt x="3" y="5"/>
                    </a:lnTo>
                    <a:lnTo>
                      <a:pt x="3" y="3"/>
                    </a:lnTo>
                    <a:lnTo>
                      <a:pt x="3" y="2"/>
                    </a:lnTo>
                    <a:lnTo>
                      <a:pt x="4" y="0"/>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10" name="Freeform 200"/>
              <p:cNvSpPr>
                <a:spLocks/>
              </p:cNvSpPr>
              <p:nvPr/>
            </p:nvSpPr>
            <p:spPr bwMode="auto">
              <a:xfrm>
                <a:off x="3433" y="1234"/>
                <a:ext cx="11" cy="38"/>
              </a:xfrm>
              <a:custGeom>
                <a:avLst/>
                <a:gdLst>
                  <a:gd name="T0" fmla="*/ 470 w 7"/>
                  <a:gd name="T1" fmla="*/ 0 h 31"/>
                  <a:gd name="T2" fmla="*/ 470 w 7"/>
                  <a:gd name="T3" fmla="*/ 0 h 31"/>
                  <a:gd name="T4" fmla="*/ 470 w 7"/>
                  <a:gd name="T5" fmla="*/ 0 h 31"/>
                  <a:gd name="T6" fmla="*/ 632 w 7"/>
                  <a:gd name="T7" fmla="*/ 0 h 31"/>
                  <a:gd name="T8" fmla="*/ 632 w 7"/>
                  <a:gd name="T9" fmla="*/ 0 h 31"/>
                  <a:gd name="T10" fmla="*/ 632 w 7"/>
                  <a:gd name="T11" fmla="*/ 2 h 31"/>
                  <a:gd name="T12" fmla="*/ 632 w 7"/>
                  <a:gd name="T13" fmla="*/ 2 h 31"/>
                  <a:gd name="T14" fmla="*/ 632 w 7"/>
                  <a:gd name="T15" fmla="*/ 25 h 31"/>
                  <a:gd name="T16" fmla="*/ 632 w 7"/>
                  <a:gd name="T17" fmla="*/ 47 h 31"/>
                  <a:gd name="T18" fmla="*/ 632 w 7"/>
                  <a:gd name="T19" fmla="*/ 71 h 31"/>
                  <a:gd name="T20" fmla="*/ 632 w 7"/>
                  <a:gd name="T21" fmla="*/ 91 h 31"/>
                  <a:gd name="T22" fmla="*/ 632 w 7"/>
                  <a:gd name="T23" fmla="*/ 107 h 31"/>
                  <a:gd name="T24" fmla="*/ 632 w 7"/>
                  <a:gd name="T25" fmla="*/ 131 h 31"/>
                  <a:gd name="T26" fmla="*/ 632 w 7"/>
                  <a:gd name="T27" fmla="*/ 141 h 31"/>
                  <a:gd name="T28" fmla="*/ 632 w 7"/>
                  <a:gd name="T29" fmla="*/ 168 h 31"/>
                  <a:gd name="T30" fmla="*/ 470 w 7"/>
                  <a:gd name="T31" fmla="*/ 181 h 31"/>
                  <a:gd name="T32" fmla="*/ 470 w 7"/>
                  <a:gd name="T33" fmla="*/ 206 h 31"/>
                  <a:gd name="T34" fmla="*/ 470 w 7"/>
                  <a:gd name="T35" fmla="*/ 222 h 31"/>
                  <a:gd name="T36" fmla="*/ 333 w 7"/>
                  <a:gd name="T37" fmla="*/ 228 h 31"/>
                  <a:gd name="T38" fmla="*/ 333 w 7"/>
                  <a:gd name="T39" fmla="*/ 241 h 31"/>
                  <a:gd name="T40" fmla="*/ 299 w 7"/>
                  <a:gd name="T41" fmla="*/ 241 h 31"/>
                  <a:gd name="T42" fmla="*/ 299 w 7"/>
                  <a:gd name="T43" fmla="*/ 241 h 31"/>
                  <a:gd name="T44" fmla="*/ 299 w 7"/>
                  <a:gd name="T45" fmla="*/ 241 h 31"/>
                  <a:gd name="T46" fmla="*/ 121 w 7"/>
                  <a:gd name="T47" fmla="*/ 228 h 31"/>
                  <a:gd name="T48" fmla="*/ 121 w 7"/>
                  <a:gd name="T49" fmla="*/ 228 h 31"/>
                  <a:gd name="T50" fmla="*/ 0 w 7"/>
                  <a:gd name="T51" fmla="*/ 222 h 31"/>
                  <a:gd name="T52" fmla="*/ 0 w 7"/>
                  <a:gd name="T53" fmla="*/ 206 h 31"/>
                  <a:gd name="T54" fmla="*/ 0 w 7"/>
                  <a:gd name="T55" fmla="*/ 199 h 31"/>
                  <a:gd name="T56" fmla="*/ 0 w 7"/>
                  <a:gd name="T57" fmla="*/ 181 h 31"/>
                  <a:gd name="T58" fmla="*/ 0 w 7"/>
                  <a:gd name="T59" fmla="*/ 161 h 31"/>
                  <a:gd name="T60" fmla="*/ 121 w 7"/>
                  <a:gd name="T61" fmla="*/ 132 h 31"/>
                  <a:gd name="T62" fmla="*/ 121 w 7"/>
                  <a:gd name="T63" fmla="*/ 108 h 31"/>
                  <a:gd name="T64" fmla="*/ 121 w 7"/>
                  <a:gd name="T65" fmla="*/ 91 h 31"/>
                  <a:gd name="T66" fmla="*/ 299 w 7"/>
                  <a:gd name="T67" fmla="*/ 71 h 31"/>
                  <a:gd name="T68" fmla="*/ 299 w 7"/>
                  <a:gd name="T69" fmla="*/ 47 h 31"/>
                  <a:gd name="T70" fmla="*/ 299 w 7"/>
                  <a:gd name="T71" fmla="*/ 25 h 31"/>
                  <a:gd name="T72" fmla="*/ 299 w 7"/>
                  <a:gd name="T73" fmla="*/ 2 h 31"/>
                  <a:gd name="T74" fmla="*/ 333 w 7"/>
                  <a:gd name="T75" fmla="*/ 0 h 31"/>
                  <a:gd name="T76" fmla="*/ 333 w 7"/>
                  <a:gd name="T77" fmla="*/ 0 h 31"/>
                  <a:gd name="T78" fmla="*/ 333 w 7"/>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5" y="0"/>
                    </a:moveTo>
                    <a:lnTo>
                      <a:pt x="5" y="0"/>
                    </a:lnTo>
                    <a:lnTo>
                      <a:pt x="7" y="0"/>
                    </a:lnTo>
                    <a:lnTo>
                      <a:pt x="7" y="2"/>
                    </a:lnTo>
                    <a:lnTo>
                      <a:pt x="7" y="3"/>
                    </a:lnTo>
                    <a:lnTo>
                      <a:pt x="7" y="5"/>
                    </a:lnTo>
                    <a:lnTo>
                      <a:pt x="7" y="6"/>
                    </a:lnTo>
                    <a:lnTo>
                      <a:pt x="7" y="7"/>
                    </a:lnTo>
                    <a:lnTo>
                      <a:pt x="7" y="9"/>
                    </a:lnTo>
                    <a:lnTo>
                      <a:pt x="7" y="10"/>
                    </a:lnTo>
                    <a:lnTo>
                      <a:pt x="7" y="12"/>
                    </a:lnTo>
                    <a:lnTo>
                      <a:pt x="7" y="13"/>
                    </a:lnTo>
                    <a:lnTo>
                      <a:pt x="7" y="14"/>
                    </a:lnTo>
                    <a:lnTo>
                      <a:pt x="7" y="16"/>
                    </a:lnTo>
                    <a:lnTo>
                      <a:pt x="7" y="17"/>
                    </a:lnTo>
                    <a:lnTo>
                      <a:pt x="7" y="19"/>
                    </a:lnTo>
                    <a:lnTo>
                      <a:pt x="7" y="20"/>
                    </a:lnTo>
                    <a:lnTo>
                      <a:pt x="7" y="22"/>
                    </a:lnTo>
                    <a:lnTo>
                      <a:pt x="7" y="23"/>
                    </a:lnTo>
                    <a:lnTo>
                      <a:pt x="5" y="24"/>
                    </a:lnTo>
                    <a:lnTo>
                      <a:pt x="5" y="26"/>
                    </a:lnTo>
                    <a:lnTo>
                      <a:pt x="5" y="27"/>
                    </a:lnTo>
                    <a:lnTo>
                      <a:pt x="5" y="29"/>
                    </a:lnTo>
                    <a:lnTo>
                      <a:pt x="5" y="30"/>
                    </a:lnTo>
                    <a:lnTo>
                      <a:pt x="4" y="30"/>
                    </a:lnTo>
                    <a:lnTo>
                      <a:pt x="4" y="31"/>
                    </a:lnTo>
                    <a:lnTo>
                      <a:pt x="3" y="31"/>
                    </a:lnTo>
                    <a:lnTo>
                      <a:pt x="1" y="31"/>
                    </a:lnTo>
                    <a:lnTo>
                      <a:pt x="1" y="30"/>
                    </a:lnTo>
                    <a:lnTo>
                      <a:pt x="0" y="30"/>
                    </a:lnTo>
                    <a:lnTo>
                      <a:pt x="0" y="29"/>
                    </a:lnTo>
                    <a:lnTo>
                      <a:pt x="0" y="27"/>
                    </a:lnTo>
                    <a:lnTo>
                      <a:pt x="0" y="26"/>
                    </a:lnTo>
                    <a:lnTo>
                      <a:pt x="0" y="24"/>
                    </a:lnTo>
                    <a:lnTo>
                      <a:pt x="0" y="22"/>
                    </a:lnTo>
                    <a:lnTo>
                      <a:pt x="0" y="20"/>
                    </a:lnTo>
                    <a:lnTo>
                      <a:pt x="1" y="19"/>
                    </a:lnTo>
                    <a:lnTo>
                      <a:pt x="1" y="17"/>
                    </a:lnTo>
                    <a:lnTo>
                      <a:pt x="1" y="16"/>
                    </a:lnTo>
                    <a:lnTo>
                      <a:pt x="1" y="14"/>
                    </a:lnTo>
                    <a:lnTo>
                      <a:pt x="1" y="13"/>
                    </a:lnTo>
                    <a:lnTo>
                      <a:pt x="1" y="12"/>
                    </a:lnTo>
                    <a:lnTo>
                      <a:pt x="3" y="10"/>
                    </a:lnTo>
                    <a:lnTo>
                      <a:pt x="3" y="9"/>
                    </a:lnTo>
                    <a:lnTo>
                      <a:pt x="3" y="7"/>
                    </a:lnTo>
                    <a:lnTo>
                      <a:pt x="3" y="6"/>
                    </a:lnTo>
                    <a:lnTo>
                      <a:pt x="3" y="5"/>
                    </a:lnTo>
                    <a:lnTo>
                      <a:pt x="3" y="3"/>
                    </a:lnTo>
                    <a:lnTo>
                      <a:pt x="3" y="2"/>
                    </a:lnTo>
                    <a:lnTo>
                      <a:pt x="4" y="0"/>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11" name="Freeform 201"/>
              <p:cNvSpPr>
                <a:spLocks/>
              </p:cNvSpPr>
              <p:nvPr/>
            </p:nvSpPr>
            <p:spPr bwMode="auto">
              <a:xfrm>
                <a:off x="3433" y="1275"/>
                <a:ext cx="11" cy="40"/>
              </a:xfrm>
              <a:custGeom>
                <a:avLst/>
                <a:gdLst>
                  <a:gd name="T0" fmla="*/ 470 w 7"/>
                  <a:gd name="T1" fmla="*/ 0 h 31"/>
                  <a:gd name="T2" fmla="*/ 470 w 7"/>
                  <a:gd name="T3" fmla="*/ 0 h 31"/>
                  <a:gd name="T4" fmla="*/ 470 w 7"/>
                  <a:gd name="T5" fmla="*/ 0 h 31"/>
                  <a:gd name="T6" fmla="*/ 632 w 7"/>
                  <a:gd name="T7" fmla="*/ 0 h 31"/>
                  <a:gd name="T8" fmla="*/ 632 w 7"/>
                  <a:gd name="T9" fmla="*/ 0 h 31"/>
                  <a:gd name="T10" fmla="*/ 632 w 7"/>
                  <a:gd name="T11" fmla="*/ 1 h 31"/>
                  <a:gd name="T12" fmla="*/ 632 w 7"/>
                  <a:gd name="T13" fmla="*/ 36 h 31"/>
                  <a:gd name="T14" fmla="*/ 632 w 7"/>
                  <a:gd name="T15" fmla="*/ 36 h 31"/>
                  <a:gd name="T16" fmla="*/ 632 w 7"/>
                  <a:gd name="T17" fmla="*/ 59 h 31"/>
                  <a:gd name="T18" fmla="*/ 632 w 7"/>
                  <a:gd name="T19" fmla="*/ 98 h 31"/>
                  <a:gd name="T20" fmla="*/ 632 w 7"/>
                  <a:gd name="T21" fmla="*/ 139 h 31"/>
                  <a:gd name="T22" fmla="*/ 632 w 7"/>
                  <a:gd name="T23" fmla="*/ 147 h 31"/>
                  <a:gd name="T24" fmla="*/ 632 w 7"/>
                  <a:gd name="T25" fmla="*/ 190 h 31"/>
                  <a:gd name="T26" fmla="*/ 632 w 7"/>
                  <a:gd name="T27" fmla="*/ 231 h 31"/>
                  <a:gd name="T28" fmla="*/ 632 w 7"/>
                  <a:gd name="T29" fmla="*/ 271 h 31"/>
                  <a:gd name="T30" fmla="*/ 470 w 7"/>
                  <a:gd name="T31" fmla="*/ 316 h 31"/>
                  <a:gd name="T32" fmla="*/ 470 w 7"/>
                  <a:gd name="T33" fmla="*/ 346 h 31"/>
                  <a:gd name="T34" fmla="*/ 470 w 7"/>
                  <a:gd name="T35" fmla="*/ 350 h 31"/>
                  <a:gd name="T36" fmla="*/ 333 w 7"/>
                  <a:gd name="T37" fmla="*/ 369 h 31"/>
                  <a:gd name="T38" fmla="*/ 333 w 7"/>
                  <a:gd name="T39" fmla="*/ 397 h 31"/>
                  <a:gd name="T40" fmla="*/ 299 w 7"/>
                  <a:gd name="T41" fmla="*/ 397 h 31"/>
                  <a:gd name="T42" fmla="*/ 299 w 7"/>
                  <a:gd name="T43" fmla="*/ 397 h 31"/>
                  <a:gd name="T44" fmla="*/ 299 w 7"/>
                  <a:gd name="T45" fmla="*/ 397 h 31"/>
                  <a:gd name="T46" fmla="*/ 121 w 7"/>
                  <a:gd name="T47" fmla="*/ 397 h 31"/>
                  <a:gd name="T48" fmla="*/ 121 w 7"/>
                  <a:gd name="T49" fmla="*/ 369 h 31"/>
                  <a:gd name="T50" fmla="*/ 0 w 7"/>
                  <a:gd name="T51" fmla="*/ 350 h 31"/>
                  <a:gd name="T52" fmla="*/ 0 w 7"/>
                  <a:gd name="T53" fmla="*/ 346 h 31"/>
                  <a:gd name="T54" fmla="*/ 0 w 7"/>
                  <a:gd name="T55" fmla="*/ 316 h 31"/>
                  <a:gd name="T56" fmla="*/ 0 w 7"/>
                  <a:gd name="T57" fmla="*/ 308 h 31"/>
                  <a:gd name="T58" fmla="*/ 0 w 7"/>
                  <a:gd name="T59" fmla="*/ 265 h 31"/>
                  <a:gd name="T60" fmla="*/ 121 w 7"/>
                  <a:gd name="T61" fmla="*/ 210 h 31"/>
                  <a:gd name="T62" fmla="*/ 121 w 7"/>
                  <a:gd name="T63" fmla="*/ 179 h 31"/>
                  <a:gd name="T64" fmla="*/ 121 w 7"/>
                  <a:gd name="T65" fmla="*/ 139 h 31"/>
                  <a:gd name="T66" fmla="*/ 299 w 7"/>
                  <a:gd name="T67" fmla="*/ 98 h 31"/>
                  <a:gd name="T68" fmla="*/ 299 w 7"/>
                  <a:gd name="T69" fmla="*/ 59 h 31"/>
                  <a:gd name="T70" fmla="*/ 299 w 7"/>
                  <a:gd name="T71" fmla="*/ 36 h 31"/>
                  <a:gd name="T72" fmla="*/ 299 w 7"/>
                  <a:gd name="T73" fmla="*/ 1 h 31"/>
                  <a:gd name="T74" fmla="*/ 333 w 7"/>
                  <a:gd name="T75" fmla="*/ 0 h 31"/>
                  <a:gd name="T76" fmla="*/ 333 w 7"/>
                  <a:gd name="T77" fmla="*/ 0 h 31"/>
                  <a:gd name="T78" fmla="*/ 333 w 7"/>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5" y="0"/>
                    </a:moveTo>
                    <a:lnTo>
                      <a:pt x="5" y="0"/>
                    </a:lnTo>
                    <a:lnTo>
                      <a:pt x="7" y="0"/>
                    </a:lnTo>
                    <a:lnTo>
                      <a:pt x="7" y="1"/>
                    </a:lnTo>
                    <a:lnTo>
                      <a:pt x="7" y="3"/>
                    </a:lnTo>
                    <a:lnTo>
                      <a:pt x="7" y="4"/>
                    </a:lnTo>
                    <a:lnTo>
                      <a:pt x="7" y="5"/>
                    </a:lnTo>
                    <a:lnTo>
                      <a:pt x="7" y="7"/>
                    </a:lnTo>
                    <a:lnTo>
                      <a:pt x="7" y="8"/>
                    </a:lnTo>
                    <a:lnTo>
                      <a:pt x="7" y="10"/>
                    </a:lnTo>
                    <a:lnTo>
                      <a:pt x="7" y="11"/>
                    </a:lnTo>
                    <a:lnTo>
                      <a:pt x="7" y="12"/>
                    </a:lnTo>
                    <a:lnTo>
                      <a:pt x="7" y="14"/>
                    </a:lnTo>
                    <a:lnTo>
                      <a:pt x="7" y="15"/>
                    </a:lnTo>
                    <a:lnTo>
                      <a:pt x="7" y="17"/>
                    </a:lnTo>
                    <a:lnTo>
                      <a:pt x="7" y="18"/>
                    </a:lnTo>
                    <a:lnTo>
                      <a:pt x="7" y="20"/>
                    </a:lnTo>
                    <a:lnTo>
                      <a:pt x="7" y="22"/>
                    </a:lnTo>
                    <a:lnTo>
                      <a:pt x="7" y="24"/>
                    </a:lnTo>
                    <a:lnTo>
                      <a:pt x="5" y="25"/>
                    </a:lnTo>
                    <a:lnTo>
                      <a:pt x="5" y="27"/>
                    </a:lnTo>
                    <a:lnTo>
                      <a:pt x="5" y="28"/>
                    </a:lnTo>
                    <a:lnTo>
                      <a:pt x="5" y="29"/>
                    </a:lnTo>
                    <a:lnTo>
                      <a:pt x="4" y="29"/>
                    </a:lnTo>
                    <a:lnTo>
                      <a:pt x="4" y="31"/>
                    </a:lnTo>
                    <a:lnTo>
                      <a:pt x="3" y="31"/>
                    </a:lnTo>
                    <a:lnTo>
                      <a:pt x="1" y="31"/>
                    </a:lnTo>
                    <a:lnTo>
                      <a:pt x="1" y="29"/>
                    </a:lnTo>
                    <a:lnTo>
                      <a:pt x="0" y="29"/>
                    </a:lnTo>
                    <a:lnTo>
                      <a:pt x="0" y="28"/>
                    </a:lnTo>
                    <a:lnTo>
                      <a:pt x="0" y="27"/>
                    </a:lnTo>
                    <a:lnTo>
                      <a:pt x="0" y="25"/>
                    </a:lnTo>
                    <a:lnTo>
                      <a:pt x="0" y="24"/>
                    </a:lnTo>
                    <a:lnTo>
                      <a:pt x="0" y="21"/>
                    </a:lnTo>
                    <a:lnTo>
                      <a:pt x="0" y="20"/>
                    </a:lnTo>
                    <a:lnTo>
                      <a:pt x="1" y="18"/>
                    </a:lnTo>
                    <a:lnTo>
                      <a:pt x="1" y="17"/>
                    </a:lnTo>
                    <a:lnTo>
                      <a:pt x="1" y="15"/>
                    </a:lnTo>
                    <a:lnTo>
                      <a:pt x="1" y="14"/>
                    </a:lnTo>
                    <a:lnTo>
                      <a:pt x="1" y="12"/>
                    </a:lnTo>
                    <a:lnTo>
                      <a:pt x="1" y="11"/>
                    </a:lnTo>
                    <a:lnTo>
                      <a:pt x="3" y="10"/>
                    </a:lnTo>
                    <a:lnTo>
                      <a:pt x="3" y="8"/>
                    </a:lnTo>
                    <a:lnTo>
                      <a:pt x="3" y="7"/>
                    </a:lnTo>
                    <a:lnTo>
                      <a:pt x="3" y="5"/>
                    </a:lnTo>
                    <a:lnTo>
                      <a:pt x="3" y="4"/>
                    </a:lnTo>
                    <a:lnTo>
                      <a:pt x="3" y="3"/>
                    </a:lnTo>
                    <a:lnTo>
                      <a:pt x="3" y="1"/>
                    </a:lnTo>
                    <a:lnTo>
                      <a:pt x="4" y="0"/>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12" name="Freeform 202"/>
              <p:cNvSpPr>
                <a:spLocks/>
              </p:cNvSpPr>
              <p:nvPr/>
            </p:nvSpPr>
            <p:spPr bwMode="auto">
              <a:xfrm>
                <a:off x="3433" y="1315"/>
                <a:ext cx="11" cy="41"/>
              </a:xfrm>
              <a:custGeom>
                <a:avLst/>
                <a:gdLst>
                  <a:gd name="T0" fmla="*/ 470 w 7"/>
                  <a:gd name="T1" fmla="*/ 0 h 31"/>
                  <a:gd name="T2" fmla="*/ 470 w 7"/>
                  <a:gd name="T3" fmla="*/ 0 h 31"/>
                  <a:gd name="T4" fmla="*/ 470 w 7"/>
                  <a:gd name="T5" fmla="*/ 0 h 31"/>
                  <a:gd name="T6" fmla="*/ 632 w 7"/>
                  <a:gd name="T7" fmla="*/ 0 h 31"/>
                  <a:gd name="T8" fmla="*/ 632 w 7"/>
                  <a:gd name="T9" fmla="*/ 1 h 31"/>
                  <a:gd name="T10" fmla="*/ 632 w 7"/>
                  <a:gd name="T11" fmla="*/ 1 h 31"/>
                  <a:gd name="T12" fmla="*/ 632 w 7"/>
                  <a:gd name="T13" fmla="*/ 49 h 31"/>
                  <a:gd name="T14" fmla="*/ 632 w 7"/>
                  <a:gd name="T15" fmla="*/ 65 h 31"/>
                  <a:gd name="T16" fmla="*/ 632 w 7"/>
                  <a:gd name="T17" fmla="*/ 114 h 31"/>
                  <a:gd name="T18" fmla="*/ 632 w 7"/>
                  <a:gd name="T19" fmla="*/ 152 h 31"/>
                  <a:gd name="T20" fmla="*/ 632 w 7"/>
                  <a:gd name="T21" fmla="*/ 183 h 31"/>
                  <a:gd name="T22" fmla="*/ 632 w 7"/>
                  <a:gd name="T23" fmla="*/ 237 h 31"/>
                  <a:gd name="T24" fmla="*/ 632 w 7"/>
                  <a:gd name="T25" fmla="*/ 266 h 31"/>
                  <a:gd name="T26" fmla="*/ 632 w 7"/>
                  <a:gd name="T27" fmla="*/ 320 h 31"/>
                  <a:gd name="T28" fmla="*/ 632 w 7"/>
                  <a:gd name="T29" fmla="*/ 352 h 31"/>
                  <a:gd name="T30" fmla="*/ 470 w 7"/>
                  <a:gd name="T31" fmla="*/ 414 h 31"/>
                  <a:gd name="T32" fmla="*/ 470 w 7"/>
                  <a:gd name="T33" fmla="*/ 463 h 31"/>
                  <a:gd name="T34" fmla="*/ 470 w 7"/>
                  <a:gd name="T35" fmla="*/ 466 h 31"/>
                  <a:gd name="T36" fmla="*/ 333 w 7"/>
                  <a:gd name="T37" fmla="*/ 503 h 31"/>
                  <a:gd name="T38" fmla="*/ 333 w 7"/>
                  <a:gd name="T39" fmla="*/ 503 h 31"/>
                  <a:gd name="T40" fmla="*/ 299 w 7"/>
                  <a:gd name="T41" fmla="*/ 503 h 31"/>
                  <a:gd name="T42" fmla="*/ 299 w 7"/>
                  <a:gd name="T43" fmla="*/ 503 h 31"/>
                  <a:gd name="T44" fmla="*/ 299 w 7"/>
                  <a:gd name="T45" fmla="*/ 503 h 31"/>
                  <a:gd name="T46" fmla="*/ 121 w 7"/>
                  <a:gd name="T47" fmla="*/ 503 h 31"/>
                  <a:gd name="T48" fmla="*/ 121 w 7"/>
                  <a:gd name="T49" fmla="*/ 503 h 31"/>
                  <a:gd name="T50" fmla="*/ 0 w 7"/>
                  <a:gd name="T51" fmla="*/ 466 h 31"/>
                  <a:gd name="T52" fmla="*/ 0 w 7"/>
                  <a:gd name="T53" fmla="*/ 463 h 31"/>
                  <a:gd name="T54" fmla="*/ 0 w 7"/>
                  <a:gd name="T55" fmla="*/ 444 h 31"/>
                  <a:gd name="T56" fmla="*/ 0 w 7"/>
                  <a:gd name="T57" fmla="*/ 397 h 31"/>
                  <a:gd name="T58" fmla="*/ 0 w 7"/>
                  <a:gd name="T59" fmla="*/ 350 h 31"/>
                  <a:gd name="T60" fmla="*/ 121 w 7"/>
                  <a:gd name="T61" fmla="*/ 300 h 31"/>
                  <a:gd name="T62" fmla="*/ 121 w 7"/>
                  <a:gd name="T63" fmla="*/ 242 h 31"/>
                  <a:gd name="T64" fmla="*/ 121 w 7"/>
                  <a:gd name="T65" fmla="*/ 200 h 31"/>
                  <a:gd name="T66" fmla="*/ 299 w 7"/>
                  <a:gd name="T67" fmla="*/ 152 h 31"/>
                  <a:gd name="T68" fmla="*/ 299 w 7"/>
                  <a:gd name="T69" fmla="*/ 114 h 31"/>
                  <a:gd name="T70" fmla="*/ 299 w 7"/>
                  <a:gd name="T71" fmla="*/ 65 h 31"/>
                  <a:gd name="T72" fmla="*/ 299 w 7"/>
                  <a:gd name="T73" fmla="*/ 49 h 31"/>
                  <a:gd name="T74" fmla="*/ 333 w 7"/>
                  <a:gd name="T75" fmla="*/ 1 h 31"/>
                  <a:gd name="T76" fmla="*/ 333 w 7"/>
                  <a:gd name="T77" fmla="*/ 1 h 31"/>
                  <a:gd name="T78" fmla="*/ 333 w 7"/>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5" y="0"/>
                    </a:moveTo>
                    <a:lnTo>
                      <a:pt x="5" y="0"/>
                    </a:lnTo>
                    <a:lnTo>
                      <a:pt x="7" y="0"/>
                    </a:lnTo>
                    <a:lnTo>
                      <a:pt x="7" y="1"/>
                    </a:lnTo>
                    <a:lnTo>
                      <a:pt x="7" y="3"/>
                    </a:lnTo>
                    <a:lnTo>
                      <a:pt x="7" y="4"/>
                    </a:lnTo>
                    <a:lnTo>
                      <a:pt x="7" y="5"/>
                    </a:lnTo>
                    <a:lnTo>
                      <a:pt x="7" y="7"/>
                    </a:lnTo>
                    <a:lnTo>
                      <a:pt x="7" y="8"/>
                    </a:lnTo>
                    <a:lnTo>
                      <a:pt x="7" y="10"/>
                    </a:lnTo>
                    <a:lnTo>
                      <a:pt x="7" y="11"/>
                    </a:lnTo>
                    <a:lnTo>
                      <a:pt x="7" y="12"/>
                    </a:lnTo>
                    <a:lnTo>
                      <a:pt x="7" y="14"/>
                    </a:lnTo>
                    <a:lnTo>
                      <a:pt x="7" y="15"/>
                    </a:lnTo>
                    <a:lnTo>
                      <a:pt x="7" y="17"/>
                    </a:lnTo>
                    <a:lnTo>
                      <a:pt x="7" y="18"/>
                    </a:lnTo>
                    <a:lnTo>
                      <a:pt x="7" y="20"/>
                    </a:lnTo>
                    <a:lnTo>
                      <a:pt x="7" y="21"/>
                    </a:lnTo>
                    <a:lnTo>
                      <a:pt x="7" y="22"/>
                    </a:lnTo>
                    <a:lnTo>
                      <a:pt x="7" y="24"/>
                    </a:lnTo>
                    <a:lnTo>
                      <a:pt x="5" y="25"/>
                    </a:lnTo>
                    <a:lnTo>
                      <a:pt x="5" y="27"/>
                    </a:lnTo>
                    <a:lnTo>
                      <a:pt x="5" y="28"/>
                    </a:lnTo>
                    <a:lnTo>
                      <a:pt x="5" y="29"/>
                    </a:lnTo>
                    <a:lnTo>
                      <a:pt x="4" y="31"/>
                    </a:lnTo>
                    <a:lnTo>
                      <a:pt x="3" y="31"/>
                    </a:lnTo>
                    <a:lnTo>
                      <a:pt x="1" y="31"/>
                    </a:lnTo>
                    <a:lnTo>
                      <a:pt x="0" y="29"/>
                    </a:lnTo>
                    <a:lnTo>
                      <a:pt x="0" y="28"/>
                    </a:lnTo>
                    <a:lnTo>
                      <a:pt x="0" y="27"/>
                    </a:lnTo>
                    <a:lnTo>
                      <a:pt x="0" y="25"/>
                    </a:lnTo>
                    <a:lnTo>
                      <a:pt x="0" y="24"/>
                    </a:lnTo>
                    <a:lnTo>
                      <a:pt x="0" y="22"/>
                    </a:lnTo>
                    <a:lnTo>
                      <a:pt x="0" y="21"/>
                    </a:lnTo>
                    <a:lnTo>
                      <a:pt x="1" y="20"/>
                    </a:lnTo>
                    <a:lnTo>
                      <a:pt x="1" y="18"/>
                    </a:lnTo>
                    <a:lnTo>
                      <a:pt x="1" y="17"/>
                    </a:lnTo>
                    <a:lnTo>
                      <a:pt x="1" y="15"/>
                    </a:lnTo>
                    <a:lnTo>
                      <a:pt x="1" y="14"/>
                    </a:lnTo>
                    <a:lnTo>
                      <a:pt x="1" y="12"/>
                    </a:lnTo>
                    <a:lnTo>
                      <a:pt x="3" y="11"/>
                    </a:lnTo>
                    <a:lnTo>
                      <a:pt x="3" y="10"/>
                    </a:lnTo>
                    <a:lnTo>
                      <a:pt x="3" y="8"/>
                    </a:lnTo>
                    <a:lnTo>
                      <a:pt x="3" y="7"/>
                    </a:lnTo>
                    <a:lnTo>
                      <a:pt x="3" y="5"/>
                    </a:lnTo>
                    <a:lnTo>
                      <a:pt x="3" y="4"/>
                    </a:lnTo>
                    <a:lnTo>
                      <a:pt x="3" y="3"/>
                    </a:lnTo>
                    <a:lnTo>
                      <a:pt x="3" y="1"/>
                    </a:lnTo>
                    <a:lnTo>
                      <a:pt x="4" y="1"/>
                    </a:lnTo>
                    <a:lnTo>
                      <a:pt x="4" y="0"/>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13" name="Freeform 203"/>
              <p:cNvSpPr>
                <a:spLocks/>
              </p:cNvSpPr>
              <p:nvPr/>
            </p:nvSpPr>
            <p:spPr bwMode="auto">
              <a:xfrm>
                <a:off x="3433" y="1359"/>
                <a:ext cx="11" cy="37"/>
              </a:xfrm>
              <a:custGeom>
                <a:avLst/>
                <a:gdLst>
                  <a:gd name="T0" fmla="*/ 470 w 7"/>
                  <a:gd name="T1" fmla="*/ 0 h 31"/>
                  <a:gd name="T2" fmla="*/ 470 w 7"/>
                  <a:gd name="T3" fmla="*/ 0 h 31"/>
                  <a:gd name="T4" fmla="*/ 470 w 7"/>
                  <a:gd name="T5" fmla="*/ 0 h 31"/>
                  <a:gd name="T6" fmla="*/ 632 w 7"/>
                  <a:gd name="T7" fmla="*/ 0 h 31"/>
                  <a:gd name="T8" fmla="*/ 632 w 7"/>
                  <a:gd name="T9" fmla="*/ 0 h 31"/>
                  <a:gd name="T10" fmla="*/ 632 w 7"/>
                  <a:gd name="T11" fmla="*/ 2 h 31"/>
                  <a:gd name="T12" fmla="*/ 632 w 7"/>
                  <a:gd name="T13" fmla="*/ 20 h 31"/>
                  <a:gd name="T14" fmla="*/ 632 w 7"/>
                  <a:gd name="T15" fmla="*/ 24 h 31"/>
                  <a:gd name="T16" fmla="*/ 632 w 7"/>
                  <a:gd name="T17" fmla="*/ 35 h 31"/>
                  <a:gd name="T18" fmla="*/ 632 w 7"/>
                  <a:gd name="T19" fmla="*/ 54 h 31"/>
                  <a:gd name="T20" fmla="*/ 632 w 7"/>
                  <a:gd name="T21" fmla="*/ 64 h 31"/>
                  <a:gd name="T22" fmla="*/ 632 w 7"/>
                  <a:gd name="T23" fmla="*/ 76 h 31"/>
                  <a:gd name="T24" fmla="*/ 632 w 7"/>
                  <a:gd name="T25" fmla="*/ 91 h 31"/>
                  <a:gd name="T26" fmla="*/ 632 w 7"/>
                  <a:gd name="T27" fmla="*/ 109 h 31"/>
                  <a:gd name="T28" fmla="*/ 632 w 7"/>
                  <a:gd name="T29" fmla="*/ 130 h 31"/>
                  <a:gd name="T30" fmla="*/ 470 w 7"/>
                  <a:gd name="T31" fmla="*/ 153 h 31"/>
                  <a:gd name="T32" fmla="*/ 470 w 7"/>
                  <a:gd name="T33" fmla="*/ 155 h 31"/>
                  <a:gd name="T34" fmla="*/ 470 w 7"/>
                  <a:gd name="T35" fmla="*/ 161 h 31"/>
                  <a:gd name="T36" fmla="*/ 333 w 7"/>
                  <a:gd name="T37" fmla="*/ 177 h 31"/>
                  <a:gd name="T38" fmla="*/ 333 w 7"/>
                  <a:gd name="T39" fmla="*/ 183 h 31"/>
                  <a:gd name="T40" fmla="*/ 299 w 7"/>
                  <a:gd name="T41" fmla="*/ 183 h 31"/>
                  <a:gd name="T42" fmla="*/ 299 w 7"/>
                  <a:gd name="T43" fmla="*/ 183 h 31"/>
                  <a:gd name="T44" fmla="*/ 299 w 7"/>
                  <a:gd name="T45" fmla="*/ 183 h 31"/>
                  <a:gd name="T46" fmla="*/ 121 w 7"/>
                  <a:gd name="T47" fmla="*/ 183 h 31"/>
                  <a:gd name="T48" fmla="*/ 121 w 7"/>
                  <a:gd name="T49" fmla="*/ 177 h 31"/>
                  <a:gd name="T50" fmla="*/ 0 w 7"/>
                  <a:gd name="T51" fmla="*/ 161 h 31"/>
                  <a:gd name="T52" fmla="*/ 0 w 7"/>
                  <a:gd name="T53" fmla="*/ 155 h 31"/>
                  <a:gd name="T54" fmla="*/ 0 w 7"/>
                  <a:gd name="T55" fmla="*/ 153 h 31"/>
                  <a:gd name="T56" fmla="*/ 0 w 7"/>
                  <a:gd name="T57" fmla="*/ 147 h 31"/>
                  <a:gd name="T58" fmla="*/ 0 w 7"/>
                  <a:gd name="T59" fmla="*/ 123 h 31"/>
                  <a:gd name="T60" fmla="*/ 121 w 7"/>
                  <a:gd name="T61" fmla="*/ 103 h 31"/>
                  <a:gd name="T62" fmla="*/ 121 w 7"/>
                  <a:gd name="T63" fmla="*/ 86 h 31"/>
                  <a:gd name="T64" fmla="*/ 121 w 7"/>
                  <a:gd name="T65" fmla="*/ 64 h 31"/>
                  <a:gd name="T66" fmla="*/ 299 w 7"/>
                  <a:gd name="T67" fmla="*/ 54 h 31"/>
                  <a:gd name="T68" fmla="*/ 299 w 7"/>
                  <a:gd name="T69" fmla="*/ 35 h 31"/>
                  <a:gd name="T70" fmla="*/ 299 w 7"/>
                  <a:gd name="T71" fmla="*/ 20 h 31"/>
                  <a:gd name="T72" fmla="*/ 299 w 7"/>
                  <a:gd name="T73" fmla="*/ 2 h 31"/>
                  <a:gd name="T74" fmla="*/ 333 w 7"/>
                  <a:gd name="T75" fmla="*/ 0 h 31"/>
                  <a:gd name="T76" fmla="*/ 333 w 7"/>
                  <a:gd name="T77" fmla="*/ 0 h 31"/>
                  <a:gd name="T78" fmla="*/ 333 w 7"/>
                  <a:gd name="T79" fmla="*/ 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 h="31">
                    <a:moveTo>
                      <a:pt x="5" y="0"/>
                    </a:moveTo>
                    <a:lnTo>
                      <a:pt x="5" y="0"/>
                    </a:lnTo>
                    <a:lnTo>
                      <a:pt x="7" y="0"/>
                    </a:lnTo>
                    <a:lnTo>
                      <a:pt x="7" y="2"/>
                    </a:lnTo>
                    <a:lnTo>
                      <a:pt x="7" y="3"/>
                    </a:lnTo>
                    <a:lnTo>
                      <a:pt x="7" y="4"/>
                    </a:lnTo>
                    <a:lnTo>
                      <a:pt x="7" y="6"/>
                    </a:lnTo>
                    <a:lnTo>
                      <a:pt x="7" y="7"/>
                    </a:lnTo>
                    <a:lnTo>
                      <a:pt x="7" y="9"/>
                    </a:lnTo>
                    <a:lnTo>
                      <a:pt x="7" y="10"/>
                    </a:lnTo>
                    <a:lnTo>
                      <a:pt x="7" y="11"/>
                    </a:lnTo>
                    <a:lnTo>
                      <a:pt x="7" y="13"/>
                    </a:lnTo>
                    <a:lnTo>
                      <a:pt x="7" y="14"/>
                    </a:lnTo>
                    <a:lnTo>
                      <a:pt x="7" y="16"/>
                    </a:lnTo>
                    <a:lnTo>
                      <a:pt x="7" y="17"/>
                    </a:lnTo>
                    <a:lnTo>
                      <a:pt x="7" y="19"/>
                    </a:lnTo>
                    <a:lnTo>
                      <a:pt x="7" y="21"/>
                    </a:lnTo>
                    <a:lnTo>
                      <a:pt x="7" y="23"/>
                    </a:lnTo>
                    <a:lnTo>
                      <a:pt x="7" y="24"/>
                    </a:lnTo>
                    <a:lnTo>
                      <a:pt x="5" y="26"/>
                    </a:lnTo>
                    <a:lnTo>
                      <a:pt x="5" y="27"/>
                    </a:lnTo>
                    <a:lnTo>
                      <a:pt x="5" y="28"/>
                    </a:lnTo>
                    <a:lnTo>
                      <a:pt x="5" y="30"/>
                    </a:lnTo>
                    <a:lnTo>
                      <a:pt x="4" y="30"/>
                    </a:lnTo>
                    <a:lnTo>
                      <a:pt x="4" y="31"/>
                    </a:lnTo>
                    <a:lnTo>
                      <a:pt x="3" y="31"/>
                    </a:lnTo>
                    <a:lnTo>
                      <a:pt x="1" y="31"/>
                    </a:lnTo>
                    <a:lnTo>
                      <a:pt x="1" y="30"/>
                    </a:lnTo>
                    <a:lnTo>
                      <a:pt x="0" y="30"/>
                    </a:lnTo>
                    <a:lnTo>
                      <a:pt x="0" y="28"/>
                    </a:lnTo>
                    <a:lnTo>
                      <a:pt x="0" y="27"/>
                    </a:lnTo>
                    <a:lnTo>
                      <a:pt x="0" y="26"/>
                    </a:lnTo>
                    <a:lnTo>
                      <a:pt x="0" y="24"/>
                    </a:lnTo>
                    <a:lnTo>
                      <a:pt x="0" y="21"/>
                    </a:lnTo>
                    <a:lnTo>
                      <a:pt x="0" y="20"/>
                    </a:lnTo>
                    <a:lnTo>
                      <a:pt x="1" y="19"/>
                    </a:lnTo>
                    <a:lnTo>
                      <a:pt x="1" y="17"/>
                    </a:lnTo>
                    <a:lnTo>
                      <a:pt x="1" y="16"/>
                    </a:lnTo>
                    <a:lnTo>
                      <a:pt x="1" y="14"/>
                    </a:lnTo>
                    <a:lnTo>
                      <a:pt x="1" y="13"/>
                    </a:lnTo>
                    <a:lnTo>
                      <a:pt x="1" y="11"/>
                    </a:lnTo>
                    <a:lnTo>
                      <a:pt x="3" y="10"/>
                    </a:lnTo>
                    <a:lnTo>
                      <a:pt x="3" y="9"/>
                    </a:lnTo>
                    <a:lnTo>
                      <a:pt x="3" y="7"/>
                    </a:lnTo>
                    <a:lnTo>
                      <a:pt x="3" y="6"/>
                    </a:lnTo>
                    <a:lnTo>
                      <a:pt x="3" y="4"/>
                    </a:lnTo>
                    <a:lnTo>
                      <a:pt x="3" y="3"/>
                    </a:lnTo>
                    <a:lnTo>
                      <a:pt x="3" y="2"/>
                    </a:lnTo>
                    <a:lnTo>
                      <a:pt x="4" y="0"/>
                    </a:lnTo>
                    <a:lnTo>
                      <a:pt x="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14" name="Freeform 204"/>
              <p:cNvSpPr>
                <a:spLocks/>
              </p:cNvSpPr>
              <p:nvPr/>
            </p:nvSpPr>
            <p:spPr bwMode="auto">
              <a:xfrm>
                <a:off x="3398" y="982"/>
                <a:ext cx="35" cy="41"/>
              </a:xfrm>
              <a:custGeom>
                <a:avLst/>
                <a:gdLst>
                  <a:gd name="T0" fmla="*/ 0 w 27"/>
                  <a:gd name="T1" fmla="*/ 261 h 32"/>
                  <a:gd name="T2" fmla="*/ 1 w 27"/>
                  <a:gd name="T3" fmla="*/ 209 h 32"/>
                  <a:gd name="T4" fmla="*/ 38 w 27"/>
                  <a:gd name="T5" fmla="*/ 174 h 32"/>
                  <a:gd name="T6" fmla="*/ 49 w 27"/>
                  <a:gd name="T7" fmla="*/ 136 h 32"/>
                  <a:gd name="T8" fmla="*/ 49 w 27"/>
                  <a:gd name="T9" fmla="*/ 127 h 32"/>
                  <a:gd name="T10" fmla="*/ 83 w 27"/>
                  <a:gd name="T11" fmla="*/ 106 h 32"/>
                  <a:gd name="T12" fmla="*/ 97 w 27"/>
                  <a:gd name="T13" fmla="*/ 97 h 32"/>
                  <a:gd name="T14" fmla="*/ 108 w 27"/>
                  <a:gd name="T15" fmla="*/ 83 h 32"/>
                  <a:gd name="T16" fmla="*/ 140 w 27"/>
                  <a:gd name="T17" fmla="*/ 59 h 32"/>
                  <a:gd name="T18" fmla="*/ 144 w 27"/>
                  <a:gd name="T19" fmla="*/ 46 h 32"/>
                  <a:gd name="T20" fmla="*/ 181 w 27"/>
                  <a:gd name="T21" fmla="*/ 28 h 32"/>
                  <a:gd name="T22" fmla="*/ 187 w 27"/>
                  <a:gd name="T23" fmla="*/ 1 h 32"/>
                  <a:gd name="T24" fmla="*/ 235 w 27"/>
                  <a:gd name="T25" fmla="*/ 0 h 32"/>
                  <a:gd name="T26" fmla="*/ 271 w 27"/>
                  <a:gd name="T27" fmla="*/ 0 h 32"/>
                  <a:gd name="T28" fmla="*/ 274 w 27"/>
                  <a:gd name="T29" fmla="*/ 1 h 32"/>
                  <a:gd name="T30" fmla="*/ 305 w 27"/>
                  <a:gd name="T31" fmla="*/ 1 h 32"/>
                  <a:gd name="T32" fmla="*/ 318 w 27"/>
                  <a:gd name="T33" fmla="*/ 28 h 32"/>
                  <a:gd name="T34" fmla="*/ 324 w 27"/>
                  <a:gd name="T35" fmla="*/ 59 h 32"/>
                  <a:gd name="T36" fmla="*/ 355 w 27"/>
                  <a:gd name="T37" fmla="*/ 97 h 32"/>
                  <a:gd name="T38" fmla="*/ 355 w 27"/>
                  <a:gd name="T39" fmla="*/ 127 h 32"/>
                  <a:gd name="T40" fmla="*/ 324 w 27"/>
                  <a:gd name="T41" fmla="*/ 163 h 32"/>
                  <a:gd name="T42" fmla="*/ 318 w 27"/>
                  <a:gd name="T43" fmla="*/ 200 h 32"/>
                  <a:gd name="T44" fmla="*/ 318 w 27"/>
                  <a:gd name="T45" fmla="*/ 223 h 32"/>
                  <a:gd name="T46" fmla="*/ 305 w 27"/>
                  <a:gd name="T47" fmla="*/ 261 h 32"/>
                  <a:gd name="T48" fmla="*/ 271 w 27"/>
                  <a:gd name="T49" fmla="*/ 299 h 32"/>
                  <a:gd name="T50" fmla="*/ 242 w 27"/>
                  <a:gd name="T51" fmla="*/ 305 h 32"/>
                  <a:gd name="T52" fmla="*/ 235 w 27"/>
                  <a:gd name="T53" fmla="*/ 334 h 32"/>
                  <a:gd name="T54" fmla="*/ 187 w 27"/>
                  <a:gd name="T55" fmla="*/ 366 h 32"/>
                  <a:gd name="T56" fmla="*/ 181 w 27"/>
                  <a:gd name="T57" fmla="*/ 383 h 32"/>
                  <a:gd name="T58" fmla="*/ 140 w 27"/>
                  <a:gd name="T59" fmla="*/ 383 h 32"/>
                  <a:gd name="T60" fmla="*/ 108 w 27"/>
                  <a:gd name="T61" fmla="*/ 383 h 32"/>
                  <a:gd name="T62" fmla="*/ 97 w 27"/>
                  <a:gd name="T63" fmla="*/ 383 h 32"/>
                  <a:gd name="T64" fmla="*/ 83 w 27"/>
                  <a:gd name="T65" fmla="*/ 383 h 32"/>
                  <a:gd name="T66" fmla="*/ 49 w 27"/>
                  <a:gd name="T67" fmla="*/ 366 h 32"/>
                  <a:gd name="T68" fmla="*/ 38 w 27"/>
                  <a:gd name="T69" fmla="*/ 343 h 32"/>
                  <a:gd name="T70" fmla="*/ 1 w 27"/>
                  <a:gd name="T71" fmla="*/ 334 h 32"/>
                  <a:gd name="T72" fmla="*/ 1 w 27"/>
                  <a:gd name="T73" fmla="*/ 305 h 32"/>
                  <a:gd name="T74" fmla="*/ 1 w 27"/>
                  <a:gd name="T75" fmla="*/ 299 h 32"/>
                  <a:gd name="T76" fmla="*/ 1 w 27"/>
                  <a:gd name="T77" fmla="*/ 299 h 32"/>
                  <a:gd name="T78" fmla="*/ 0 w 27"/>
                  <a:gd name="T79" fmla="*/ 286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2">
                    <a:moveTo>
                      <a:pt x="0" y="24"/>
                    </a:moveTo>
                    <a:lnTo>
                      <a:pt x="0" y="22"/>
                    </a:lnTo>
                    <a:lnTo>
                      <a:pt x="1" y="19"/>
                    </a:lnTo>
                    <a:lnTo>
                      <a:pt x="1" y="18"/>
                    </a:lnTo>
                    <a:lnTo>
                      <a:pt x="1" y="16"/>
                    </a:lnTo>
                    <a:lnTo>
                      <a:pt x="3" y="15"/>
                    </a:lnTo>
                    <a:lnTo>
                      <a:pt x="3" y="14"/>
                    </a:lnTo>
                    <a:lnTo>
                      <a:pt x="4" y="12"/>
                    </a:lnTo>
                    <a:lnTo>
                      <a:pt x="4" y="11"/>
                    </a:lnTo>
                    <a:lnTo>
                      <a:pt x="6" y="9"/>
                    </a:lnTo>
                    <a:lnTo>
                      <a:pt x="7" y="8"/>
                    </a:lnTo>
                    <a:lnTo>
                      <a:pt x="7" y="7"/>
                    </a:lnTo>
                    <a:lnTo>
                      <a:pt x="8" y="7"/>
                    </a:lnTo>
                    <a:lnTo>
                      <a:pt x="8" y="5"/>
                    </a:lnTo>
                    <a:lnTo>
                      <a:pt x="10" y="5"/>
                    </a:lnTo>
                    <a:lnTo>
                      <a:pt x="10" y="4"/>
                    </a:lnTo>
                    <a:lnTo>
                      <a:pt x="11" y="4"/>
                    </a:lnTo>
                    <a:lnTo>
                      <a:pt x="11" y="2"/>
                    </a:lnTo>
                    <a:lnTo>
                      <a:pt x="13" y="2"/>
                    </a:lnTo>
                    <a:lnTo>
                      <a:pt x="14" y="1"/>
                    </a:lnTo>
                    <a:lnTo>
                      <a:pt x="15" y="1"/>
                    </a:lnTo>
                    <a:lnTo>
                      <a:pt x="17" y="0"/>
                    </a:lnTo>
                    <a:lnTo>
                      <a:pt x="18" y="0"/>
                    </a:lnTo>
                    <a:lnTo>
                      <a:pt x="20" y="0"/>
                    </a:lnTo>
                    <a:lnTo>
                      <a:pt x="21" y="1"/>
                    </a:lnTo>
                    <a:lnTo>
                      <a:pt x="22" y="1"/>
                    </a:lnTo>
                    <a:lnTo>
                      <a:pt x="24" y="2"/>
                    </a:lnTo>
                    <a:lnTo>
                      <a:pt x="25" y="4"/>
                    </a:lnTo>
                    <a:lnTo>
                      <a:pt x="25" y="5"/>
                    </a:lnTo>
                    <a:lnTo>
                      <a:pt x="25" y="7"/>
                    </a:lnTo>
                    <a:lnTo>
                      <a:pt x="27" y="8"/>
                    </a:lnTo>
                    <a:lnTo>
                      <a:pt x="27" y="9"/>
                    </a:lnTo>
                    <a:lnTo>
                      <a:pt x="27" y="11"/>
                    </a:lnTo>
                    <a:lnTo>
                      <a:pt x="25" y="12"/>
                    </a:lnTo>
                    <a:lnTo>
                      <a:pt x="25" y="14"/>
                    </a:lnTo>
                    <a:lnTo>
                      <a:pt x="25" y="15"/>
                    </a:lnTo>
                    <a:lnTo>
                      <a:pt x="24" y="16"/>
                    </a:lnTo>
                    <a:lnTo>
                      <a:pt x="24" y="18"/>
                    </a:lnTo>
                    <a:lnTo>
                      <a:pt x="24" y="19"/>
                    </a:lnTo>
                    <a:lnTo>
                      <a:pt x="22" y="21"/>
                    </a:lnTo>
                    <a:lnTo>
                      <a:pt x="22" y="22"/>
                    </a:lnTo>
                    <a:lnTo>
                      <a:pt x="21" y="24"/>
                    </a:lnTo>
                    <a:lnTo>
                      <a:pt x="20" y="25"/>
                    </a:lnTo>
                    <a:lnTo>
                      <a:pt x="18" y="26"/>
                    </a:lnTo>
                    <a:lnTo>
                      <a:pt x="17" y="28"/>
                    </a:lnTo>
                    <a:lnTo>
                      <a:pt x="15" y="29"/>
                    </a:lnTo>
                    <a:lnTo>
                      <a:pt x="14" y="31"/>
                    </a:lnTo>
                    <a:lnTo>
                      <a:pt x="13" y="31"/>
                    </a:lnTo>
                    <a:lnTo>
                      <a:pt x="13" y="32"/>
                    </a:lnTo>
                    <a:lnTo>
                      <a:pt x="11" y="32"/>
                    </a:lnTo>
                    <a:lnTo>
                      <a:pt x="10" y="32"/>
                    </a:lnTo>
                    <a:lnTo>
                      <a:pt x="8" y="32"/>
                    </a:lnTo>
                    <a:lnTo>
                      <a:pt x="7" y="32"/>
                    </a:lnTo>
                    <a:lnTo>
                      <a:pt x="6" y="32"/>
                    </a:lnTo>
                    <a:lnTo>
                      <a:pt x="4" y="31"/>
                    </a:lnTo>
                    <a:lnTo>
                      <a:pt x="3" y="31"/>
                    </a:lnTo>
                    <a:lnTo>
                      <a:pt x="3" y="29"/>
                    </a:lnTo>
                    <a:lnTo>
                      <a:pt x="1" y="28"/>
                    </a:lnTo>
                    <a:lnTo>
                      <a:pt x="1" y="26"/>
                    </a:lnTo>
                    <a:lnTo>
                      <a:pt x="1" y="25"/>
                    </a:lnTo>
                    <a:lnTo>
                      <a:pt x="1" y="24"/>
                    </a:lnTo>
                    <a:lnTo>
                      <a:pt x="0" y="24"/>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15" name="Freeform 205"/>
              <p:cNvSpPr>
                <a:spLocks/>
              </p:cNvSpPr>
              <p:nvPr/>
            </p:nvSpPr>
            <p:spPr bwMode="auto">
              <a:xfrm>
                <a:off x="3257" y="894"/>
                <a:ext cx="51" cy="47"/>
              </a:xfrm>
              <a:custGeom>
                <a:avLst/>
                <a:gdLst>
                  <a:gd name="T0" fmla="*/ 713 w 38"/>
                  <a:gd name="T1" fmla="*/ 247 h 36"/>
                  <a:gd name="T2" fmla="*/ 713 w 38"/>
                  <a:gd name="T3" fmla="*/ 277 h 36"/>
                  <a:gd name="T4" fmla="*/ 713 w 38"/>
                  <a:gd name="T5" fmla="*/ 283 h 36"/>
                  <a:gd name="T6" fmla="*/ 713 w 38"/>
                  <a:gd name="T7" fmla="*/ 283 h 36"/>
                  <a:gd name="T8" fmla="*/ 705 w 38"/>
                  <a:gd name="T9" fmla="*/ 296 h 36"/>
                  <a:gd name="T10" fmla="*/ 705 w 38"/>
                  <a:gd name="T11" fmla="*/ 296 h 36"/>
                  <a:gd name="T12" fmla="*/ 672 w 38"/>
                  <a:gd name="T13" fmla="*/ 333 h 36"/>
                  <a:gd name="T14" fmla="*/ 672 w 38"/>
                  <a:gd name="T15" fmla="*/ 333 h 36"/>
                  <a:gd name="T16" fmla="*/ 648 w 38"/>
                  <a:gd name="T17" fmla="*/ 336 h 36"/>
                  <a:gd name="T18" fmla="*/ 620 w 38"/>
                  <a:gd name="T19" fmla="*/ 369 h 36"/>
                  <a:gd name="T20" fmla="*/ 565 w 38"/>
                  <a:gd name="T21" fmla="*/ 386 h 36"/>
                  <a:gd name="T22" fmla="*/ 501 w 38"/>
                  <a:gd name="T23" fmla="*/ 420 h 36"/>
                  <a:gd name="T24" fmla="*/ 458 w 38"/>
                  <a:gd name="T25" fmla="*/ 439 h 36"/>
                  <a:gd name="T26" fmla="*/ 396 w 38"/>
                  <a:gd name="T27" fmla="*/ 473 h 36"/>
                  <a:gd name="T28" fmla="*/ 330 w 38"/>
                  <a:gd name="T29" fmla="*/ 482 h 36"/>
                  <a:gd name="T30" fmla="*/ 275 w 38"/>
                  <a:gd name="T31" fmla="*/ 517 h 36"/>
                  <a:gd name="T32" fmla="*/ 183 w 38"/>
                  <a:gd name="T33" fmla="*/ 517 h 36"/>
                  <a:gd name="T34" fmla="*/ 164 w 38"/>
                  <a:gd name="T35" fmla="*/ 517 h 36"/>
                  <a:gd name="T36" fmla="*/ 164 w 38"/>
                  <a:gd name="T37" fmla="*/ 517 h 36"/>
                  <a:gd name="T38" fmla="*/ 122 w 38"/>
                  <a:gd name="T39" fmla="*/ 517 h 36"/>
                  <a:gd name="T40" fmla="*/ 115 w 38"/>
                  <a:gd name="T41" fmla="*/ 482 h 36"/>
                  <a:gd name="T42" fmla="*/ 115 w 38"/>
                  <a:gd name="T43" fmla="*/ 482 h 36"/>
                  <a:gd name="T44" fmla="*/ 91 w 38"/>
                  <a:gd name="T45" fmla="*/ 473 h 36"/>
                  <a:gd name="T46" fmla="*/ 91 w 38"/>
                  <a:gd name="T47" fmla="*/ 439 h 36"/>
                  <a:gd name="T48" fmla="*/ 51 w 38"/>
                  <a:gd name="T49" fmla="*/ 439 h 36"/>
                  <a:gd name="T50" fmla="*/ 38 w 38"/>
                  <a:gd name="T51" fmla="*/ 420 h 36"/>
                  <a:gd name="T52" fmla="*/ 38 w 38"/>
                  <a:gd name="T53" fmla="*/ 369 h 36"/>
                  <a:gd name="T54" fmla="*/ 0 w 38"/>
                  <a:gd name="T55" fmla="*/ 296 h 36"/>
                  <a:gd name="T56" fmla="*/ 0 w 38"/>
                  <a:gd name="T57" fmla="*/ 277 h 36"/>
                  <a:gd name="T58" fmla="*/ 0 w 38"/>
                  <a:gd name="T59" fmla="*/ 227 h 36"/>
                  <a:gd name="T60" fmla="*/ 0 w 38"/>
                  <a:gd name="T61" fmla="*/ 189 h 36"/>
                  <a:gd name="T62" fmla="*/ 38 w 38"/>
                  <a:gd name="T63" fmla="*/ 145 h 36"/>
                  <a:gd name="T64" fmla="*/ 38 w 38"/>
                  <a:gd name="T65" fmla="*/ 102 h 36"/>
                  <a:gd name="T66" fmla="*/ 51 w 38"/>
                  <a:gd name="T67" fmla="*/ 85 h 36"/>
                  <a:gd name="T68" fmla="*/ 51 w 38"/>
                  <a:gd name="T69" fmla="*/ 78 h 36"/>
                  <a:gd name="T70" fmla="*/ 91 w 38"/>
                  <a:gd name="T71" fmla="*/ 46 h 36"/>
                  <a:gd name="T72" fmla="*/ 115 w 38"/>
                  <a:gd name="T73" fmla="*/ 35 h 36"/>
                  <a:gd name="T74" fmla="*/ 122 w 38"/>
                  <a:gd name="T75" fmla="*/ 35 h 36"/>
                  <a:gd name="T76" fmla="*/ 122 w 38"/>
                  <a:gd name="T77" fmla="*/ 0 h 36"/>
                  <a:gd name="T78" fmla="*/ 164 w 38"/>
                  <a:gd name="T79" fmla="*/ 0 h 36"/>
                  <a:gd name="T80" fmla="*/ 183 w 38"/>
                  <a:gd name="T81" fmla="*/ 0 h 36"/>
                  <a:gd name="T82" fmla="*/ 275 w 38"/>
                  <a:gd name="T83" fmla="*/ 35 h 36"/>
                  <a:gd name="T84" fmla="*/ 369 w 38"/>
                  <a:gd name="T85" fmla="*/ 46 h 36"/>
                  <a:gd name="T86" fmla="*/ 396 w 38"/>
                  <a:gd name="T87" fmla="*/ 78 h 36"/>
                  <a:gd name="T88" fmla="*/ 495 w 38"/>
                  <a:gd name="T89" fmla="*/ 85 h 36"/>
                  <a:gd name="T90" fmla="*/ 531 w 38"/>
                  <a:gd name="T91" fmla="*/ 102 h 36"/>
                  <a:gd name="T92" fmla="*/ 595 w 38"/>
                  <a:gd name="T93" fmla="*/ 133 h 36"/>
                  <a:gd name="T94" fmla="*/ 620 w 38"/>
                  <a:gd name="T95" fmla="*/ 145 h 36"/>
                  <a:gd name="T96" fmla="*/ 648 w 38"/>
                  <a:gd name="T97" fmla="*/ 174 h 36"/>
                  <a:gd name="T98" fmla="*/ 672 w 38"/>
                  <a:gd name="T99" fmla="*/ 189 h 36"/>
                  <a:gd name="T100" fmla="*/ 705 w 38"/>
                  <a:gd name="T101" fmla="*/ 197 h 36"/>
                  <a:gd name="T102" fmla="*/ 705 w 38"/>
                  <a:gd name="T103" fmla="*/ 197 h 36"/>
                  <a:gd name="T104" fmla="*/ 705 w 38"/>
                  <a:gd name="T105" fmla="*/ 227 h 36"/>
                  <a:gd name="T106" fmla="*/ 713 w 38"/>
                  <a:gd name="T107" fmla="*/ 227 h 36"/>
                  <a:gd name="T108" fmla="*/ 713 w 38"/>
                  <a:gd name="T109" fmla="*/ 227 h 36"/>
                  <a:gd name="T110" fmla="*/ 713 w 38"/>
                  <a:gd name="T111" fmla="*/ 247 h 36"/>
                  <a:gd name="T112" fmla="*/ 713 w 38"/>
                  <a:gd name="T113" fmla="*/ 24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 h="36">
                    <a:moveTo>
                      <a:pt x="38" y="17"/>
                    </a:moveTo>
                    <a:lnTo>
                      <a:pt x="38" y="19"/>
                    </a:lnTo>
                    <a:lnTo>
                      <a:pt x="38" y="20"/>
                    </a:lnTo>
                    <a:lnTo>
                      <a:pt x="37" y="21"/>
                    </a:lnTo>
                    <a:lnTo>
                      <a:pt x="36" y="23"/>
                    </a:lnTo>
                    <a:lnTo>
                      <a:pt x="34" y="24"/>
                    </a:lnTo>
                    <a:lnTo>
                      <a:pt x="33" y="26"/>
                    </a:lnTo>
                    <a:lnTo>
                      <a:pt x="30" y="27"/>
                    </a:lnTo>
                    <a:lnTo>
                      <a:pt x="27" y="29"/>
                    </a:lnTo>
                    <a:lnTo>
                      <a:pt x="24" y="31"/>
                    </a:lnTo>
                    <a:lnTo>
                      <a:pt x="21" y="33"/>
                    </a:lnTo>
                    <a:lnTo>
                      <a:pt x="17" y="34"/>
                    </a:lnTo>
                    <a:lnTo>
                      <a:pt x="14" y="36"/>
                    </a:lnTo>
                    <a:lnTo>
                      <a:pt x="10" y="36"/>
                    </a:lnTo>
                    <a:lnTo>
                      <a:pt x="9" y="36"/>
                    </a:lnTo>
                    <a:lnTo>
                      <a:pt x="7" y="36"/>
                    </a:lnTo>
                    <a:lnTo>
                      <a:pt x="6" y="34"/>
                    </a:lnTo>
                    <a:lnTo>
                      <a:pt x="5" y="33"/>
                    </a:lnTo>
                    <a:lnTo>
                      <a:pt x="5" y="31"/>
                    </a:lnTo>
                    <a:lnTo>
                      <a:pt x="3" y="31"/>
                    </a:lnTo>
                    <a:lnTo>
                      <a:pt x="2" y="29"/>
                    </a:lnTo>
                    <a:lnTo>
                      <a:pt x="2" y="26"/>
                    </a:lnTo>
                    <a:lnTo>
                      <a:pt x="0" y="21"/>
                    </a:lnTo>
                    <a:lnTo>
                      <a:pt x="0" y="19"/>
                    </a:lnTo>
                    <a:lnTo>
                      <a:pt x="0" y="16"/>
                    </a:lnTo>
                    <a:lnTo>
                      <a:pt x="0" y="13"/>
                    </a:lnTo>
                    <a:lnTo>
                      <a:pt x="2" y="10"/>
                    </a:lnTo>
                    <a:lnTo>
                      <a:pt x="2" y="7"/>
                    </a:lnTo>
                    <a:lnTo>
                      <a:pt x="3" y="6"/>
                    </a:lnTo>
                    <a:lnTo>
                      <a:pt x="3" y="5"/>
                    </a:lnTo>
                    <a:lnTo>
                      <a:pt x="5" y="3"/>
                    </a:lnTo>
                    <a:lnTo>
                      <a:pt x="6" y="2"/>
                    </a:lnTo>
                    <a:lnTo>
                      <a:pt x="7" y="2"/>
                    </a:lnTo>
                    <a:lnTo>
                      <a:pt x="7" y="0"/>
                    </a:lnTo>
                    <a:lnTo>
                      <a:pt x="9" y="0"/>
                    </a:lnTo>
                    <a:lnTo>
                      <a:pt x="10" y="0"/>
                    </a:lnTo>
                    <a:lnTo>
                      <a:pt x="14" y="2"/>
                    </a:lnTo>
                    <a:lnTo>
                      <a:pt x="19" y="3"/>
                    </a:lnTo>
                    <a:lnTo>
                      <a:pt x="21" y="5"/>
                    </a:lnTo>
                    <a:lnTo>
                      <a:pt x="26" y="6"/>
                    </a:lnTo>
                    <a:lnTo>
                      <a:pt x="28" y="7"/>
                    </a:lnTo>
                    <a:lnTo>
                      <a:pt x="31" y="9"/>
                    </a:lnTo>
                    <a:lnTo>
                      <a:pt x="33" y="10"/>
                    </a:lnTo>
                    <a:lnTo>
                      <a:pt x="34" y="12"/>
                    </a:lnTo>
                    <a:lnTo>
                      <a:pt x="36" y="13"/>
                    </a:lnTo>
                    <a:lnTo>
                      <a:pt x="37" y="14"/>
                    </a:lnTo>
                    <a:lnTo>
                      <a:pt x="37" y="16"/>
                    </a:lnTo>
                    <a:lnTo>
                      <a:pt x="38" y="16"/>
                    </a:lnTo>
                    <a:lnTo>
                      <a:pt x="38" y="1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16" name="Freeform 206"/>
              <p:cNvSpPr>
                <a:spLocks/>
              </p:cNvSpPr>
              <p:nvPr/>
            </p:nvSpPr>
            <p:spPr bwMode="auto">
              <a:xfrm>
                <a:off x="3354" y="956"/>
                <a:ext cx="46" cy="49"/>
              </a:xfrm>
              <a:custGeom>
                <a:avLst/>
                <a:gdLst>
                  <a:gd name="T0" fmla="*/ 145 w 35"/>
                  <a:gd name="T1" fmla="*/ 0 h 38"/>
                  <a:gd name="T2" fmla="*/ 150 w 35"/>
                  <a:gd name="T3" fmla="*/ 0 h 38"/>
                  <a:gd name="T4" fmla="*/ 150 w 35"/>
                  <a:gd name="T5" fmla="*/ 0 h 38"/>
                  <a:gd name="T6" fmla="*/ 164 w 35"/>
                  <a:gd name="T7" fmla="*/ 0 h 38"/>
                  <a:gd name="T8" fmla="*/ 197 w 35"/>
                  <a:gd name="T9" fmla="*/ 0 h 38"/>
                  <a:gd name="T10" fmla="*/ 197 w 35"/>
                  <a:gd name="T11" fmla="*/ 0 h 38"/>
                  <a:gd name="T12" fmla="*/ 216 w 35"/>
                  <a:gd name="T13" fmla="*/ 28 h 38"/>
                  <a:gd name="T14" fmla="*/ 251 w 35"/>
                  <a:gd name="T15" fmla="*/ 28 h 38"/>
                  <a:gd name="T16" fmla="*/ 251 w 35"/>
                  <a:gd name="T17" fmla="*/ 28 h 38"/>
                  <a:gd name="T18" fmla="*/ 284 w 35"/>
                  <a:gd name="T19" fmla="*/ 46 h 38"/>
                  <a:gd name="T20" fmla="*/ 330 w 35"/>
                  <a:gd name="T21" fmla="*/ 76 h 38"/>
                  <a:gd name="T22" fmla="*/ 346 w 35"/>
                  <a:gd name="T23" fmla="*/ 88 h 38"/>
                  <a:gd name="T24" fmla="*/ 389 w 35"/>
                  <a:gd name="T25" fmla="*/ 126 h 38"/>
                  <a:gd name="T26" fmla="*/ 434 w 35"/>
                  <a:gd name="T27" fmla="*/ 162 h 38"/>
                  <a:gd name="T28" fmla="*/ 477 w 35"/>
                  <a:gd name="T29" fmla="*/ 208 h 38"/>
                  <a:gd name="T30" fmla="*/ 511 w 35"/>
                  <a:gd name="T31" fmla="*/ 242 h 38"/>
                  <a:gd name="T32" fmla="*/ 528 w 35"/>
                  <a:gd name="T33" fmla="*/ 268 h 38"/>
                  <a:gd name="T34" fmla="*/ 538 w 35"/>
                  <a:gd name="T35" fmla="*/ 297 h 38"/>
                  <a:gd name="T36" fmla="*/ 538 w 35"/>
                  <a:gd name="T37" fmla="*/ 306 h 38"/>
                  <a:gd name="T38" fmla="*/ 538 w 35"/>
                  <a:gd name="T39" fmla="*/ 306 h 38"/>
                  <a:gd name="T40" fmla="*/ 528 w 35"/>
                  <a:gd name="T41" fmla="*/ 340 h 38"/>
                  <a:gd name="T42" fmla="*/ 528 w 35"/>
                  <a:gd name="T43" fmla="*/ 346 h 38"/>
                  <a:gd name="T44" fmla="*/ 528 w 35"/>
                  <a:gd name="T45" fmla="*/ 348 h 38"/>
                  <a:gd name="T46" fmla="*/ 511 w 35"/>
                  <a:gd name="T47" fmla="*/ 348 h 38"/>
                  <a:gd name="T48" fmla="*/ 511 w 35"/>
                  <a:gd name="T49" fmla="*/ 383 h 38"/>
                  <a:gd name="T50" fmla="*/ 455 w 35"/>
                  <a:gd name="T51" fmla="*/ 395 h 38"/>
                  <a:gd name="T52" fmla="*/ 409 w 35"/>
                  <a:gd name="T53" fmla="*/ 438 h 38"/>
                  <a:gd name="T54" fmla="*/ 373 w 35"/>
                  <a:gd name="T55" fmla="*/ 446 h 38"/>
                  <a:gd name="T56" fmla="*/ 330 w 35"/>
                  <a:gd name="T57" fmla="*/ 446 h 38"/>
                  <a:gd name="T58" fmla="*/ 284 w 35"/>
                  <a:gd name="T59" fmla="*/ 476 h 38"/>
                  <a:gd name="T60" fmla="*/ 251 w 35"/>
                  <a:gd name="T61" fmla="*/ 478 h 38"/>
                  <a:gd name="T62" fmla="*/ 197 w 35"/>
                  <a:gd name="T63" fmla="*/ 478 h 38"/>
                  <a:gd name="T64" fmla="*/ 150 w 35"/>
                  <a:gd name="T65" fmla="*/ 478 h 38"/>
                  <a:gd name="T66" fmla="*/ 145 w 35"/>
                  <a:gd name="T67" fmla="*/ 478 h 38"/>
                  <a:gd name="T68" fmla="*/ 110 w 35"/>
                  <a:gd name="T69" fmla="*/ 476 h 38"/>
                  <a:gd name="T70" fmla="*/ 95 w 35"/>
                  <a:gd name="T71" fmla="*/ 476 h 38"/>
                  <a:gd name="T72" fmla="*/ 64 w 35"/>
                  <a:gd name="T73" fmla="*/ 476 h 38"/>
                  <a:gd name="T74" fmla="*/ 49 w 35"/>
                  <a:gd name="T75" fmla="*/ 446 h 38"/>
                  <a:gd name="T76" fmla="*/ 37 w 35"/>
                  <a:gd name="T77" fmla="*/ 438 h 38"/>
                  <a:gd name="T78" fmla="*/ 37 w 35"/>
                  <a:gd name="T79" fmla="*/ 438 h 38"/>
                  <a:gd name="T80" fmla="*/ 0 w 35"/>
                  <a:gd name="T81" fmla="*/ 423 h 38"/>
                  <a:gd name="T82" fmla="*/ 0 w 35"/>
                  <a:gd name="T83" fmla="*/ 348 h 38"/>
                  <a:gd name="T84" fmla="*/ 0 w 35"/>
                  <a:gd name="T85" fmla="*/ 306 h 38"/>
                  <a:gd name="T86" fmla="*/ 37 w 35"/>
                  <a:gd name="T87" fmla="*/ 264 h 38"/>
                  <a:gd name="T88" fmla="*/ 37 w 35"/>
                  <a:gd name="T89" fmla="*/ 209 h 38"/>
                  <a:gd name="T90" fmla="*/ 37 w 35"/>
                  <a:gd name="T91" fmla="*/ 162 h 38"/>
                  <a:gd name="T92" fmla="*/ 49 w 35"/>
                  <a:gd name="T93" fmla="*/ 126 h 38"/>
                  <a:gd name="T94" fmla="*/ 64 w 35"/>
                  <a:gd name="T95" fmla="*/ 88 h 38"/>
                  <a:gd name="T96" fmla="*/ 64 w 35"/>
                  <a:gd name="T97" fmla="*/ 76 h 38"/>
                  <a:gd name="T98" fmla="*/ 95 w 35"/>
                  <a:gd name="T99" fmla="*/ 46 h 38"/>
                  <a:gd name="T100" fmla="*/ 95 w 35"/>
                  <a:gd name="T101" fmla="*/ 36 h 38"/>
                  <a:gd name="T102" fmla="*/ 95 w 35"/>
                  <a:gd name="T103" fmla="*/ 36 h 38"/>
                  <a:gd name="T104" fmla="*/ 110 w 35"/>
                  <a:gd name="T105" fmla="*/ 28 h 38"/>
                  <a:gd name="T106" fmla="*/ 110 w 35"/>
                  <a:gd name="T107" fmla="*/ 28 h 38"/>
                  <a:gd name="T108" fmla="*/ 110 w 35"/>
                  <a:gd name="T109" fmla="*/ 28 h 38"/>
                  <a:gd name="T110" fmla="*/ 145 w 35"/>
                  <a:gd name="T111" fmla="*/ 0 h 38"/>
                  <a:gd name="T112" fmla="*/ 145 w 35"/>
                  <a:gd name="T113" fmla="*/ 0 h 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5" h="38">
                    <a:moveTo>
                      <a:pt x="9" y="0"/>
                    </a:moveTo>
                    <a:lnTo>
                      <a:pt x="10" y="0"/>
                    </a:lnTo>
                    <a:lnTo>
                      <a:pt x="11" y="0"/>
                    </a:lnTo>
                    <a:lnTo>
                      <a:pt x="13" y="0"/>
                    </a:lnTo>
                    <a:lnTo>
                      <a:pt x="14" y="2"/>
                    </a:lnTo>
                    <a:lnTo>
                      <a:pt x="16" y="2"/>
                    </a:lnTo>
                    <a:lnTo>
                      <a:pt x="18" y="4"/>
                    </a:lnTo>
                    <a:lnTo>
                      <a:pt x="21" y="6"/>
                    </a:lnTo>
                    <a:lnTo>
                      <a:pt x="23" y="7"/>
                    </a:lnTo>
                    <a:lnTo>
                      <a:pt x="25" y="10"/>
                    </a:lnTo>
                    <a:lnTo>
                      <a:pt x="28" y="13"/>
                    </a:lnTo>
                    <a:lnTo>
                      <a:pt x="31" y="16"/>
                    </a:lnTo>
                    <a:lnTo>
                      <a:pt x="33" y="19"/>
                    </a:lnTo>
                    <a:lnTo>
                      <a:pt x="34" y="21"/>
                    </a:lnTo>
                    <a:lnTo>
                      <a:pt x="35" y="23"/>
                    </a:lnTo>
                    <a:lnTo>
                      <a:pt x="35" y="24"/>
                    </a:lnTo>
                    <a:lnTo>
                      <a:pt x="34" y="26"/>
                    </a:lnTo>
                    <a:lnTo>
                      <a:pt x="34" y="27"/>
                    </a:lnTo>
                    <a:lnTo>
                      <a:pt x="34" y="28"/>
                    </a:lnTo>
                    <a:lnTo>
                      <a:pt x="33" y="28"/>
                    </a:lnTo>
                    <a:lnTo>
                      <a:pt x="33" y="30"/>
                    </a:lnTo>
                    <a:lnTo>
                      <a:pt x="30" y="31"/>
                    </a:lnTo>
                    <a:lnTo>
                      <a:pt x="27" y="34"/>
                    </a:lnTo>
                    <a:lnTo>
                      <a:pt x="24" y="35"/>
                    </a:lnTo>
                    <a:lnTo>
                      <a:pt x="21" y="35"/>
                    </a:lnTo>
                    <a:lnTo>
                      <a:pt x="18" y="37"/>
                    </a:lnTo>
                    <a:lnTo>
                      <a:pt x="16" y="38"/>
                    </a:lnTo>
                    <a:lnTo>
                      <a:pt x="13" y="38"/>
                    </a:lnTo>
                    <a:lnTo>
                      <a:pt x="10" y="38"/>
                    </a:lnTo>
                    <a:lnTo>
                      <a:pt x="9" y="38"/>
                    </a:lnTo>
                    <a:lnTo>
                      <a:pt x="7" y="37"/>
                    </a:lnTo>
                    <a:lnTo>
                      <a:pt x="6" y="37"/>
                    </a:lnTo>
                    <a:lnTo>
                      <a:pt x="4" y="37"/>
                    </a:lnTo>
                    <a:lnTo>
                      <a:pt x="3" y="35"/>
                    </a:lnTo>
                    <a:lnTo>
                      <a:pt x="2" y="34"/>
                    </a:lnTo>
                    <a:lnTo>
                      <a:pt x="0" y="33"/>
                    </a:lnTo>
                    <a:lnTo>
                      <a:pt x="0" y="28"/>
                    </a:lnTo>
                    <a:lnTo>
                      <a:pt x="0" y="24"/>
                    </a:lnTo>
                    <a:lnTo>
                      <a:pt x="2" y="20"/>
                    </a:lnTo>
                    <a:lnTo>
                      <a:pt x="2" y="17"/>
                    </a:lnTo>
                    <a:lnTo>
                      <a:pt x="2" y="13"/>
                    </a:lnTo>
                    <a:lnTo>
                      <a:pt x="3" y="10"/>
                    </a:lnTo>
                    <a:lnTo>
                      <a:pt x="4" y="7"/>
                    </a:lnTo>
                    <a:lnTo>
                      <a:pt x="4" y="6"/>
                    </a:lnTo>
                    <a:lnTo>
                      <a:pt x="6" y="4"/>
                    </a:lnTo>
                    <a:lnTo>
                      <a:pt x="6" y="3"/>
                    </a:lnTo>
                    <a:lnTo>
                      <a:pt x="7" y="2"/>
                    </a:lnTo>
                    <a:lnTo>
                      <a:pt x="9"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17" name="Freeform 207"/>
              <p:cNvSpPr>
                <a:spLocks/>
              </p:cNvSpPr>
              <p:nvPr/>
            </p:nvSpPr>
            <p:spPr bwMode="auto">
              <a:xfrm>
                <a:off x="3305" y="956"/>
                <a:ext cx="45" cy="49"/>
              </a:xfrm>
              <a:custGeom>
                <a:avLst/>
                <a:gdLst>
                  <a:gd name="T0" fmla="*/ 552 w 33"/>
                  <a:gd name="T1" fmla="*/ 0 h 38"/>
                  <a:gd name="T2" fmla="*/ 552 w 33"/>
                  <a:gd name="T3" fmla="*/ 28 h 38"/>
                  <a:gd name="T4" fmla="*/ 571 w 33"/>
                  <a:gd name="T5" fmla="*/ 28 h 38"/>
                  <a:gd name="T6" fmla="*/ 571 w 33"/>
                  <a:gd name="T7" fmla="*/ 28 h 38"/>
                  <a:gd name="T8" fmla="*/ 620 w 33"/>
                  <a:gd name="T9" fmla="*/ 36 h 38"/>
                  <a:gd name="T10" fmla="*/ 620 w 33"/>
                  <a:gd name="T11" fmla="*/ 36 h 38"/>
                  <a:gd name="T12" fmla="*/ 656 w 33"/>
                  <a:gd name="T13" fmla="*/ 46 h 38"/>
                  <a:gd name="T14" fmla="*/ 656 w 33"/>
                  <a:gd name="T15" fmla="*/ 76 h 38"/>
                  <a:gd name="T16" fmla="*/ 656 w 33"/>
                  <a:gd name="T17" fmla="*/ 76 h 38"/>
                  <a:gd name="T18" fmla="*/ 671 w 33"/>
                  <a:gd name="T19" fmla="*/ 113 h 38"/>
                  <a:gd name="T20" fmla="*/ 723 w 33"/>
                  <a:gd name="T21" fmla="*/ 146 h 38"/>
                  <a:gd name="T22" fmla="*/ 723 w 33"/>
                  <a:gd name="T23" fmla="*/ 178 h 38"/>
                  <a:gd name="T24" fmla="*/ 725 w 33"/>
                  <a:gd name="T25" fmla="*/ 242 h 38"/>
                  <a:gd name="T26" fmla="*/ 725 w 33"/>
                  <a:gd name="T27" fmla="*/ 268 h 38"/>
                  <a:gd name="T28" fmla="*/ 725 w 33"/>
                  <a:gd name="T29" fmla="*/ 340 h 38"/>
                  <a:gd name="T30" fmla="*/ 725 w 33"/>
                  <a:gd name="T31" fmla="*/ 383 h 38"/>
                  <a:gd name="T32" fmla="*/ 725 w 33"/>
                  <a:gd name="T33" fmla="*/ 423 h 38"/>
                  <a:gd name="T34" fmla="*/ 725 w 33"/>
                  <a:gd name="T35" fmla="*/ 438 h 38"/>
                  <a:gd name="T36" fmla="*/ 723 w 33"/>
                  <a:gd name="T37" fmla="*/ 438 h 38"/>
                  <a:gd name="T38" fmla="*/ 723 w 33"/>
                  <a:gd name="T39" fmla="*/ 446 h 38"/>
                  <a:gd name="T40" fmla="*/ 671 w 33"/>
                  <a:gd name="T41" fmla="*/ 476 h 38"/>
                  <a:gd name="T42" fmla="*/ 656 w 33"/>
                  <a:gd name="T43" fmla="*/ 476 h 38"/>
                  <a:gd name="T44" fmla="*/ 656 w 33"/>
                  <a:gd name="T45" fmla="*/ 476 h 38"/>
                  <a:gd name="T46" fmla="*/ 620 w 33"/>
                  <a:gd name="T47" fmla="*/ 478 h 38"/>
                  <a:gd name="T48" fmla="*/ 571 w 33"/>
                  <a:gd name="T49" fmla="*/ 478 h 38"/>
                  <a:gd name="T50" fmla="*/ 502 w 33"/>
                  <a:gd name="T51" fmla="*/ 478 h 38"/>
                  <a:gd name="T52" fmla="*/ 481 w 33"/>
                  <a:gd name="T53" fmla="*/ 478 h 38"/>
                  <a:gd name="T54" fmla="*/ 405 w 33"/>
                  <a:gd name="T55" fmla="*/ 478 h 38"/>
                  <a:gd name="T56" fmla="*/ 307 w 33"/>
                  <a:gd name="T57" fmla="*/ 476 h 38"/>
                  <a:gd name="T58" fmla="*/ 236 w 33"/>
                  <a:gd name="T59" fmla="*/ 446 h 38"/>
                  <a:gd name="T60" fmla="*/ 173 w 33"/>
                  <a:gd name="T61" fmla="*/ 446 h 38"/>
                  <a:gd name="T62" fmla="*/ 165 w 33"/>
                  <a:gd name="T63" fmla="*/ 438 h 38"/>
                  <a:gd name="T64" fmla="*/ 89 w 33"/>
                  <a:gd name="T65" fmla="*/ 423 h 38"/>
                  <a:gd name="T66" fmla="*/ 48 w 33"/>
                  <a:gd name="T67" fmla="*/ 395 h 38"/>
                  <a:gd name="T68" fmla="*/ 48 w 33"/>
                  <a:gd name="T69" fmla="*/ 383 h 38"/>
                  <a:gd name="T70" fmla="*/ 1 w 33"/>
                  <a:gd name="T71" fmla="*/ 348 h 38"/>
                  <a:gd name="T72" fmla="*/ 0 w 33"/>
                  <a:gd name="T73" fmla="*/ 346 h 38"/>
                  <a:gd name="T74" fmla="*/ 0 w 33"/>
                  <a:gd name="T75" fmla="*/ 340 h 38"/>
                  <a:gd name="T76" fmla="*/ 0 w 33"/>
                  <a:gd name="T77" fmla="*/ 306 h 38"/>
                  <a:gd name="T78" fmla="*/ 0 w 33"/>
                  <a:gd name="T79" fmla="*/ 297 h 38"/>
                  <a:gd name="T80" fmla="*/ 0 w 33"/>
                  <a:gd name="T81" fmla="*/ 268 h 38"/>
                  <a:gd name="T82" fmla="*/ 1 w 33"/>
                  <a:gd name="T83" fmla="*/ 242 h 38"/>
                  <a:gd name="T84" fmla="*/ 89 w 33"/>
                  <a:gd name="T85" fmla="*/ 208 h 38"/>
                  <a:gd name="T86" fmla="*/ 165 w 33"/>
                  <a:gd name="T87" fmla="*/ 162 h 38"/>
                  <a:gd name="T88" fmla="*/ 194 w 33"/>
                  <a:gd name="T89" fmla="*/ 126 h 38"/>
                  <a:gd name="T90" fmla="*/ 265 w 33"/>
                  <a:gd name="T91" fmla="*/ 88 h 38"/>
                  <a:gd name="T92" fmla="*/ 307 w 33"/>
                  <a:gd name="T93" fmla="*/ 76 h 38"/>
                  <a:gd name="T94" fmla="*/ 361 w 33"/>
                  <a:gd name="T95" fmla="*/ 36 h 38"/>
                  <a:gd name="T96" fmla="*/ 405 w 33"/>
                  <a:gd name="T97" fmla="*/ 36 h 38"/>
                  <a:gd name="T98" fmla="*/ 419 w 33"/>
                  <a:gd name="T99" fmla="*/ 28 h 38"/>
                  <a:gd name="T100" fmla="*/ 481 w 33"/>
                  <a:gd name="T101" fmla="*/ 28 h 38"/>
                  <a:gd name="T102" fmla="*/ 481 w 33"/>
                  <a:gd name="T103" fmla="*/ 28 h 38"/>
                  <a:gd name="T104" fmla="*/ 492 w 33"/>
                  <a:gd name="T105" fmla="*/ 0 h 38"/>
                  <a:gd name="T106" fmla="*/ 502 w 33"/>
                  <a:gd name="T107" fmla="*/ 0 h 38"/>
                  <a:gd name="T108" fmla="*/ 502 w 33"/>
                  <a:gd name="T109" fmla="*/ 0 h 38"/>
                  <a:gd name="T110" fmla="*/ 502 w 33"/>
                  <a:gd name="T111" fmla="*/ 0 h 38"/>
                  <a:gd name="T112" fmla="*/ 552 w 33"/>
                  <a:gd name="T113" fmla="*/ 0 h 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 h="38">
                    <a:moveTo>
                      <a:pt x="25" y="0"/>
                    </a:moveTo>
                    <a:lnTo>
                      <a:pt x="25" y="2"/>
                    </a:lnTo>
                    <a:lnTo>
                      <a:pt x="26" y="2"/>
                    </a:lnTo>
                    <a:lnTo>
                      <a:pt x="28" y="3"/>
                    </a:lnTo>
                    <a:lnTo>
                      <a:pt x="29" y="4"/>
                    </a:lnTo>
                    <a:lnTo>
                      <a:pt x="29" y="6"/>
                    </a:lnTo>
                    <a:lnTo>
                      <a:pt x="30" y="9"/>
                    </a:lnTo>
                    <a:lnTo>
                      <a:pt x="32" y="12"/>
                    </a:lnTo>
                    <a:lnTo>
                      <a:pt x="32" y="14"/>
                    </a:lnTo>
                    <a:lnTo>
                      <a:pt x="33" y="19"/>
                    </a:lnTo>
                    <a:lnTo>
                      <a:pt x="33" y="21"/>
                    </a:lnTo>
                    <a:lnTo>
                      <a:pt x="33" y="26"/>
                    </a:lnTo>
                    <a:lnTo>
                      <a:pt x="33" y="30"/>
                    </a:lnTo>
                    <a:lnTo>
                      <a:pt x="33" y="33"/>
                    </a:lnTo>
                    <a:lnTo>
                      <a:pt x="33" y="34"/>
                    </a:lnTo>
                    <a:lnTo>
                      <a:pt x="32" y="34"/>
                    </a:lnTo>
                    <a:lnTo>
                      <a:pt x="32" y="35"/>
                    </a:lnTo>
                    <a:lnTo>
                      <a:pt x="30" y="37"/>
                    </a:lnTo>
                    <a:lnTo>
                      <a:pt x="29" y="37"/>
                    </a:lnTo>
                    <a:lnTo>
                      <a:pt x="28" y="38"/>
                    </a:lnTo>
                    <a:lnTo>
                      <a:pt x="26" y="38"/>
                    </a:lnTo>
                    <a:lnTo>
                      <a:pt x="23" y="38"/>
                    </a:lnTo>
                    <a:lnTo>
                      <a:pt x="21" y="38"/>
                    </a:lnTo>
                    <a:lnTo>
                      <a:pt x="18" y="38"/>
                    </a:lnTo>
                    <a:lnTo>
                      <a:pt x="14" y="37"/>
                    </a:lnTo>
                    <a:lnTo>
                      <a:pt x="11" y="35"/>
                    </a:lnTo>
                    <a:lnTo>
                      <a:pt x="8" y="35"/>
                    </a:lnTo>
                    <a:lnTo>
                      <a:pt x="7" y="34"/>
                    </a:lnTo>
                    <a:lnTo>
                      <a:pt x="4" y="33"/>
                    </a:lnTo>
                    <a:lnTo>
                      <a:pt x="2" y="31"/>
                    </a:lnTo>
                    <a:lnTo>
                      <a:pt x="2" y="30"/>
                    </a:lnTo>
                    <a:lnTo>
                      <a:pt x="1" y="28"/>
                    </a:lnTo>
                    <a:lnTo>
                      <a:pt x="0" y="27"/>
                    </a:lnTo>
                    <a:lnTo>
                      <a:pt x="0" y="26"/>
                    </a:lnTo>
                    <a:lnTo>
                      <a:pt x="0" y="24"/>
                    </a:lnTo>
                    <a:lnTo>
                      <a:pt x="0" y="23"/>
                    </a:lnTo>
                    <a:lnTo>
                      <a:pt x="0" y="21"/>
                    </a:lnTo>
                    <a:lnTo>
                      <a:pt x="1" y="19"/>
                    </a:lnTo>
                    <a:lnTo>
                      <a:pt x="4" y="16"/>
                    </a:lnTo>
                    <a:lnTo>
                      <a:pt x="7" y="13"/>
                    </a:lnTo>
                    <a:lnTo>
                      <a:pt x="9" y="10"/>
                    </a:lnTo>
                    <a:lnTo>
                      <a:pt x="12" y="7"/>
                    </a:lnTo>
                    <a:lnTo>
                      <a:pt x="14" y="6"/>
                    </a:lnTo>
                    <a:lnTo>
                      <a:pt x="16" y="3"/>
                    </a:lnTo>
                    <a:lnTo>
                      <a:pt x="18" y="3"/>
                    </a:lnTo>
                    <a:lnTo>
                      <a:pt x="19" y="2"/>
                    </a:lnTo>
                    <a:lnTo>
                      <a:pt x="21" y="2"/>
                    </a:lnTo>
                    <a:lnTo>
                      <a:pt x="22" y="0"/>
                    </a:lnTo>
                    <a:lnTo>
                      <a:pt x="23" y="0"/>
                    </a:lnTo>
                    <a:lnTo>
                      <a:pt x="2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18" name="Freeform 208"/>
              <p:cNvSpPr>
                <a:spLocks/>
              </p:cNvSpPr>
              <p:nvPr/>
            </p:nvSpPr>
            <p:spPr bwMode="auto">
              <a:xfrm>
                <a:off x="3271" y="936"/>
                <a:ext cx="50" cy="46"/>
              </a:xfrm>
              <a:custGeom>
                <a:avLst/>
                <a:gdLst>
                  <a:gd name="T0" fmla="*/ 705 w 37"/>
                  <a:gd name="T1" fmla="*/ 49 h 35"/>
                  <a:gd name="T2" fmla="*/ 758 w 37"/>
                  <a:gd name="T3" fmla="*/ 64 h 35"/>
                  <a:gd name="T4" fmla="*/ 758 w 37"/>
                  <a:gd name="T5" fmla="*/ 64 h 35"/>
                  <a:gd name="T6" fmla="*/ 758 w 37"/>
                  <a:gd name="T7" fmla="*/ 84 h 35"/>
                  <a:gd name="T8" fmla="*/ 758 w 37"/>
                  <a:gd name="T9" fmla="*/ 110 h 35"/>
                  <a:gd name="T10" fmla="*/ 758 w 37"/>
                  <a:gd name="T11" fmla="*/ 110 h 35"/>
                  <a:gd name="T12" fmla="*/ 758 w 37"/>
                  <a:gd name="T13" fmla="*/ 125 h 35"/>
                  <a:gd name="T14" fmla="*/ 758 w 37"/>
                  <a:gd name="T15" fmla="*/ 150 h 35"/>
                  <a:gd name="T16" fmla="*/ 758 w 37"/>
                  <a:gd name="T17" fmla="*/ 150 h 35"/>
                  <a:gd name="T18" fmla="*/ 705 w 37"/>
                  <a:gd name="T19" fmla="*/ 191 h 35"/>
                  <a:gd name="T20" fmla="*/ 695 w 37"/>
                  <a:gd name="T21" fmla="*/ 233 h 35"/>
                  <a:gd name="T22" fmla="*/ 676 w 37"/>
                  <a:gd name="T23" fmla="*/ 284 h 35"/>
                  <a:gd name="T24" fmla="*/ 638 w 37"/>
                  <a:gd name="T25" fmla="*/ 340 h 35"/>
                  <a:gd name="T26" fmla="*/ 607 w 37"/>
                  <a:gd name="T27" fmla="*/ 389 h 35"/>
                  <a:gd name="T28" fmla="*/ 568 w 37"/>
                  <a:gd name="T29" fmla="*/ 434 h 35"/>
                  <a:gd name="T30" fmla="*/ 522 w 37"/>
                  <a:gd name="T31" fmla="*/ 477 h 35"/>
                  <a:gd name="T32" fmla="*/ 473 w 37"/>
                  <a:gd name="T33" fmla="*/ 528 h 35"/>
                  <a:gd name="T34" fmla="*/ 472 w 37"/>
                  <a:gd name="T35" fmla="*/ 538 h 35"/>
                  <a:gd name="T36" fmla="*/ 420 w 37"/>
                  <a:gd name="T37" fmla="*/ 538 h 35"/>
                  <a:gd name="T38" fmla="*/ 420 w 37"/>
                  <a:gd name="T39" fmla="*/ 538 h 35"/>
                  <a:gd name="T40" fmla="*/ 400 w 37"/>
                  <a:gd name="T41" fmla="*/ 538 h 35"/>
                  <a:gd name="T42" fmla="*/ 350 w 37"/>
                  <a:gd name="T43" fmla="*/ 538 h 35"/>
                  <a:gd name="T44" fmla="*/ 349 w 37"/>
                  <a:gd name="T45" fmla="*/ 538 h 35"/>
                  <a:gd name="T46" fmla="*/ 332 w 37"/>
                  <a:gd name="T47" fmla="*/ 538 h 35"/>
                  <a:gd name="T48" fmla="*/ 332 w 37"/>
                  <a:gd name="T49" fmla="*/ 528 h 35"/>
                  <a:gd name="T50" fmla="*/ 259 w 37"/>
                  <a:gd name="T51" fmla="*/ 490 h 35"/>
                  <a:gd name="T52" fmla="*/ 212 w 37"/>
                  <a:gd name="T53" fmla="*/ 477 h 35"/>
                  <a:gd name="T54" fmla="*/ 135 w 37"/>
                  <a:gd name="T55" fmla="*/ 434 h 35"/>
                  <a:gd name="T56" fmla="*/ 120 w 37"/>
                  <a:gd name="T57" fmla="*/ 409 h 35"/>
                  <a:gd name="T58" fmla="*/ 74 w 37"/>
                  <a:gd name="T59" fmla="*/ 373 h 35"/>
                  <a:gd name="T60" fmla="*/ 55 w 37"/>
                  <a:gd name="T61" fmla="*/ 330 h 35"/>
                  <a:gd name="T62" fmla="*/ 41 w 37"/>
                  <a:gd name="T63" fmla="*/ 284 h 35"/>
                  <a:gd name="T64" fmla="*/ 0 w 37"/>
                  <a:gd name="T65" fmla="*/ 259 h 35"/>
                  <a:gd name="T66" fmla="*/ 0 w 37"/>
                  <a:gd name="T67" fmla="*/ 216 h 35"/>
                  <a:gd name="T68" fmla="*/ 0 w 37"/>
                  <a:gd name="T69" fmla="*/ 191 h 35"/>
                  <a:gd name="T70" fmla="*/ 0 w 37"/>
                  <a:gd name="T71" fmla="*/ 164 h 35"/>
                  <a:gd name="T72" fmla="*/ 0 w 37"/>
                  <a:gd name="T73" fmla="*/ 150 h 35"/>
                  <a:gd name="T74" fmla="*/ 0 w 37"/>
                  <a:gd name="T75" fmla="*/ 125 h 35"/>
                  <a:gd name="T76" fmla="*/ 41 w 37"/>
                  <a:gd name="T77" fmla="*/ 110 h 35"/>
                  <a:gd name="T78" fmla="*/ 41 w 37"/>
                  <a:gd name="T79" fmla="*/ 84 h 35"/>
                  <a:gd name="T80" fmla="*/ 55 w 37"/>
                  <a:gd name="T81" fmla="*/ 84 h 35"/>
                  <a:gd name="T82" fmla="*/ 120 w 37"/>
                  <a:gd name="T83" fmla="*/ 64 h 35"/>
                  <a:gd name="T84" fmla="*/ 212 w 37"/>
                  <a:gd name="T85" fmla="*/ 49 h 35"/>
                  <a:gd name="T86" fmla="*/ 286 w 37"/>
                  <a:gd name="T87" fmla="*/ 1 h 35"/>
                  <a:gd name="T88" fmla="*/ 350 w 37"/>
                  <a:gd name="T89" fmla="*/ 1 h 35"/>
                  <a:gd name="T90" fmla="*/ 420 w 37"/>
                  <a:gd name="T91" fmla="*/ 1 h 35"/>
                  <a:gd name="T92" fmla="*/ 473 w 37"/>
                  <a:gd name="T93" fmla="*/ 0 h 35"/>
                  <a:gd name="T94" fmla="*/ 541 w 37"/>
                  <a:gd name="T95" fmla="*/ 0 h 35"/>
                  <a:gd name="T96" fmla="*/ 607 w 37"/>
                  <a:gd name="T97" fmla="*/ 1 h 35"/>
                  <a:gd name="T98" fmla="*/ 638 w 37"/>
                  <a:gd name="T99" fmla="*/ 1 h 35"/>
                  <a:gd name="T100" fmla="*/ 676 w 37"/>
                  <a:gd name="T101" fmla="*/ 1 h 35"/>
                  <a:gd name="T102" fmla="*/ 676 w 37"/>
                  <a:gd name="T103" fmla="*/ 1 h 35"/>
                  <a:gd name="T104" fmla="*/ 695 w 37"/>
                  <a:gd name="T105" fmla="*/ 1 h 35"/>
                  <a:gd name="T106" fmla="*/ 695 w 37"/>
                  <a:gd name="T107" fmla="*/ 1 h 35"/>
                  <a:gd name="T108" fmla="*/ 705 w 37"/>
                  <a:gd name="T109" fmla="*/ 49 h 35"/>
                  <a:gd name="T110" fmla="*/ 705 w 37"/>
                  <a:gd name="T111" fmla="*/ 49 h 35"/>
                  <a:gd name="T112" fmla="*/ 705 w 37"/>
                  <a:gd name="T113" fmla="*/ 49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 h="35">
                    <a:moveTo>
                      <a:pt x="35" y="3"/>
                    </a:moveTo>
                    <a:lnTo>
                      <a:pt x="37" y="4"/>
                    </a:lnTo>
                    <a:lnTo>
                      <a:pt x="37" y="5"/>
                    </a:lnTo>
                    <a:lnTo>
                      <a:pt x="37" y="7"/>
                    </a:lnTo>
                    <a:lnTo>
                      <a:pt x="37" y="8"/>
                    </a:lnTo>
                    <a:lnTo>
                      <a:pt x="37" y="10"/>
                    </a:lnTo>
                    <a:lnTo>
                      <a:pt x="35" y="12"/>
                    </a:lnTo>
                    <a:lnTo>
                      <a:pt x="34" y="15"/>
                    </a:lnTo>
                    <a:lnTo>
                      <a:pt x="33" y="18"/>
                    </a:lnTo>
                    <a:lnTo>
                      <a:pt x="31" y="22"/>
                    </a:lnTo>
                    <a:lnTo>
                      <a:pt x="30" y="25"/>
                    </a:lnTo>
                    <a:lnTo>
                      <a:pt x="28" y="28"/>
                    </a:lnTo>
                    <a:lnTo>
                      <a:pt x="26" y="31"/>
                    </a:lnTo>
                    <a:lnTo>
                      <a:pt x="24" y="34"/>
                    </a:lnTo>
                    <a:lnTo>
                      <a:pt x="23" y="35"/>
                    </a:lnTo>
                    <a:lnTo>
                      <a:pt x="21" y="35"/>
                    </a:lnTo>
                    <a:lnTo>
                      <a:pt x="20" y="35"/>
                    </a:lnTo>
                    <a:lnTo>
                      <a:pt x="18" y="35"/>
                    </a:lnTo>
                    <a:lnTo>
                      <a:pt x="17" y="35"/>
                    </a:lnTo>
                    <a:lnTo>
                      <a:pt x="16" y="35"/>
                    </a:lnTo>
                    <a:lnTo>
                      <a:pt x="16" y="34"/>
                    </a:lnTo>
                    <a:lnTo>
                      <a:pt x="13" y="32"/>
                    </a:lnTo>
                    <a:lnTo>
                      <a:pt x="10" y="31"/>
                    </a:lnTo>
                    <a:lnTo>
                      <a:pt x="7" y="28"/>
                    </a:lnTo>
                    <a:lnTo>
                      <a:pt x="6" y="27"/>
                    </a:lnTo>
                    <a:lnTo>
                      <a:pt x="4" y="24"/>
                    </a:lnTo>
                    <a:lnTo>
                      <a:pt x="3" y="21"/>
                    </a:lnTo>
                    <a:lnTo>
                      <a:pt x="2" y="18"/>
                    </a:lnTo>
                    <a:lnTo>
                      <a:pt x="0" y="17"/>
                    </a:lnTo>
                    <a:lnTo>
                      <a:pt x="0" y="14"/>
                    </a:lnTo>
                    <a:lnTo>
                      <a:pt x="0" y="12"/>
                    </a:lnTo>
                    <a:lnTo>
                      <a:pt x="0" y="11"/>
                    </a:lnTo>
                    <a:lnTo>
                      <a:pt x="0" y="10"/>
                    </a:lnTo>
                    <a:lnTo>
                      <a:pt x="0" y="8"/>
                    </a:lnTo>
                    <a:lnTo>
                      <a:pt x="2" y="7"/>
                    </a:lnTo>
                    <a:lnTo>
                      <a:pt x="2" y="5"/>
                    </a:lnTo>
                    <a:lnTo>
                      <a:pt x="3" y="5"/>
                    </a:lnTo>
                    <a:lnTo>
                      <a:pt x="6" y="4"/>
                    </a:lnTo>
                    <a:lnTo>
                      <a:pt x="10" y="3"/>
                    </a:lnTo>
                    <a:lnTo>
                      <a:pt x="14" y="1"/>
                    </a:lnTo>
                    <a:lnTo>
                      <a:pt x="18" y="1"/>
                    </a:lnTo>
                    <a:lnTo>
                      <a:pt x="21" y="1"/>
                    </a:lnTo>
                    <a:lnTo>
                      <a:pt x="24" y="0"/>
                    </a:lnTo>
                    <a:lnTo>
                      <a:pt x="27" y="0"/>
                    </a:lnTo>
                    <a:lnTo>
                      <a:pt x="30" y="1"/>
                    </a:lnTo>
                    <a:lnTo>
                      <a:pt x="31" y="1"/>
                    </a:lnTo>
                    <a:lnTo>
                      <a:pt x="33" y="1"/>
                    </a:lnTo>
                    <a:lnTo>
                      <a:pt x="34" y="1"/>
                    </a:lnTo>
                    <a:lnTo>
                      <a:pt x="35"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19" name="Freeform 209"/>
              <p:cNvSpPr>
                <a:spLocks/>
              </p:cNvSpPr>
              <p:nvPr/>
            </p:nvSpPr>
            <p:spPr bwMode="auto">
              <a:xfrm>
                <a:off x="3393" y="894"/>
                <a:ext cx="51" cy="47"/>
              </a:xfrm>
              <a:custGeom>
                <a:avLst/>
                <a:gdLst>
                  <a:gd name="T0" fmla="*/ 0 w 38"/>
                  <a:gd name="T1" fmla="*/ 277 h 36"/>
                  <a:gd name="T2" fmla="*/ 0 w 38"/>
                  <a:gd name="T3" fmla="*/ 247 h 36"/>
                  <a:gd name="T4" fmla="*/ 0 w 38"/>
                  <a:gd name="T5" fmla="*/ 227 h 36"/>
                  <a:gd name="T6" fmla="*/ 38 w 38"/>
                  <a:gd name="T7" fmla="*/ 227 h 36"/>
                  <a:gd name="T8" fmla="*/ 38 w 38"/>
                  <a:gd name="T9" fmla="*/ 197 h 36"/>
                  <a:gd name="T10" fmla="*/ 38 w 38"/>
                  <a:gd name="T11" fmla="*/ 197 h 36"/>
                  <a:gd name="T12" fmla="*/ 51 w 38"/>
                  <a:gd name="T13" fmla="*/ 189 h 36"/>
                  <a:gd name="T14" fmla="*/ 51 w 38"/>
                  <a:gd name="T15" fmla="*/ 189 h 36"/>
                  <a:gd name="T16" fmla="*/ 68 w 38"/>
                  <a:gd name="T17" fmla="*/ 174 h 36"/>
                  <a:gd name="T18" fmla="*/ 115 w 38"/>
                  <a:gd name="T19" fmla="*/ 145 h 36"/>
                  <a:gd name="T20" fmla="*/ 164 w 38"/>
                  <a:gd name="T21" fmla="*/ 133 h 36"/>
                  <a:gd name="T22" fmla="*/ 207 w 38"/>
                  <a:gd name="T23" fmla="*/ 102 h 36"/>
                  <a:gd name="T24" fmla="*/ 275 w 38"/>
                  <a:gd name="T25" fmla="*/ 85 h 36"/>
                  <a:gd name="T26" fmla="*/ 341 w 38"/>
                  <a:gd name="T27" fmla="*/ 46 h 36"/>
                  <a:gd name="T28" fmla="*/ 396 w 38"/>
                  <a:gd name="T29" fmla="*/ 46 h 36"/>
                  <a:gd name="T30" fmla="*/ 483 w 38"/>
                  <a:gd name="T31" fmla="*/ 35 h 36"/>
                  <a:gd name="T32" fmla="*/ 531 w 38"/>
                  <a:gd name="T33" fmla="*/ 0 h 36"/>
                  <a:gd name="T34" fmla="*/ 565 w 38"/>
                  <a:gd name="T35" fmla="*/ 0 h 36"/>
                  <a:gd name="T36" fmla="*/ 595 w 38"/>
                  <a:gd name="T37" fmla="*/ 0 h 36"/>
                  <a:gd name="T38" fmla="*/ 595 w 38"/>
                  <a:gd name="T39" fmla="*/ 35 h 36"/>
                  <a:gd name="T40" fmla="*/ 620 w 38"/>
                  <a:gd name="T41" fmla="*/ 35 h 36"/>
                  <a:gd name="T42" fmla="*/ 620 w 38"/>
                  <a:gd name="T43" fmla="*/ 46 h 36"/>
                  <a:gd name="T44" fmla="*/ 648 w 38"/>
                  <a:gd name="T45" fmla="*/ 46 h 36"/>
                  <a:gd name="T46" fmla="*/ 664 w 38"/>
                  <a:gd name="T47" fmla="*/ 78 h 36"/>
                  <a:gd name="T48" fmla="*/ 664 w 38"/>
                  <a:gd name="T49" fmla="*/ 85 h 36"/>
                  <a:gd name="T50" fmla="*/ 705 w 38"/>
                  <a:gd name="T51" fmla="*/ 133 h 36"/>
                  <a:gd name="T52" fmla="*/ 705 w 38"/>
                  <a:gd name="T53" fmla="*/ 174 h 36"/>
                  <a:gd name="T54" fmla="*/ 713 w 38"/>
                  <a:gd name="T55" fmla="*/ 197 h 36"/>
                  <a:gd name="T56" fmla="*/ 713 w 38"/>
                  <a:gd name="T57" fmla="*/ 247 h 36"/>
                  <a:gd name="T58" fmla="*/ 713 w 38"/>
                  <a:gd name="T59" fmla="*/ 283 h 36"/>
                  <a:gd name="T60" fmla="*/ 713 w 38"/>
                  <a:gd name="T61" fmla="*/ 333 h 36"/>
                  <a:gd name="T62" fmla="*/ 705 w 38"/>
                  <a:gd name="T63" fmla="*/ 369 h 36"/>
                  <a:gd name="T64" fmla="*/ 705 w 38"/>
                  <a:gd name="T65" fmla="*/ 420 h 36"/>
                  <a:gd name="T66" fmla="*/ 664 w 38"/>
                  <a:gd name="T67" fmla="*/ 435 h 36"/>
                  <a:gd name="T68" fmla="*/ 648 w 38"/>
                  <a:gd name="T69" fmla="*/ 439 h 36"/>
                  <a:gd name="T70" fmla="*/ 648 w 38"/>
                  <a:gd name="T71" fmla="*/ 473 h 36"/>
                  <a:gd name="T72" fmla="*/ 620 w 38"/>
                  <a:gd name="T73" fmla="*/ 482 h 36"/>
                  <a:gd name="T74" fmla="*/ 595 w 38"/>
                  <a:gd name="T75" fmla="*/ 517 h 36"/>
                  <a:gd name="T76" fmla="*/ 565 w 38"/>
                  <a:gd name="T77" fmla="*/ 517 h 36"/>
                  <a:gd name="T78" fmla="*/ 565 w 38"/>
                  <a:gd name="T79" fmla="*/ 517 h 36"/>
                  <a:gd name="T80" fmla="*/ 531 w 38"/>
                  <a:gd name="T81" fmla="*/ 517 h 36"/>
                  <a:gd name="T82" fmla="*/ 458 w 38"/>
                  <a:gd name="T83" fmla="*/ 517 h 36"/>
                  <a:gd name="T84" fmla="*/ 373 w 38"/>
                  <a:gd name="T85" fmla="*/ 482 h 36"/>
                  <a:gd name="T86" fmla="*/ 330 w 38"/>
                  <a:gd name="T87" fmla="*/ 439 h 36"/>
                  <a:gd name="T88" fmla="*/ 246 w 38"/>
                  <a:gd name="T89" fmla="*/ 435 h 36"/>
                  <a:gd name="T90" fmla="*/ 183 w 38"/>
                  <a:gd name="T91" fmla="*/ 420 h 36"/>
                  <a:gd name="T92" fmla="*/ 122 w 38"/>
                  <a:gd name="T93" fmla="*/ 386 h 36"/>
                  <a:gd name="T94" fmla="*/ 115 w 38"/>
                  <a:gd name="T95" fmla="*/ 369 h 36"/>
                  <a:gd name="T96" fmla="*/ 68 w 38"/>
                  <a:gd name="T97" fmla="*/ 336 h 36"/>
                  <a:gd name="T98" fmla="*/ 51 w 38"/>
                  <a:gd name="T99" fmla="*/ 333 h 36"/>
                  <a:gd name="T100" fmla="*/ 38 w 38"/>
                  <a:gd name="T101" fmla="*/ 296 h 36"/>
                  <a:gd name="T102" fmla="*/ 38 w 38"/>
                  <a:gd name="T103" fmla="*/ 296 h 36"/>
                  <a:gd name="T104" fmla="*/ 38 w 38"/>
                  <a:gd name="T105" fmla="*/ 283 h 36"/>
                  <a:gd name="T106" fmla="*/ 0 w 38"/>
                  <a:gd name="T107" fmla="*/ 283 h 36"/>
                  <a:gd name="T108" fmla="*/ 0 w 38"/>
                  <a:gd name="T109" fmla="*/ 277 h 36"/>
                  <a:gd name="T110" fmla="*/ 0 w 38"/>
                  <a:gd name="T111" fmla="*/ 277 h 36"/>
                  <a:gd name="T112" fmla="*/ 0 w 38"/>
                  <a:gd name="T113" fmla="*/ 277 h 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 h="36">
                    <a:moveTo>
                      <a:pt x="0" y="19"/>
                    </a:moveTo>
                    <a:lnTo>
                      <a:pt x="0" y="17"/>
                    </a:lnTo>
                    <a:lnTo>
                      <a:pt x="0" y="16"/>
                    </a:lnTo>
                    <a:lnTo>
                      <a:pt x="2" y="16"/>
                    </a:lnTo>
                    <a:lnTo>
                      <a:pt x="2" y="14"/>
                    </a:lnTo>
                    <a:lnTo>
                      <a:pt x="3" y="13"/>
                    </a:lnTo>
                    <a:lnTo>
                      <a:pt x="4" y="12"/>
                    </a:lnTo>
                    <a:lnTo>
                      <a:pt x="6" y="10"/>
                    </a:lnTo>
                    <a:lnTo>
                      <a:pt x="9" y="9"/>
                    </a:lnTo>
                    <a:lnTo>
                      <a:pt x="11" y="7"/>
                    </a:lnTo>
                    <a:lnTo>
                      <a:pt x="14" y="6"/>
                    </a:lnTo>
                    <a:lnTo>
                      <a:pt x="18" y="3"/>
                    </a:lnTo>
                    <a:lnTo>
                      <a:pt x="21" y="3"/>
                    </a:lnTo>
                    <a:lnTo>
                      <a:pt x="25" y="2"/>
                    </a:lnTo>
                    <a:lnTo>
                      <a:pt x="28" y="0"/>
                    </a:lnTo>
                    <a:lnTo>
                      <a:pt x="30" y="0"/>
                    </a:lnTo>
                    <a:lnTo>
                      <a:pt x="31" y="0"/>
                    </a:lnTo>
                    <a:lnTo>
                      <a:pt x="31" y="2"/>
                    </a:lnTo>
                    <a:lnTo>
                      <a:pt x="33" y="2"/>
                    </a:lnTo>
                    <a:lnTo>
                      <a:pt x="33" y="3"/>
                    </a:lnTo>
                    <a:lnTo>
                      <a:pt x="34" y="3"/>
                    </a:lnTo>
                    <a:lnTo>
                      <a:pt x="35" y="5"/>
                    </a:lnTo>
                    <a:lnTo>
                      <a:pt x="35" y="6"/>
                    </a:lnTo>
                    <a:lnTo>
                      <a:pt x="37" y="9"/>
                    </a:lnTo>
                    <a:lnTo>
                      <a:pt x="37" y="12"/>
                    </a:lnTo>
                    <a:lnTo>
                      <a:pt x="38" y="14"/>
                    </a:lnTo>
                    <a:lnTo>
                      <a:pt x="38" y="17"/>
                    </a:lnTo>
                    <a:lnTo>
                      <a:pt x="38" y="20"/>
                    </a:lnTo>
                    <a:lnTo>
                      <a:pt x="38" y="23"/>
                    </a:lnTo>
                    <a:lnTo>
                      <a:pt x="37" y="26"/>
                    </a:lnTo>
                    <a:lnTo>
                      <a:pt x="37" y="29"/>
                    </a:lnTo>
                    <a:lnTo>
                      <a:pt x="35" y="30"/>
                    </a:lnTo>
                    <a:lnTo>
                      <a:pt x="34" y="31"/>
                    </a:lnTo>
                    <a:lnTo>
                      <a:pt x="34" y="33"/>
                    </a:lnTo>
                    <a:lnTo>
                      <a:pt x="33" y="34"/>
                    </a:lnTo>
                    <a:lnTo>
                      <a:pt x="31" y="36"/>
                    </a:lnTo>
                    <a:lnTo>
                      <a:pt x="30" y="36"/>
                    </a:lnTo>
                    <a:lnTo>
                      <a:pt x="28" y="36"/>
                    </a:lnTo>
                    <a:lnTo>
                      <a:pt x="24" y="36"/>
                    </a:lnTo>
                    <a:lnTo>
                      <a:pt x="20" y="34"/>
                    </a:lnTo>
                    <a:lnTo>
                      <a:pt x="17" y="31"/>
                    </a:lnTo>
                    <a:lnTo>
                      <a:pt x="13" y="30"/>
                    </a:lnTo>
                    <a:lnTo>
                      <a:pt x="10" y="29"/>
                    </a:lnTo>
                    <a:lnTo>
                      <a:pt x="7" y="27"/>
                    </a:lnTo>
                    <a:lnTo>
                      <a:pt x="6" y="26"/>
                    </a:lnTo>
                    <a:lnTo>
                      <a:pt x="4" y="24"/>
                    </a:lnTo>
                    <a:lnTo>
                      <a:pt x="3" y="23"/>
                    </a:lnTo>
                    <a:lnTo>
                      <a:pt x="2" y="21"/>
                    </a:lnTo>
                    <a:lnTo>
                      <a:pt x="2" y="20"/>
                    </a:lnTo>
                    <a:lnTo>
                      <a:pt x="0" y="20"/>
                    </a:lnTo>
                    <a:lnTo>
                      <a:pt x="0" y="19"/>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20" name="Freeform 210"/>
              <p:cNvSpPr>
                <a:spLocks/>
              </p:cNvSpPr>
              <p:nvPr/>
            </p:nvSpPr>
            <p:spPr bwMode="auto">
              <a:xfrm>
                <a:off x="3354" y="832"/>
                <a:ext cx="46" cy="47"/>
              </a:xfrm>
              <a:custGeom>
                <a:avLst/>
                <a:gdLst>
                  <a:gd name="T0" fmla="*/ 145 w 35"/>
                  <a:gd name="T1" fmla="*/ 406 h 37"/>
                  <a:gd name="T2" fmla="*/ 145 w 35"/>
                  <a:gd name="T3" fmla="*/ 406 h 37"/>
                  <a:gd name="T4" fmla="*/ 110 w 35"/>
                  <a:gd name="T5" fmla="*/ 406 h 37"/>
                  <a:gd name="T6" fmla="*/ 110 w 35"/>
                  <a:gd name="T7" fmla="*/ 377 h 37"/>
                  <a:gd name="T8" fmla="*/ 95 w 35"/>
                  <a:gd name="T9" fmla="*/ 377 h 37"/>
                  <a:gd name="T10" fmla="*/ 95 w 35"/>
                  <a:gd name="T11" fmla="*/ 375 h 37"/>
                  <a:gd name="T12" fmla="*/ 95 w 35"/>
                  <a:gd name="T13" fmla="*/ 375 h 37"/>
                  <a:gd name="T14" fmla="*/ 64 w 35"/>
                  <a:gd name="T15" fmla="*/ 354 h 37"/>
                  <a:gd name="T16" fmla="*/ 64 w 35"/>
                  <a:gd name="T17" fmla="*/ 340 h 37"/>
                  <a:gd name="T18" fmla="*/ 49 w 35"/>
                  <a:gd name="T19" fmla="*/ 310 h 37"/>
                  <a:gd name="T20" fmla="*/ 49 w 35"/>
                  <a:gd name="T21" fmla="*/ 279 h 37"/>
                  <a:gd name="T22" fmla="*/ 37 w 35"/>
                  <a:gd name="T23" fmla="*/ 252 h 37"/>
                  <a:gd name="T24" fmla="*/ 37 w 35"/>
                  <a:gd name="T25" fmla="*/ 220 h 37"/>
                  <a:gd name="T26" fmla="*/ 37 w 35"/>
                  <a:gd name="T27" fmla="*/ 173 h 37"/>
                  <a:gd name="T28" fmla="*/ 0 w 35"/>
                  <a:gd name="T29" fmla="*/ 151 h 37"/>
                  <a:gd name="T30" fmla="*/ 0 w 35"/>
                  <a:gd name="T31" fmla="*/ 94 h 37"/>
                  <a:gd name="T32" fmla="*/ 37 w 35"/>
                  <a:gd name="T33" fmla="*/ 46 h 37"/>
                  <a:gd name="T34" fmla="*/ 37 w 35"/>
                  <a:gd name="T35" fmla="*/ 46 h 37"/>
                  <a:gd name="T36" fmla="*/ 37 w 35"/>
                  <a:gd name="T37" fmla="*/ 36 h 37"/>
                  <a:gd name="T38" fmla="*/ 49 w 35"/>
                  <a:gd name="T39" fmla="*/ 36 h 37"/>
                  <a:gd name="T40" fmla="*/ 49 w 35"/>
                  <a:gd name="T41" fmla="*/ 1 h 37"/>
                  <a:gd name="T42" fmla="*/ 64 w 35"/>
                  <a:gd name="T43" fmla="*/ 1 h 37"/>
                  <a:gd name="T44" fmla="*/ 95 w 35"/>
                  <a:gd name="T45" fmla="*/ 0 h 37"/>
                  <a:gd name="T46" fmla="*/ 110 w 35"/>
                  <a:gd name="T47" fmla="*/ 0 h 37"/>
                  <a:gd name="T48" fmla="*/ 110 w 35"/>
                  <a:gd name="T49" fmla="*/ 0 h 37"/>
                  <a:gd name="T50" fmla="*/ 150 w 35"/>
                  <a:gd name="T51" fmla="*/ 0 h 37"/>
                  <a:gd name="T52" fmla="*/ 216 w 35"/>
                  <a:gd name="T53" fmla="*/ 0 h 37"/>
                  <a:gd name="T54" fmla="*/ 259 w 35"/>
                  <a:gd name="T55" fmla="*/ 0 h 37"/>
                  <a:gd name="T56" fmla="*/ 306 w 35"/>
                  <a:gd name="T57" fmla="*/ 1 h 37"/>
                  <a:gd name="T58" fmla="*/ 346 w 35"/>
                  <a:gd name="T59" fmla="*/ 1 h 37"/>
                  <a:gd name="T60" fmla="*/ 389 w 35"/>
                  <a:gd name="T61" fmla="*/ 36 h 37"/>
                  <a:gd name="T62" fmla="*/ 434 w 35"/>
                  <a:gd name="T63" fmla="*/ 46 h 37"/>
                  <a:gd name="T64" fmla="*/ 455 w 35"/>
                  <a:gd name="T65" fmla="*/ 74 h 37"/>
                  <a:gd name="T66" fmla="*/ 477 w 35"/>
                  <a:gd name="T67" fmla="*/ 76 h 37"/>
                  <a:gd name="T68" fmla="*/ 511 w 35"/>
                  <a:gd name="T69" fmla="*/ 94 h 37"/>
                  <a:gd name="T70" fmla="*/ 528 w 35"/>
                  <a:gd name="T71" fmla="*/ 119 h 37"/>
                  <a:gd name="T72" fmla="*/ 528 w 35"/>
                  <a:gd name="T73" fmla="*/ 123 h 37"/>
                  <a:gd name="T74" fmla="*/ 538 w 35"/>
                  <a:gd name="T75" fmla="*/ 151 h 37"/>
                  <a:gd name="T76" fmla="*/ 538 w 35"/>
                  <a:gd name="T77" fmla="*/ 156 h 37"/>
                  <a:gd name="T78" fmla="*/ 538 w 35"/>
                  <a:gd name="T79" fmla="*/ 156 h 37"/>
                  <a:gd name="T80" fmla="*/ 538 w 35"/>
                  <a:gd name="T81" fmla="*/ 173 h 37"/>
                  <a:gd name="T82" fmla="*/ 511 w 35"/>
                  <a:gd name="T83" fmla="*/ 220 h 37"/>
                  <a:gd name="T84" fmla="*/ 455 w 35"/>
                  <a:gd name="T85" fmla="*/ 252 h 37"/>
                  <a:gd name="T86" fmla="*/ 409 w 35"/>
                  <a:gd name="T87" fmla="*/ 279 h 37"/>
                  <a:gd name="T88" fmla="*/ 389 w 35"/>
                  <a:gd name="T89" fmla="*/ 310 h 37"/>
                  <a:gd name="T90" fmla="*/ 346 w 35"/>
                  <a:gd name="T91" fmla="*/ 340 h 37"/>
                  <a:gd name="T92" fmla="*/ 306 w 35"/>
                  <a:gd name="T93" fmla="*/ 354 h 37"/>
                  <a:gd name="T94" fmla="*/ 259 w 35"/>
                  <a:gd name="T95" fmla="*/ 375 h 37"/>
                  <a:gd name="T96" fmla="*/ 251 w 35"/>
                  <a:gd name="T97" fmla="*/ 377 h 37"/>
                  <a:gd name="T98" fmla="*/ 216 w 35"/>
                  <a:gd name="T99" fmla="*/ 377 h 37"/>
                  <a:gd name="T100" fmla="*/ 197 w 35"/>
                  <a:gd name="T101" fmla="*/ 406 h 37"/>
                  <a:gd name="T102" fmla="*/ 197 w 35"/>
                  <a:gd name="T103" fmla="*/ 406 h 37"/>
                  <a:gd name="T104" fmla="*/ 164 w 35"/>
                  <a:gd name="T105" fmla="*/ 406 h 37"/>
                  <a:gd name="T106" fmla="*/ 164 w 35"/>
                  <a:gd name="T107" fmla="*/ 406 h 37"/>
                  <a:gd name="T108" fmla="*/ 150 w 35"/>
                  <a:gd name="T109" fmla="*/ 406 h 37"/>
                  <a:gd name="T110" fmla="*/ 150 w 35"/>
                  <a:gd name="T111" fmla="*/ 406 h 37"/>
                  <a:gd name="T112" fmla="*/ 145 w 35"/>
                  <a:gd name="T113" fmla="*/ 406 h 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5" h="37">
                    <a:moveTo>
                      <a:pt x="9" y="37"/>
                    </a:moveTo>
                    <a:lnTo>
                      <a:pt x="9" y="37"/>
                    </a:lnTo>
                    <a:lnTo>
                      <a:pt x="7" y="37"/>
                    </a:lnTo>
                    <a:lnTo>
                      <a:pt x="7" y="35"/>
                    </a:lnTo>
                    <a:lnTo>
                      <a:pt x="6" y="35"/>
                    </a:lnTo>
                    <a:lnTo>
                      <a:pt x="6" y="34"/>
                    </a:lnTo>
                    <a:lnTo>
                      <a:pt x="4" y="32"/>
                    </a:lnTo>
                    <a:lnTo>
                      <a:pt x="4" y="31"/>
                    </a:lnTo>
                    <a:lnTo>
                      <a:pt x="3" y="28"/>
                    </a:lnTo>
                    <a:lnTo>
                      <a:pt x="3" y="25"/>
                    </a:lnTo>
                    <a:lnTo>
                      <a:pt x="2" y="23"/>
                    </a:lnTo>
                    <a:lnTo>
                      <a:pt x="2" y="20"/>
                    </a:lnTo>
                    <a:lnTo>
                      <a:pt x="2" y="16"/>
                    </a:lnTo>
                    <a:lnTo>
                      <a:pt x="0" y="13"/>
                    </a:lnTo>
                    <a:lnTo>
                      <a:pt x="0" y="8"/>
                    </a:lnTo>
                    <a:lnTo>
                      <a:pt x="2" y="4"/>
                    </a:lnTo>
                    <a:lnTo>
                      <a:pt x="2" y="3"/>
                    </a:lnTo>
                    <a:lnTo>
                      <a:pt x="3" y="3"/>
                    </a:lnTo>
                    <a:lnTo>
                      <a:pt x="3" y="1"/>
                    </a:lnTo>
                    <a:lnTo>
                      <a:pt x="4" y="1"/>
                    </a:lnTo>
                    <a:lnTo>
                      <a:pt x="6" y="0"/>
                    </a:lnTo>
                    <a:lnTo>
                      <a:pt x="7" y="0"/>
                    </a:lnTo>
                    <a:lnTo>
                      <a:pt x="10" y="0"/>
                    </a:lnTo>
                    <a:lnTo>
                      <a:pt x="14" y="0"/>
                    </a:lnTo>
                    <a:lnTo>
                      <a:pt x="17" y="0"/>
                    </a:lnTo>
                    <a:lnTo>
                      <a:pt x="20" y="1"/>
                    </a:lnTo>
                    <a:lnTo>
                      <a:pt x="23" y="1"/>
                    </a:lnTo>
                    <a:lnTo>
                      <a:pt x="25" y="3"/>
                    </a:lnTo>
                    <a:lnTo>
                      <a:pt x="28" y="4"/>
                    </a:lnTo>
                    <a:lnTo>
                      <a:pt x="30" y="6"/>
                    </a:lnTo>
                    <a:lnTo>
                      <a:pt x="31" y="7"/>
                    </a:lnTo>
                    <a:lnTo>
                      <a:pt x="33" y="8"/>
                    </a:lnTo>
                    <a:lnTo>
                      <a:pt x="34" y="10"/>
                    </a:lnTo>
                    <a:lnTo>
                      <a:pt x="34" y="11"/>
                    </a:lnTo>
                    <a:lnTo>
                      <a:pt x="35" y="13"/>
                    </a:lnTo>
                    <a:lnTo>
                      <a:pt x="35" y="14"/>
                    </a:lnTo>
                    <a:lnTo>
                      <a:pt x="35" y="16"/>
                    </a:lnTo>
                    <a:lnTo>
                      <a:pt x="33" y="20"/>
                    </a:lnTo>
                    <a:lnTo>
                      <a:pt x="30" y="23"/>
                    </a:lnTo>
                    <a:lnTo>
                      <a:pt x="27" y="25"/>
                    </a:lnTo>
                    <a:lnTo>
                      <a:pt x="25" y="28"/>
                    </a:lnTo>
                    <a:lnTo>
                      <a:pt x="23" y="31"/>
                    </a:lnTo>
                    <a:lnTo>
                      <a:pt x="20" y="32"/>
                    </a:lnTo>
                    <a:lnTo>
                      <a:pt x="17" y="34"/>
                    </a:lnTo>
                    <a:lnTo>
                      <a:pt x="16" y="35"/>
                    </a:lnTo>
                    <a:lnTo>
                      <a:pt x="14" y="35"/>
                    </a:lnTo>
                    <a:lnTo>
                      <a:pt x="13" y="37"/>
                    </a:lnTo>
                    <a:lnTo>
                      <a:pt x="11" y="37"/>
                    </a:lnTo>
                    <a:lnTo>
                      <a:pt x="10" y="37"/>
                    </a:lnTo>
                    <a:lnTo>
                      <a:pt x="9" y="3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21" name="Freeform 211"/>
              <p:cNvSpPr>
                <a:spLocks/>
              </p:cNvSpPr>
              <p:nvPr/>
            </p:nvSpPr>
            <p:spPr bwMode="auto">
              <a:xfrm>
                <a:off x="3305" y="832"/>
                <a:ext cx="45" cy="47"/>
              </a:xfrm>
              <a:custGeom>
                <a:avLst/>
                <a:gdLst>
                  <a:gd name="T0" fmla="*/ 552 w 33"/>
                  <a:gd name="T1" fmla="*/ 406 h 37"/>
                  <a:gd name="T2" fmla="*/ 552 w 33"/>
                  <a:gd name="T3" fmla="*/ 406 h 37"/>
                  <a:gd name="T4" fmla="*/ 502 w 33"/>
                  <a:gd name="T5" fmla="*/ 406 h 37"/>
                  <a:gd name="T6" fmla="*/ 502 w 33"/>
                  <a:gd name="T7" fmla="*/ 406 h 37"/>
                  <a:gd name="T8" fmla="*/ 492 w 33"/>
                  <a:gd name="T9" fmla="*/ 406 h 37"/>
                  <a:gd name="T10" fmla="*/ 481 w 33"/>
                  <a:gd name="T11" fmla="*/ 406 h 37"/>
                  <a:gd name="T12" fmla="*/ 481 w 33"/>
                  <a:gd name="T13" fmla="*/ 406 h 37"/>
                  <a:gd name="T14" fmla="*/ 419 w 33"/>
                  <a:gd name="T15" fmla="*/ 377 h 37"/>
                  <a:gd name="T16" fmla="*/ 405 w 33"/>
                  <a:gd name="T17" fmla="*/ 377 h 37"/>
                  <a:gd name="T18" fmla="*/ 361 w 33"/>
                  <a:gd name="T19" fmla="*/ 375 h 37"/>
                  <a:gd name="T20" fmla="*/ 307 w 33"/>
                  <a:gd name="T21" fmla="*/ 354 h 37"/>
                  <a:gd name="T22" fmla="*/ 236 w 33"/>
                  <a:gd name="T23" fmla="*/ 324 h 37"/>
                  <a:gd name="T24" fmla="*/ 194 w 33"/>
                  <a:gd name="T25" fmla="*/ 310 h 37"/>
                  <a:gd name="T26" fmla="*/ 165 w 33"/>
                  <a:gd name="T27" fmla="*/ 279 h 37"/>
                  <a:gd name="T28" fmla="*/ 89 w 33"/>
                  <a:gd name="T29" fmla="*/ 252 h 37"/>
                  <a:gd name="T30" fmla="*/ 1 w 33"/>
                  <a:gd name="T31" fmla="*/ 220 h 37"/>
                  <a:gd name="T32" fmla="*/ 0 w 33"/>
                  <a:gd name="T33" fmla="*/ 173 h 37"/>
                  <a:gd name="T34" fmla="*/ 0 w 33"/>
                  <a:gd name="T35" fmla="*/ 173 h 37"/>
                  <a:gd name="T36" fmla="*/ 0 w 33"/>
                  <a:gd name="T37" fmla="*/ 156 h 37"/>
                  <a:gd name="T38" fmla="*/ 0 w 33"/>
                  <a:gd name="T39" fmla="*/ 151 h 37"/>
                  <a:gd name="T40" fmla="*/ 0 w 33"/>
                  <a:gd name="T41" fmla="*/ 123 h 37"/>
                  <a:gd name="T42" fmla="*/ 0 w 33"/>
                  <a:gd name="T43" fmla="*/ 123 h 37"/>
                  <a:gd name="T44" fmla="*/ 1 w 33"/>
                  <a:gd name="T45" fmla="*/ 119 h 37"/>
                  <a:gd name="T46" fmla="*/ 1 w 33"/>
                  <a:gd name="T47" fmla="*/ 94 h 37"/>
                  <a:gd name="T48" fmla="*/ 48 w 33"/>
                  <a:gd name="T49" fmla="*/ 94 h 37"/>
                  <a:gd name="T50" fmla="*/ 89 w 33"/>
                  <a:gd name="T51" fmla="*/ 74 h 37"/>
                  <a:gd name="T52" fmla="*/ 165 w 33"/>
                  <a:gd name="T53" fmla="*/ 46 h 37"/>
                  <a:gd name="T54" fmla="*/ 194 w 33"/>
                  <a:gd name="T55" fmla="*/ 36 h 37"/>
                  <a:gd name="T56" fmla="*/ 265 w 33"/>
                  <a:gd name="T57" fmla="*/ 1 h 37"/>
                  <a:gd name="T58" fmla="*/ 322 w 33"/>
                  <a:gd name="T59" fmla="*/ 0 h 37"/>
                  <a:gd name="T60" fmla="*/ 405 w 33"/>
                  <a:gd name="T61" fmla="*/ 0 h 37"/>
                  <a:gd name="T62" fmla="*/ 481 w 33"/>
                  <a:gd name="T63" fmla="*/ 0 h 37"/>
                  <a:gd name="T64" fmla="*/ 502 w 33"/>
                  <a:gd name="T65" fmla="*/ 0 h 37"/>
                  <a:gd name="T66" fmla="*/ 552 w 33"/>
                  <a:gd name="T67" fmla="*/ 0 h 37"/>
                  <a:gd name="T68" fmla="*/ 571 w 33"/>
                  <a:gd name="T69" fmla="*/ 0 h 37"/>
                  <a:gd name="T70" fmla="*/ 656 w 33"/>
                  <a:gd name="T71" fmla="*/ 0 h 37"/>
                  <a:gd name="T72" fmla="*/ 671 w 33"/>
                  <a:gd name="T73" fmla="*/ 1 h 37"/>
                  <a:gd name="T74" fmla="*/ 723 w 33"/>
                  <a:gd name="T75" fmla="*/ 1 h 37"/>
                  <a:gd name="T76" fmla="*/ 723 w 33"/>
                  <a:gd name="T77" fmla="*/ 36 h 37"/>
                  <a:gd name="T78" fmla="*/ 725 w 33"/>
                  <a:gd name="T79" fmla="*/ 46 h 37"/>
                  <a:gd name="T80" fmla="*/ 725 w 33"/>
                  <a:gd name="T81" fmla="*/ 46 h 37"/>
                  <a:gd name="T82" fmla="*/ 725 w 33"/>
                  <a:gd name="T83" fmla="*/ 94 h 37"/>
                  <a:gd name="T84" fmla="*/ 725 w 33"/>
                  <a:gd name="T85" fmla="*/ 151 h 37"/>
                  <a:gd name="T86" fmla="*/ 725 w 33"/>
                  <a:gd name="T87" fmla="*/ 192 h 37"/>
                  <a:gd name="T88" fmla="*/ 725 w 33"/>
                  <a:gd name="T89" fmla="*/ 232 h 37"/>
                  <a:gd name="T90" fmla="*/ 723 w 33"/>
                  <a:gd name="T91" fmla="*/ 255 h 37"/>
                  <a:gd name="T92" fmla="*/ 723 w 33"/>
                  <a:gd name="T93" fmla="*/ 295 h 37"/>
                  <a:gd name="T94" fmla="*/ 671 w 33"/>
                  <a:gd name="T95" fmla="*/ 324 h 37"/>
                  <a:gd name="T96" fmla="*/ 656 w 33"/>
                  <a:gd name="T97" fmla="*/ 340 h 37"/>
                  <a:gd name="T98" fmla="*/ 656 w 33"/>
                  <a:gd name="T99" fmla="*/ 354 h 37"/>
                  <a:gd name="T100" fmla="*/ 656 w 33"/>
                  <a:gd name="T101" fmla="*/ 375 h 37"/>
                  <a:gd name="T102" fmla="*/ 620 w 33"/>
                  <a:gd name="T103" fmla="*/ 377 h 37"/>
                  <a:gd name="T104" fmla="*/ 620 w 33"/>
                  <a:gd name="T105" fmla="*/ 377 h 37"/>
                  <a:gd name="T106" fmla="*/ 620 w 33"/>
                  <a:gd name="T107" fmla="*/ 406 h 37"/>
                  <a:gd name="T108" fmla="*/ 571 w 33"/>
                  <a:gd name="T109" fmla="*/ 406 h 37"/>
                  <a:gd name="T110" fmla="*/ 571 w 33"/>
                  <a:gd name="T111" fmla="*/ 406 h 37"/>
                  <a:gd name="T112" fmla="*/ 552 w 33"/>
                  <a:gd name="T113" fmla="*/ 406 h 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 h="37">
                    <a:moveTo>
                      <a:pt x="25" y="37"/>
                    </a:moveTo>
                    <a:lnTo>
                      <a:pt x="25" y="37"/>
                    </a:lnTo>
                    <a:lnTo>
                      <a:pt x="23" y="37"/>
                    </a:lnTo>
                    <a:lnTo>
                      <a:pt x="22" y="37"/>
                    </a:lnTo>
                    <a:lnTo>
                      <a:pt x="21" y="37"/>
                    </a:lnTo>
                    <a:lnTo>
                      <a:pt x="19" y="35"/>
                    </a:lnTo>
                    <a:lnTo>
                      <a:pt x="18" y="35"/>
                    </a:lnTo>
                    <a:lnTo>
                      <a:pt x="16" y="34"/>
                    </a:lnTo>
                    <a:lnTo>
                      <a:pt x="14" y="32"/>
                    </a:lnTo>
                    <a:lnTo>
                      <a:pt x="11" y="30"/>
                    </a:lnTo>
                    <a:lnTo>
                      <a:pt x="9" y="28"/>
                    </a:lnTo>
                    <a:lnTo>
                      <a:pt x="7" y="25"/>
                    </a:lnTo>
                    <a:lnTo>
                      <a:pt x="4" y="23"/>
                    </a:lnTo>
                    <a:lnTo>
                      <a:pt x="1" y="20"/>
                    </a:lnTo>
                    <a:lnTo>
                      <a:pt x="0" y="16"/>
                    </a:lnTo>
                    <a:lnTo>
                      <a:pt x="0" y="14"/>
                    </a:lnTo>
                    <a:lnTo>
                      <a:pt x="0" y="13"/>
                    </a:lnTo>
                    <a:lnTo>
                      <a:pt x="0" y="11"/>
                    </a:lnTo>
                    <a:lnTo>
                      <a:pt x="1" y="10"/>
                    </a:lnTo>
                    <a:lnTo>
                      <a:pt x="1" y="8"/>
                    </a:lnTo>
                    <a:lnTo>
                      <a:pt x="2" y="8"/>
                    </a:lnTo>
                    <a:lnTo>
                      <a:pt x="4" y="6"/>
                    </a:lnTo>
                    <a:lnTo>
                      <a:pt x="7" y="4"/>
                    </a:lnTo>
                    <a:lnTo>
                      <a:pt x="9" y="3"/>
                    </a:lnTo>
                    <a:lnTo>
                      <a:pt x="12" y="1"/>
                    </a:lnTo>
                    <a:lnTo>
                      <a:pt x="15" y="0"/>
                    </a:lnTo>
                    <a:lnTo>
                      <a:pt x="18" y="0"/>
                    </a:lnTo>
                    <a:lnTo>
                      <a:pt x="21" y="0"/>
                    </a:lnTo>
                    <a:lnTo>
                      <a:pt x="23" y="0"/>
                    </a:lnTo>
                    <a:lnTo>
                      <a:pt x="25" y="0"/>
                    </a:lnTo>
                    <a:lnTo>
                      <a:pt x="26" y="0"/>
                    </a:lnTo>
                    <a:lnTo>
                      <a:pt x="29" y="0"/>
                    </a:lnTo>
                    <a:lnTo>
                      <a:pt x="30" y="1"/>
                    </a:lnTo>
                    <a:lnTo>
                      <a:pt x="32" y="1"/>
                    </a:lnTo>
                    <a:lnTo>
                      <a:pt x="32" y="3"/>
                    </a:lnTo>
                    <a:lnTo>
                      <a:pt x="33" y="4"/>
                    </a:lnTo>
                    <a:lnTo>
                      <a:pt x="33" y="8"/>
                    </a:lnTo>
                    <a:lnTo>
                      <a:pt x="33" y="13"/>
                    </a:lnTo>
                    <a:lnTo>
                      <a:pt x="33" y="17"/>
                    </a:lnTo>
                    <a:lnTo>
                      <a:pt x="33" y="21"/>
                    </a:lnTo>
                    <a:lnTo>
                      <a:pt x="32" y="24"/>
                    </a:lnTo>
                    <a:lnTo>
                      <a:pt x="32" y="27"/>
                    </a:lnTo>
                    <a:lnTo>
                      <a:pt x="30" y="30"/>
                    </a:lnTo>
                    <a:lnTo>
                      <a:pt x="29" y="31"/>
                    </a:lnTo>
                    <a:lnTo>
                      <a:pt x="29" y="32"/>
                    </a:lnTo>
                    <a:lnTo>
                      <a:pt x="29" y="34"/>
                    </a:lnTo>
                    <a:lnTo>
                      <a:pt x="28" y="35"/>
                    </a:lnTo>
                    <a:lnTo>
                      <a:pt x="28" y="37"/>
                    </a:lnTo>
                    <a:lnTo>
                      <a:pt x="26" y="37"/>
                    </a:lnTo>
                    <a:lnTo>
                      <a:pt x="25" y="3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22" name="Freeform 212"/>
              <p:cNvSpPr>
                <a:spLocks/>
              </p:cNvSpPr>
              <p:nvPr/>
            </p:nvSpPr>
            <p:spPr bwMode="auto">
              <a:xfrm>
                <a:off x="3384" y="851"/>
                <a:ext cx="49" cy="44"/>
              </a:xfrm>
              <a:custGeom>
                <a:avLst/>
                <a:gdLst>
                  <a:gd name="T0" fmla="*/ 1 w 37"/>
                  <a:gd name="T1" fmla="*/ 309 h 35"/>
                  <a:gd name="T2" fmla="*/ 0 w 37"/>
                  <a:gd name="T3" fmla="*/ 309 h 35"/>
                  <a:gd name="T4" fmla="*/ 0 w 37"/>
                  <a:gd name="T5" fmla="*/ 308 h 35"/>
                  <a:gd name="T6" fmla="*/ 0 w 37"/>
                  <a:gd name="T7" fmla="*/ 284 h 35"/>
                  <a:gd name="T8" fmla="*/ 0 w 37"/>
                  <a:gd name="T9" fmla="*/ 284 h 35"/>
                  <a:gd name="T10" fmla="*/ 0 w 37"/>
                  <a:gd name="T11" fmla="*/ 272 h 35"/>
                  <a:gd name="T12" fmla="*/ 0 w 37"/>
                  <a:gd name="T13" fmla="*/ 256 h 35"/>
                  <a:gd name="T14" fmla="*/ 0 w 37"/>
                  <a:gd name="T15" fmla="*/ 256 h 35"/>
                  <a:gd name="T16" fmla="*/ 0 w 37"/>
                  <a:gd name="T17" fmla="*/ 245 h 35"/>
                  <a:gd name="T18" fmla="*/ 1 w 37"/>
                  <a:gd name="T19" fmla="*/ 216 h 35"/>
                  <a:gd name="T20" fmla="*/ 49 w 37"/>
                  <a:gd name="T21" fmla="*/ 186 h 35"/>
                  <a:gd name="T22" fmla="*/ 65 w 37"/>
                  <a:gd name="T23" fmla="*/ 155 h 35"/>
                  <a:gd name="T24" fmla="*/ 105 w 37"/>
                  <a:gd name="T25" fmla="*/ 143 h 35"/>
                  <a:gd name="T26" fmla="*/ 114 w 37"/>
                  <a:gd name="T27" fmla="*/ 114 h 35"/>
                  <a:gd name="T28" fmla="*/ 151 w 37"/>
                  <a:gd name="T29" fmla="*/ 72 h 35"/>
                  <a:gd name="T30" fmla="*/ 184 w 37"/>
                  <a:gd name="T31" fmla="*/ 39 h 35"/>
                  <a:gd name="T32" fmla="*/ 237 w 37"/>
                  <a:gd name="T33" fmla="*/ 1 h 35"/>
                  <a:gd name="T34" fmla="*/ 237 w 37"/>
                  <a:gd name="T35" fmla="*/ 1 h 35"/>
                  <a:gd name="T36" fmla="*/ 265 w 37"/>
                  <a:gd name="T37" fmla="*/ 0 h 35"/>
                  <a:gd name="T38" fmla="*/ 286 w 37"/>
                  <a:gd name="T39" fmla="*/ 0 h 35"/>
                  <a:gd name="T40" fmla="*/ 286 w 37"/>
                  <a:gd name="T41" fmla="*/ 0 h 35"/>
                  <a:gd name="T42" fmla="*/ 302 w 37"/>
                  <a:gd name="T43" fmla="*/ 0 h 35"/>
                  <a:gd name="T44" fmla="*/ 323 w 37"/>
                  <a:gd name="T45" fmla="*/ 1 h 35"/>
                  <a:gd name="T46" fmla="*/ 351 w 37"/>
                  <a:gd name="T47" fmla="*/ 1 h 35"/>
                  <a:gd name="T48" fmla="*/ 379 w 37"/>
                  <a:gd name="T49" fmla="*/ 1 h 35"/>
                  <a:gd name="T50" fmla="*/ 400 w 37"/>
                  <a:gd name="T51" fmla="*/ 25 h 35"/>
                  <a:gd name="T52" fmla="*/ 464 w 37"/>
                  <a:gd name="T53" fmla="*/ 49 h 35"/>
                  <a:gd name="T54" fmla="*/ 502 w 37"/>
                  <a:gd name="T55" fmla="*/ 72 h 35"/>
                  <a:gd name="T56" fmla="*/ 514 w 37"/>
                  <a:gd name="T57" fmla="*/ 91 h 35"/>
                  <a:gd name="T58" fmla="*/ 530 w 37"/>
                  <a:gd name="T59" fmla="*/ 118 h 35"/>
                  <a:gd name="T60" fmla="*/ 567 w 37"/>
                  <a:gd name="T61" fmla="*/ 148 h 35"/>
                  <a:gd name="T62" fmla="*/ 579 w 37"/>
                  <a:gd name="T63" fmla="*/ 155 h 35"/>
                  <a:gd name="T64" fmla="*/ 616 w 37"/>
                  <a:gd name="T65" fmla="*/ 186 h 35"/>
                  <a:gd name="T66" fmla="*/ 616 w 37"/>
                  <a:gd name="T67" fmla="*/ 204 h 35"/>
                  <a:gd name="T68" fmla="*/ 616 w 37"/>
                  <a:gd name="T69" fmla="*/ 216 h 35"/>
                  <a:gd name="T70" fmla="*/ 616 w 37"/>
                  <a:gd name="T71" fmla="*/ 245 h 35"/>
                  <a:gd name="T72" fmla="*/ 616 w 37"/>
                  <a:gd name="T73" fmla="*/ 256 h 35"/>
                  <a:gd name="T74" fmla="*/ 616 w 37"/>
                  <a:gd name="T75" fmla="*/ 272 h 35"/>
                  <a:gd name="T76" fmla="*/ 579 w 37"/>
                  <a:gd name="T77" fmla="*/ 284 h 35"/>
                  <a:gd name="T78" fmla="*/ 579 w 37"/>
                  <a:gd name="T79" fmla="*/ 284 h 35"/>
                  <a:gd name="T80" fmla="*/ 567 w 37"/>
                  <a:gd name="T81" fmla="*/ 308 h 35"/>
                  <a:gd name="T82" fmla="*/ 514 w 37"/>
                  <a:gd name="T83" fmla="*/ 309 h 35"/>
                  <a:gd name="T84" fmla="*/ 464 w 37"/>
                  <a:gd name="T85" fmla="*/ 322 h 35"/>
                  <a:gd name="T86" fmla="*/ 379 w 37"/>
                  <a:gd name="T87" fmla="*/ 322 h 35"/>
                  <a:gd name="T88" fmla="*/ 302 w 37"/>
                  <a:gd name="T89" fmla="*/ 342 h 35"/>
                  <a:gd name="T90" fmla="*/ 265 w 37"/>
                  <a:gd name="T91" fmla="*/ 342 h 35"/>
                  <a:gd name="T92" fmla="*/ 216 w 37"/>
                  <a:gd name="T93" fmla="*/ 342 h 35"/>
                  <a:gd name="T94" fmla="*/ 163 w 37"/>
                  <a:gd name="T95" fmla="*/ 342 h 35"/>
                  <a:gd name="T96" fmla="*/ 114 w 37"/>
                  <a:gd name="T97" fmla="*/ 342 h 35"/>
                  <a:gd name="T98" fmla="*/ 105 w 37"/>
                  <a:gd name="T99" fmla="*/ 342 h 35"/>
                  <a:gd name="T100" fmla="*/ 105 w 37"/>
                  <a:gd name="T101" fmla="*/ 342 h 35"/>
                  <a:gd name="T102" fmla="*/ 65 w 37"/>
                  <a:gd name="T103" fmla="*/ 322 h 35"/>
                  <a:gd name="T104" fmla="*/ 49 w 37"/>
                  <a:gd name="T105" fmla="*/ 322 h 35"/>
                  <a:gd name="T106" fmla="*/ 49 w 37"/>
                  <a:gd name="T107" fmla="*/ 322 h 35"/>
                  <a:gd name="T108" fmla="*/ 1 w 37"/>
                  <a:gd name="T109" fmla="*/ 322 h 35"/>
                  <a:gd name="T110" fmla="*/ 1 w 37"/>
                  <a:gd name="T111" fmla="*/ 322 h 35"/>
                  <a:gd name="T112" fmla="*/ 1 w 37"/>
                  <a:gd name="T113" fmla="*/ 309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 h="35">
                    <a:moveTo>
                      <a:pt x="1" y="32"/>
                    </a:moveTo>
                    <a:lnTo>
                      <a:pt x="0" y="32"/>
                    </a:lnTo>
                    <a:lnTo>
                      <a:pt x="0" y="31"/>
                    </a:lnTo>
                    <a:lnTo>
                      <a:pt x="0" y="29"/>
                    </a:lnTo>
                    <a:lnTo>
                      <a:pt x="0" y="28"/>
                    </a:lnTo>
                    <a:lnTo>
                      <a:pt x="0" y="26"/>
                    </a:lnTo>
                    <a:lnTo>
                      <a:pt x="0" y="25"/>
                    </a:lnTo>
                    <a:lnTo>
                      <a:pt x="1" y="22"/>
                    </a:lnTo>
                    <a:lnTo>
                      <a:pt x="3" y="19"/>
                    </a:lnTo>
                    <a:lnTo>
                      <a:pt x="4" y="16"/>
                    </a:lnTo>
                    <a:lnTo>
                      <a:pt x="6" y="14"/>
                    </a:lnTo>
                    <a:lnTo>
                      <a:pt x="7" y="11"/>
                    </a:lnTo>
                    <a:lnTo>
                      <a:pt x="9" y="7"/>
                    </a:lnTo>
                    <a:lnTo>
                      <a:pt x="11" y="4"/>
                    </a:lnTo>
                    <a:lnTo>
                      <a:pt x="14" y="1"/>
                    </a:lnTo>
                    <a:lnTo>
                      <a:pt x="16" y="0"/>
                    </a:lnTo>
                    <a:lnTo>
                      <a:pt x="17" y="0"/>
                    </a:lnTo>
                    <a:lnTo>
                      <a:pt x="18" y="0"/>
                    </a:lnTo>
                    <a:lnTo>
                      <a:pt x="20" y="1"/>
                    </a:lnTo>
                    <a:lnTo>
                      <a:pt x="21" y="1"/>
                    </a:lnTo>
                    <a:lnTo>
                      <a:pt x="23" y="1"/>
                    </a:lnTo>
                    <a:lnTo>
                      <a:pt x="24" y="2"/>
                    </a:lnTo>
                    <a:lnTo>
                      <a:pt x="27" y="5"/>
                    </a:lnTo>
                    <a:lnTo>
                      <a:pt x="30" y="7"/>
                    </a:lnTo>
                    <a:lnTo>
                      <a:pt x="31" y="9"/>
                    </a:lnTo>
                    <a:lnTo>
                      <a:pt x="32" y="12"/>
                    </a:lnTo>
                    <a:lnTo>
                      <a:pt x="34" y="15"/>
                    </a:lnTo>
                    <a:lnTo>
                      <a:pt x="35" y="16"/>
                    </a:lnTo>
                    <a:lnTo>
                      <a:pt x="37" y="19"/>
                    </a:lnTo>
                    <a:lnTo>
                      <a:pt x="37" y="21"/>
                    </a:lnTo>
                    <a:lnTo>
                      <a:pt x="37" y="22"/>
                    </a:lnTo>
                    <a:lnTo>
                      <a:pt x="37" y="25"/>
                    </a:lnTo>
                    <a:lnTo>
                      <a:pt x="37" y="26"/>
                    </a:lnTo>
                    <a:lnTo>
                      <a:pt x="37" y="28"/>
                    </a:lnTo>
                    <a:lnTo>
                      <a:pt x="35" y="29"/>
                    </a:lnTo>
                    <a:lnTo>
                      <a:pt x="34" y="31"/>
                    </a:lnTo>
                    <a:lnTo>
                      <a:pt x="31" y="32"/>
                    </a:lnTo>
                    <a:lnTo>
                      <a:pt x="27" y="33"/>
                    </a:lnTo>
                    <a:lnTo>
                      <a:pt x="23" y="33"/>
                    </a:lnTo>
                    <a:lnTo>
                      <a:pt x="18" y="35"/>
                    </a:lnTo>
                    <a:lnTo>
                      <a:pt x="16" y="35"/>
                    </a:lnTo>
                    <a:lnTo>
                      <a:pt x="13" y="35"/>
                    </a:lnTo>
                    <a:lnTo>
                      <a:pt x="10" y="35"/>
                    </a:lnTo>
                    <a:lnTo>
                      <a:pt x="7" y="35"/>
                    </a:lnTo>
                    <a:lnTo>
                      <a:pt x="6" y="35"/>
                    </a:lnTo>
                    <a:lnTo>
                      <a:pt x="4" y="33"/>
                    </a:lnTo>
                    <a:lnTo>
                      <a:pt x="3" y="33"/>
                    </a:lnTo>
                    <a:lnTo>
                      <a:pt x="1" y="33"/>
                    </a:lnTo>
                    <a:lnTo>
                      <a:pt x="1" y="3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23" name="Freeform 213"/>
              <p:cNvSpPr>
                <a:spLocks/>
              </p:cNvSpPr>
              <p:nvPr/>
            </p:nvSpPr>
            <p:spPr bwMode="auto">
              <a:xfrm>
                <a:off x="3384" y="939"/>
                <a:ext cx="49" cy="44"/>
              </a:xfrm>
              <a:custGeom>
                <a:avLst/>
                <a:gdLst>
                  <a:gd name="T0" fmla="*/ 1 w 37"/>
                  <a:gd name="T1" fmla="*/ 31 h 35"/>
                  <a:gd name="T2" fmla="*/ 1 w 37"/>
                  <a:gd name="T3" fmla="*/ 25 h 35"/>
                  <a:gd name="T4" fmla="*/ 49 w 37"/>
                  <a:gd name="T5" fmla="*/ 25 h 35"/>
                  <a:gd name="T6" fmla="*/ 49 w 37"/>
                  <a:gd name="T7" fmla="*/ 25 h 35"/>
                  <a:gd name="T8" fmla="*/ 65 w 37"/>
                  <a:gd name="T9" fmla="*/ 0 h 35"/>
                  <a:gd name="T10" fmla="*/ 65 w 37"/>
                  <a:gd name="T11" fmla="*/ 0 h 35"/>
                  <a:gd name="T12" fmla="*/ 105 w 37"/>
                  <a:gd name="T13" fmla="*/ 0 h 35"/>
                  <a:gd name="T14" fmla="*/ 114 w 37"/>
                  <a:gd name="T15" fmla="*/ 0 h 35"/>
                  <a:gd name="T16" fmla="*/ 151 w 37"/>
                  <a:gd name="T17" fmla="*/ 0 h 35"/>
                  <a:gd name="T18" fmla="*/ 184 w 37"/>
                  <a:gd name="T19" fmla="*/ 0 h 35"/>
                  <a:gd name="T20" fmla="*/ 237 w 37"/>
                  <a:gd name="T21" fmla="*/ 0 h 35"/>
                  <a:gd name="T22" fmla="*/ 286 w 37"/>
                  <a:gd name="T23" fmla="*/ 0 h 35"/>
                  <a:gd name="T24" fmla="*/ 323 w 37"/>
                  <a:gd name="T25" fmla="*/ 0 h 35"/>
                  <a:gd name="T26" fmla="*/ 400 w 37"/>
                  <a:gd name="T27" fmla="*/ 25 h 35"/>
                  <a:gd name="T28" fmla="*/ 464 w 37"/>
                  <a:gd name="T29" fmla="*/ 25 h 35"/>
                  <a:gd name="T30" fmla="*/ 514 w 37"/>
                  <a:gd name="T31" fmla="*/ 31 h 35"/>
                  <a:gd name="T32" fmla="*/ 567 w 37"/>
                  <a:gd name="T33" fmla="*/ 39 h 35"/>
                  <a:gd name="T34" fmla="*/ 579 w 37"/>
                  <a:gd name="T35" fmla="*/ 62 h 35"/>
                  <a:gd name="T36" fmla="*/ 579 w 37"/>
                  <a:gd name="T37" fmla="*/ 62 h 35"/>
                  <a:gd name="T38" fmla="*/ 616 w 37"/>
                  <a:gd name="T39" fmla="*/ 72 h 35"/>
                  <a:gd name="T40" fmla="*/ 616 w 37"/>
                  <a:gd name="T41" fmla="*/ 91 h 35"/>
                  <a:gd name="T42" fmla="*/ 616 w 37"/>
                  <a:gd name="T43" fmla="*/ 98 h 35"/>
                  <a:gd name="T44" fmla="*/ 616 w 37"/>
                  <a:gd name="T45" fmla="*/ 98 h 35"/>
                  <a:gd name="T46" fmla="*/ 616 w 37"/>
                  <a:gd name="T47" fmla="*/ 114 h 35"/>
                  <a:gd name="T48" fmla="*/ 616 w 37"/>
                  <a:gd name="T49" fmla="*/ 123 h 35"/>
                  <a:gd name="T50" fmla="*/ 616 w 37"/>
                  <a:gd name="T51" fmla="*/ 155 h 35"/>
                  <a:gd name="T52" fmla="*/ 579 w 37"/>
                  <a:gd name="T53" fmla="*/ 180 h 35"/>
                  <a:gd name="T54" fmla="*/ 567 w 37"/>
                  <a:gd name="T55" fmla="*/ 204 h 35"/>
                  <a:gd name="T56" fmla="*/ 530 w 37"/>
                  <a:gd name="T57" fmla="*/ 234 h 35"/>
                  <a:gd name="T58" fmla="*/ 514 w 37"/>
                  <a:gd name="T59" fmla="*/ 269 h 35"/>
                  <a:gd name="T60" fmla="*/ 465 w 37"/>
                  <a:gd name="T61" fmla="*/ 272 h 35"/>
                  <a:gd name="T62" fmla="*/ 464 w 37"/>
                  <a:gd name="T63" fmla="*/ 308 h 35"/>
                  <a:gd name="T64" fmla="*/ 400 w 37"/>
                  <a:gd name="T65" fmla="*/ 322 h 35"/>
                  <a:gd name="T66" fmla="*/ 379 w 37"/>
                  <a:gd name="T67" fmla="*/ 322 h 35"/>
                  <a:gd name="T68" fmla="*/ 351 w 37"/>
                  <a:gd name="T69" fmla="*/ 338 h 35"/>
                  <a:gd name="T70" fmla="*/ 323 w 37"/>
                  <a:gd name="T71" fmla="*/ 338 h 35"/>
                  <a:gd name="T72" fmla="*/ 302 w 37"/>
                  <a:gd name="T73" fmla="*/ 338 h 35"/>
                  <a:gd name="T74" fmla="*/ 286 w 37"/>
                  <a:gd name="T75" fmla="*/ 342 h 35"/>
                  <a:gd name="T76" fmla="*/ 265 w 37"/>
                  <a:gd name="T77" fmla="*/ 338 h 35"/>
                  <a:gd name="T78" fmla="*/ 237 w 37"/>
                  <a:gd name="T79" fmla="*/ 338 h 35"/>
                  <a:gd name="T80" fmla="*/ 216 w 37"/>
                  <a:gd name="T81" fmla="*/ 338 h 35"/>
                  <a:gd name="T82" fmla="*/ 184 w 37"/>
                  <a:gd name="T83" fmla="*/ 294 h 35"/>
                  <a:gd name="T84" fmla="*/ 151 w 37"/>
                  <a:gd name="T85" fmla="*/ 269 h 35"/>
                  <a:gd name="T86" fmla="*/ 114 w 37"/>
                  <a:gd name="T87" fmla="*/ 234 h 35"/>
                  <a:gd name="T88" fmla="*/ 65 w 37"/>
                  <a:gd name="T89" fmla="*/ 195 h 35"/>
                  <a:gd name="T90" fmla="*/ 49 w 37"/>
                  <a:gd name="T91" fmla="*/ 162 h 35"/>
                  <a:gd name="T92" fmla="*/ 1 w 37"/>
                  <a:gd name="T93" fmla="*/ 143 h 35"/>
                  <a:gd name="T94" fmla="*/ 1 w 37"/>
                  <a:gd name="T95" fmla="*/ 114 h 35"/>
                  <a:gd name="T96" fmla="*/ 1 w 37"/>
                  <a:gd name="T97" fmla="*/ 98 h 35"/>
                  <a:gd name="T98" fmla="*/ 0 w 37"/>
                  <a:gd name="T99" fmla="*/ 91 h 35"/>
                  <a:gd name="T100" fmla="*/ 0 w 37"/>
                  <a:gd name="T101" fmla="*/ 72 h 35"/>
                  <a:gd name="T102" fmla="*/ 0 w 37"/>
                  <a:gd name="T103" fmla="*/ 62 h 35"/>
                  <a:gd name="T104" fmla="*/ 0 w 37"/>
                  <a:gd name="T105" fmla="*/ 62 h 35"/>
                  <a:gd name="T106" fmla="*/ 0 w 37"/>
                  <a:gd name="T107" fmla="*/ 39 h 35"/>
                  <a:gd name="T108" fmla="*/ 0 w 37"/>
                  <a:gd name="T109" fmla="*/ 39 h 35"/>
                  <a:gd name="T110" fmla="*/ 0 w 37"/>
                  <a:gd name="T111" fmla="*/ 31 h 35"/>
                  <a:gd name="T112" fmla="*/ 1 w 37"/>
                  <a:gd name="T113" fmla="*/ 31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 h="35">
                    <a:moveTo>
                      <a:pt x="1" y="3"/>
                    </a:moveTo>
                    <a:lnTo>
                      <a:pt x="1" y="2"/>
                    </a:lnTo>
                    <a:lnTo>
                      <a:pt x="3" y="2"/>
                    </a:lnTo>
                    <a:lnTo>
                      <a:pt x="4" y="0"/>
                    </a:lnTo>
                    <a:lnTo>
                      <a:pt x="6" y="0"/>
                    </a:lnTo>
                    <a:lnTo>
                      <a:pt x="7" y="0"/>
                    </a:lnTo>
                    <a:lnTo>
                      <a:pt x="9" y="0"/>
                    </a:lnTo>
                    <a:lnTo>
                      <a:pt x="11" y="0"/>
                    </a:lnTo>
                    <a:lnTo>
                      <a:pt x="14" y="0"/>
                    </a:lnTo>
                    <a:lnTo>
                      <a:pt x="17" y="0"/>
                    </a:lnTo>
                    <a:lnTo>
                      <a:pt x="20" y="0"/>
                    </a:lnTo>
                    <a:lnTo>
                      <a:pt x="24" y="2"/>
                    </a:lnTo>
                    <a:lnTo>
                      <a:pt x="27" y="2"/>
                    </a:lnTo>
                    <a:lnTo>
                      <a:pt x="31" y="3"/>
                    </a:lnTo>
                    <a:lnTo>
                      <a:pt x="34" y="4"/>
                    </a:lnTo>
                    <a:lnTo>
                      <a:pt x="35" y="6"/>
                    </a:lnTo>
                    <a:lnTo>
                      <a:pt x="37" y="7"/>
                    </a:lnTo>
                    <a:lnTo>
                      <a:pt x="37" y="9"/>
                    </a:lnTo>
                    <a:lnTo>
                      <a:pt x="37" y="10"/>
                    </a:lnTo>
                    <a:lnTo>
                      <a:pt x="37" y="11"/>
                    </a:lnTo>
                    <a:lnTo>
                      <a:pt x="37" y="13"/>
                    </a:lnTo>
                    <a:lnTo>
                      <a:pt x="37" y="16"/>
                    </a:lnTo>
                    <a:lnTo>
                      <a:pt x="35" y="18"/>
                    </a:lnTo>
                    <a:lnTo>
                      <a:pt x="34" y="21"/>
                    </a:lnTo>
                    <a:lnTo>
                      <a:pt x="32" y="24"/>
                    </a:lnTo>
                    <a:lnTo>
                      <a:pt x="31" y="27"/>
                    </a:lnTo>
                    <a:lnTo>
                      <a:pt x="28" y="28"/>
                    </a:lnTo>
                    <a:lnTo>
                      <a:pt x="27" y="31"/>
                    </a:lnTo>
                    <a:lnTo>
                      <a:pt x="24" y="33"/>
                    </a:lnTo>
                    <a:lnTo>
                      <a:pt x="23" y="33"/>
                    </a:lnTo>
                    <a:lnTo>
                      <a:pt x="21" y="34"/>
                    </a:lnTo>
                    <a:lnTo>
                      <a:pt x="20" y="34"/>
                    </a:lnTo>
                    <a:lnTo>
                      <a:pt x="18" y="34"/>
                    </a:lnTo>
                    <a:lnTo>
                      <a:pt x="17" y="35"/>
                    </a:lnTo>
                    <a:lnTo>
                      <a:pt x="16" y="34"/>
                    </a:lnTo>
                    <a:lnTo>
                      <a:pt x="14" y="34"/>
                    </a:lnTo>
                    <a:lnTo>
                      <a:pt x="13" y="34"/>
                    </a:lnTo>
                    <a:lnTo>
                      <a:pt x="11" y="30"/>
                    </a:lnTo>
                    <a:lnTo>
                      <a:pt x="9" y="27"/>
                    </a:lnTo>
                    <a:lnTo>
                      <a:pt x="7" y="24"/>
                    </a:lnTo>
                    <a:lnTo>
                      <a:pt x="4" y="20"/>
                    </a:lnTo>
                    <a:lnTo>
                      <a:pt x="3" y="17"/>
                    </a:lnTo>
                    <a:lnTo>
                      <a:pt x="1" y="14"/>
                    </a:lnTo>
                    <a:lnTo>
                      <a:pt x="1" y="11"/>
                    </a:lnTo>
                    <a:lnTo>
                      <a:pt x="1" y="10"/>
                    </a:lnTo>
                    <a:lnTo>
                      <a:pt x="0" y="9"/>
                    </a:lnTo>
                    <a:lnTo>
                      <a:pt x="0" y="7"/>
                    </a:lnTo>
                    <a:lnTo>
                      <a:pt x="0" y="6"/>
                    </a:lnTo>
                    <a:lnTo>
                      <a:pt x="0" y="4"/>
                    </a:lnTo>
                    <a:lnTo>
                      <a:pt x="0" y="3"/>
                    </a:lnTo>
                    <a:lnTo>
                      <a:pt x="1" y="3"/>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24" name="Freeform 214"/>
              <p:cNvSpPr>
                <a:spLocks/>
              </p:cNvSpPr>
              <p:nvPr/>
            </p:nvSpPr>
            <p:spPr bwMode="auto">
              <a:xfrm>
                <a:off x="3271" y="851"/>
                <a:ext cx="45" cy="44"/>
              </a:xfrm>
              <a:custGeom>
                <a:avLst/>
                <a:gdLst>
                  <a:gd name="T0" fmla="*/ 338 w 36"/>
                  <a:gd name="T1" fmla="*/ 309 h 35"/>
                  <a:gd name="T2" fmla="*/ 330 w 36"/>
                  <a:gd name="T3" fmla="*/ 309 h 35"/>
                  <a:gd name="T4" fmla="*/ 330 w 36"/>
                  <a:gd name="T5" fmla="*/ 322 h 35"/>
                  <a:gd name="T6" fmla="*/ 325 w 36"/>
                  <a:gd name="T7" fmla="*/ 322 h 35"/>
                  <a:gd name="T8" fmla="*/ 325 w 36"/>
                  <a:gd name="T9" fmla="*/ 322 h 35"/>
                  <a:gd name="T10" fmla="*/ 304 w 36"/>
                  <a:gd name="T11" fmla="*/ 342 h 35"/>
                  <a:gd name="T12" fmla="*/ 291 w 36"/>
                  <a:gd name="T13" fmla="*/ 342 h 35"/>
                  <a:gd name="T14" fmla="*/ 291 w 36"/>
                  <a:gd name="T15" fmla="*/ 342 h 35"/>
                  <a:gd name="T16" fmla="*/ 270 w 36"/>
                  <a:gd name="T17" fmla="*/ 342 h 35"/>
                  <a:gd name="T18" fmla="*/ 260 w 36"/>
                  <a:gd name="T19" fmla="*/ 342 h 35"/>
                  <a:gd name="T20" fmla="*/ 231 w 36"/>
                  <a:gd name="T21" fmla="*/ 342 h 35"/>
                  <a:gd name="T22" fmla="*/ 195 w 36"/>
                  <a:gd name="T23" fmla="*/ 342 h 35"/>
                  <a:gd name="T24" fmla="*/ 156 w 36"/>
                  <a:gd name="T25" fmla="*/ 342 h 35"/>
                  <a:gd name="T26" fmla="*/ 138 w 36"/>
                  <a:gd name="T27" fmla="*/ 322 h 35"/>
                  <a:gd name="T28" fmla="*/ 95 w 36"/>
                  <a:gd name="T29" fmla="*/ 322 h 35"/>
                  <a:gd name="T30" fmla="*/ 49 w 36"/>
                  <a:gd name="T31" fmla="*/ 309 h 35"/>
                  <a:gd name="T32" fmla="*/ 31 w 36"/>
                  <a:gd name="T33" fmla="*/ 308 h 35"/>
                  <a:gd name="T34" fmla="*/ 1 w 36"/>
                  <a:gd name="T35" fmla="*/ 284 h 35"/>
                  <a:gd name="T36" fmla="*/ 1 w 36"/>
                  <a:gd name="T37" fmla="*/ 284 h 35"/>
                  <a:gd name="T38" fmla="*/ 1 w 36"/>
                  <a:gd name="T39" fmla="*/ 272 h 35"/>
                  <a:gd name="T40" fmla="*/ 0 w 36"/>
                  <a:gd name="T41" fmla="*/ 256 h 35"/>
                  <a:gd name="T42" fmla="*/ 0 w 36"/>
                  <a:gd name="T43" fmla="*/ 256 h 35"/>
                  <a:gd name="T44" fmla="*/ 0 w 36"/>
                  <a:gd name="T45" fmla="*/ 245 h 35"/>
                  <a:gd name="T46" fmla="*/ 0 w 36"/>
                  <a:gd name="T47" fmla="*/ 226 h 35"/>
                  <a:gd name="T48" fmla="*/ 0 w 36"/>
                  <a:gd name="T49" fmla="*/ 216 h 35"/>
                  <a:gd name="T50" fmla="*/ 1 w 36"/>
                  <a:gd name="T51" fmla="*/ 186 h 35"/>
                  <a:gd name="T52" fmla="*/ 1 w 36"/>
                  <a:gd name="T53" fmla="*/ 155 h 35"/>
                  <a:gd name="T54" fmla="*/ 31 w 36"/>
                  <a:gd name="T55" fmla="*/ 143 h 35"/>
                  <a:gd name="T56" fmla="*/ 39 w 36"/>
                  <a:gd name="T57" fmla="*/ 114 h 35"/>
                  <a:gd name="T58" fmla="*/ 70 w 36"/>
                  <a:gd name="T59" fmla="*/ 78 h 35"/>
                  <a:gd name="T60" fmla="*/ 76 w 36"/>
                  <a:gd name="T61" fmla="*/ 72 h 35"/>
                  <a:gd name="T62" fmla="*/ 110 w 36"/>
                  <a:gd name="T63" fmla="*/ 39 h 35"/>
                  <a:gd name="T64" fmla="*/ 118 w 36"/>
                  <a:gd name="T65" fmla="*/ 25 h 35"/>
                  <a:gd name="T66" fmla="*/ 138 w 36"/>
                  <a:gd name="T67" fmla="*/ 25 h 35"/>
                  <a:gd name="T68" fmla="*/ 148 w 36"/>
                  <a:gd name="T69" fmla="*/ 1 h 35"/>
                  <a:gd name="T70" fmla="*/ 156 w 36"/>
                  <a:gd name="T71" fmla="*/ 1 h 35"/>
                  <a:gd name="T72" fmla="*/ 173 w 36"/>
                  <a:gd name="T73" fmla="*/ 1 h 35"/>
                  <a:gd name="T74" fmla="*/ 185 w 36"/>
                  <a:gd name="T75" fmla="*/ 0 h 35"/>
                  <a:gd name="T76" fmla="*/ 195 w 36"/>
                  <a:gd name="T77" fmla="*/ 1 h 35"/>
                  <a:gd name="T78" fmla="*/ 211 w 36"/>
                  <a:gd name="T79" fmla="*/ 1 h 35"/>
                  <a:gd name="T80" fmla="*/ 231 w 36"/>
                  <a:gd name="T81" fmla="*/ 1 h 35"/>
                  <a:gd name="T82" fmla="*/ 260 w 36"/>
                  <a:gd name="T83" fmla="*/ 39 h 35"/>
                  <a:gd name="T84" fmla="*/ 264 w 36"/>
                  <a:gd name="T85" fmla="*/ 78 h 35"/>
                  <a:gd name="T86" fmla="*/ 291 w 36"/>
                  <a:gd name="T87" fmla="*/ 114 h 35"/>
                  <a:gd name="T88" fmla="*/ 304 w 36"/>
                  <a:gd name="T89" fmla="*/ 148 h 35"/>
                  <a:gd name="T90" fmla="*/ 325 w 36"/>
                  <a:gd name="T91" fmla="*/ 180 h 35"/>
                  <a:gd name="T92" fmla="*/ 330 w 36"/>
                  <a:gd name="T93" fmla="*/ 204 h 35"/>
                  <a:gd name="T94" fmla="*/ 338 w 36"/>
                  <a:gd name="T95" fmla="*/ 226 h 35"/>
                  <a:gd name="T96" fmla="*/ 338 w 36"/>
                  <a:gd name="T97" fmla="*/ 245 h 35"/>
                  <a:gd name="T98" fmla="*/ 338 w 36"/>
                  <a:gd name="T99" fmla="*/ 256 h 35"/>
                  <a:gd name="T100" fmla="*/ 338 w 36"/>
                  <a:gd name="T101" fmla="*/ 272 h 35"/>
                  <a:gd name="T102" fmla="*/ 338 w 36"/>
                  <a:gd name="T103" fmla="*/ 284 h 35"/>
                  <a:gd name="T104" fmla="*/ 338 w 36"/>
                  <a:gd name="T105" fmla="*/ 284 h 35"/>
                  <a:gd name="T106" fmla="*/ 338 w 36"/>
                  <a:gd name="T107" fmla="*/ 308 h 35"/>
                  <a:gd name="T108" fmla="*/ 338 w 36"/>
                  <a:gd name="T109" fmla="*/ 308 h 35"/>
                  <a:gd name="T110" fmla="*/ 338 w 36"/>
                  <a:gd name="T111" fmla="*/ 309 h 35"/>
                  <a:gd name="T112" fmla="*/ 338 w 36"/>
                  <a:gd name="T113" fmla="*/ 309 h 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6" h="35">
                    <a:moveTo>
                      <a:pt x="36" y="32"/>
                    </a:moveTo>
                    <a:lnTo>
                      <a:pt x="35" y="32"/>
                    </a:lnTo>
                    <a:lnTo>
                      <a:pt x="35" y="33"/>
                    </a:lnTo>
                    <a:lnTo>
                      <a:pt x="34" y="33"/>
                    </a:lnTo>
                    <a:lnTo>
                      <a:pt x="32" y="35"/>
                    </a:lnTo>
                    <a:lnTo>
                      <a:pt x="31" y="35"/>
                    </a:lnTo>
                    <a:lnTo>
                      <a:pt x="29" y="35"/>
                    </a:lnTo>
                    <a:lnTo>
                      <a:pt x="27" y="35"/>
                    </a:lnTo>
                    <a:lnTo>
                      <a:pt x="24" y="35"/>
                    </a:lnTo>
                    <a:lnTo>
                      <a:pt x="21" y="35"/>
                    </a:lnTo>
                    <a:lnTo>
                      <a:pt x="17" y="35"/>
                    </a:lnTo>
                    <a:lnTo>
                      <a:pt x="14" y="33"/>
                    </a:lnTo>
                    <a:lnTo>
                      <a:pt x="10" y="33"/>
                    </a:lnTo>
                    <a:lnTo>
                      <a:pt x="5" y="32"/>
                    </a:lnTo>
                    <a:lnTo>
                      <a:pt x="3" y="31"/>
                    </a:lnTo>
                    <a:lnTo>
                      <a:pt x="1" y="29"/>
                    </a:lnTo>
                    <a:lnTo>
                      <a:pt x="1" y="28"/>
                    </a:lnTo>
                    <a:lnTo>
                      <a:pt x="0" y="26"/>
                    </a:lnTo>
                    <a:lnTo>
                      <a:pt x="0" y="25"/>
                    </a:lnTo>
                    <a:lnTo>
                      <a:pt x="0" y="23"/>
                    </a:lnTo>
                    <a:lnTo>
                      <a:pt x="0" y="22"/>
                    </a:lnTo>
                    <a:lnTo>
                      <a:pt x="1" y="19"/>
                    </a:lnTo>
                    <a:lnTo>
                      <a:pt x="1" y="16"/>
                    </a:lnTo>
                    <a:lnTo>
                      <a:pt x="3" y="14"/>
                    </a:lnTo>
                    <a:lnTo>
                      <a:pt x="4" y="11"/>
                    </a:lnTo>
                    <a:lnTo>
                      <a:pt x="7" y="8"/>
                    </a:lnTo>
                    <a:lnTo>
                      <a:pt x="8" y="7"/>
                    </a:lnTo>
                    <a:lnTo>
                      <a:pt x="11" y="4"/>
                    </a:lnTo>
                    <a:lnTo>
                      <a:pt x="12" y="2"/>
                    </a:lnTo>
                    <a:lnTo>
                      <a:pt x="14" y="2"/>
                    </a:lnTo>
                    <a:lnTo>
                      <a:pt x="15" y="1"/>
                    </a:lnTo>
                    <a:lnTo>
                      <a:pt x="17" y="1"/>
                    </a:lnTo>
                    <a:lnTo>
                      <a:pt x="18" y="1"/>
                    </a:lnTo>
                    <a:lnTo>
                      <a:pt x="19" y="0"/>
                    </a:lnTo>
                    <a:lnTo>
                      <a:pt x="21" y="1"/>
                    </a:lnTo>
                    <a:lnTo>
                      <a:pt x="22" y="1"/>
                    </a:lnTo>
                    <a:lnTo>
                      <a:pt x="24" y="1"/>
                    </a:lnTo>
                    <a:lnTo>
                      <a:pt x="27" y="4"/>
                    </a:lnTo>
                    <a:lnTo>
                      <a:pt x="28" y="8"/>
                    </a:lnTo>
                    <a:lnTo>
                      <a:pt x="31" y="11"/>
                    </a:lnTo>
                    <a:lnTo>
                      <a:pt x="32" y="15"/>
                    </a:lnTo>
                    <a:lnTo>
                      <a:pt x="34" y="18"/>
                    </a:lnTo>
                    <a:lnTo>
                      <a:pt x="35" y="21"/>
                    </a:lnTo>
                    <a:lnTo>
                      <a:pt x="36" y="23"/>
                    </a:lnTo>
                    <a:lnTo>
                      <a:pt x="36" y="25"/>
                    </a:lnTo>
                    <a:lnTo>
                      <a:pt x="36" y="26"/>
                    </a:lnTo>
                    <a:lnTo>
                      <a:pt x="36" y="28"/>
                    </a:lnTo>
                    <a:lnTo>
                      <a:pt x="36" y="29"/>
                    </a:lnTo>
                    <a:lnTo>
                      <a:pt x="36" y="31"/>
                    </a:lnTo>
                    <a:lnTo>
                      <a:pt x="36" y="3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sp>
            <p:nvSpPr>
              <p:cNvPr id="1125" name="Freeform 215"/>
              <p:cNvSpPr>
                <a:spLocks/>
              </p:cNvSpPr>
              <p:nvPr/>
            </p:nvSpPr>
            <p:spPr bwMode="auto">
              <a:xfrm>
                <a:off x="3312" y="879"/>
                <a:ext cx="81" cy="77"/>
              </a:xfrm>
              <a:custGeom>
                <a:avLst/>
                <a:gdLst>
                  <a:gd name="T0" fmla="*/ 506 w 61"/>
                  <a:gd name="T1" fmla="*/ 726 h 60"/>
                  <a:gd name="T2" fmla="*/ 625 w 61"/>
                  <a:gd name="T3" fmla="*/ 725 h 60"/>
                  <a:gd name="T4" fmla="*/ 714 w 61"/>
                  <a:gd name="T5" fmla="*/ 692 h 60"/>
                  <a:gd name="T6" fmla="*/ 795 w 61"/>
                  <a:gd name="T7" fmla="*/ 672 h 60"/>
                  <a:gd name="T8" fmla="*/ 871 w 61"/>
                  <a:gd name="T9" fmla="*/ 629 h 60"/>
                  <a:gd name="T10" fmla="*/ 936 w 61"/>
                  <a:gd name="T11" fmla="*/ 565 h 60"/>
                  <a:gd name="T12" fmla="*/ 984 w 61"/>
                  <a:gd name="T13" fmla="*/ 507 h 60"/>
                  <a:gd name="T14" fmla="*/ 1005 w 61"/>
                  <a:gd name="T15" fmla="*/ 440 h 60"/>
                  <a:gd name="T16" fmla="*/ 1042 w 61"/>
                  <a:gd name="T17" fmla="*/ 372 h 60"/>
                  <a:gd name="T18" fmla="*/ 1005 w 61"/>
                  <a:gd name="T19" fmla="*/ 290 h 60"/>
                  <a:gd name="T20" fmla="*/ 984 w 61"/>
                  <a:gd name="T21" fmla="*/ 222 h 60"/>
                  <a:gd name="T22" fmla="*/ 936 w 61"/>
                  <a:gd name="T23" fmla="*/ 173 h 60"/>
                  <a:gd name="T24" fmla="*/ 871 w 61"/>
                  <a:gd name="T25" fmla="*/ 98 h 60"/>
                  <a:gd name="T26" fmla="*/ 795 w 61"/>
                  <a:gd name="T27" fmla="*/ 59 h 60"/>
                  <a:gd name="T28" fmla="*/ 714 w 61"/>
                  <a:gd name="T29" fmla="*/ 28 h 60"/>
                  <a:gd name="T30" fmla="*/ 625 w 61"/>
                  <a:gd name="T31" fmla="*/ 1 h 60"/>
                  <a:gd name="T32" fmla="*/ 506 w 61"/>
                  <a:gd name="T33" fmla="*/ 0 h 60"/>
                  <a:gd name="T34" fmla="*/ 405 w 61"/>
                  <a:gd name="T35" fmla="*/ 1 h 60"/>
                  <a:gd name="T36" fmla="*/ 305 w 61"/>
                  <a:gd name="T37" fmla="*/ 28 h 60"/>
                  <a:gd name="T38" fmla="*/ 238 w 61"/>
                  <a:gd name="T39" fmla="*/ 59 h 60"/>
                  <a:gd name="T40" fmla="*/ 151 w 61"/>
                  <a:gd name="T41" fmla="*/ 98 h 60"/>
                  <a:gd name="T42" fmla="*/ 113 w 61"/>
                  <a:gd name="T43" fmla="*/ 173 h 60"/>
                  <a:gd name="T44" fmla="*/ 49 w 61"/>
                  <a:gd name="T45" fmla="*/ 222 h 60"/>
                  <a:gd name="T46" fmla="*/ 37 w 61"/>
                  <a:gd name="T47" fmla="*/ 290 h 60"/>
                  <a:gd name="T48" fmla="*/ 0 w 61"/>
                  <a:gd name="T49" fmla="*/ 372 h 60"/>
                  <a:gd name="T50" fmla="*/ 37 w 61"/>
                  <a:gd name="T51" fmla="*/ 440 h 60"/>
                  <a:gd name="T52" fmla="*/ 49 w 61"/>
                  <a:gd name="T53" fmla="*/ 507 h 60"/>
                  <a:gd name="T54" fmla="*/ 113 w 61"/>
                  <a:gd name="T55" fmla="*/ 565 h 60"/>
                  <a:gd name="T56" fmla="*/ 151 w 61"/>
                  <a:gd name="T57" fmla="*/ 629 h 60"/>
                  <a:gd name="T58" fmla="*/ 238 w 61"/>
                  <a:gd name="T59" fmla="*/ 672 h 60"/>
                  <a:gd name="T60" fmla="*/ 305 w 61"/>
                  <a:gd name="T61" fmla="*/ 692 h 60"/>
                  <a:gd name="T62" fmla="*/ 405 w 61"/>
                  <a:gd name="T63" fmla="*/ 725 h 60"/>
                  <a:gd name="T64" fmla="*/ 506 w 61"/>
                  <a:gd name="T65" fmla="*/ 726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 h="60">
                    <a:moveTo>
                      <a:pt x="30" y="60"/>
                    </a:moveTo>
                    <a:lnTo>
                      <a:pt x="37" y="59"/>
                    </a:lnTo>
                    <a:lnTo>
                      <a:pt x="42" y="57"/>
                    </a:lnTo>
                    <a:lnTo>
                      <a:pt x="47" y="55"/>
                    </a:lnTo>
                    <a:lnTo>
                      <a:pt x="51" y="52"/>
                    </a:lnTo>
                    <a:lnTo>
                      <a:pt x="55" y="46"/>
                    </a:lnTo>
                    <a:lnTo>
                      <a:pt x="58" y="42"/>
                    </a:lnTo>
                    <a:lnTo>
                      <a:pt x="59" y="36"/>
                    </a:lnTo>
                    <a:lnTo>
                      <a:pt x="61" y="31"/>
                    </a:lnTo>
                    <a:lnTo>
                      <a:pt x="59" y="24"/>
                    </a:lnTo>
                    <a:lnTo>
                      <a:pt x="58" y="18"/>
                    </a:lnTo>
                    <a:lnTo>
                      <a:pt x="55" y="14"/>
                    </a:lnTo>
                    <a:lnTo>
                      <a:pt x="51" y="8"/>
                    </a:lnTo>
                    <a:lnTo>
                      <a:pt x="47" y="5"/>
                    </a:lnTo>
                    <a:lnTo>
                      <a:pt x="42" y="2"/>
                    </a:lnTo>
                    <a:lnTo>
                      <a:pt x="37" y="1"/>
                    </a:lnTo>
                    <a:lnTo>
                      <a:pt x="30" y="0"/>
                    </a:lnTo>
                    <a:lnTo>
                      <a:pt x="24" y="1"/>
                    </a:lnTo>
                    <a:lnTo>
                      <a:pt x="18" y="2"/>
                    </a:lnTo>
                    <a:lnTo>
                      <a:pt x="14" y="5"/>
                    </a:lnTo>
                    <a:lnTo>
                      <a:pt x="9" y="8"/>
                    </a:lnTo>
                    <a:lnTo>
                      <a:pt x="6" y="14"/>
                    </a:lnTo>
                    <a:lnTo>
                      <a:pt x="3" y="18"/>
                    </a:lnTo>
                    <a:lnTo>
                      <a:pt x="2" y="24"/>
                    </a:lnTo>
                    <a:lnTo>
                      <a:pt x="0" y="31"/>
                    </a:lnTo>
                    <a:lnTo>
                      <a:pt x="2" y="36"/>
                    </a:lnTo>
                    <a:lnTo>
                      <a:pt x="3" y="42"/>
                    </a:lnTo>
                    <a:lnTo>
                      <a:pt x="6" y="46"/>
                    </a:lnTo>
                    <a:lnTo>
                      <a:pt x="9" y="52"/>
                    </a:lnTo>
                    <a:lnTo>
                      <a:pt x="14" y="55"/>
                    </a:lnTo>
                    <a:lnTo>
                      <a:pt x="18" y="57"/>
                    </a:lnTo>
                    <a:lnTo>
                      <a:pt x="24" y="59"/>
                    </a:lnTo>
                    <a:lnTo>
                      <a:pt x="30" y="6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rgbClr val="000066"/>
                      </a:outerShdw>
                    </a:effectLst>
                  </a14:hiddenEffects>
                </a:ext>
              </a:extLst>
            </p:spPr>
            <p:txBody>
              <a:bodyPr/>
              <a:lstStyle/>
              <a:p>
                <a:endParaRPr lang="en-US"/>
              </a:p>
            </p:txBody>
          </p:sp>
        </p:grpSp>
        <p:sp>
          <p:nvSpPr>
            <p:cNvPr id="1040" name="Freeform 216"/>
            <p:cNvSpPr>
              <a:spLocks/>
            </p:cNvSpPr>
            <p:nvPr/>
          </p:nvSpPr>
          <p:spPr bwMode="auto">
            <a:xfrm>
              <a:off x="4403" y="3933"/>
              <a:ext cx="146" cy="156"/>
            </a:xfrm>
            <a:custGeom>
              <a:avLst/>
              <a:gdLst>
                <a:gd name="T0" fmla="*/ 313895 w 62"/>
                <a:gd name="T1" fmla="*/ 331318 h 66"/>
                <a:gd name="T2" fmla="*/ 198826 w 62"/>
                <a:gd name="T3" fmla="*/ 359353 h 66"/>
                <a:gd name="T4" fmla="*/ 53879 w 62"/>
                <a:gd name="T5" fmla="*/ 310743 h 66"/>
                <a:gd name="T6" fmla="*/ 0 w 62"/>
                <a:gd name="T7" fmla="*/ 175219 h 66"/>
                <a:gd name="T8" fmla="*/ 198826 w 62"/>
                <a:gd name="T9" fmla="*/ 0 h 66"/>
                <a:gd name="T10" fmla="*/ 313895 w 62"/>
                <a:gd name="T11" fmla="*/ 20575 h 66"/>
                <a:gd name="T12" fmla="*/ 325213 w 62"/>
                <a:gd name="T13" fmla="*/ 32091 h 66"/>
                <a:gd name="T14" fmla="*/ 313895 w 62"/>
                <a:gd name="T15" fmla="*/ 107926 h 66"/>
                <a:gd name="T16" fmla="*/ 298773 w 62"/>
                <a:gd name="T17" fmla="*/ 107926 h 66"/>
                <a:gd name="T18" fmla="*/ 294004 w 62"/>
                <a:gd name="T19" fmla="*/ 64322 h 66"/>
                <a:gd name="T20" fmla="*/ 205130 w 62"/>
                <a:gd name="T21" fmla="*/ 32091 h 66"/>
                <a:gd name="T22" fmla="*/ 104856 w 62"/>
                <a:gd name="T23" fmla="*/ 71349 h 66"/>
                <a:gd name="T24" fmla="*/ 73857 w 62"/>
                <a:gd name="T25" fmla="*/ 168643 h 66"/>
                <a:gd name="T26" fmla="*/ 115281 w 62"/>
                <a:gd name="T27" fmla="*/ 283502 h 66"/>
                <a:gd name="T28" fmla="*/ 224899 w 62"/>
                <a:gd name="T29" fmla="*/ 327312 h 66"/>
                <a:gd name="T30" fmla="*/ 320411 w 62"/>
                <a:gd name="T31" fmla="*/ 299227 h 66"/>
                <a:gd name="T32" fmla="*/ 325213 w 62"/>
                <a:gd name="T33" fmla="*/ 303730 h 66"/>
                <a:gd name="T34" fmla="*/ 313895 w 62"/>
                <a:gd name="T35" fmla="*/ 331318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2" h="66">
                  <a:moveTo>
                    <a:pt x="60" y="61"/>
                  </a:moveTo>
                  <a:cubicBezTo>
                    <a:pt x="54" y="65"/>
                    <a:pt x="46" y="66"/>
                    <a:pt x="38" y="66"/>
                  </a:cubicBezTo>
                  <a:cubicBezTo>
                    <a:pt x="28" y="66"/>
                    <a:pt x="18" y="64"/>
                    <a:pt x="10" y="57"/>
                  </a:cubicBezTo>
                  <a:cubicBezTo>
                    <a:pt x="3" y="51"/>
                    <a:pt x="0" y="42"/>
                    <a:pt x="0" y="32"/>
                  </a:cubicBezTo>
                  <a:cubicBezTo>
                    <a:pt x="0" y="11"/>
                    <a:pt x="18" y="0"/>
                    <a:pt x="38" y="0"/>
                  </a:cubicBezTo>
                  <a:cubicBezTo>
                    <a:pt x="46" y="0"/>
                    <a:pt x="53" y="1"/>
                    <a:pt x="60" y="4"/>
                  </a:cubicBezTo>
                  <a:cubicBezTo>
                    <a:pt x="61" y="4"/>
                    <a:pt x="62" y="4"/>
                    <a:pt x="62" y="6"/>
                  </a:cubicBezTo>
                  <a:cubicBezTo>
                    <a:pt x="61" y="9"/>
                    <a:pt x="61" y="16"/>
                    <a:pt x="60" y="20"/>
                  </a:cubicBezTo>
                  <a:cubicBezTo>
                    <a:pt x="57" y="20"/>
                    <a:pt x="57" y="20"/>
                    <a:pt x="57" y="20"/>
                  </a:cubicBezTo>
                  <a:cubicBezTo>
                    <a:pt x="57" y="17"/>
                    <a:pt x="56" y="15"/>
                    <a:pt x="56" y="12"/>
                  </a:cubicBezTo>
                  <a:cubicBezTo>
                    <a:pt x="51" y="7"/>
                    <a:pt x="45" y="6"/>
                    <a:pt x="39" y="6"/>
                  </a:cubicBezTo>
                  <a:cubicBezTo>
                    <a:pt x="32" y="6"/>
                    <a:pt x="25" y="8"/>
                    <a:pt x="20" y="13"/>
                  </a:cubicBezTo>
                  <a:cubicBezTo>
                    <a:pt x="16" y="18"/>
                    <a:pt x="14" y="25"/>
                    <a:pt x="14" y="31"/>
                  </a:cubicBezTo>
                  <a:cubicBezTo>
                    <a:pt x="14" y="39"/>
                    <a:pt x="16" y="46"/>
                    <a:pt x="22" y="52"/>
                  </a:cubicBezTo>
                  <a:cubicBezTo>
                    <a:pt x="28" y="58"/>
                    <a:pt x="34" y="60"/>
                    <a:pt x="43" y="60"/>
                  </a:cubicBezTo>
                  <a:cubicBezTo>
                    <a:pt x="48" y="60"/>
                    <a:pt x="56" y="58"/>
                    <a:pt x="61" y="55"/>
                  </a:cubicBezTo>
                  <a:cubicBezTo>
                    <a:pt x="62" y="56"/>
                    <a:pt x="62" y="56"/>
                    <a:pt x="62" y="56"/>
                  </a:cubicBezTo>
                  <a:lnTo>
                    <a:pt x="60" y="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217"/>
            <p:cNvSpPr>
              <a:spLocks/>
            </p:cNvSpPr>
            <p:nvPr/>
          </p:nvSpPr>
          <p:spPr bwMode="auto">
            <a:xfrm>
              <a:off x="4584" y="3935"/>
              <a:ext cx="71" cy="151"/>
            </a:xfrm>
            <a:custGeom>
              <a:avLst/>
              <a:gdLst>
                <a:gd name="T0" fmla="*/ 44489 w 30"/>
                <a:gd name="T1" fmla="*/ 63465 h 64"/>
                <a:gd name="T2" fmla="*/ 0 w 30"/>
                <a:gd name="T3" fmla="*/ 20328 h 64"/>
                <a:gd name="T4" fmla="*/ 0 w 30"/>
                <a:gd name="T5" fmla="*/ 0 h 64"/>
                <a:gd name="T6" fmla="*/ 83669 w 30"/>
                <a:gd name="T7" fmla="*/ 4832 h 64"/>
                <a:gd name="T8" fmla="*/ 165484 w 30"/>
                <a:gd name="T9" fmla="*/ 0 h 64"/>
                <a:gd name="T10" fmla="*/ 165484 w 30"/>
                <a:gd name="T11" fmla="*/ 20328 h 64"/>
                <a:gd name="T12" fmla="*/ 121095 w 30"/>
                <a:gd name="T13" fmla="*/ 63465 h 64"/>
                <a:gd name="T14" fmla="*/ 121095 w 30"/>
                <a:gd name="T15" fmla="*/ 283231 h 64"/>
                <a:gd name="T16" fmla="*/ 165484 w 30"/>
                <a:gd name="T17" fmla="*/ 321557 h 64"/>
                <a:gd name="T18" fmla="*/ 165484 w 30"/>
                <a:gd name="T19" fmla="*/ 341859 h 64"/>
                <a:gd name="T20" fmla="*/ 83669 w 30"/>
                <a:gd name="T21" fmla="*/ 341859 h 64"/>
                <a:gd name="T22" fmla="*/ 0 w 30"/>
                <a:gd name="T23" fmla="*/ 341859 h 64"/>
                <a:gd name="T24" fmla="*/ 0 w 30"/>
                <a:gd name="T25" fmla="*/ 321557 h 64"/>
                <a:gd name="T26" fmla="*/ 44489 w 30"/>
                <a:gd name="T27" fmla="*/ 283231 h 64"/>
                <a:gd name="T28" fmla="*/ 44489 w 30"/>
                <a:gd name="T29" fmla="*/ 6346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 h="64">
                  <a:moveTo>
                    <a:pt x="8" y="12"/>
                  </a:moveTo>
                  <a:cubicBezTo>
                    <a:pt x="8" y="5"/>
                    <a:pt x="8" y="4"/>
                    <a:pt x="0" y="4"/>
                  </a:cubicBezTo>
                  <a:cubicBezTo>
                    <a:pt x="0" y="0"/>
                    <a:pt x="0" y="0"/>
                    <a:pt x="0" y="0"/>
                  </a:cubicBezTo>
                  <a:cubicBezTo>
                    <a:pt x="6" y="1"/>
                    <a:pt x="11" y="1"/>
                    <a:pt x="15" y="1"/>
                  </a:cubicBezTo>
                  <a:cubicBezTo>
                    <a:pt x="19" y="1"/>
                    <a:pt x="24" y="1"/>
                    <a:pt x="30" y="0"/>
                  </a:cubicBezTo>
                  <a:cubicBezTo>
                    <a:pt x="30" y="4"/>
                    <a:pt x="30" y="4"/>
                    <a:pt x="30" y="4"/>
                  </a:cubicBezTo>
                  <a:cubicBezTo>
                    <a:pt x="22" y="4"/>
                    <a:pt x="22" y="5"/>
                    <a:pt x="22" y="12"/>
                  </a:cubicBezTo>
                  <a:cubicBezTo>
                    <a:pt x="22" y="53"/>
                    <a:pt x="22" y="53"/>
                    <a:pt x="22" y="53"/>
                  </a:cubicBezTo>
                  <a:cubicBezTo>
                    <a:pt x="22" y="60"/>
                    <a:pt x="22" y="60"/>
                    <a:pt x="30" y="60"/>
                  </a:cubicBezTo>
                  <a:cubicBezTo>
                    <a:pt x="30" y="64"/>
                    <a:pt x="30" y="64"/>
                    <a:pt x="30" y="64"/>
                  </a:cubicBezTo>
                  <a:cubicBezTo>
                    <a:pt x="24" y="64"/>
                    <a:pt x="19" y="64"/>
                    <a:pt x="15" y="64"/>
                  </a:cubicBezTo>
                  <a:cubicBezTo>
                    <a:pt x="11" y="64"/>
                    <a:pt x="6" y="64"/>
                    <a:pt x="0" y="64"/>
                  </a:cubicBezTo>
                  <a:cubicBezTo>
                    <a:pt x="0" y="60"/>
                    <a:pt x="0" y="60"/>
                    <a:pt x="0" y="60"/>
                  </a:cubicBezTo>
                  <a:cubicBezTo>
                    <a:pt x="8" y="60"/>
                    <a:pt x="8" y="60"/>
                    <a:pt x="8" y="53"/>
                  </a:cubicBezTo>
                  <a:lnTo>
                    <a:pt x="8"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218"/>
            <p:cNvSpPr>
              <a:spLocks/>
            </p:cNvSpPr>
            <p:nvPr/>
          </p:nvSpPr>
          <p:spPr bwMode="auto">
            <a:xfrm>
              <a:off x="4691" y="3935"/>
              <a:ext cx="215" cy="151"/>
            </a:xfrm>
            <a:custGeom>
              <a:avLst/>
              <a:gdLst>
                <a:gd name="T0" fmla="*/ 373970 w 91"/>
                <a:gd name="T1" fmla="*/ 70029 h 64"/>
                <a:gd name="T2" fmla="*/ 314280 w 91"/>
                <a:gd name="T3" fmla="*/ 176625 h 64"/>
                <a:gd name="T4" fmla="*/ 238801 w 91"/>
                <a:gd name="T5" fmla="*/ 330537 h 64"/>
                <a:gd name="T6" fmla="*/ 233726 w 91"/>
                <a:gd name="T7" fmla="*/ 341859 h 64"/>
                <a:gd name="T8" fmla="*/ 217398 w 91"/>
                <a:gd name="T9" fmla="*/ 341859 h 64"/>
                <a:gd name="T10" fmla="*/ 195149 w 91"/>
                <a:gd name="T11" fmla="*/ 303616 h 64"/>
                <a:gd name="T12" fmla="*/ 75687 w 91"/>
                <a:gd name="T13" fmla="*/ 70029 h 64"/>
                <a:gd name="T14" fmla="*/ 75687 w 91"/>
                <a:gd name="T15" fmla="*/ 283231 h 64"/>
                <a:gd name="T16" fmla="*/ 119618 w 91"/>
                <a:gd name="T17" fmla="*/ 321557 h 64"/>
                <a:gd name="T18" fmla="*/ 119618 w 91"/>
                <a:gd name="T19" fmla="*/ 341859 h 64"/>
                <a:gd name="T20" fmla="*/ 59108 w 91"/>
                <a:gd name="T21" fmla="*/ 341859 h 64"/>
                <a:gd name="T22" fmla="*/ 0 w 91"/>
                <a:gd name="T23" fmla="*/ 341859 h 64"/>
                <a:gd name="T24" fmla="*/ 0 w 91"/>
                <a:gd name="T25" fmla="*/ 321557 h 64"/>
                <a:gd name="T26" fmla="*/ 43496 w 91"/>
                <a:gd name="T27" fmla="*/ 283231 h 64"/>
                <a:gd name="T28" fmla="*/ 43496 w 91"/>
                <a:gd name="T29" fmla="*/ 63465 h 64"/>
                <a:gd name="T30" fmla="*/ 0 w 91"/>
                <a:gd name="T31" fmla="*/ 20328 h 64"/>
                <a:gd name="T32" fmla="*/ 0 w 91"/>
                <a:gd name="T33" fmla="*/ 0 h 64"/>
                <a:gd name="T34" fmla="*/ 64188 w 91"/>
                <a:gd name="T35" fmla="*/ 4832 h 64"/>
                <a:gd name="T36" fmla="*/ 124194 w 91"/>
                <a:gd name="T37" fmla="*/ 0 h 64"/>
                <a:gd name="T38" fmla="*/ 166831 w 91"/>
                <a:gd name="T39" fmla="*/ 79697 h 64"/>
                <a:gd name="T40" fmla="*/ 250673 w 91"/>
                <a:gd name="T41" fmla="*/ 246692 h 64"/>
                <a:gd name="T42" fmla="*/ 270836 w 91"/>
                <a:gd name="T43" fmla="*/ 203562 h 64"/>
                <a:gd name="T44" fmla="*/ 369112 w 91"/>
                <a:gd name="T45" fmla="*/ 0 h 64"/>
                <a:gd name="T46" fmla="*/ 433988 w 91"/>
                <a:gd name="T47" fmla="*/ 4832 h 64"/>
                <a:gd name="T48" fmla="*/ 493101 w 91"/>
                <a:gd name="T49" fmla="*/ 0 h 64"/>
                <a:gd name="T50" fmla="*/ 493101 w 91"/>
                <a:gd name="T51" fmla="*/ 20328 h 64"/>
                <a:gd name="T52" fmla="*/ 449591 w 91"/>
                <a:gd name="T53" fmla="*/ 63465 h 64"/>
                <a:gd name="T54" fmla="*/ 449591 w 91"/>
                <a:gd name="T55" fmla="*/ 283231 h 64"/>
                <a:gd name="T56" fmla="*/ 493101 w 91"/>
                <a:gd name="T57" fmla="*/ 321557 h 64"/>
                <a:gd name="T58" fmla="*/ 493101 w 91"/>
                <a:gd name="T59" fmla="*/ 341859 h 64"/>
                <a:gd name="T60" fmla="*/ 412547 w 91"/>
                <a:gd name="T61" fmla="*/ 341859 h 64"/>
                <a:gd name="T62" fmla="*/ 329945 w 91"/>
                <a:gd name="T63" fmla="*/ 341859 h 64"/>
                <a:gd name="T64" fmla="*/ 329945 w 91"/>
                <a:gd name="T65" fmla="*/ 321557 h 64"/>
                <a:gd name="T66" fmla="*/ 373970 w 91"/>
                <a:gd name="T67" fmla="*/ 283231 h 64"/>
                <a:gd name="T68" fmla="*/ 373970 w 91"/>
                <a:gd name="T69" fmla="*/ 70029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64">
                  <a:moveTo>
                    <a:pt x="69" y="13"/>
                  </a:moveTo>
                  <a:cubicBezTo>
                    <a:pt x="58" y="33"/>
                    <a:pt x="58" y="33"/>
                    <a:pt x="58" y="33"/>
                  </a:cubicBezTo>
                  <a:cubicBezTo>
                    <a:pt x="44" y="62"/>
                    <a:pt x="44" y="62"/>
                    <a:pt x="44" y="62"/>
                  </a:cubicBezTo>
                  <a:cubicBezTo>
                    <a:pt x="43" y="64"/>
                    <a:pt x="43" y="64"/>
                    <a:pt x="43" y="64"/>
                  </a:cubicBezTo>
                  <a:cubicBezTo>
                    <a:pt x="40" y="64"/>
                    <a:pt x="40" y="64"/>
                    <a:pt x="40" y="64"/>
                  </a:cubicBezTo>
                  <a:cubicBezTo>
                    <a:pt x="40" y="64"/>
                    <a:pt x="38" y="59"/>
                    <a:pt x="36" y="57"/>
                  </a:cubicBezTo>
                  <a:cubicBezTo>
                    <a:pt x="14" y="13"/>
                    <a:pt x="14" y="13"/>
                    <a:pt x="14" y="13"/>
                  </a:cubicBezTo>
                  <a:cubicBezTo>
                    <a:pt x="14" y="53"/>
                    <a:pt x="14" y="53"/>
                    <a:pt x="14" y="53"/>
                  </a:cubicBezTo>
                  <a:cubicBezTo>
                    <a:pt x="14" y="60"/>
                    <a:pt x="14" y="60"/>
                    <a:pt x="22" y="60"/>
                  </a:cubicBezTo>
                  <a:cubicBezTo>
                    <a:pt x="22" y="64"/>
                    <a:pt x="22" y="64"/>
                    <a:pt x="22" y="64"/>
                  </a:cubicBezTo>
                  <a:cubicBezTo>
                    <a:pt x="18" y="64"/>
                    <a:pt x="14" y="64"/>
                    <a:pt x="11" y="64"/>
                  </a:cubicBezTo>
                  <a:cubicBezTo>
                    <a:pt x="9" y="64"/>
                    <a:pt x="5" y="64"/>
                    <a:pt x="0" y="64"/>
                  </a:cubicBezTo>
                  <a:cubicBezTo>
                    <a:pt x="0" y="60"/>
                    <a:pt x="0" y="60"/>
                    <a:pt x="0" y="60"/>
                  </a:cubicBezTo>
                  <a:cubicBezTo>
                    <a:pt x="8" y="60"/>
                    <a:pt x="8" y="60"/>
                    <a:pt x="8" y="53"/>
                  </a:cubicBezTo>
                  <a:cubicBezTo>
                    <a:pt x="8" y="12"/>
                    <a:pt x="8" y="12"/>
                    <a:pt x="8" y="12"/>
                  </a:cubicBezTo>
                  <a:cubicBezTo>
                    <a:pt x="8" y="5"/>
                    <a:pt x="8" y="4"/>
                    <a:pt x="0" y="4"/>
                  </a:cubicBezTo>
                  <a:cubicBezTo>
                    <a:pt x="0" y="0"/>
                    <a:pt x="0" y="0"/>
                    <a:pt x="0" y="0"/>
                  </a:cubicBezTo>
                  <a:cubicBezTo>
                    <a:pt x="6" y="1"/>
                    <a:pt x="9" y="1"/>
                    <a:pt x="12" y="1"/>
                  </a:cubicBezTo>
                  <a:cubicBezTo>
                    <a:pt x="15" y="1"/>
                    <a:pt x="19" y="1"/>
                    <a:pt x="23" y="0"/>
                  </a:cubicBezTo>
                  <a:cubicBezTo>
                    <a:pt x="25" y="4"/>
                    <a:pt x="28" y="11"/>
                    <a:pt x="31" y="15"/>
                  </a:cubicBezTo>
                  <a:cubicBezTo>
                    <a:pt x="46" y="46"/>
                    <a:pt x="46" y="46"/>
                    <a:pt x="46" y="46"/>
                  </a:cubicBezTo>
                  <a:cubicBezTo>
                    <a:pt x="47" y="43"/>
                    <a:pt x="49" y="41"/>
                    <a:pt x="50" y="38"/>
                  </a:cubicBezTo>
                  <a:cubicBezTo>
                    <a:pt x="57" y="23"/>
                    <a:pt x="66" y="6"/>
                    <a:pt x="68" y="0"/>
                  </a:cubicBezTo>
                  <a:cubicBezTo>
                    <a:pt x="73" y="1"/>
                    <a:pt x="77" y="1"/>
                    <a:pt x="80" y="1"/>
                  </a:cubicBezTo>
                  <a:cubicBezTo>
                    <a:pt x="82" y="1"/>
                    <a:pt x="86" y="1"/>
                    <a:pt x="91" y="0"/>
                  </a:cubicBezTo>
                  <a:cubicBezTo>
                    <a:pt x="91" y="4"/>
                    <a:pt x="91" y="4"/>
                    <a:pt x="91" y="4"/>
                  </a:cubicBezTo>
                  <a:cubicBezTo>
                    <a:pt x="83" y="4"/>
                    <a:pt x="83" y="5"/>
                    <a:pt x="83" y="12"/>
                  </a:cubicBezTo>
                  <a:cubicBezTo>
                    <a:pt x="83" y="53"/>
                    <a:pt x="83" y="53"/>
                    <a:pt x="83" y="53"/>
                  </a:cubicBezTo>
                  <a:cubicBezTo>
                    <a:pt x="83" y="60"/>
                    <a:pt x="83" y="60"/>
                    <a:pt x="91" y="60"/>
                  </a:cubicBezTo>
                  <a:cubicBezTo>
                    <a:pt x="91" y="64"/>
                    <a:pt x="91" y="64"/>
                    <a:pt x="91" y="64"/>
                  </a:cubicBezTo>
                  <a:cubicBezTo>
                    <a:pt x="84" y="64"/>
                    <a:pt x="80" y="64"/>
                    <a:pt x="76" y="64"/>
                  </a:cubicBezTo>
                  <a:cubicBezTo>
                    <a:pt x="72" y="64"/>
                    <a:pt x="67" y="64"/>
                    <a:pt x="61" y="64"/>
                  </a:cubicBezTo>
                  <a:cubicBezTo>
                    <a:pt x="61" y="60"/>
                    <a:pt x="61" y="60"/>
                    <a:pt x="61" y="60"/>
                  </a:cubicBezTo>
                  <a:cubicBezTo>
                    <a:pt x="68" y="60"/>
                    <a:pt x="69" y="60"/>
                    <a:pt x="69" y="53"/>
                  </a:cubicBezTo>
                  <a:lnTo>
                    <a:pt x="69"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19"/>
            <p:cNvSpPr>
              <a:spLocks/>
            </p:cNvSpPr>
            <p:nvPr/>
          </p:nvSpPr>
          <p:spPr bwMode="auto">
            <a:xfrm>
              <a:off x="4939" y="3935"/>
              <a:ext cx="215" cy="151"/>
            </a:xfrm>
            <a:custGeom>
              <a:avLst/>
              <a:gdLst>
                <a:gd name="T0" fmla="*/ 373970 w 91"/>
                <a:gd name="T1" fmla="*/ 70029 h 64"/>
                <a:gd name="T2" fmla="*/ 318484 w 91"/>
                <a:gd name="T3" fmla="*/ 176625 h 64"/>
                <a:gd name="T4" fmla="*/ 238801 w 91"/>
                <a:gd name="T5" fmla="*/ 330537 h 64"/>
                <a:gd name="T6" fmla="*/ 233726 w 91"/>
                <a:gd name="T7" fmla="*/ 341859 h 64"/>
                <a:gd name="T8" fmla="*/ 217398 w 91"/>
                <a:gd name="T9" fmla="*/ 341859 h 64"/>
                <a:gd name="T10" fmla="*/ 195149 w 91"/>
                <a:gd name="T11" fmla="*/ 303616 h 64"/>
                <a:gd name="T12" fmla="*/ 75687 w 91"/>
                <a:gd name="T13" fmla="*/ 70029 h 64"/>
                <a:gd name="T14" fmla="*/ 75687 w 91"/>
                <a:gd name="T15" fmla="*/ 283231 h 64"/>
                <a:gd name="T16" fmla="*/ 119618 w 91"/>
                <a:gd name="T17" fmla="*/ 321557 h 64"/>
                <a:gd name="T18" fmla="*/ 119618 w 91"/>
                <a:gd name="T19" fmla="*/ 341859 h 64"/>
                <a:gd name="T20" fmla="*/ 59108 w 91"/>
                <a:gd name="T21" fmla="*/ 341859 h 64"/>
                <a:gd name="T22" fmla="*/ 0 w 91"/>
                <a:gd name="T23" fmla="*/ 341859 h 64"/>
                <a:gd name="T24" fmla="*/ 0 w 91"/>
                <a:gd name="T25" fmla="*/ 321557 h 64"/>
                <a:gd name="T26" fmla="*/ 43496 w 91"/>
                <a:gd name="T27" fmla="*/ 283231 h 64"/>
                <a:gd name="T28" fmla="*/ 43496 w 91"/>
                <a:gd name="T29" fmla="*/ 63465 h 64"/>
                <a:gd name="T30" fmla="*/ 0 w 91"/>
                <a:gd name="T31" fmla="*/ 20328 h 64"/>
                <a:gd name="T32" fmla="*/ 0 w 91"/>
                <a:gd name="T33" fmla="*/ 0 h 64"/>
                <a:gd name="T34" fmla="*/ 64188 w 91"/>
                <a:gd name="T35" fmla="*/ 4832 h 64"/>
                <a:gd name="T36" fmla="*/ 124194 w 91"/>
                <a:gd name="T37" fmla="*/ 0 h 64"/>
                <a:gd name="T38" fmla="*/ 166831 w 91"/>
                <a:gd name="T39" fmla="*/ 79697 h 64"/>
                <a:gd name="T40" fmla="*/ 250673 w 91"/>
                <a:gd name="T41" fmla="*/ 246692 h 64"/>
                <a:gd name="T42" fmla="*/ 270836 w 91"/>
                <a:gd name="T43" fmla="*/ 203562 h 64"/>
                <a:gd name="T44" fmla="*/ 373970 w 91"/>
                <a:gd name="T45" fmla="*/ 0 h 64"/>
                <a:gd name="T46" fmla="*/ 433988 w 91"/>
                <a:gd name="T47" fmla="*/ 4832 h 64"/>
                <a:gd name="T48" fmla="*/ 493101 w 91"/>
                <a:gd name="T49" fmla="*/ 0 h 64"/>
                <a:gd name="T50" fmla="*/ 493101 w 91"/>
                <a:gd name="T51" fmla="*/ 20328 h 64"/>
                <a:gd name="T52" fmla="*/ 449591 w 91"/>
                <a:gd name="T53" fmla="*/ 63465 h 64"/>
                <a:gd name="T54" fmla="*/ 449591 w 91"/>
                <a:gd name="T55" fmla="*/ 283231 h 64"/>
                <a:gd name="T56" fmla="*/ 493101 w 91"/>
                <a:gd name="T57" fmla="*/ 321557 h 64"/>
                <a:gd name="T58" fmla="*/ 493101 w 91"/>
                <a:gd name="T59" fmla="*/ 341859 h 64"/>
                <a:gd name="T60" fmla="*/ 412547 w 91"/>
                <a:gd name="T61" fmla="*/ 341859 h 64"/>
                <a:gd name="T62" fmla="*/ 329945 w 91"/>
                <a:gd name="T63" fmla="*/ 341859 h 64"/>
                <a:gd name="T64" fmla="*/ 329945 w 91"/>
                <a:gd name="T65" fmla="*/ 321557 h 64"/>
                <a:gd name="T66" fmla="*/ 373970 w 91"/>
                <a:gd name="T67" fmla="*/ 283231 h 64"/>
                <a:gd name="T68" fmla="*/ 373970 w 91"/>
                <a:gd name="T69" fmla="*/ 70029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64">
                  <a:moveTo>
                    <a:pt x="69" y="13"/>
                  </a:moveTo>
                  <a:cubicBezTo>
                    <a:pt x="59" y="33"/>
                    <a:pt x="59" y="33"/>
                    <a:pt x="59" y="33"/>
                  </a:cubicBezTo>
                  <a:cubicBezTo>
                    <a:pt x="44" y="62"/>
                    <a:pt x="44" y="62"/>
                    <a:pt x="44" y="62"/>
                  </a:cubicBezTo>
                  <a:cubicBezTo>
                    <a:pt x="43" y="64"/>
                    <a:pt x="43" y="64"/>
                    <a:pt x="43" y="64"/>
                  </a:cubicBezTo>
                  <a:cubicBezTo>
                    <a:pt x="40" y="64"/>
                    <a:pt x="40" y="64"/>
                    <a:pt x="40" y="64"/>
                  </a:cubicBezTo>
                  <a:cubicBezTo>
                    <a:pt x="40" y="64"/>
                    <a:pt x="38" y="59"/>
                    <a:pt x="36" y="57"/>
                  </a:cubicBezTo>
                  <a:cubicBezTo>
                    <a:pt x="14" y="13"/>
                    <a:pt x="14" y="13"/>
                    <a:pt x="14" y="13"/>
                  </a:cubicBezTo>
                  <a:cubicBezTo>
                    <a:pt x="14" y="53"/>
                    <a:pt x="14" y="53"/>
                    <a:pt x="14" y="53"/>
                  </a:cubicBezTo>
                  <a:cubicBezTo>
                    <a:pt x="14" y="60"/>
                    <a:pt x="15" y="60"/>
                    <a:pt x="22" y="60"/>
                  </a:cubicBezTo>
                  <a:cubicBezTo>
                    <a:pt x="22" y="64"/>
                    <a:pt x="22" y="64"/>
                    <a:pt x="22" y="64"/>
                  </a:cubicBezTo>
                  <a:cubicBezTo>
                    <a:pt x="18" y="64"/>
                    <a:pt x="14" y="64"/>
                    <a:pt x="11" y="64"/>
                  </a:cubicBezTo>
                  <a:cubicBezTo>
                    <a:pt x="9" y="64"/>
                    <a:pt x="5" y="64"/>
                    <a:pt x="0" y="64"/>
                  </a:cubicBezTo>
                  <a:cubicBezTo>
                    <a:pt x="0" y="60"/>
                    <a:pt x="0" y="60"/>
                    <a:pt x="0" y="60"/>
                  </a:cubicBezTo>
                  <a:cubicBezTo>
                    <a:pt x="8" y="60"/>
                    <a:pt x="8" y="60"/>
                    <a:pt x="8" y="53"/>
                  </a:cubicBezTo>
                  <a:cubicBezTo>
                    <a:pt x="8" y="12"/>
                    <a:pt x="8" y="12"/>
                    <a:pt x="8" y="12"/>
                  </a:cubicBezTo>
                  <a:cubicBezTo>
                    <a:pt x="8" y="5"/>
                    <a:pt x="8" y="4"/>
                    <a:pt x="0" y="4"/>
                  </a:cubicBezTo>
                  <a:cubicBezTo>
                    <a:pt x="0" y="0"/>
                    <a:pt x="0" y="0"/>
                    <a:pt x="0" y="0"/>
                  </a:cubicBezTo>
                  <a:cubicBezTo>
                    <a:pt x="6" y="1"/>
                    <a:pt x="10" y="1"/>
                    <a:pt x="12" y="1"/>
                  </a:cubicBezTo>
                  <a:cubicBezTo>
                    <a:pt x="15" y="1"/>
                    <a:pt x="19" y="1"/>
                    <a:pt x="23" y="0"/>
                  </a:cubicBezTo>
                  <a:cubicBezTo>
                    <a:pt x="25" y="4"/>
                    <a:pt x="28" y="11"/>
                    <a:pt x="31" y="15"/>
                  </a:cubicBezTo>
                  <a:cubicBezTo>
                    <a:pt x="46" y="46"/>
                    <a:pt x="46" y="46"/>
                    <a:pt x="46" y="46"/>
                  </a:cubicBezTo>
                  <a:cubicBezTo>
                    <a:pt x="48" y="43"/>
                    <a:pt x="49" y="41"/>
                    <a:pt x="50" y="38"/>
                  </a:cubicBezTo>
                  <a:cubicBezTo>
                    <a:pt x="57" y="23"/>
                    <a:pt x="66" y="6"/>
                    <a:pt x="69" y="0"/>
                  </a:cubicBezTo>
                  <a:cubicBezTo>
                    <a:pt x="73" y="1"/>
                    <a:pt x="77" y="1"/>
                    <a:pt x="80" y="1"/>
                  </a:cubicBezTo>
                  <a:cubicBezTo>
                    <a:pt x="83" y="1"/>
                    <a:pt x="86" y="1"/>
                    <a:pt x="91" y="0"/>
                  </a:cubicBezTo>
                  <a:cubicBezTo>
                    <a:pt x="91" y="4"/>
                    <a:pt x="91" y="4"/>
                    <a:pt x="91" y="4"/>
                  </a:cubicBezTo>
                  <a:cubicBezTo>
                    <a:pt x="83" y="4"/>
                    <a:pt x="83" y="5"/>
                    <a:pt x="83" y="12"/>
                  </a:cubicBezTo>
                  <a:cubicBezTo>
                    <a:pt x="83" y="53"/>
                    <a:pt x="83" y="53"/>
                    <a:pt x="83" y="53"/>
                  </a:cubicBezTo>
                  <a:cubicBezTo>
                    <a:pt x="83" y="60"/>
                    <a:pt x="83" y="60"/>
                    <a:pt x="91" y="60"/>
                  </a:cubicBezTo>
                  <a:cubicBezTo>
                    <a:pt x="91" y="64"/>
                    <a:pt x="91" y="64"/>
                    <a:pt x="91" y="64"/>
                  </a:cubicBezTo>
                  <a:cubicBezTo>
                    <a:pt x="85" y="64"/>
                    <a:pt x="80" y="64"/>
                    <a:pt x="76" y="64"/>
                  </a:cubicBezTo>
                  <a:cubicBezTo>
                    <a:pt x="72" y="64"/>
                    <a:pt x="67" y="64"/>
                    <a:pt x="61" y="64"/>
                  </a:cubicBezTo>
                  <a:cubicBezTo>
                    <a:pt x="61" y="60"/>
                    <a:pt x="61" y="60"/>
                    <a:pt x="61" y="60"/>
                  </a:cubicBezTo>
                  <a:cubicBezTo>
                    <a:pt x="69" y="60"/>
                    <a:pt x="69" y="60"/>
                    <a:pt x="69" y="53"/>
                  </a:cubicBezTo>
                  <a:lnTo>
                    <a:pt x="69"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220"/>
            <p:cNvSpPr>
              <a:spLocks/>
            </p:cNvSpPr>
            <p:nvPr/>
          </p:nvSpPr>
          <p:spPr bwMode="auto">
            <a:xfrm>
              <a:off x="5182" y="3933"/>
              <a:ext cx="149" cy="153"/>
            </a:xfrm>
            <a:custGeom>
              <a:avLst/>
              <a:gdLst>
                <a:gd name="T0" fmla="*/ 203718 w 63"/>
                <a:gd name="T1" fmla="*/ 166998 h 65"/>
                <a:gd name="T2" fmla="*/ 305410 w 63"/>
                <a:gd name="T3" fmla="*/ 11202 h 65"/>
                <a:gd name="T4" fmla="*/ 344767 w 63"/>
                <a:gd name="T5" fmla="*/ 11202 h 65"/>
                <a:gd name="T6" fmla="*/ 344767 w 63"/>
                <a:gd name="T7" fmla="*/ 19586 h 65"/>
                <a:gd name="T8" fmla="*/ 324115 w 63"/>
                <a:gd name="T9" fmla="*/ 46102 h 65"/>
                <a:gd name="T10" fmla="*/ 268330 w 63"/>
                <a:gd name="T11" fmla="*/ 124509 h 65"/>
                <a:gd name="T12" fmla="*/ 240798 w 63"/>
                <a:gd name="T13" fmla="*/ 162083 h 65"/>
                <a:gd name="T14" fmla="*/ 224370 w 63"/>
                <a:gd name="T15" fmla="*/ 188607 h 65"/>
                <a:gd name="T16" fmla="*/ 224370 w 63"/>
                <a:gd name="T17" fmla="*/ 214981 h 65"/>
                <a:gd name="T18" fmla="*/ 224370 w 63"/>
                <a:gd name="T19" fmla="*/ 281805 h 65"/>
                <a:gd name="T20" fmla="*/ 268330 w 63"/>
                <a:gd name="T21" fmla="*/ 319443 h 65"/>
                <a:gd name="T22" fmla="*/ 268330 w 63"/>
                <a:gd name="T23" fmla="*/ 339189 h 65"/>
                <a:gd name="T24" fmla="*/ 185013 w 63"/>
                <a:gd name="T25" fmla="*/ 339189 h 65"/>
                <a:gd name="T26" fmla="*/ 103969 w 63"/>
                <a:gd name="T27" fmla="*/ 339189 h 65"/>
                <a:gd name="T28" fmla="*/ 103969 w 63"/>
                <a:gd name="T29" fmla="*/ 319443 h 65"/>
                <a:gd name="T30" fmla="*/ 147716 w 63"/>
                <a:gd name="T31" fmla="*/ 281805 h 65"/>
                <a:gd name="T32" fmla="*/ 147716 w 63"/>
                <a:gd name="T33" fmla="*/ 219374 h 65"/>
                <a:gd name="T34" fmla="*/ 141049 w 63"/>
                <a:gd name="T35" fmla="*/ 193366 h 65"/>
                <a:gd name="T36" fmla="*/ 125493 w 63"/>
                <a:gd name="T37" fmla="*/ 162083 h 65"/>
                <a:gd name="T38" fmla="*/ 71558 w 63"/>
                <a:gd name="T39" fmla="*/ 83691 h 65"/>
                <a:gd name="T40" fmla="*/ 43960 w 63"/>
                <a:gd name="T41" fmla="*/ 52896 h 65"/>
                <a:gd name="T42" fmla="*/ 0 w 63"/>
                <a:gd name="T43" fmla="*/ 35555 h 65"/>
                <a:gd name="T44" fmla="*/ 0 w 63"/>
                <a:gd name="T45" fmla="*/ 19586 h 65"/>
                <a:gd name="T46" fmla="*/ 88201 w 63"/>
                <a:gd name="T47" fmla="*/ 0 h 65"/>
                <a:gd name="T48" fmla="*/ 147716 w 63"/>
                <a:gd name="T49" fmla="*/ 68859 h 65"/>
                <a:gd name="T50" fmla="*/ 203718 w 63"/>
                <a:gd name="T51" fmla="*/ 166998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3" h="65">
                  <a:moveTo>
                    <a:pt x="37" y="32"/>
                  </a:moveTo>
                  <a:cubicBezTo>
                    <a:pt x="45" y="20"/>
                    <a:pt x="52" y="10"/>
                    <a:pt x="56" y="2"/>
                  </a:cubicBezTo>
                  <a:cubicBezTo>
                    <a:pt x="63" y="2"/>
                    <a:pt x="63" y="2"/>
                    <a:pt x="63" y="2"/>
                  </a:cubicBezTo>
                  <a:cubicBezTo>
                    <a:pt x="63" y="4"/>
                    <a:pt x="63" y="4"/>
                    <a:pt x="63" y="4"/>
                  </a:cubicBezTo>
                  <a:cubicBezTo>
                    <a:pt x="59" y="9"/>
                    <a:pt x="59" y="9"/>
                    <a:pt x="59" y="9"/>
                  </a:cubicBezTo>
                  <a:cubicBezTo>
                    <a:pt x="49" y="24"/>
                    <a:pt x="49" y="24"/>
                    <a:pt x="49" y="24"/>
                  </a:cubicBezTo>
                  <a:cubicBezTo>
                    <a:pt x="44" y="31"/>
                    <a:pt x="44" y="31"/>
                    <a:pt x="44" y="31"/>
                  </a:cubicBezTo>
                  <a:cubicBezTo>
                    <a:pt x="41" y="36"/>
                    <a:pt x="41" y="36"/>
                    <a:pt x="41" y="36"/>
                  </a:cubicBezTo>
                  <a:cubicBezTo>
                    <a:pt x="41" y="38"/>
                    <a:pt x="41" y="39"/>
                    <a:pt x="41" y="41"/>
                  </a:cubicBezTo>
                  <a:cubicBezTo>
                    <a:pt x="41" y="54"/>
                    <a:pt x="41" y="54"/>
                    <a:pt x="41" y="54"/>
                  </a:cubicBezTo>
                  <a:cubicBezTo>
                    <a:pt x="41" y="61"/>
                    <a:pt x="41" y="61"/>
                    <a:pt x="49" y="61"/>
                  </a:cubicBezTo>
                  <a:cubicBezTo>
                    <a:pt x="49" y="65"/>
                    <a:pt x="49" y="65"/>
                    <a:pt x="49" y="65"/>
                  </a:cubicBezTo>
                  <a:cubicBezTo>
                    <a:pt x="43" y="65"/>
                    <a:pt x="38" y="65"/>
                    <a:pt x="34" y="65"/>
                  </a:cubicBezTo>
                  <a:cubicBezTo>
                    <a:pt x="30" y="65"/>
                    <a:pt x="25" y="65"/>
                    <a:pt x="19" y="65"/>
                  </a:cubicBezTo>
                  <a:cubicBezTo>
                    <a:pt x="19" y="61"/>
                    <a:pt x="19" y="61"/>
                    <a:pt x="19" y="61"/>
                  </a:cubicBezTo>
                  <a:cubicBezTo>
                    <a:pt x="27" y="61"/>
                    <a:pt x="27" y="61"/>
                    <a:pt x="27" y="54"/>
                  </a:cubicBezTo>
                  <a:cubicBezTo>
                    <a:pt x="27" y="42"/>
                    <a:pt x="27" y="42"/>
                    <a:pt x="27" y="42"/>
                  </a:cubicBezTo>
                  <a:cubicBezTo>
                    <a:pt x="27" y="40"/>
                    <a:pt x="27" y="38"/>
                    <a:pt x="26" y="37"/>
                  </a:cubicBezTo>
                  <a:cubicBezTo>
                    <a:pt x="25" y="35"/>
                    <a:pt x="24" y="33"/>
                    <a:pt x="23" y="31"/>
                  </a:cubicBezTo>
                  <a:cubicBezTo>
                    <a:pt x="13" y="16"/>
                    <a:pt x="13" y="16"/>
                    <a:pt x="13" y="16"/>
                  </a:cubicBezTo>
                  <a:cubicBezTo>
                    <a:pt x="12" y="14"/>
                    <a:pt x="10" y="12"/>
                    <a:pt x="8" y="10"/>
                  </a:cubicBezTo>
                  <a:cubicBezTo>
                    <a:pt x="6" y="8"/>
                    <a:pt x="3" y="7"/>
                    <a:pt x="0" y="7"/>
                  </a:cubicBezTo>
                  <a:cubicBezTo>
                    <a:pt x="0" y="4"/>
                    <a:pt x="0" y="4"/>
                    <a:pt x="0" y="4"/>
                  </a:cubicBezTo>
                  <a:cubicBezTo>
                    <a:pt x="16" y="0"/>
                    <a:pt x="16" y="0"/>
                    <a:pt x="16" y="0"/>
                  </a:cubicBezTo>
                  <a:cubicBezTo>
                    <a:pt x="21" y="3"/>
                    <a:pt x="24" y="8"/>
                    <a:pt x="27" y="13"/>
                  </a:cubicBezTo>
                  <a:lnTo>
                    <a:pt x="37"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221"/>
            <p:cNvSpPr>
              <a:spLocks/>
            </p:cNvSpPr>
            <p:nvPr/>
          </p:nvSpPr>
          <p:spPr bwMode="auto">
            <a:xfrm>
              <a:off x="5357" y="3935"/>
              <a:ext cx="144" cy="151"/>
            </a:xfrm>
            <a:custGeom>
              <a:avLst/>
              <a:gdLst>
                <a:gd name="T0" fmla="*/ 197785 w 61"/>
                <a:gd name="T1" fmla="*/ 283231 h 64"/>
                <a:gd name="T2" fmla="*/ 241042 w 61"/>
                <a:gd name="T3" fmla="*/ 321557 h 64"/>
                <a:gd name="T4" fmla="*/ 241042 w 61"/>
                <a:gd name="T5" fmla="*/ 341859 h 64"/>
                <a:gd name="T6" fmla="*/ 162165 w 61"/>
                <a:gd name="T7" fmla="*/ 341859 h 64"/>
                <a:gd name="T8" fmla="*/ 80114 w 61"/>
                <a:gd name="T9" fmla="*/ 341859 h 64"/>
                <a:gd name="T10" fmla="*/ 80114 w 61"/>
                <a:gd name="T11" fmla="*/ 321557 h 64"/>
                <a:gd name="T12" fmla="*/ 122516 w 61"/>
                <a:gd name="T13" fmla="*/ 283231 h 64"/>
                <a:gd name="T14" fmla="*/ 122516 w 61"/>
                <a:gd name="T15" fmla="*/ 38300 h 64"/>
                <a:gd name="T16" fmla="*/ 48320 w 61"/>
                <a:gd name="T17" fmla="*/ 38300 h 64"/>
                <a:gd name="T18" fmla="*/ 26982 w 61"/>
                <a:gd name="T19" fmla="*/ 54542 h 64"/>
                <a:gd name="T20" fmla="*/ 20469 w 61"/>
                <a:gd name="T21" fmla="*/ 86278 h 64"/>
                <a:gd name="T22" fmla="*/ 0 w 61"/>
                <a:gd name="T23" fmla="*/ 86278 h 64"/>
                <a:gd name="T24" fmla="*/ 0 w 61"/>
                <a:gd name="T25" fmla="*/ 0 h 64"/>
                <a:gd name="T26" fmla="*/ 165831 w 61"/>
                <a:gd name="T27" fmla="*/ 4832 h 64"/>
                <a:gd name="T28" fmla="*/ 328131 w 61"/>
                <a:gd name="T29" fmla="*/ 0 h 64"/>
                <a:gd name="T30" fmla="*/ 323065 w 61"/>
                <a:gd name="T31" fmla="*/ 86278 h 64"/>
                <a:gd name="T32" fmla="*/ 301177 w 61"/>
                <a:gd name="T33" fmla="*/ 86278 h 64"/>
                <a:gd name="T34" fmla="*/ 301177 w 61"/>
                <a:gd name="T35" fmla="*/ 63465 h 64"/>
                <a:gd name="T36" fmla="*/ 272946 w 61"/>
                <a:gd name="T37" fmla="*/ 38300 h 64"/>
                <a:gd name="T38" fmla="*/ 197785 w 61"/>
                <a:gd name="T39" fmla="*/ 38300 h 64"/>
                <a:gd name="T40" fmla="*/ 197785 w 61"/>
                <a:gd name="T41" fmla="*/ 28323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 h="64">
                  <a:moveTo>
                    <a:pt x="37" y="53"/>
                  </a:moveTo>
                  <a:cubicBezTo>
                    <a:pt x="37" y="60"/>
                    <a:pt x="38" y="60"/>
                    <a:pt x="45" y="60"/>
                  </a:cubicBezTo>
                  <a:cubicBezTo>
                    <a:pt x="45" y="64"/>
                    <a:pt x="45" y="64"/>
                    <a:pt x="45" y="64"/>
                  </a:cubicBezTo>
                  <a:cubicBezTo>
                    <a:pt x="39" y="64"/>
                    <a:pt x="34" y="64"/>
                    <a:pt x="30" y="64"/>
                  </a:cubicBezTo>
                  <a:cubicBezTo>
                    <a:pt x="27" y="64"/>
                    <a:pt x="22" y="64"/>
                    <a:pt x="15" y="64"/>
                  </a:cubicBezTo>
                  <a:cubicBezTo>
                    <a:pt x="15" y="60"/>
                    <a:pt x="15" y="60"/>
                    <a:pt x="15" y="60"/>
                  </a:cubicBezTo>
                  <a:cubicBezTo>
                    <a:pt x="23" y="60"/>
                    <a:pt x="23" y="60"/>
                    <a:pt x="23" y="53"/>
                  </a:cubicBezTo>
                  <a:cubicBezTo>
                    <a:pt x="23" y="7"/>
                    <a:pt x="23" y="7"/>
                    <a:pt x="23" y="7"/>
                  </a:cubicBezTo>
                  <a:cubicBezTo>
                    <a:pt x="9" y="7"/>
                    <a:pt x="9" y="7"/>
                    <a:pt x="9" y="7"/>
                  </a:cubicBezTo>
                  <a:cubicBezTo>
                    <a:pt x="7" y="7"/>
                    <a:pt x="6" y="8"/>
                    <a:pt x="5" y="10"/>
                  </a:cubicBezTo>
                  <a:cubicBezTo>
                    <a:pt x="5" y="11"/>
                    <a:pt x="5" y="13"/>
                    <a:pt x="4" y="16"/>
                  </a:cubicBezTo>
                  <a:cubicBezTo>
                    <a:pt x="0" y="16"/>
                    <a:pt x="0" y="16"/>
                    <a:pt x="0" y="16"/>
                  </a:cubicBezTo>
                  <a:cubicBezTo>
                    <a:pt x="1" y="11"/>
                    <a:pt x="0" y="5"/>
                    <a:pt x="0" y="0"/>
                  </a:cubicBezTo>
                  <a:cubicBezTo>
                    <a:pt x="13" y="1"/>
                    <a:pt x="23" y="1"/>
                    <a:pt x="31" y="1"/>
                  </a:cubicBezTo>
                  <a:cubicBezTo>
                    <a:pt x="38" y="1"/>
                    <a:pt x="48" y="1"/>
                    <a:pt x="61" y="0"/>
                  </a:cubicBezTo>
                  <a:cubicBezTo>
                    <a:pt x="61" y="5"/>
                    <a:pt x="60" y="10"/>
                    <a:pt x="60" y="16"/>
                  </a:cubicBezTo>
                  <a:cubicBezTo>
                    <a:pt x="56" y="16"/>
                    <a:pt x="56" y="16"/>
                    <a:pt x="56" y="16"/>
                  </a:cubicBezTo>
                  <a:cubicBezTo>
                    <a:pt x="56" y="14"/>
                    <a:pt x="56" y="13"/>
                    <a:pt x="56" y="12"/>
                  </a:cubicBezTo>
                  <a:cubicBezTo>
                    <a:pt x="55" y="7"/>
                    <a:pt x="56" y="7"/>
                    <a:pt x="51" y="7"/>
                  </a:cubicBezTo>
                  <a:cubicBezTo>
                    <a:pt x="37" y="7"/>
                    <a:pt x="37" y="7"/>
                    <a:pt x="37" y="7"/>
                  </a:cubicBezTo>
                  <a:lnTo>
                    <a:pt x="37" y="5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222"/>
            <p:cNvSpPr>
              <a:spLocks/>
            </p:cNvSpPr>
            <p:nvPr/>
          </p:nvSpPr>
          <p:spPr bwMode="auto">
            <a:xfrm>
              <a:off x="5482" y="4058"/>
              <a:ext cx="31" cy="28"/>
            </a:xfrm>
            <a:custGeom>
              <a:avLst/>
              <a:gdLst>
                <a:gd name="T0" fmla="*/ 0 w 13"/>
                <a:gd name="T1" fmla="*/ 57269 h 12"/>
                <a:gd name="T2" fmla="*/ 0 w 13"/>
                <a:gd name="T3" fmla="*/ 0 h 12"/>
                <a:gd name="T4" fmla="*/ 18049 w 13"/>
                <a:gd name="T5" fmla="*/ 0 h 12"/>
                <a:gd name="T6" fmla="*/ 34539 w 13"/>
                <a:gd name="T7" fmla="*/ 42952 h 12"/>
                <a:gd name="T8" fmla="*/ 43040 w 13"/>
                <a:gd name="T9" fmla="*/ 53382 h 12"/>
                <a:gd name="T10" fmla="*/ 43040 w 13"/>
                <a:gd name="T11" fmla="*/ 38747 h 12"/>
                <a:gd name="T12" fmla="*/ 59594 w 13"/>
                <a:gd name="T13" fmla="*/ 0 h 12"/>
                <a:gd name="T14" fmla="*/ 77250 w 13"/>
                <a:gd name="T15" fmla="*/ 0 h 12"/>
                <a:gd name="T16" fmla="*/ 77250 w 13"/>
                <a:gd name="T17" fmla="*/ 57269 h 12"/>
                <a:gd name="T18" fmla="*/ 64928 w 13"/>
                <a:gd name="T19" fmla="*/ 57269 h 12"/>
                <a:gd name="T20" fmla="*/ 64928 w 13"/>
                <a:gd name="T21" fmla="*/ 10519 h 12"/>
                <a:gd name="T22" fmla="*/ 43040 w 13"/>
                <a:gd name="T23" fmla="*/ 57269 h 12"/>
                <a:gd name="T24" fmla="*/ 34539 w 13"/>
                <a:gd name="T25" fmla="*/ 57269 h 12"/>
                <a:gd name="T26" fmla="*/ 12703 w 13"/>
                <a:gd name="T27" fmla="*/ 10519 h 12"/>
                <a:gd name="T28" fmla="*/ 12703 w 13"/>
                <a:gd name="T29" fmla="*/ 57269 h 12"/>
                <a:gd name="T30" fmla="*/ 0 w 13"/>
                <a:gd name="T31" fmla="*/ 57269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 h="12">
                  <a:moveTo>
                    <a:pt x="0" y="12"/>
                  </a:moveTo>
                  <a:cubicBezTo>
                    <a:pt x="0" y="0"/>
                    <a:pt x="0" y="0"/>
                    <a:pt x="0" y="0"/>
                  </a:cubicBezTo>
                  <a:cubicBezTo>
                    <a:pt x="3" y="0"/>
                    <a:pt x="3" y="0"/>
                    <a:pt x="3" y="0"/>
                  </a:cubicBezTo>
                  <a:cubicBezTo>
                    <a:pt x="6" y="9"/>
                    <a:pt x="6" y="9"/>
                    <a:pt x="6" y="9"/>
                  </a:cubicBezTo>
                  <a:cubicBezTo>
                    <a:pt x="6" y="9"/>
                    <a:pt x="6" y="10"/>
                    <a:pt x="7" y="11"/>
                  </a:cubicBezTo>
                  <a:cubicBezTo>
                    <a:pt x="7" y="10"/>
                    <a:pt x="7" y="9"/>
                    <a:pt x="7" y="8"/>
                  </a:cubicBezTo>
                  <a:cubicBezTo>
                    <a:pt x="10" y="0"/>
                    <a:pt x="10" y="0"/>
                    <a:pt x="10" y="0"/>
                  </a:cubicBezTo>
                  <a:cubicBezTo>
                    <a:pt x="13" y="0"/>
                    <a:pt x="13" y="0"/>
                    <a:pt x="13" y="0"/>
                  </a:cubicBezTo>
                  <a:cubicBezTo>
                    <a:pt x="13" y="12"/>
                    <a:pt x="13" y="12"/>
                    <a:pt x="13" y="12"/>
                  </a:cubicBezTo>
                  <a:cubicBezTo>
                    <a:pt x="11" y="12"/>
                    <a:pt x="11" y="12"/>
                    <a:pt x="11" y="12"/>
                  </a:cubicBezTo>
                  <a:cubicBezTo>
                    <a:pt x="11" y="2"/>
                    <a:pt x="11" y="2"/>
                    <a:pt x="11" y="2"/>
                  </a:cubicBezTo>
                  <a:cubicBezTo>
                    <a:pt x="7" y="12"/>
                    <a:pt x="7" y="12"/>
                    <a:pt x="7" y="12"/>
                  </a:cubicBezTo>
                  <a:cubicBezTo>
                    <a:pt x="6" y="12"/>
                    <a:pt x="6" y="12"/>
                    <a:pt x="6" y="12"/>
                  </a:cubicBezTo>
                  <a:cubicBezTo>
                    <a:pt x="2" y="2"/>
                    <a:pt x="2" y="2"/>
                    <a:pt x="2" y="2"/>
                  </a:cubicBezTo>
                  <a:cubicBezTo>
                    <a:pt x="2" y="12"/>
                    <a:pt x="2" y="12"/>
                    <a:pt x="2" y="12"/>
                  </a:cubicBezTo>
                  <a:lnTo>
                    <a:pt x="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223"/>
            <p:cNvSpPr>
              <a:spLocks noEditPoints="1"/>
            </p:cNvSpPr>
            <p:nvPr/>
          </p:nvSpPr>
          <p:spPr bwMode="auto">
            <a:xfrm>
              <a:off x="5518" y="4058"/>
              <a:ext cx="28" cy="28"/>
            </a:xfrm>
            <a:custGeom>
              <a:avLst/>
              <a:gdLst>
                <a:gd name="T0" fmla="*/ 10519 w 12"/>
                <a:gd name="T1" fmla="*/ 24544 h 12"/>
                <a:gd name="T2" fmla="*/ 29052 w 12"/>
                <a:gd name="T3" fmla="*/ 24544 h 12"/>
                <a:gd name="T4" fmla="*/ 32433 w 12"/>
                <a:gd name="T5" fmla="*/ 24544 h 12"/>
                <a:gd name="T6" fmla="*/ 38747 w 12"/>
                <a:gd name="T7" fmla="*/ 18408 h 12"/>
                <a:gd name="T8" fmla="*/ 42952 w 12"/>
                <a:gd name="T9" fmla="*/ 13900 h 12"/>
                <a:gd name="T10" fmla="*/ 38747 w 12"/>
                <a:gd name="T11" fmla="*/ 10519 h 12"/>
                <a:gd name="T12" fmla="*/ 29052 w 12"/>
                <a:gd name="T13" fmla="*/ 4508 h 12"/>
                <a:gd name="T14" fmla="*/ 10519 w 12"/>
                <a:gd name="T15" fmla="*/ 4508 h 12"/>
                <a:gd name="T16" fmla="*/ 10519 w 12"/>
                <a:gd name="T17" fmla="*/ 24544 h 12"/>
                <a:gd name="T18" fmla="*/ 0 w 12"/>
                <a:gd name="T19" fmla="*/ 57269 h 12"/>
                <a:gd name="T20" fmla="*/ 0 w 12"/>
                <a:gd name="T21" fmla="*/ 0 h 12"/>
                <a:gd name="T22" fmla="*/ 29052 w 12"/>
                <a:gd name="T23" fmla="*/ 0 h 12"/>
                <a:gd name="T24" fmla="*/ 42952 w 12"/>
                <a:gd name="T25" fmla="*/ 0 h 12"/>
                <a:gd name="T26" fmla="*/ 47460 w 12"/>
                <a:gd name="T27" fmla="*/ 4508 h 12"/>
                <a:gd name="T28" fmla="*/ 53382 w 12"/>
                <a:gd name="T29" fmla="*/ 13900 h 12"/>
                <a:gd name="T30" fmla="*/ 47460 w 12"/>
                <a:gd name="T31" fmla="*/ 24544 h 12"/>
                <a:gd name="T32" fmla="*/ 32433 w 12"/>
                <a:gd name="T33" fmla="*/ 32433 h 12"/>
                <a:gd name="T34" fmla="*/ 38747 w 12"/>
                <a:gd name="T35" fmla="*/ 32433 h 12"/>
                <a:gd name="T36" fmla="*/ 42952 w 12"/>
                <a:gd name="T37" fmla="*/ 42952 h 12"/>
                <a:gd name="T38" fmla="*/ 57269 w 12"/>
                <a:gd name="T39" fmla="*/ 57269 h 12"/>
                <a:gd name="T40" fmla="*/ 42952 w 12"/>
                <a:gd name="T41" fmla="*/ 57269 h 12"/>
                <a:gd name="T42" fmla="*/ 38747 w 12"/>
                <a:gd name="T43" fmla="*/ 47460 h 12"/>
                <a:gd name="T44" fmla="*/ 32433 w 12"/>
                <a:gd name="T45" fmla="*/ 38747 h 12"/>
                <a:gd name="T46" fmla="*/ 29052 w 12"/>
                <a:gd name="T47" fmla="*/ 32433 h 12"/>
                <a:gd name="T48" fmla="*/ 24544 w 12"/>
                <a:gd name="T49" fmla="*/ 32433 h 12"/>
                <a:gd name="T50" fmla="*/ 18408 w 12"/>
                <a:gd name="T51" fmla="*/ 32433 h 12"/>
                <a:gd name="T52" fmla="*/ 10519 w 12"/>
                <a:gd name="T53" fmla="*/ 32433 h 12"/>
                <a:gd name="T54" fmla="*/ 10519 w 12"/>
                <a:gd name="T55" fmla="*/ 57269 h 12"/>
                <a:gd name="T56" fmla="*/ 0 w 12"/>
                <a:gd name="T57" fmla="*/ 57269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 h="12">
                  <a:moveTo>
                    <a:pt x="2" y="5"/>
                  </a:moveTo>
                  <a:cubicBezTo>
                    <a:pt x="6" y="5"/>
                    <a:pt x="6" y="5"/>
                    <a:pt x="6" y="5"/>
                  </a:cubicBezTo>
                  <a:cubicBezTo>
                    <a:pt x="6" y="5"/>
                    <a:pt x="7" y="5"/>
                    <a:pt x="7" y="5"/>
                  </a:cubicBezTo>
                  <a:cubicBezTo>
                    <a:pt x="8" y="5"/>
                    <a:pt x="8" y="5"/>
                    <a:pt x="8" y="4"/>
                  </a:cubicBezTo>
                  <a:cubicBezTo>
                    <a:pt x="9" y="4"/>
                    <a:pt x="9" y="3"/>
                    <a:pt x="9" y="3"/>
                  </a:cubicBezTo>
                  <a:cubicBezTo>
                    <a:pt x="9" y="2"/>
                    <a:pt x="9" y="2"/>
                    <a:pt x="8" y="2"/>
                  </a:cubicBezTo>
                  <a:cubicBezTo>
                    <a:pt x="8" y="1"/>
                    <a:pt x="7" y="1"/>
                    <a:pt x="6" y="1"/>
                  </a:cubicBezTo>
                  <a:cubicBezTo>
                    <a:pt x="2" y="1"/>
                    <a:pt x="2" y="1"/>
                    <a:pt x="2" y="1"/>
                  </a:cubicBezTo>
                  <a:lnTo>
                    <a:pt x="2" y="5"/>
                  </a:lnTo>
                  <a:close/>
                  <a:moveTo>
                    <a:pt x="0" y="12"/>
                  </a:moveTo>
                  <a:cubicBezTo>
                    <a:pt x="0" y="0"/>
                    <a:pt x="0" y="0"/>
                    <a:pt x="0" y="0"/>
                  </a:cubicBezTo>
                  <a:cubicBezTo>
                    <a:pt x="6" y="0"/>
                    <a:pt x="6" y="0"/>
                    <a:pt x="6" y="0"/>
                  </a:cubicBezTo>
                  <a:cubicBezTo>
                    <a:pt x="7" y="0"/>
                    <a:pt x="8" y="0"/>
                    <a:pt x="9" y="0"/>
                  </a:cubicBezTo>
                  <a:cubicBezTo>
                    <a:pt x="9" y="0"/>
                    <a:pt x="10" y="1"/>
                    <a:pt x="10" y="1"/>
                  </a:cubicBezTo>
                  <a:cubicBezTo>
                    <a:pt x="10" y="2"/>
                    <a:pt x="11" y="2"/>
                    <a:pt x="11" y="3"/>
                  </a:cubicBezTo>
                  <a:cubicBezTo>
                    <a:pt x="11" y="4"/>
                    <a:pt x="10" y="5"/>
                    <a:pt x="10" y="5"/>
                  </a:cubicBezTo>
                  <a:cubicBezTo>
                    <a:pt x="9" y="6"/>
                    <a:pt x="8" y="6"/>
                    <a:pt x="7" y="7"/>
                  </a:cubicBezTo>
                  <a:cubicBezTo>
                    <a:pt x="7" y="7"/>
                    <a:pt x="8" y="7"/>
                    <a:pt x="8" y="7"/>
                  </a:cubicBezTo>
                  <a:cubicBezTo>
                    <a:pt x="8" y="8"/>
                    <a:pt x="9" y="8"/>
                    <a:pt x="9" y="9"/>
                  </a:cubicBezTo>
                  <a:cubicBezTo>
                    <a:pt x="12" y="12"/>
                    <a:pt x="12" y="12"/>
                    <a:pt x="12" y="12"/>
                  </a:cubicBezTo>
                  <a:cubicBezTo>
                    <a:pt x="9" y="12"/>
                    <a:pt x="9" y="12"/>
                    <a:pt x="9" y="12"/>
                  </a:cubicBezTo>
                  <a:cubicBezTo>
                    <a:pt x="8" y="10"/>
                    <a:pt x="8" y="10"/>
                    <a:pt x="8" y="10"/>
                  </a:cubicBezTo>
                  <a:cubicBezTo>
                    <a:pt x="7" y="9"/>
                    <a:pt x="7" y="8"/>
                    <a:pt x="7" y="8"/>
                  </a:cubicBezTo>
                  <a:cubicBezTo>
                    <a:pt x="6" y="8"/>
                    <a:pt x="6" y="7"/>
                    <a:pt x="6" y="7"/>
                  </a:cubicBezTo>
                  <a:cubicBezTo>
                    <a:pt x="5" y="7"/>
                    <a:pt x="5" y="7"/>
                    <a:pt x="5" y="7"/>
                  </a:cubicBezTo>
                  <a:cubicBezTo>
                    <a:pt x="5" y="7"/>
                    <a:pt x="4" y="7"/>
                    <a:pt x="4" y="7"/>
                  </a:cubicBezTo>
                  <a:cubicBezTo>
                    <a:pt x="2" y="7"/>
                    <a:pt x="2" y="7"/>
                    <a:pt x="2" y="7"/>
                  </a:cubicBezTo>
                  <a:cubicBezTo>
                    <a:pt x="2" y="12"/>
                    <a:pt x="2" y="12"/>
                    <a:pt x="2" y="12"/>
                  </a:cubicBezTo>
                  <a:lnTo>
                    <a:pt x="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8" name="Line 224"/>
          <p:cNvSpPr>
            <a:spLocks noChangeShapeType="1"/>
          </p:cNvSpPr>
          <p:nvPr/>
        </p:nvSpPr>
        <p:spPr bwMode="auto">
          <a:xfrm>
            <a:off x="0" y="1025525"/>
            <a:ext cx="8420100" cy="0"/>
          </a:xfrm>
          <a:prstGeom prst="line">
            <a:avLst/>
          </a:prstGeom>
          <a:noFill/>
          <a:ln w="190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10"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1" r:id="rId14"/>
    <p:sldLayoutId id="2147483812" r:id="rId15"/>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0.emf"/><Relationship Id="rId4" Type="http://schemas.openxmlformats.org/officeDocument/2006/relationships/package" Target="../embeddings/Microsoft_PowerPoint_Presentation1.ppt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35.wmf"/><Relationship Id="rId18" Type="http://schemas.openxmlformats.org/officeDocument/2006/relationships/oleObject" Target="../embeddings/oleObject36.bin"/><Relationship Id="rId26" Type="http://schemas.openxmlformats.org/officeDocument/2006/relationships/oleObject" Target="../embeddings/oleObject40.bin"/><Relationship Id="rId39" Type="http://schemas.openxmlformats.org/officeDocument/2006/relationships/image" Target="../media/image48.wmf"/><Relationship Id="rId21" Type="http://schemas.openxmlformats.org/officeDocument/2006/relationships/image" Target="../media/image39.wmf"/><Relationship Id="rId34" Type="http://schemas.openxmlformats.org/officeDocument/2006/relationships/oleObject" Target="../embeddings/oleObject44.bin"/><Relationship Id="rId42" Type="http://schemas.openxmlformats.org/officeDocument/2006/relationships/oleObject" Target="../embeddings/oleObject48.bin"/><Relationship Id="rId47" Type="http://schemas.openxmlformats.org/officeDocument/2006/relationships/image" Target="../media/image52.wmf"/><Relationship Id="rId50" Type="http://schemas.openxmlformats.org/officeDocument/2006/relationships/oleObject" Target="../embeddings/oleObject52.bin"/><Relationship Id="rId55" Type="http://schemas.openxmlformats.org/officeDocument/2006/relationships/image" Target="../media/image56.wmf"/><Relationship Id="rId7" Type="http://schemas.openxmlformats.org/officeDocument/2006/relationships/image" Target="../media/image32.wmf"/><Relationship Id="rId12" Type="http://schemas.openxmlformats.org/officeDocument/2006/relationships/oleObject" Target="../embeddings/oleObject33.bin"/><Relationship Id="rId17" Type="http://schemas.openxmlformats.org/officeDocument/2006/relationships/image" Target="../media/image37.wmf"/><Relationship Id="rId25" Type="http://schemas.openxmlformats.org/officeDocument/2006/relationships/image" Target="../media/image41.wmf"/><Relationship Id="rId33" Type="http://schemas.openxmlformats.org/officeDocument/2006/relationships/image" Target="../media/image45.wmf"/><Relationship Id="rId38" Type="http://schemas.openxmlformats.org/officeDocument/2006/relationships/oleObject" Target="../embeddings/oleObject46.bin"/><Relationship Id="rId46" Type="http://schemas.openxmlformats.org/officeDocument/2006/relationships/oleObject" Target="../embeddings/oleObject50.bin"/><Relationship Id="rId2" Type="http://schemas.openxmlformats.org/officeDocument/2006/relationships/slideLayout" Target="../slideLayouts/slideLayout2.xml"/><Relationship Id="rId16" Type="http://schemas.openxmlformats.org/officeDocument/2006/relationships/oleObject" Target="../embeddings/oleObject35.bin"/><Relationship Id="rId20" Type="http://schemas.openxmlformats.org/officeDocument/2006/relationships/oleObject" Target="../embeddings/oleObject37.bin"/><Relationship Id="rId29" Type="http://schemas.openxmlformats.org/officeDocument/2006/relationships/image" Target="../media/image43.wmf"/><Relationship Id="rId41" Type="http://schemas.openxmlformats.org/officeDocument/2006/relationships/image" Target="../media/image49.wmf"/><Relationship Id="rId54" Type="http://schemas.openxmlformats.org/officeDocument/2006/relationships/oleObject" Target="../embeddings/oleObject54.bin"/><Relationship Id="rId1" Type="http://schemas.openxmlformats.org/officeDocument/2006/relationships/vmlDrawing" Target="../drawings/vmlDrawing7.vml"/><Relationship Id="rId6" Type="http://schemas.openxmlformats.org/officeDocument/2006/relationships/oleObject" Target="../embeddings/oleObject30.bin"/><Relationship Id="rId11" Type="http://schemas.openxmlformats.org/officeDocument/2006/relationships/image" Target="../media/image34.wmf"/><Relationship Id="rId24" Type="http://schemas.openxmlformats.org/officeDocument/2006/relationships/oleObject" Target="../embeddings/oleObject39.bin"/><Relationship Id="rId32" Type="http://schemas.openxmlformats.org/officeDocument/2006/relationships/oleObject" Target="../embeddings/oleObject43.bin"/><Relationship Id="rId37" Type="http://schemas.openxmlformats.org/officeDocument/2006/relationships/image" Target="../media/image47.wmf"/><Relationship Id="rId40" Type="http://schemas.openxmlformats.org/officeDocument/2006/relationships/oleObject" Target="../embeddings/oleObject47.bin"/><Relationship Id="rId45" Type="http://schemas.openxmlformats.org/officeDocument/2006/relationships/image" Target="../media/image51.wmf"/><Relationship Id="rId53" Type="http://schemas.openxmlformats.org/officeDocument/2006/relationships/image" Target="../media/image55.wmf"/><Relationship Id="rId5" Type="http://schemas.openxmlformats.org/officeDocument/2006/relationships/image" Target="../media/image31.wmf"/><Relationship Id="rId15" Type="http://schemas.openxmlformats.org/officeDocument/2006/relationships/image" Target="../media/image36.wmf"/><Relationship Id="rId23" Type="http://schemas.openxmlformats.org/officeDocument/2006/relationships/image" Target="../media/image40.wmf"/><Relationship Id="rId28" Type="http://schemas.openxmlformats.org/officeDocument/2006/relationships/oleObject" Target="../embeddings/oleObject41.bin"/><Relationship Id="rId36" Type="http://schemas.openxmlformats.org/officeDocument/2006/relationships/oleObject" Target="../embeddings/oleObject45.bin"/><Relationship Id="rId49" Type="http://schemas.openxmlformats.org/officeDocument/2006/relationships/image" Target="../media/image53.wmf"/><Relationship Id="rId10" Type="http://schemas.openxmlformats.org/officeDocument/2006/relationships/oleObject" Target="../embeddings/oleObject32.bin"/><Relationship Id="rId19" Type="http://schemas.openxmlformats.org/officeDocument/2006/relationships/image" Target="../media/image38.wmf"/><Relationship Id="rId31" Type="http://schemas.openxmlformats.org/officeDocument/2006/relationships/image" Target="../media/image44.wmf"/><Relationship Id="rId44" Type="http://schemas.openxmlformats.org/officeDocument/2006/relationships/oleObject" Target="../embeddings/oleObject49.bin"/><Relationship Id="rId52" Type="http://schemas.openxmlformats.org/officeDocument/2006/relationships/oleObject" Target="../embeddings/oleObject53.bin"/><Relationship Id="rId4" Type="http://schemas.openxmlformats.org/officeDocument/2006/relationships/oleObject" Target="../embeddings/oleObject29.bin"/><Relationship Id="rId9" Type="http://schemas.openxmlformats.org/officeDocument/2006/relationships/image" Target="../media/image33.wmf"/><Relationship Id="rId14" Type="http://schemas.openxmlformats.org/officeDocument/2006/relationships/oleObject" Target="../embeddings/oleObject34.bin"/><Relationship Id="rId22" Type="http://schemas.openxmlformats.org/officeDocument/2006/relationships/oleObject" Target="../embeddings/oleObject38.bin"/><Relationship Id="rId27" Type="http://schemas.openxmlformats.org/officeDocument/2006/relationships/image" Target="../media/image42.wmf"/><Relationship Id="rId30" Type="http://schemas.openxmlformats.org/officeDocument/2006/relationships/oleObject" Target="../embeddings/oleObject42.bin"/><Relationship Id="rId35" Type="http://schemas.openxmlformats.org/officeDocument/2006/relationships/image" Target="../media/image46.wmf"/><Relationship Id="rId43" Type="http://schemas.openxmlformats.org/officeDocument/2006/relationships/image" Target="../media/image50.wmf"/><Relationship Id="rId48" Type="http://schemas.openxmlformats.org/officeDocument/2006/relationships/oleObject" Target="../embeddings/oleObject51.bin"/><Relationship Id="rId8" Type="http://schemas.openxmlformats.org/officeDocument/2006/relationships/oleObject" Target="../embeddings/oleObject31.bin"/><Relationship Id="rId51" Type="http://schemas.openxmlformats.org/officeDocument/2006/relationships/image" Target="../media/image54.wmf"/><Relationship Id="rId3"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61.wmf"/><Relationship Id="rId18" Type="http://schemas.openxmlformats.org/officeDocument/2006/relationships/oleObject" Target="../embeddings/oleObject62.bin"/><Relationship Id="rId3" Type="http://schemas.openxmlformats.org/officeDocument/2006/relationships/notesSlide" Target="../notesSlides/notesSlide3.xml"/><Relationship Id="rId21" Type="http://schemas.openxmlformats.org/officeDocument/2006/relationships/image" Target="../media/image65.emf"/><Relationship Id="rId7" Type="http://schemas.openxmlformats.org/officeDocument/2006/relationships/image" Target="../media/image58.wmf"/><Relationship Id="rId12" Type="http://schemas.openxmlformats.org/officeDocument/2006/relationships/oleObject" Target="../embeddings/oleObject59.bin"/><Relationship Id="rId17" Type="http://schemas.openxmlformats.org/officeDocument/2006/relationships/image" Target="../media/image63.emf"/><Relationship Id="rId2" Type="http://schemas.openxmlformats.org/officeDocument/2006/relationships/slideLayout" Target="../slideLayouts/slideLayout2.xml"/><Relationship Id="rId16" Type="http://schemas.openxmlformats.org/officeDocument/2006/relationships/oleObject" Target="../embeddings/oleObject61.bin"/><Relationship Id="rId20" Type="http://schemas.openxmlformats.org/officeDocument/2006/relationships/oleObject" Target="../embeddings/oleObject63.bin"/><Relationship Id="rId1" Type="http://schemas.openxmlformats.org/officeDocument/2006/relationships/vmlDrawing" Target="../drawings/vmlDrawing8.vml"/><Relationship Id="rId6" Type="http://schemas.openxmlformats.org/officeDocument/2006/relationships/oleObject" Target="../embeddings/oleObject56.bin"/><Relationship Id="rId11" Type="http://schemas.openxmlformats.org/officeDocument/2006/relationships/image" Target="../media/image60.wmf"/><Relationship Id="rId5" Type="http://schemas.openxmlformats.org/officeDocument/2006/relationships/image" Target="../media/image57.wmf"/><Relationship Id="rId15" Type="http://schemas.openxmlformats.org/officeDocument/2006/relationships/image" Target="../media/image62.wmf"/><Relationship Id="rId23" Type="http://schemas.openxmlformats.org/officeDocument/2006/relationships/image" Target="../media/image66.wmf"/><Relationship Id="rId10" Type="http://schemas.openxmlformats.org/officeDocument/2006/relationships/oleObject" Target="../embeddings/oleObject58.bin"/><Relationship Id="rId19" Type="http://schemas.openxmlformats.org/officeDocument/2006/relationships/image" Target="../media/image64.emf"/><Relationship Id="rId4" Type="http://schemas.openxmlformats.org/officeDocument/2006/relationships/oleObject" Target="../embeddings/oleObject55.bin"/><Relationship Id="rId9" Type="http://schemas.openxmlformats.org/officeDocument/2006/relationships/image" Target="../media/image59.wmf"/><Relationship Id="rId14" Type="http://schemas.openxmlformats.org/officeDocument/2006/relationships/oleObject" Target="../embeddings/oleObject60.bin"/><Relationship Id="rId22" Type="http://schemas.openxmlformats.org/officeDocument/2006/relationships/oleObject" Target="../embeddings/oleObject6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71.wmf"/><Relationship Id="rId18" Type="http://schemas.openxmlformats.org/officeDocument/2006/relationships/oleObject" Target="../embeddings/oleObject72.bin"/><Relationship Id="rId3" Type="http://schemas.openxmlformats.org/officeDocument/2006/relationships/notesSlide" Target="../notesSlides/notesSlide4.xml"/><Relationship Id="rId21" Type="http://schemas.openxmlformats.org/officeDocument/2006/relationships/image" Target="../media/image75.wmf"/><Relationship Id="rId7" Type="http://schemas.openxmlformats.org/officeDocument/2006/relationships/image" Target="../media/image68.wmf"/><Relationship Id="rId12" Type="http://schemas.openxmlformats.org/officeDocument/2006/relationships/oleObject" Target="../embeddings/oleObject69.bin"/><Relationship Id="rId17" Type="http://schemas.openxmlformats.org/officeDocument/2006/relationships/image" Target="../media/image73.wmf"/><Relationship Id="rId25" Type="http://schemas.openxmlformats.org/officeDocument/2006/relationships/image" Target="../media/image77.wmf"/><Relationship Id="rId2" Type="http://schemas.openxmlformats.org/officeDocument/2006/relationships/slideLayout" Target="../slideLayouts/slideLayout2.xml"/><Relationship Id="rId16" Type="http://schemas.openxmlformats.org/officeDocument/2006/relationships/oleObject" Target="../embeddings/oleObject71.bin"/><Relationship Id="rId20" Type="http://schemas.openxmlformats.org/officeDocument/2006/relationships/oleObject" Target="../embeddings/oleObject73.bin"/><Relationship Id="rId1" Type="http://schemas.openxmlformats.org/officeDocument/2006/relationships/vmlDrawing" Target="../drawings/vmlDrawing9.vml"/><Relationship Id="rId6" Type="http://schemas.openxmlformats.org/officeDocument/2006/relationships/oleObject" Target="../embeddings/oleObject66.bin"/><Relationship Id="rId11" Type="http://schemas.openxmlformats.org/officeDocument/2006/relationships/image" Target="../media/image70.wmf"/><Relationship Id="rId24" Type="http://schemas.openxmlformats.org/officeDocument/2006/relationships/oleObject" Target="../embeddings/oleObject75.bin"/><Relationship Id="rId5" Type="http://schemas.openxmlformats.org/officeDocument/2006/relationships/image" Target="../media/image67.wmf"/><Relationship Id="rId15" Type="http://schemas.openxmlformats.org/officeDocument/2006/relationships/image" Target="../media/image72.wmf"/><Relationship Id="rId23" Type="http://schemas.openxmlformats.org/officeDocument/2006/relationships/image" Target="../media/image76.wmf"/><Relationship Id="rId10" Type="http://schemas.openxmlformats.org/officeDocument/2006/relationships/oleObject" Target="../embeddings/oleObject68.bin"/><Relationship Id="rId19" Type="http://schemas.openxmlformats.org/officeDocument/2006/relationships/image" Target="../media/image74.wmf"/><Relationship Id="rId4" Type="http://schemas.openxmlformats.org/officeDocument/2006/relationships/oleObject" Target="../embeddings/oleObject65.bin"/><Relationship Id="rId9" Type="http://schemas.openxmlformats.org/officeDocument/2006/relationships/image" Target="../media/image69.wmf"/><Relationship Id="rId14" Type="http://schemas.openxmlformats.org/officeDocument/2006/relationships/oleObject" Target="../embeddings/oleObject70.bin"/><Relationship Id="rId22" Type="http://schemas.openxmlformats.org/officeDocument/2006/relationships/oleObject" Target="../embeddings/oleObject74.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9.wmf"/><Relationship Id="rId5" Type="http://schemas.openxmlformats.org/officeDocument/2006/relationships/oleObject" Target="../embeddings/oleObject77.bin"/><Relationship Id="rId4" Type="http://schemas.openxmlformats.org/officeDocument/2006/relationships/image" Target="../media/image7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j.crossa@cgiar.org" TargetMode="External"/><Relationship Id="rId2" Type="http://schemas.openxmlformats.org/officeDocument/2006/relationships/hyperlink" Target="http://genomics.cimmyt.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0.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17.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5.bin"/><Relationship Id="rId18" Type="http://schemas.openxmlformats.org/officeDocument/2006/relationships/image" Target="../media/image29.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6.wmf"/><Relationship Id="rId17"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image" Target="../media/image28.wmf"/><Relationship Id="rId1" Type="http://schemas.openxmlformats.org/officeDocument/2006/relationships/vmlDrawing" Target="../drawings/vmlDrawing5.vml"/><Relationship Id="rId6" Type="http://schemas.openxmlformats.org/officeDocument/2006/relationships/image" Target="../media/image23.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3.bin"/><Relationship Id="rId14"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82" y="43321"/>
            <a:ext cx="8973518" cy="1379060"/>
          </a:xfrm>
        </p:spPr>
        <p:txBody>
          <a:bodyPr/>
          <a:lstStyle/>
          <a:p>
            <a:r>
              <a:rPr lang="en-US" sz="2800" b="1" dirty="0">
                <a:solidFill>
                  <a:srgbClr val="C00000"/>
                </a:solidFill>
                <a:effectLst/>
              </a:rPr>
              <a:t>Genome-enabled prediction </a:t>
            </a:r>
            <a:r>
              <a:rPr lang="en-US" sz="2800" b="1" dirty="0" smtClean="0">
                <a:solidFill>
                  <a:srgbClr val="C00000"/>
                </a:solidFill>
                <a:effectLst/>
              </a:rPr>
              <a:t>using </a:t>
            </a:r>
            <a:r>
              <a:rPr lang="en-US" sz="2800" b="1" dirty="0">
                <a:solidFill>
                  <a:srgbClr val="C00000"/>
                </a:solidFill>
                <a:effectLst/>
              </a:rPr>
              <a:t>highly </a:t>
            </a:r>
            <a:r>
              <a:rPr lang="en-US" sz="2800" b="1" dirty="0" smtClean="0">
                <a:solidFill>
                  <a:srgbClr val="C00000"/>
                </a:solidFill>
                <a:effectLst/>
              </a:rPr>
              <a:t>dimensional </a:t>
            </a:r>
            <a:r>
              <a:rPr lang="en-US" sz="2800" b="1" dirty="0">
                <a:solidFill>
                  <a:srgbClr val="C00000"/>
                </a:solidFill>
                <a:effectLst/>
              </a:rPr>
              <a:t>markers and </a:t>
            </a:r>
            <a:r>
              <a:rPr lang="en-US" sz="2800" b="1" dirty="0" smtClean="0">
                <a:solidFill>
                  <a:srgbClr val="C00000"/>
                </a:solidFill>
                <a:effectLst/>
              </a:rPr>
              <a:t>environmental covariates</a:t>
            </a:r>
            <a:r>
              <a:rPr lang="en-US" sz="2800" dirty="0">
                <a:solidFill>
                  <a:srgbClr val="C00000"/>
                </a:solidFill>
              </a:rPr>
              <a:t/>
            </a:r>
            <a:br>
              <a:rPr lang="en-US" sz="2800" dirty="0">
                <a:solidFill>
                  <a:srgbClr val="C00000"/>
                </a:solidFill>
              </a:rPr>
            </a:br>
            <a:endParaRPr lang="en-US" sz="2800" dirty="0">
              <a:solidFill>
                <a:srgbClr val="C00000"/>
              </a:solidFill>
            </a:endParaRPr>
          </a:p>
        </p:txBody>
      </p:sp>
    </p:spTree>
    <p:extLst>
      <p:ext uri="{BB962C8B-B14F-4D97-AF65-F5344CB8AC3E}">
        <p14:creationId xmlns:p14="http://schemas.microsoft.com/office/powerpoint/2010/main" val="3857651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5"/>
          <p:cNvGrpSpPr>
            <a:grpSpLocks noChangeAspect="1"/>
          </p:cNvGrpSpPr>
          <p:nvPr/>
        </p:nvGrpSpPr>
        <p:grpSpPr bwMode="auto">
          <a:xfrm>
            <a:off x="11403" y="1057756"/>
            <a:ext cx="7606120" cy="5793567"/>
            <a:chOff x="73" y="208"/>
            <a:chExt cx="5982" cy="4556"/>
          </a:xfrm>
          <a:solidFill>
            <a:schemeClr val="bg1"/>
          </a:solidFill>
        </p:grpSpPr>
        <p:sp>
          <p:nvSpPr>
            <p:cNvPr id="2052" name="Freeform 6"/>
            <p:cNvSpPr>
              <a:spLocks/>
            </p:cNvSpPr>
            <p:nvPr/>
          </p:nvSpPr>
          <p:spPr bwMode="auto">
            <a:xfrm>
              <a:off x="2130" y="2695"/>
              <a:ext cx="20" cy="19"/>
            </a:xfrm>
            <a:custGeom>
              <a:avLst/>
              <a:gdLst>
                <a:gd name="T0" fmla="*/ 0 w 20"/>
                <a:gd name="T1" fmla="*/ 14 h 19"/>
                <a:gd name="T2" fmla="*/ 4 w 20"/>
                <a:gd name="T3" fmla="*/ 19 h 19"/>
                <a:gd name="T4" fmla="*/ 20 w 20"/>
                <a:gd name="T5" fmla="*/ 5 h 19"/>
                <a:gd name="T6" fmla="*/ 16 w 20"/>
                <a:gd name="T7" fmla="*/ 0 h 19"/>
                <a:gd name="T8" fmla="*/ 0 w 20"/>
                <a:gd name="T9" fmla="*/ 14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0" y="14"/>
                  </a:moveTo>
                  <a:lnTo>
                    <a:pt x="4" y="19"/>
                  </a:lnTo>
                  <a:lnTo>
                    <a:pt x="20" y="5"/>
                  </a:lnTo>
                  <a:lnTo>
                    <a:pt x="16" y="0"/>
                  </a:lnTo>
                  <a:lnTo>
                    <a:pt x="0" y="14"/>
                  </a:lnTo>
                  <a:close/>
                </a:path>
              </a:pathLst>
            </a:custGeom>
            <a:grpFill/>
            <a:ln w="9525">
              <a:noFill/>
              <a:round/>
              <a:headEnd/>
              <a:tailEnd/>
            </a:ln>
          </p:spPr>
          <p:txBody>
            <a:bodyPr/>
            <a:lstStyle/>
            <a:p>
              <a:pPr>
                <a:defRPr/>
              </a:pPr>
              <a:endParaRPr lang="en-US">
                <a:latin typeface="Arial" charset="0"/>
              </a:endParaRPr>
            </a:p>
          </p:txBody>
        </p:sp>
        <p:sp>
          <p:nvSpPr>
            <p:cNvPr id="2053" name="Rectangle 7"/>
            <p:cNvSpPr>
              <a:spLocks noChangeArrowheads="1"/>
            </p:cNvSpPr>
            <p:nvPr/>
          </p:nvSpPr>
          <p:spPr bwMode="auto">
            <a:xfrm>
              <a:off x="824" y="4101"/>
              <a:ext cx="5187" cy="5"/>
            </a:xfrm>
            <a:prstGeom prst="rect">
              <a:avLst/>
            </a:prstGeom>
            <a:grpFill/>
            <a:ln w="4">
              <a:noFill/>
              <a:miter lim="800000"/>
              <a:headEnd/>
              <a:tailEnd/>
            </a:ln>
          </p:spPr>
          <p:txBody>
            <a:bodyPr/>
            <a:lstStyle/>
            <a:p>
              <a:pPr>
                <a:defRPr/>
              </a:pPr>
              <a:endParaRPr lang="en-US">
                <a:latin typeface="Arial" charset="0"/>
              </a:endParaRPr>
            </a:p>
          </p:txBody>
        </p:sp>
        <p:sp>
          <p:nvSpPr>
            <p:cNvPr id="2054" name="Line 8"/>
            <p:cNvSpPr>
              <a:spLocks noChangeShapeType="1"/>
            </p:cNvSpPr>
            <p:nvPr/>
          </p:nvSpPr>
          <p:spPr bwMode="auto">
            <a:xfrm flipV="1">
              <a:off x="824" y="4104"/>
              <a:ext cx="1" cy="65"/>
            </a:xfrm>
            <a:prstGeom prst="line">
              <a:avLst/>
            </a:prstGeom>
            <a:grpFill/>
            <a:ln w="4">
              <a:noFill/>
              <a:round/>
              <a:headEnd/>
              <a:tailEnd/>
            </a:ln>
            <a:extLst/>
          </p:spPr>
          <p:txBody>
            <a:bodyPr/>
            <a:lstStyle/>
            <a:p>
              <a:pPr>
                <a:defRPr/>
              </a:pPr>
              <a:endParaRPr lang="en-US">
                <a:latin typeface="Arial" charset="0"/>
              </a:endParaRPr>
            </a:p>
          </p:txBody>
        </p:sp>
        <p:sp>
          <p:nvSpPr>
            <p:cNvPr id="2055" name="Line 9"/>
            <p:cNvSpPr>
              <a:spLocks noChangeShapeType="1"/>
            </p:cNvSpPr>
            <p:nvPr/>
          </p:nvSpPr>
          <p:spPr bwMode="auto">
            <a:xfrm flipV="1">
              <a:off x="1399" y="4104"/>
              <a:ext cx="1" cy="65"/>
            </a:xfrm>
            <a:prstGeom prst="line">
              <a:avLst/>
            </a:prstGeom>
            <a:grpFill/>
            <a:ln w="4">
              <a:noFill/>
              <a:round/>
              <a:headEnd/>
              <a:tailEnd/>
            </a:ln>
            <a:extLst/>
          </p:spPr>
          <p:txBody>
            <a:bodyPr/>
            <a:lstStyle/>
            <a:p>
              <a:pPr>
                <a:defRPr/>
              </a:pPr>
              <a:endParaRPr lang="en-US">
                <a:latin typeface="Arial" charset="0"/>
              </a:endParaRPr>
            </a:p>
          </p:txBody>
        </p:sp>
        <p:sp>
          <p:nvSpPr>
            <p:cNvPr id="2056" name="Line 10"/>
            <p:cNvSpPr>
              <a:spLocks noChangeShapeType="1"/>
            </p:cNvSpPr>
            <p:nvPr/>
          </p:nvSpPr>
          <p:spPr bwMode="auto">
            <a:xfrm flipV="1">
              <a:off x="1976" y="4104"/>
              <a:ext cx="1" cy="65"/>
            </a:xfrm>
            <a:prstGeom prst="line">
              <a:avLst/>
            </a:prstGeom>
            <a:grpFill/>
            <a:ln w="4">
              <a:noFill/>
              <a:round/>
              <a:headEnd/>
              <a:tailEnd/>
            </a:ln>
            <a:extLst/>
          </p:spPr>
          <p:txBody>
            <a:bodyPr/>
            <a:lstStyle/>
            <a:p>
              <a:pPr>
                <a:defRPr/>
              </a:pPr>
              <a:endParaRPr lang="en-US">
                <a:latin typeface="Arial" charset="0"/>
              </a:endParaRPr>
            </a:p>
          </p:txBody>
        </p:sp>
        <p:sp>
          <p:nvSpPr>
            <p:cNvPr id="2057" name="Line 11"/>
            <p:cNvSpPr>
              <a:spLocks noChangeShapeType="1"/>
            </p:cNvSpPr>
            <p:nvPr/>
          </p:nvSpPr>
          <p:spPr bwMode="auto">
            <a:xfrm flipV="1">
              <a:off x="2553" y="4104"/>
              <a:ext cx="1" cy="65"/>
            </a:xfrm>
            <a:prstGeom prst="line">
              <a:avLst/>
            </a:prstGeom>
            <a:grpFill/>
            <a:ln w="4">
              <a:noFill/>
              <a:round/>
              <a:headEnd/>
              <a:tailEnd/>
            </a:ln>
            <a:extLst/>
          </p:spPr>
          <p:txBody>
            <a:bodyPr/>
            <a:lstStyle/>
            <a:p>
              <a:pPr>
                <a:defRPr/>
              </a:pPr>
              <a:endParaRPr lang="en-US">
                <a:latin typeface="Arial" charset="0"/>
              </a:endParaRPr>
            </a:p>
          </p:txBody>
        </p:sp>
        <p:sp>
          <p:nvSpPr>
            <p:cNvPr id="2058" name="Line 12"/>
            <p:cNvSpPr>
              <a:spLocks noChangeShapeType="1"/>
            </p:cNvSpPr>
            <p:nvPr/>
          </p:nvSpPr>
          <p:spPr bwMode="auto">
            <a:xfrm flipV="1">
              <a:off x="3129" y="4104"/>
              <a:ext cx="1" cy="65"/>
            </a:xfrm>
            <a:prstGeom prst="line">
              <a:avLst/>
            </a:prstGeom>
            <a:grpFill/>
            <a:ln w="4">
              <a:noFill/>
              <a:round/>
              <a:headEnd/>
              <a:tailEnd/>
            </a:ln>
            <a:extLst/>
          </p:spPr>
          <p:txBody>
            <a:bodyPr/>
            <a:lstStyle/>
            <a:p>
              <a:pPr>
                <a:defRPr/>
              </a:pPr>
              <a:endParaRPr lang="en-US">
                <a:latin typeface="Arial" charset="0"/>
              </a:endParaRPr>
            </a:p>
          </p:txBody>
        </p:sp>
        <p:sp>
          <p:nvSpPr>
            <p:cNvPr id="2059" name="Line 13"/>
            <p:cNvSpPr>
              <a:spLocks noChangeShapeType="1"/>
            </p:cNvSpPr>
            <p:nvPr/>
          </p:nvSpPr>
          <p:spPr bwMode="auto">
            <a:xfrm flipV="1">
              <a:off x="3706" y="4104"/>
              <a:ext cx="1" cy="65"/>
            </a:xfrm>
            <a:prstGeom prst="line">
              <a:avLst/>
            </a:prstGeom>
            <a:grpFill/>
            <a:ln w="4">
              <a:noFill/>
              <a:round/>
              <a:headEnd/>
              <a:tailEnd/>
            </a:ln>
            <a:extLst/>
          </p:spPr>
          <p:txBody>
            <a:bodyPr/>
            <a:lstStyle/>
            <a:p>
              <a:pPr>
                <a:defRPr/>
              </a:pPr>
              <a:endParaRPr lang="en-US">
                <a:latin typeface="Arial" charset="0"/>
              </a:endParaRPr>
            </a:p>
          </p:txBody>
        </p:sp>
        <p:sp>
          <p:nvSpPr>
            <p:cNvPr id="2060" name="Line 14"/>
            <p:cNvSpPr>
              <a:spLocks noChangeShapeType="1"/>
            </p:cNvSpPr>
            <p:nvPr/>
          </p:nvSpPr>
          <p:spPr bwMode="auto">
            <a:xfrm flipV="1">
              <a:off x="4282" y="4104"/>
              <a:ext cx="1" cy="65"/>
            </a:xfrm>
            <a:prstGeom prst="line">
              <a:avLst/>
            </a:prstGeom>
            <a:grpFill/>
            <a:ln w="4">
              <a:noFill/>
              <a:round/>
              <a:headEnd/>
              <a:tailEnd/>
            </a:ln>
            <a:extLst/>
          </p:spPr>
          <p:txBody>
            <a:bodyPr/>
            <a:lstStyle/>
            <a:p>
              <a:pPr>
                <a:defRPr/>
              </a:pPr>
              <a:endParaRPr lang="en-US">
                <a:latin typeface="Arial" charset="0"/>
              </a:endParaRPr>
            </a:p>
          </p:txBody>
        </p:sp>
        <p:sp>
          <p:nvSpPr>
            <p:cNvPr id="2061" name="Line 15"/>
            <p:cNvSpPr>
              <a:spLocks noChangeShapeType="1"/>
            </p:cNvSpPr>
            <p:nvPr/>
          </p:nvSpPr>
          <p:spPr bwMode="auto">
            <a:xfrm flipV="1">
              <a:off x="4859" y="4104"/>
              <a:ext cx="1" cy="65"/>
            </a:xfrm>
            <a:prstGeom prst="line">
              <a:avLst/>
            </a:prstGeom>
            <a:grpFill/>
            <a:ln w="4">
              <a:noFill/>
              <a:round/>
              <a:headEnd/>
              <a:tailEnd/>
            </a:ln>
            <a:extLst/>
          </p:spPr>
          <p:txBody>
            <a:bodyPr/>
            <a:lstStyle/>
            <a:p>
              <a:pPr>
                <a:defRPr/>
              </a:pPr>
              <a:endParaRPr lang="en-US">
                <a:latin typeface="Arial" charset="0"/>
              </a:endParaRPr>
            </a:p>
          </p:txBody>
        </p:sp>
        <p:sp>
          <p:nvSpPr>
            <p:cNvPr id="2062" name="Line 16"/>
            <p:cNvSpPr>
              <a:spLocks noChangeShapeType="1"/>
            </p:cNvSpPr>
            <p:nvPr/>
          </p:nvSpPr>
          <p:spPr bwMode="auto">
            <a:xfrm flipV="1">
              <a:off x="5436" y="4104"/>
              <a:ext cx="1" cy="65"/>
            </a:xfrm>
            <a:prstGeom prst="line">
              <a:avLst/>
            </a:prstGeom>
            <a:grpFill/>
            <a:ln w="4">
              <a:noFill/>
              <a:round/>
              <a:headEnd/>
              <a:tailEnd/>
            </a:ln>
            <a:extLst/>
          </p:spPr>
          <p:txBody>
            <a:bodyPr/>
            <a:lstStyle/>
            <a:p>
              <a:pPr>
                <a:defRPr/>
              </a:pPr>
              <a:endParaRPr lang="en-US">
                <a:latin typeface="Arial" charset="0"/>
              </a:endParaRPr>
            </a:p>
          </p:txBody>
        </p:sp>
        <p:sp>
          <p:nvSpPr>
            <p:cNvPr id="2063" name="Line 17"/>
            <p:cNvSpPr>
              <a:spLocks noChangeShapeType="1"/>
            </p:cNvSpPr>
            <p:nvPr/>
          </p:nvSpPr>
          <p:spPr bwMode="auto">
            <a:xfrm flipV="1">
              <a:off x="6011" y="4104"/>
              <a:ext cx="1" cy="65"/>
            </a:xfrm>
            <a:prstGeom prst="line">
              <a:avLst/>
            </a:prstGeom>
            <a:grpFill/>
            <a:ln w="4">
              <a:noFill/>
              <a:round/>
              <a:headEnd/>
              <a:tailEnd/>
            </a:ln>
            <a:extLst/>
          </p:spPr>
          <p:txBody>
            <a:bodyPr/>
            <a:lstStyle/>
            <a:p>
              <a:pPr>
                <a:defRPr/>
              </a:pPr>
              <a:endParaRPr lang="en-US">
                <a:latin typeface="Arial" charset="0"/>
              </a:endParaRPr>
            </a:p>
          </p:txBody>
        </p:sp>
        <p:sp>
          <p:nvSpPr>
            <p:cNvPr id="2064" name="Line 18"/>
            <p:cNvSpPr>
              <a:spLocks noChangeShapeType="1"/>
            </p:cNvSpPr>
            <p:nvPr/>
          </p:nvSpPr>
          <p:spPr bwMode="auto">
            <a:xfrm flipV="1">
              <a:off x="1112" y="4104"/>
              <a:ext cx="1" cy="32"/>
            </a:xfrm>
            <a:prstGeom prst="line">
              <a:avLst/>
            </a:prstGeom>
            <a:grpFill/>
            <a:ln w="0">
              <a:noFill/>
              <a:round/>
              <a:headEnd/>
              <a:tailEnd/>
            </a:ln>
            <a:extLst/>
          </p:spPr>
          <p:txBody>
            <a:bodyPr/>
            <a:lstStyle/>
            <a:p>
              <a:pPr>
                <a:defRPr/>
              </a:pPr>
              <a:endParaRPr lang="en-US">
                <a:latin typeface="Arial" charset="0"/>
              </a:endParaRPr>
            </a:p>
          </p:txBody>
        </p:sp>
        <p:sp>
          <p:nvSpPr>
            <p:cNvPr id="2065" name="Line 19"/>
            <p:cNvSpPr>
              <a:spLocks noChangeShapeType="1"/>
            </p:cNvSpPr>
            <p:nvPr/>
          </p:nvSpPr>
          <p:spPr bwMode="auto">
            <a:xfrm flipV="1">
              <a:off x="1689" y="4104"/>
              <a:ext cx="1" cy="32"/>
            </a:xfrm>
            <a:prstGeom prst="line">
              <a:avLst/>
            </a:prstGeom>
            <a:grpFill/>
            <a:ln w="0">
              <a:noFill/>
              <a:round/>
              <a:headEnd/>
              <a:tailEnd/>
            </a:ln>
            <a:extLst/>
          </p:spPr>
          <p:txBody>
            <a:bodyPr/>
            <a:lstStyle/>
            <a:p>
              <a:pPr>
                <a:defRPr/>
              </a:pPr>
              <a:endParaRPr lang="en-US">
                <a:latin typeface="Arial" charset="0"/>
              </a:endParaRPr>
            </a:p>
          </p:txBody>
        </p:sp>
        <p:sp>
          <p:nvSpPr>
            <p:cNvPr id="2066" name="Line 20"/>
            <p:cNvSpPr>
              <a:spLocks noChangeShapeType="1"/>
            </p:cNvSpPr>
            <p:nvPr/>
          </p:nvSpPr>
          <p:spPr bwMode="auto">
            <a:xfrm flipV="1">
              <a:off x="2264" y="4104"/>
              <a:ext cx="1" cy="32"/>
            </a:xfrm>
            <a:prstGeom prst="line">
              <a:avLst/>
            </a:prstGeom>
            <a:grpFill/>
            <a:ln w="0">
              <a:noFill/>
              <a:round/>
              <a:headEnd/>
              <a:tailEnd/>
            </a:ln>
            <a:extLst/>
          </p:spPr>
          <p:txBody>
            <a:bodyPr/>
            <a:lstStyle/>
            <a:p>
              <a:pPr>
                <a:defRPr/>
              </a:pPr>
              <a:endParaRPr lang="en-US">
                <a:latin typeface="Arial" charset="0"/>
              </a:endParaRPr>
            </a:p>
          </p:txBody>
        </p:sp>
        <p:sp>
          <p:nvSpPr>
            <p:cNvPr id="2067" name="Line 21"/>
            <p:cNvSpPr>
              <a:spLocks noChangeShapeType="1"/>
            </p:cNvSpPr>
            <p:nvPr/>
          </p:nvSpPr>
          <p:spPr bwMode="auto">
            <a:xfrm flipV="1">
              <a:off x="2841" y="4104"/>
              <a:ext cx="1" cy="32"/>
            </a:xfrm>
            <a:prstGeom prst="line">
              <a:avLst/>
            </a:prstGeom>
            <a:grpFill/>
            <a:ln w="0">
              <a:noFill/>
              <a:round/>
              <a:headEnd/>
              <a:tailEnd/>
            </a:ln>
            <a:extLst/>
          </p:spPr>
          <p:txBody>
            <a:bodyPr/>
            <a:lstStyle/>
            <a:p>
              <a:pPr>
                <a:defRPr/>
              </a:pPr>
              <a:endParaRPr lang="en-US">
                <a:latin typeface="Arial" charset="0"/>
              </a:endParaRPr>
            </a:p>
          </p:txBody>
        </p:sp>
        <p:sp>
          <p:nvSpPr>
            <p:cNvPr id="2068" name="Line 22"/>
            <p:cNvSpPr>
              <a:spLocks noChangeShapeType="1"/>
            </p:cNvSpPr>
            <p:nvPr/>
          </p:nvSpPr>
          <p:spPr bwMode="auto">
            <a:xfrm flipV="1">
              <a:off x="3418" y="4104"/>
              <a:ext cx="1" cy="32"/>
            </a:xfrm>
            <a:prstGeom prst="line">
              <a:avLst/>
            </a:prstGeom>
            <a:grpFill/>
            <a:ln w="0">
              <a:noFill/>
              <a:round/>
              <a:headEnd/>
              <a:tailEnd/>
            </a:ln>
            <a:extLst/>
          </p:spPr>
          <p:txBody>
            <a:bodyPr/>
            <a:lstStyle/>
            <a:p>
              <a:pPr>
                <a:defRPr/>
              </a:pPr>
              <a:endParaRPr lang="en-US">
                <a:latin typeface="Arial" charset="0"/>
              </a:endParaRPr>
            </a:p>
          </p:txBody>
        </p:sp>
        <p:sp>
          <p:nvSpPr>
            <p:cNvPr id="2069" name="Line 23"/>
            <p:cNvSpPr>
              <a:spLocks noChangeShapeType="1"/>
            </p:cNvSpPr>
            <p:nvPr/>
          </p:nvSpPr>
          <p:spPr bwMode="auto">
            <a:xfrm flipV="1">
              <a:off x="3994" y="4104"/>
              <a:ext cx="1" cy="32"/>
            </a:xfrm>
            <a:prstGeom prst="line">
              <a:avLst/>
            </a:prstGeom>
            <a:grpFill/>
            <a:ln w="0">
              <a:noFill/>
              <a:round/>
              <a:headEnd/>
              <a:tailEnd/>
            </a:ln>
            <a:extLst/>
          </p:spPr>
          <p:txBody>
            <a:bodyPr/>
            <a:lstStyle/>
            <a:p>
              <a:pPr>
                <a:defRPr/>
              </a:pPr>
              <a:endParaRPr lang="en-US">
                <a:latin typeface="Arial" charset="0"/>
              </a:endParaRPr>
            </a:p>
          </p:txBody>
        </p:sp>
        <p:sp>
          <p:nvSpPr>
            <p:cNvPr id="2070" name="Line 24"/>
            <p:cNvSpPr>
              <a:spLocks noChangeShapeType="1"/>
            </p:cNvSpPr>
            <p:nvPr/>
          </p:nvSpPr>
          <p:spPr bwMode="auto">
            <a:xfrm flipV="1">
              <a:off x="4571" y="4104"/>
              <a:ext cx="1" cy="32"/>
            </a:xfrm>
            <a:prstGeom prst="line">
              <a:avLst/>
            </a:prstGeom>
            <a:grpFill/>
            <a:ln w="0">
              <a:noFill/>
              <a:round/>
              <a:headEnd/>
              <a:tailEnd/>
            </a:ln>
            <a:extLst/>
          </p:spPr>
          <p:txBody>
            <a:bodyPr/>
            <a:lstStyle/>
            <a:p>
              <a:pPr>
                <a:defRPr/>
              </a:pPr>
              <a:endParaRPr lang="en-US">
                <a:latin typeface="Arial" charset="0"/>
              </a:endParaRPr>
            </a:p>
          </p:txBody>
        </p:sp>
        <p:sp>
          <p:nvSpPr>
            <p:cNvPr id="2071" name="Line 25"/>
            <p:cNvSpPr>
              <a:spLocks noChangeShapeType="1"/>
            </p:cNvSpPr>
            <p:nvPr/>
          </p:nvSpPr>
          <p:spPr bwMode="auto">
            <a:xfrm flipV="1">
              <a:off x="5146" y="4104"/>
              <a:ext cx="1" cy="32"/>
            </a:xfrm>
            <a:prstGeom prst="line">
              <a:avLst/>
            </a:prstGeom>
            <a:grpFill/>
            <a:ln w="0">
              <a:noFill/>
              <a:round/>
              <a:headEnd/>
              <a:tailEnd/>
            </a:ln>
            <a:extLst/>
          </p:spPr>
          <p:txBody>
            <a:bodyPr/>
            <a:lstStyle/>
            <a:p>
              <a:pPr>
                <a:defRPr/>
              </a:pPr>
              <a:endParaRPr lang="en-US">
                <a:latin typeface="Arial" charset="0"/>
              </a:endParaRPr>
            </a:p>
          </p:txBody>
        </p:sp>
        <p:sp>
          <p:nvSpPr>
            <p:cNvPr id="2072" name="Line 26"/>
            <p:cNvSpPr>
              <a:spLocks noChangeShapeType="1"/>
            </p:cNvSpPr>
            <p:nvPr/>
          </p:nvSpPr>
          <p:spPr bwMode="auto">
            <a:xfrm flipV="1">
              <a:off x="5723" y="4104"/>
              <a:ext cx="1" cy="32"/>
            </a:xfrm>
            <a:prstGeom prst="line">
              <a:avLst/>
            </a:prstGeom>
            <a:grpFill/>
            <a:ln w="0">
              <a:noFill/>
              <a:round/>
              <a:headEnd/>
              <a:tailEnd/>
            </a:ln>
            <a:extLst/>
          </p:spPr>
          <p:txBody>
            <a:bodyPr/>
            <a:lstStyle/>
            <a:p>
              <a:pPr>
                <a:defRPr/>
              </a:pPr>
              <a:endParaRPr lang="en-US">
                <a:latin typeface="Arial" charset="0"/>
              </a:endParaRPr>
            </a:p>
          </p:txBody>
        </p:sp>
        <p:sp>
          <p:nvSpPr>
            <p:cNvPr id="2073" name="Rectangle 27"/>
            <p:cNvSpPr>
              <a:spLocks noChangeArrowheads="1"/>
            </p:cNvSpPr>
            <p:nvPr/>
          </p:nvSpPr>
          <p:spPr bwMode="auto">
            <a:xfrm>
              <a:off x="824" y="293"/>
              <a:ext cx="5187" cy="4"/>
            </a:xfrm>
            <a:prstGeom prst="rect">
              <a:avLst/>
            </a:prstGeom>
            <a:grpFill/>
            <a:ln w="4">
              <a:noFill/>
              <a:miter lim="800000"/>
              <a:headEnd/>
              <a:tailEnd/>
            </a:ln>
          </p:spPr>
          <p:txBody>
            <a:bodyPr/>
            <a:lstStyle/>
            <a:p>
              <a:pPr>
                <a:defRPr/>
              </a:pPr>
              <a:endParaRPr lang="en-US">
                <a:latin typeface="Arial" charset="0"/>
              </a:endParaRPr>
            </a:p>
          </p:txBody>
        </p:sp>
        <p:sp>
          <p:nvSpPr>
            <p:cNvPr id="2074" name="Rectangle 28"/>
            <p:cNvSpPr>
              <a:spLocks noChangeArrowheads="1"/>
            </p:cNvSpPr>
            <p:nvPr/>
          </p:nvSpPr>
          <p:spPr bwMode="auto">
            <a:xfrm>
              <a:off x="667" y="4202"/>
              <a:ext cx="257" cy="256"/>
            </a:xfrm>
            <a:prstGeom prst="rect">
              <a:avLst/>
            </a:prstGeom>
            <a:grpFill/>
            <a:ln w="9525">
              <a:noFill/>
              <a:miter lim="800000"/>
              <a:headEnd/>
              <a:tailEnd/>
            </a:ln>
            <a:extLst/>
          </p:spPr>
          <p:txBody>
            <a:bodyPr wrap="none" lIns="0" tIns="0" rIns="0" bIns="0">
              <a:spAutoFit/>
            </a:bodyPr>
            <a:lstStyle/>
            <a:p>
              <a:pPr>
                <a:defRPr/>
              </a:pPr>
              <a:r>
                <a:rPr lang="en-US" sz="2400">
                  <a:solidFill>
                    <a:srgbClr val="000000"/>
                  </a:solidFill>
                  <a:latin typeface="Arial" charset="0"/>
                </a:rPr>
                <a:t>-</a:t>
              </a:r>
              <a:r>
                <a:rPr lang="en-US" sz="1500">
                  <a:solidFill>
                    <a:srgbClr val="000000"/>
                  </a:solidFill>
                  <a:latin typeface="Arial" charset="0"/>
                </a:rPr>
                <a:t>3.0</a:t>
              </a:r>
              <a:endParaRPr lang="en-US" sz="1500">
                <a:latin typeface="Arial" charset="0"/>
              </a:endParaRPr>
            </a:p>
          </p:txBody>
        </p:sp>
        <p:sp>
          <p:nvSpPr>
            <p:cNvPr id="2075" name="Rectangle 29"/>
            <p:cNvSpPr>
              <a:spLocks noChangeArrowheads="1"/>
            </p:cNvSpPr>
            <p:nvPr/>
          </p:nvSpPr>
          <p:spPr bwMode="auto">
            <a:xfrm>
              <a:off x="1272" y="4253"/>
              <a:ext cx="230" cy="160"/>
            </a:xfrm>
            <a:prstGeom prst="rect">
              <a:avLst/>
            </a:prstGeom>
            <a:grpFill/>
            <a:ln w="9525">
              <a:noFill/>
              <a:miter lim="800000"/>
              <a:headEnd/>
              <a:tailEnd/>
            </a:ln>
            <a:extLst/>
          </p:spPr>
          <p:txBody>
            <a:bodyPr wrap="none" lIns="0" tIns="0" rIns="0" bIns="0">
              <a:spAutoFit/>
            </a:bodyPr>
            <a:lstStyle/>
            <a:p>
              <a:pPr>
                <a:defRPr/>
              </a:pPr>
              <a:r>
                <a:rPr lang="en-US" sz="1500">
                  <a:solidFill>
                    <a:srgbClr val="000000"/>
                  </a:solidFill>
                  <a:latin typeface="Arial" charset="0"/>
                </a:rPr>
                <a:t>-2.5</a:t>
              </a:r>
              <a:endParaRPr lang="en-US" sz="1500">
                <a:latin typeface="Arial" charset="0"/>
              </a:endParaRPr>
            </a:p>
          </p:txBody>
        </p:sp>
        <p:sp>
          <p:nvSpPr>
            <p:cNvPr id="2076" name="Rectangle 30"/>
            <p:cNvSpPr>
              <a:spLocks noChangeArrowheads="1"/>
            </p:cNvSpPr>
            <p:nvPr/>
          </p:nvSpPr>
          <p:spPr bwMode="auto">
            <a:xfrm>
              <a:off x="1867" y="4202"/>
              <a:ext cx="257" cy="256"/>
            </a:xfrm>
            <a:prstGeom prst="rect">
              <a:avLst/>
            </a:prstGeom>
            <a:grpFill/>
            <a:ln w="9525">
              <a:noFill/>
              <a:miter lim="800000"/>
              <a:headEnd/>
              <a:tailEnd/>
            </a:ln>
            <a:extLst/>
          </p:spPr>
          <p:txBody>
            <a:bodyPr wrap="none" lIns="0" tIns="0" rIns="0" bIns="0">
              <a:spAutoFit/>
            </a:bodyPr>
            <a:lstStyle/>
            <a:p>
              <a:pPr>
                <a:defRPr/>
              </a:pPr>
              <a:r>
                <a:rPr lang="en-US" sz="2400">
                  <a:solidFill>
                    <a:srgbClr val="000000"/>
                  </a:solidFill>
                  <a:latin typeface="Arial" charset="0"/>
                </a:rPr>
                <a:t>-</a:t>
              </a:r>
              <a:r>
                <a:rPr lang="en-US" sz="1500">
                  <a:solidFill>
                    <a:srgbClr val="000000"/>
                  </a:solidFill>
                  <a:latin typeface="Arial" charset="0"/>
                </a:rPr>
                <a:t>2.0</a:t>
              </a:r>
              <a:endParaRPr lang="en-US" sz="1500">
                <a:latin typeface="Arial" charset="0"/>
              </a:endParaRPr>
            </a:p>
          </p:txBody>
        </p:sp>
        <p:sp>
          <p:nvSpPr>
            <p:cNvPr id="2077" name="Rectangle 31"/>
            <p:cNvSpPr>
              <a:spLocks noChangeArrowheads="1"/>
            </p:cNvSpPr>
            <p:nvPr/>
          </p:nvSpPr>
          <p:spPr bwMode="auto">
            <a:xfrm>
              <a:off x="2455" y="4253"/>
              <a:ext cx="230" cy="160"/>
            </a:xfrm>
            <a:prstGeom prst="rect">
              <a:avLst/>
            </a:prstGeom>
            <a:grpFill/>
            <a:ln w="9525">
              <a:noFill/>
              <a:miter lim="800000"/>
              <a:headEnd/>
              <a:tailEnd/>
            </a:ln>
            <a:extLst/>
          </p:spPr>
          <p:txBody>
            <a:bodyPr wrap="none" lIns="0" tIns="0" rIns="0" bIns="0">
              <a:spAutoFit/>
            </a:bodyPr>
            <a:lstStyle/>
            <a:p>
              <a:pPr>
                <a:defRPr/>
              </a:pPr>
              <a:r>
                <a:rPr lang="en-US" sz="1500">
                  <a:solidFill>
                    <a:srgbClr val="000000"/>
                  </a:solidFill>
                  <a:latin typeface="Arial" charset="0"/>
                </a:rPr>
                <a:t>-1.5</a:t>
              </a:r>
              <a:endParaRPr lang="en-US" sz="1500">
                <a:latin typeface="Arial" charset="0"/>
              </a:endParaRPr>
            </a:p>
          </p:txBody>
        </p:sp>
        <p:sp>
          <p:nvSpPr>
            <p:cNvPr id="2078" name="Rectangle 32"/>
            <p:cNvSpPr>
              <a:spLocks noChangeArrowheads="1"/>
            </p:cNvSpPr>
            <p:nvPr/>
          </p:nvSpPr>
          <p:spPr bwMode="auto">
            <a:xfrm>
              <a:off x="3000" y="4253"/>
              <a:ext cx="230" cy="160"/>
            </a:xfrm>
            <a:prstGeom prst="rect">
              <a:avLst/>
            </a:prstGeom>
            <a:grpFill/>
            <a:ln w="9525">
              <a:noFill/>
              <a:miter lim="800000"/>
              <a:headEnd/>
              <a:tailEnd/>
            </a:ln>
            <a:extLst/>
          </p:spPr>
          <p:txBody>
            <a:bodyPr wrap="none" lIns="0" tIns="0" rIns="0" bIns="0">
              <a:spAutoFit/>
            </a:bodyPr>
            <a:lstStyle/>
            <a:p>
              <a:pPr>
                <a:defRPr/>
              </a:pPr>
              <a:r>
                <a:rPr lang="en-US" sz="1500">
                  <a:solidFill>
                    <a:srgbClr val="000000"/>
                  </a:solidFill>
                  <a:latin typeface="Arial" charset="0"/>
                </a:rPr>
                <a:t>-1.0</a:t>
              </a:r>
              <a:endParaRPr lang="en-US" sz="1500">
                <a:latin typeface="Arial" charset="0"/>
              </a:endParaRPr>
            </a:p>
          </p:txBody>
        </p:sp>
        <p:sp>
          <p:nvSpPr>
            <p:cNvPr id="2079" name="Rectangle 33"/>
            <p:cNvSpPr>
              <a:spLocks noChangeArrowheads="1"/>
            </p:cNvSpPr>
            <p:nvPr/>
          </p:nvSpPr>
          <p:spPr bwMode="auto">
            <a:xfrm>
              <a:off x="3527" y="4202"/>
              <a:ext cx="257" cy="256"/>
            </a:xfrm>
            <a:prstGeom prst="rect">
              <a:avLst/>
            </a:prstGeom>
            <a:grpFill/>
            <a:ln w="9525">
              <a:noFill/>
              <a:miter lim="800000"/>
              <a:headEnd/>
              <a:tailEnd/>
            </a:ln>
            <a:extLst/>
          </p:spPr>
          <p:txBody>
            <a:bodyPr wrap="none" lIns="0" tIns="0" rIns="0" bIns="0">
              <a:spAutoFit/>
            </a:bodyPr>
            <a:lstStyle/>
            <a:p>
              <a:pPr>
                <a:defRPr/>
              </a:pPr>
              <a:r>
                <a:rPr lang="en-US" sz="2400">
                  <a:solidFill>
                    <a:srgbClr val="000000"/>
                  </a:solidFill>
                  <a:latin typeface="Arial" charset="0"/>
                </a:rPr>
                <a:t>-</a:t>
              </a:r>
              <a:r>
                <a:rPr lang="en-US" sz="1500">
                  <a:solidFill>
                    <a:srgbClr val="000000"/>
                  </a:solidFill>
                  <a:latin typeface="Arial" charset="0"/>
                </a:rPr>
                <a:t>0.5</a:t>
              </a:r>
              <a:endParaRPr lang="en-US" sz="1500">
                <a:latin typeface="Arial" charset="0"/>
              </a:endParaRPr>
            </a:p>
          </p:txBody>
        </p:sp>
        <p:sp>
          <p:nvSpPr>
            <p:cNvPr id="2080" name="Rectangle 34"/>
            <p:cNvSpPr>
              <a:spLocks noChangeArrowheads="1"/>
            </p:cNvSpPr>
            <p:nvPr/>
          </p:nvSpPr>
          <p:spPr bwMode="auto">
            <a:xfrm>
              <a:off x="4139" y="4253"/>
              <a:ext cx="186" cy="160"/>
            </a:xfrm>
            <a:prstGeom prst="rect">
              <a:avLst/>
            </a:prstGeom>
            <a:grpFill/>
            <a:ln w="9525">
              <a:noFill/>
              <a:miter lim="800000"/>
              <a:headEnd/>
              <a:tailEnd/>
            </a:ln>
            <a:extLst/>
          </p:spPr>
          <p:txBody>
            <a:bodyPr wrap="none" lIns="0" tIns="0" rIns="0" bIns="0">
              <a:spAutoFit/>
            </a:bodyPr>
            <a:lstStyle/>
            <a:p>
              <a:pPr>
                <a:defRPr/>
              </a:pPr>
              <a:r>
                <a:rPr lang="en-US" sz="1500">
                  <a:solidFill>
                    <a:srgbClr val="000000"/>
                  </a:solidFill>
                  <a:latin typeface="Arial" charset="0"/>
                </a:rPr>
                <a:t>0.0</a:t>
              </a:r>
              <a:endParaRPr lang="en-US" sz="1500">
                <a:latin typeface="Arial" charset="0"/>
              </a:endParaRPr>
            </a:p>
          </p:txBody>
        </p:sp>
        <p:sp>
          <p:nvSpPr>
            <p:cNvPr id="2081" name="Rectangle 35"/>
            <p:cNvSpPr>
              <a:spLocks noChangeArrowheads="1"/>
            </p:cNvSpPr>
            <p:nvPr/>
          </p:nvSpPr>
          <p:spPr bwMode="auto">
            <a:xfrm>
              <a:off x="4716" y="4250"/>
              <a:ext cx="186" cy="160"/>
            </a:xfrm>
            <a:prstGeom prst="rect">
              <a:avLst/>
            </a:prstGeom>
            <a:grpFill/>
            <a:ln w="9525">
              <a:noFill/>
              <a:miter lim="800000"/>
              <a:headEnd/>
              <a:tailEnd/>
            </a:ln>
            <a:extLst/>
          </p:spPr>
          <p:txBody>
            <a:bodyPr wrap="none" lIns="0" tIns="0" rIns="0" bIns="0">
              <a:spAutoFit/>
            </a:bodyPr>
            <a:lstStyle/>
            <a:p>
              <a:pPr>
                <a:defRPr/>
              </a:pPr>
              <a:r>
                <a:rPr lang="en-US" sz="1500">
                  <a:solidFill>
                    <a:srgbClr val="000000"/>
                  </a:solidFill>
                  <a:latin typeface="Arial" charset="0"/>
                </a:rPr>
                <a:t>0.5</a:t>
              </a:r>
              <a:endParaRPr lang="en-US" sz="1500">
                <a:latin typeface="Arial" charset="0"/>
              </a:endParaRPr>
            </a:p>
          </p:txBody>
        </p:sp>
        <p:sp>
          <p:nvSpPr>
            <p:cNvPr id="2082" name="Rectangle 36"/>
            <p:cNvSpPr>
              <a:spLocks noChangeArrowheads="1"/>
            </p:cNvSpPr>
            <p:nvPr/>
          </p:nvSpPr>
          <p:spPr bwMode="auto">
            <a:xfrm>
              <a:off x="5293" y="4250"/>
              <a:ext cx="186" cy="160"/>
            </a:xfrm>
            <a:prstGeom prst="rect">
              <a:avLst/>
            </a:prstGeom>
            <a:grpFill/>
            <a:ln w="9525">
              <a:noFill/>
              <a:miter lim="800000"/>
              <a:headEnd/>
              <a:tailEnd/>
            </a:ln>
            <a:extLst/>
          </p:spPr>
          <p:txBody>
            <a:bodyPr wrap="none" lIns="0" tIns="0" rIns="0" bIns="0">
              <a:spAutoFit/>
            </a:bodyPr>
            <a:lstStyle/>
            <a:p>
              <a:pPr>
                <a:defRPr/>
              </a:pPr>
              <a:r>
                <a:rPr lang="en-US" sz="1500">
                  <a:solidFill>
                    <a:srgbClr val="000000"/>
                  </a:solidFill>
                  <a:latin typeface="Arial" charset="0"/>
                </a:rPr>
                <a:t>1.0</a:t>
              </a:r>
              <a:endParaRPr lang="en-US" sz="1500">
                <a:latin typeface="Arial" charset="0"/>
              </a:endParaRPr>
            </a:p>
          </p:txBody>
        </p:sp>
        <p:sp>
          <p:nvSpPr>
            <p:cNvPr id="2083" name="Rectangle 37"/>
            <p:cNvSpPr>
              <a:spLocks noChangeArrowheads="1"/>
            </p:cNvSpPr>
            <p:nvPr/>
          </p:nvSpPr>
          <p:spPr bwMode="auto">
            <a:xfrm>
              <a:off x="5869" y="4250"/>
              <a:ext cx="186" cy="160"/>
            </a:xfrm>
            <a:prstGeom prst="rect">
              <a:avLst/>
            </a:prstGeom>
            <a:grpFill/>
            <a:ln w="9525">
              <a:noFill/>
              <a:miter lim="800000"/>
              <a:headEnd/>
              <a:tailEnd/>
            </a:ln>
            <a:extLst/>
          </p:spPr>
          <p:txBody>
            <a:bodyPr wrap="none" lIns="0" tIns="0" rIns="0" bIns="0">
              <a:spAutoFit/>
            </a:bodyPr>
            <a:lstStyle/>
            <a:p>
              <a:pPr>
                <a:defRPr/>
              </a:pPr>
              <a:r>
                <a:rPr lang="en-US" sz="1500" dirty="0">
                  <a:solidFill>
                    <a:srgbClr val="000000"/>
                  </a:solidFill>
                  <a:latin typeface="Arial" charset="0"/>
                </a:rPr>
                <a:t>1.5</a:t>
              </a:r>
              <a:endParaRPr lang="en-US" sz="1500" dirty="0">
                <a:latin typeface="Arial" charset="0"/>
              </a:endParaRPr>
            </a:p>
          </p:txBody>
        </p:sp>
        <p:sp>
          <p:nvSpPr>
            <p:cNvPr id="2084" name="Rectangle 38"/>
            <p:cNvSpPr>
              <a:spLocks noChangeArrowheads="1"/>
            </p:cNvSpPr>
            <p:nvPr/>
          </p:nvSpPr>
          <p:spPr bwMode="auto">
            <a:xfrm>
              <a:off x="3023" y="4522"/>
              <a:ext cx="697" cy="242"/>
            </a:xfrm>
            <a:prstGeom prst="rect">
              <a:avLst/>
            </a:prstGeom>
            <a:grpFill/>
            <a:ln w="9525">
              <a:noFill/>
              <a:miter lim="800000"/>
              <a:headEnd/>
              <a:tailEnd/>
            </a:ln>
            <a:extLst/>
          </p:spPr>
          <p:txBody>
            <a:bodyPr wrap="none" lIns="0" tIns="0" rIns="0" bIns="0">
              <a:spAutoFit/>
            </a:bodyPr>
            <a:lstStyle/>
            <a:p>
              <a:pPr>
                <a:defRPr/>
              </a:pPr>
              <a:r>
                <a:rPr lang="en-US" dirty="0">
                  <a:solidFill>
                    <a:srgbClr val="000000"/>
                  </a:solidFill>
                  <a:latin typeface="Arial" charset="0"/>
                </a:rPr>
                <a:t>Factor</a:t>
              </a:r>
              <a:r>
                <a:rPr lang="en-US" sz="1500" dirty="0">
                  <a:solidFill>
                    <a:srgbClr val="000000"/>
                  </a:solidFill>
                  <a:latin typeface="Arial" charset="0"/>
                </a:rPr>
                <a:t> 1</a:t>
              </a:r>
              <a:endParaRPr lang="en-US" sz="1500" dirty="0">
                <a:latin typeface="Arial" charset="0"/>
              </a:endParaRPr>
            </a:p>
          </p:txBody>
        </p:sp>
        <p:sp>
          <p:nvSpPr>
            <p:cNvPr id="2085" name="Rectangle 39"/>
            <p:cNvSpPr>
              <a:spLocks noChangeArrowheads="1"/>
            </p:cNvSpPr>
            <p:nvPr/>
          </p:nvSpPr>
          <p:spPr bwMode="auto">
            <a:xfrm>
              <a:off x="822" y="295"/>
              <a:ext cx="3" cy="3809"/>
            </a:xfrm>
            <a:prstGeom prst="rect">
              <a:avLst/>
            </a:prstGeom>
            <a:grpFill/>
            <a:ln w="4">
              <a:noFill/>
              <a:miter lim="800000"/>
              <a:headEnd/>
              <a:tailEnd/>
            </a:ln>
          </p:spPr>
          <p:txBody>
            <a:bodyPr/>
            <a:lstStyle/>
            <a:p>
              <a:pPr>
                <a:defRPr/>
              </a:pPr>
              <a:endParaRPr lang="en-US">
                <a:latin typeface="Arial" charset="0"/>
              </a:endParaRPr>
            </a:p>
          </p:txBody>
        </p:sp>
        <p:sp>
          <p:nvSpPr>
            <p:cNvPr id="2086" name="Line 40"/>
            <p:cNvSpPr>
              <a:spLocks noChangeShapeType="1"/>
            </p:cNvSpPr>
            <p:nvPr/>
          </p:nvSpPr>
          <p:spPr bwMode="auto">
            <a:xfrm>
              <a:off x="759" y="4104"/>
              <a:ext cx="65" cy="1"/>
            </a:xfrm>
            <a:prstGeom prst="line">
              <a:avLst/>
            </a:prstGeom>
            <a:grpFill/>
            <a:ln w="4">
              <a:noFill/>
              <a:round/>
              <a:headEnd/>
              <a:tailEnd/>
            </a:ln>
            <a:extLst/>
          </p:spPr>
          <p:txBody>
            <a:bodyPr/>
            <a:lstStyle/>
            <a:p>
              <a:pPr>
                <a:defRPr/>
              </a:pPr>
              <a:endParaRPr lang="en-US">
                <a:latin typeface="Arial" charset="0"/>
              </a:endParaRPr>
            </a:p>
          </p:txBody>
        </p:sp>
        <p:sp>
          <p:nvSpPr>
            <p:cNvPr id="2087" name="Line 41"/>
            <p:cNvSpPr>
              <a:spLocks noChangeShapeType="1"/>
            </p:cNvSpPr>
            <p:nvPr/>
          </p:nvSpPr>
          <p:spPr bwMode="auto">
            <a:xfrm>
              <a:off x="759" y="3470"/>
              <a:ext cx="65" cy="1"/>
            </a:xfrm>
            <a:prstGeom prst="line">
              <a:avLst/>
            </a:prstGeom>
            <a:grpFill/>
            <a:ln w="4">
              <a:noFill/>
              <a:round/>
              <a:headEnd/>
              <a:tailEnd/>
            </a:ln>
            <a:extLst/>
          </p:spPr>
          <p:txBody>
            <a:bodyPr/>
            <a:lstStyle/>
            <a:p>
              <a:pPr>
                <a:defRPr/>
              </a:pPr>
              <a:endParaRPr lang="en-US">
                <a:latin typeface="Arial" charset="0"/>
              </a:endParaRPr>
            </a:p>
          </p:txBody>
        </p:sp>
        <p:sp>
          <p:nvSpPr>
            <p:cNvPr id="2088" name="Line 42"/>
            <p:cNvSpPr>
              <a:spLocks noChangeShapeType="1"/>
            </p:cNvSpPr>
            <p:nvPr/>
          </p:nvSpPr>
          <p:spPr bwMode="auto">
            <a:xfrm>
              <a:off x="759" y="2835"/>
              <a:ext cx="65" cy="1"/>
            </a:xfrm>
            <a:prstGeom prst="line">
              <a:avLst/>
            </a:prstGeom>
            <a:grpFill/>
            <a:ln w="4">
              <a:noFill/>
              <a:round/>
              <a:headEnd/>
              <a:tailEnd/>
            </a:ln>
            <a:extLst/>
          </p:spPr>
          <p:txBody>
            <a:bodyPr/>
            <a:lstStyle/>
            <a:p>
              <a:pPr>
                <a:defRPr/>
              </a:pPr>
              <a:endParaRPr lang="en-US">
                <a:latin typeface="Arial" charset="0"/>
              </a:endParaRPr>
            </a:p>
          </p:txBody>
        </p:sp>
        <p:sp>
          <p:nvSpPr>
            <p:cNvPr id="2089" name="Line 43"/>
            <p:cNvSpPr>
              <a:spLocks noChangeShapeType="1"/>
            </p:cNvSpPr>
            <p:nvPr/>
          </p:nvSpPr>
          <p:spPr bwMode="auto">
            <a:xfrm>
              <a:off x="759" y="2200"/>
              <a:ext cx="65" cy="1"/>
            </a:xfrm>
            <a:prstGeom prst="line">
              <a:avLst/>
            </a:prstGeom>
            <a:grpFill/>
            <a:ln w="4">
              <a:noFill/>
              <a:round/>
              <a:headEnd/>
              <a:tailEnd/>
            </a:ln>
            <a:extLst/>
          </p:spPr>
          <p:txBody>
            <a:bodyPr/>
            <a:lstStyle/>
            <a:p>
              <a:pPr>
                <a:defRPr/>
              </a:pPr>
              <a:endParaRPr lang="en-US">
                <a:latin typeface="Arial" charset="0"/>
              </a:endParaRPr>
            </a:p>
          </p:txBody>
        </p:sp>
        <p:sp>
          <p:nvSpPr>
            <p:cNvPr id="2090" name="Line 44"/>
            <p:cNvSpPr>
              <a:spLocks noChangeShapeType="1"/>
            </p:cNvSpPr>
            <p:nvPr/>
          </p:nvSpPr>
          <p:spPr bwMode="auto">
            <a:xfrm>
              <a:off x="759" y="1566"/>
              <a:ext cx="65" cy="1"/>
            </a:xfrm>
            <a:prstGeom prst="line">
              <a:avLst/>
            </a:prstGeom>
            <a:grpFill/>
            <a:ln w="4">
              <a:noFill/>
              <a:round/>
              <a:headEnd/>
              <a:tailEnd/>
            </a:ln>
            <a:extLst/>
          </p:spPr>
          <p:txBody>
            <a:bodyPr/>
            <a:lstStyle/>
            <a:p>
              <a:pPr>
                <a:defRPr/>
              </a:pPr>
              <a:endParaRPr lang="en-US">
                <a:latin typeface="Arial" charset="0"/>
              </a:endParaRPr>
            </a:p>
          </p:txBody>
        </p:sp>
        <p:sp>
          <p:nvSpPr>
            <p:cNvPr id="2091" name="Line 45"/>
            <p:cNvSpPr>
              <a:spLocks noChangeShapeType="1"/>
            </p:cNvSpPr>
            <p:nvPr/>
          </p:nvSpPr>
          <p:spPr bwMode="auto">
            <a:xfrm>
              <a:off x="759" y="931"/>
              <a:ext cx="65" cy="1"/>
            </a:xfrm>
            <a:prstGeom prst="line">
              <a:avLst/>
            </a:prstGeom>
            <a:grpFill/>
            <a:ln w="4">
              <a:noFill/>
              <a:round/>
              <a:headEnd/>
              <a:tailEnd/>
            </a:ln>
            <a:extLst/>
          </p:spPr>
          <p:txBody>
            <a:bodyPr/>
            <a:lstStyle/>
            <a:p>
              <a:pPr>
                <a:defRPr/>
              </a:pPr>
              <a:endParaRPr lang="en-US">
                <a:latin typeface="Arial" charset="0"/>
              </a:endParaRPr>
            </a:p>
          </p:txBody>
        </p:sp>
        <p:sp>
          <p:nvSpPr>
            <p:cNvPr id="2092" name="Line 46"/>
            <p:cNvSpPr>
              <a:spLocks noChangeShapeType="1"/>
            </p:cNvSpPr>
            <p:nvPr/>
          </p:nvSpPr>
          <p:spPr bwMode="auto">
            <a:xfrm>
              <a:off x="759" y="295"/>
              <a:ext cx="65" cy="1"/>
            </a:xfrm>
            <a:prstGeom prst="line">
              <a:avLst/>
            </a:prstGeom>
            <a:grpFill/>
            <a:ln w="4">
              <a:noFill/>
              <a:round/>
              <a:headEnd/>
              <a:tailEnd/>
            </a:ln>
            <a:extLst/>
          </p:spPr>
          <p:txBody>
            <a:bodyPr/>
            <a:lstStyle/>
            <a:p>
              <a:pPr>
                <a:defRPr/>
              </a:pPr>
              <a:endParaRPr lang="en-US">
                <a:latin typeface="Arial" charset="0"/>
              </a:endParaRPr>
            </a:p>
          </p:txBody>
        </p:sp>
        <p:sp>
          <p:nvSpPr>
            <p:cNvPr id="2093" name="Line 47"/>
            <p:cNvSpPr>
              <a:spLocks noChangeShapeType="1"/>
            </p:cNvSpPr>
            <p:nvPr/>
          </p:nvSpPr>
          <p:spPr bwMode="auto">
            <a:xfrm>
              <a:off x="791" y="3787"/>
              <a:ext cx="33" cy="1"/>
            </a:xfrm>
            <a:prstGeom prst="line">
              <a:avLst/>
            </a:prstGeom>
            <a:grpFill/>
            <a:ln w="0">
              <a:noFill/>
              <a:round/>
              <a:headEnd/>
              <a:tailEnd/>
            </a:ln>
            <a:extLst/>
          </p:spPr>
          <p:txBody>
            <a:bodyPr/>
            <a:lstStyle/>
            <a:p>
              <a:pPr>
                <a:defRPr/>
              </a:pPr>
              <a:endParaRPr lang="en-US">
                <a:latin typeface="Arial" charset="0"/>
              </a:endParaRPr>
            </a:p>
          </p:txBody>
        </p:sp>
        <p:sp>
          <p:nvSpPr>
            <p:cNvPr id="2094" name="Line 48"/>
            <p:cNvSpPr>
              <a:spLocks noChangeShapeType="1"/>
            </p:cNvSpPr>
            <p:nvPr/>
          </p:nvSpPr>
          <p:spPr bwMode="auto">
            <a:xfrm>
              <a:off x="791" y="3152"/>
              <a:ext cx="33" cy="1"/>
            </a:xfrm>
            <a:prstGeom prst="line">
              <a:avLst/>
            </a:prstGeom>
            <a:grpFill/>
            <a:ln w="0">
              <a:noFill/>
              <a:round/>
              <a:headEnd/>
              <a:tailEnd/>
            </a:ln>
            <a:extLst/>
          </p:spPr>
          <p:txBody>
            <a:bodyPr/>
            <a:lstStyle/>
            <a:p>
              <a:pPr>
                <a:defRPr/>
              </a:pPr>
              <a:endParaRPr lang="en-US">
                <a:latin typeface="Arial" charset="0"/>
              </a:endParaRPr>
            </a:p>
          </p:txBody>
        </p:sp>
        <p:sp>
          <p:nvSpPr>
            <p:cNvPr id="2095" name="Line 49"/>
            <p:cNvSpPr>
              <a:spLocks noChangeShapeType="1"/>
            </p:cNvSpPr>
            <p:nvPr/>
          </p:nvSpPr>
          <p:spPr bwMode="auto">
            <a:xfrm>
              <a:off x="791" y="2518"/>
              <a:ext cx="33" cy="1"/>
            </a:xfrm>
            <a:prstGeom prst="line">
              <a:avLst/>
            </a:prstGeom>
            <a:grpFill/>
            <a:ln w="0">
              <a:noFill/>
              <a:round/>
              <a:headEnd/>
              <a:tailEnd/>
            </a:ln>
            <a:extLst/>
          </p:spPr>
          <p:txBody>
            <a:bodyPr/>
            <a:lstStyle/>
            <a:p>
              <a:pPr>
                <a:defRPr/>
              </a:pPr>
              <a:endParaRPr lang="en-US">
                <a:latin typeface="Arial" charset="0"/>
              </a:endParaRPr>
            </a:p>
          </p:txBody>
        </p:sp>
        <p:sp>
          <p:nvSpPr>
            <p:cNvPr id="2096" name="Line 50"/>
            <p:cNvSpPr>
              <a:spLocks noChangeShapeType="1"/>
            </p:cNvSpPr>
            <p:nvPr/>
          </p:nvSpPr>
          <p:spPr bwMode="auto">
            <a:xfrm>
              <a:off x="791" y="1883"/>
              <a:ext cx="33" cy="1"/>
            </a:xfrm>
            <a:prstGeom prst="line">
              <a:avLst/>
            </a:prstGeom>
            <a:grpFill/>
            <a:ln w="0">
              <a:noFill/>
              <a:round/>
              <a:headEnd/>
              <a:tailEnd/>
            </a:ln>
            <a:extLst/>
          </p:spPr>
          <p:txBody>
            <a:bodyPr/>
            <a:lstStyle/>
            <a:p>
              <a:pPr>
                <a:defRPr/>
              </a:pPr>
              <a:endParaRPr lang="en-US">
                <a:latin typeface="Arial" charset="0"/>
              </a:endParaRPr>
            </a:p>
          </p:txBody>
        </p:sp>
        <p:sp>
          <p:nvSpPr>
            <p:cNvPr id="2097" name="Line 51"/>
            <p:cNvSpPr>
              <a:spLocks noChangeShapeType="1"/>
            </p:cNvSpPr>
            <p:nvPr/>
          </p:nvSpPr>
          <p:spPr bwMode="auto">
            <a:xfrm>
              <a:off x="791" y="1248"/>
              <a:ext cx="33" cy="1"/>
            </a:xfrm>
            <a:prstGeom prst="line">
              <a:avLst/>
            </a:prstGeom>
            <a:grpFill/>
            <a:ln w="0">
              <a:noFill/>
              <a:round/>
              <a:headEnd/>
              <a:tailEnd/>
            </a:ln>
            <a:extLst/>
          </p:spPr>
          <p:txBody>
            <a:bodyPr/>
            <a:lstStyle/>
            <a:p>
              <a:pPr>
                <a:defRPr/>
              </a:pPr>
              <a:endParaRPr lang="en-US">
                <a:latin typeface="Arial" charset="0"/>
              </a:endParaRPr>
            </a:p>
          </p:txBody>
        </p:sp>
        <p:sp>
          <p:nvSpPr>
            <p:cNvPr id="2098" name="Line 52"/>
            <p:cNvSpPr>
              <a:spLocks noChangeShapeType="1"/>
            </p:cNvSpPr>
            <p:nvPr/>
          </p:nvSpPr>
          <p:spPr bwMode="auto">
            <a:xfrm>
              <a:off x="791" y="612"/>
              <a:ext cx="33" cy="1"/>
            </a:xfrm>
            <a:prstGeom prst="line">
              <a:avLst/>
            </a:prstGeom>
            <a:grpFill/>
            <a:ln w="0">
              <a:noFill/>
              <a:round/>
              <a:headEnd/>
              <a:tailEnd/>
            </a:ln>
            <a:extLst/>
          </p:spPr>
          <p:txBody>
            <a:bodyPr/>
            <a:lstStyle/>
            <a:p>
              <a:pPr>
                <a:defRPr/>
              </a:pPr>
              <a:endParaRPr lang="en-US">
                <a:latin typeface="Arial" charset="0"/>
              </a:endParaRPr>
            </a:p>
          </p:txBody>
        </p:sp>
        <p:sp>
          <p:nvSpPr>
            <p:cNvPr id="2099" name="Rectangle 53"/>
            <p:cNvSpPr>
              <a:spLocks noChangeArrowheads="1"/>
            </p:cNvSpPr>
            <p:nvPr/>
          </p:nvSpPr>
          <p:spPr bwMode="auto">
            <a:xfrm>
              <a:off x="6010" y="295"/>
              <a:ext cx="3" cy="3809"/>
            </a:xfrm>
            <a:prstGeom prst="rect">
              <a:avLst/>
            </a:prstGeom>
            <a:grpFill/>
            <a:ln w="4">
              <a:noFill/>
              <a:miter lim="800000"/>
              <a:headEnd/>
              <a:tailEnd/>
            </a:ln>
          </p:spPr>
          <p:txBody>
            <a:bodyPr/>
            <a:lstStyle/>
            <a:p>
              <a:pPr>
                <a:defRPr/>
              </a:pPr>
              <a:endParaRPr lang="en-US">
                <a:latin typeface="Arial" charset="0"/>
              </a:endParaRPr>
            </a:p>
          </p:txBody>
        </p:sp>
        <p:sp>
          <p:nvSpPr>
            <p:cNvPr id="2100" name="Rectangle 54"/>
            <p:cNvSpPr>
              <a:spLocks noChangeArrowheads="1"/>
            </p:cNvSpPr>
            <p:nvPr/>
          </p:nvSpPr>
          <p:spPr bwMode="auto">
            <a:xfrm>
              <a:off x="475" y="3965"/>
              <a:ext cx="257" cy="256"/>
            </a:xfrm>
            <a:prstGeom prst="rect">
              <a:avLst/>
            </a:prstGeom>
            <a:grpFill/>
            <a:ln w="9525">
              <a:noFill/>
              <a:miter lim="800000"/>
              <a:headEnd/>
              <a:tailEnd/>
            </a:ln>
            <a:extLst/>
          </p:spPr>
          <p:txBody>
            <a:bodyPr wrap="none" lIns="0" tIns="0" rIns="0" bIns="0">
              <a:spAutoFit/>
            </a:bodyPr>
            <a:lstStyle/>
            <a:p>
              <a:pPr>
                <a:defRPr/>
              </a:pPr>
              <a:r>
                <a:rPr lang="en-US" sz="2400">
                  <a:solidFill>
                    <a:srgbClr val="000000"/>
                  </a:solidFill>
                  <a:latin typeface="Arial" charset="0"/>
                </a:rPr>
                <a:t>-</a:t>
              </a:r>
              <a:r>
                <a:rPr lang="en-US" sz="1500">
                  <a:solidFill>
                    <a:srgbClr val="000000"/>
                  </a:solidFill>
                  <a:latin typeface="Arial" charset="0"/>
                </a:rPr>
                <a:t>1.0</a:t>
              </a:r>
              <a:endParaRPr lang="en-US" sz="1500">
                <a:latin typeface="Arial" charset="0"/>
              </a:endParaRPr>
            </a:p>
          </p:txBody>
        </p:sp>
        <p:sp>
          <p:nvSpPr>
            <p:cNvPr id="2101" name="Rectangle 55"/>
            <p:cNvSpPr>
              <a:spLocks noChangeArrowheads="1"/>
            </p:cNvSpPr>
            <p:nvPr/>
          </p:nvSpPr>
          <p:spPr bwMode="auto">
            <a:xfrm>
              <a:off x="475" y="3341"/>
              <a:ext cx="257" cy="256"/>
            </a:xfrm>
            <a:prstGeom prst="rect">
              <a:avLst/>
            </a:prstGeom>
            <a:grpFill/>
            <a:ln w="9525">
              <a:noFill/>
              <a:miter lim="800000"/>
              <a:headEnd/>
              <a:tailEnd/>
            </a:ln>
            <a:extLst/>
          </p:spPr>
          <p:txBody>
            <a:bodyPr wrap="none" lIns="0" tIns="0" rIns="0" bIns="0">
              <a:spAutoFit/>
            </a:bodyPr>
            <a:lstStyle/>
            <a:p>
              <a:pPr>
                <a:defRPr/>
              </a:pPr>
              <a:r>
                <a:rPr lang="en-US" sz="2400">
                  <a:solidFill>
                    <a:srgbClr val="000000"/>
                  </a:solidFill>
                  <a:latin typeface="Arial" charset="0"/>
                </a:rPr>
                <a:t>-</a:t>
              </a:r>
              <a:r>
                <a:rPr lang="en-US" sz="1500">
                  <a:solidFill>
                    <a:srgbClr val="000000"/>
                  </a:solidFill>
                  <a:latin typeface="Arial" charset="0"/>
                </a:rPr>
                <a:t>0.5</a:t>
              </a:r>
              <a:endParaRPr lang="en-US" sz="1500">
                <a:latin typeface="Arial" charset="0"/>
              </a:endParaRPr>
            </a:p>
          </p:txBody>
        </p:sp>
        <p:sp>
          <p:nvSpPr>
            <p:cNvPr id="2102" name="Rectangle 56"/>
            <p:cNvSpPr>
              <a:spLocks noChangeArrowheads="1"/>
            </p:cNvSpPr>
            <p:nvPr/>
          </p:nvSpPr>
          <p:spPr bwMode="auto">
            <a:xfrm>
              <a:off x="547" y="2748"/>
              <a:ext cx="186" cy="160"/>
            </a:xfrm>
            <a:prstGeom prst="rect">
              <a:avLst/>
            </a:prstGeom>
            <a:grpFill/>
            <a:ln w="9525">
              <a:noFill/>
              <a:miter lim="800000"/>
              <a:headEnd/>
              <a:tailEnd/>
            </a:ln>
            <a:extLst/>
          </p:spPr>
          <p:txBody>
            <a:bodyPr wrap="none" lIns="0" tIns="0" rIns="0" bIns="0">
              <a:spAutoFit/>
            </a:bodyPr>
            <a:lstStyle/>
            <a:p>
              <a:pPr>
                <a:defRPr/>
              </a:pPr>
              <a:r>
                <a:rPr lang="en-US" sz="1500">
                  <a:solidFill>
                    <a:srgbClr val="000000"/>
                  </a:solidFill>
                  <a:latin typeface="Arial" charset="0"/>
                </a:rPr>
                <a:t>0.0</a:t>
              </a:r>
              <a:endParaRPr lang="en-US" sz="1500">
                <a:latin typeface="Arial" charset="0"/>
              </a:endParaRPr>
            </a:p>
          </p:txBody>
        </p:sp>
        <p:sp>
          <p:nvSpPr>
            <p:cNvPr id="2103" name="Rectangle 57"/>
            <p:cNvSpPr>
              <a:spLocks noChangeArrowheads="1"/>
            </p:cNvSpPr>
            <p:nvPr/>
          </p:nvSpPr>
          <p:spPr bwMode="auto">
            <a:xfrm>
              <a:off x="547" y="2113"/>
              <a:ext cx="186" cy="160"/>
            </a:xfrm>
            <a:prstGeom prst="rect">
              <a:avLst/>
            </a:prstGeom>
            <a:grpFill/>
            <a:ln w="9525">
              <a:noFill/>
              <a:miter lim="800000"/>
              <a:headEnd/>
              <a:tailEnd/>
            </a:ln>
            <a:extLst/>
          </p:spPr>
          <p:txBody>
            <a:bodyPr wrap="none" lIns="0" tIns="0" rIns="0" bIns="0">
              <a:spAutoFit/>
            </a:bodyPr>
            <a:lstStyle/>
            <a:p>
              <a:pPr>
                <a:defRPr/>
              </a:pPr>
              <a:r>
                <a:rPr lang="en-US" sz="1500">
                  <a:solidFill>
                    <a:srgbClr val="000000"/>
                  </a:solidFill>
                  <a:latin typeface="Arial" charset="0"/>
                </a:rPr>
                <a:t>0.5</a:t>
              </a:r>
              <a:endParaRPr lang="en-US" sz="1500">
                <a:latin typeface="Arial" charset="0"/>
              </a:endParaRPr>
            </a:p>
          </p:txBody>
        </p:sp>
        <p:sp>
          <p:nvSpPr>
            <p:cNvPr id="2104" name="Rectangle 58"/>
            <p:cNvSpPr>
              <a:spLocks noChangeArrowheads="1"/>
            </p:cNvSpPr>
            <p:nvPr/>
          </p:nvSpPr>
          <p:spPr bwMode="auto">
            <a:xfrm>
              <a:off x="547" y="1479"/>
              <a:ext cx="186" cy="160"/>
            </a:xfrm>
            <a:prstGeom prst="rect">
              <a:avLst/>
            </a:prstGeom>
            <a:grpFill/>
            <a:ln w="9525">
              <a:noFill/>
              <a:miter lim="800000"/>
              <a:headEnd/>
              <a:tailEnd/>
            </a:ln>
            <a:extLst/>
          </p:spPr>
          <p:txBody>
            <a:bodyPr wrap="none" lIns="0" tIns="0" rIns="0" bIns="0">
              <a:spAutoFit/>
            </a:bodyPr>
            <a:lstStyle/>
            <a:p>
              <a:pPr>
                <a:defRPr/>
              </a:pPr>
              <a:r>
                <a:rPr lang="en-US" sz="1500">
                  <a:solidFill>
                    <a:srgbClr val="000000"/>
                  </a:solidFill>
                  <a:latin typeface="Arial" charset="0"/>
                </a:rPr>
                <a:t>1.0</a:t>
              </a:r>
              <a:endParaRPr lang="en-US" sz="1500">
                <a:latin typeface="Arial" charset="0"/>
              </a:endParaRPr>
            </a:p>
          </p:txBody>
        </p:sp>
        <p:sp>
          <p:nvSpPr>
            <p:cNvPr id="2105" name="Rectangle 59"/>
            <p:cNvSpPr>
              <a:spLocks noChangeArrowheads="1"/>
            </p:cNvSpPr>
            <p:nvPr/>
          </p:nvSpPr>
          <p:spPr bwMode="auto">
            <a:xfrm>
              <a:off x="535" y="843"/>
              <a:ext cx="186" cy="160"/>
            </a:xfrm>
            <a:prstGeom prst="rect">
              <a:avLst/>
            </a:prstGeom>
            <a:grpFill/>
            <a:ln w="9525">
              <a:noFill/>
              <a:miter lim="800000"/>
              <a:headEnd/>
              <a:tailEnd/>
            </a:ln>
            <a:extLst/>
          </p:spPr>
          <p:txBody>
            <a:bodyPr wrap="none" lIns="0" tIns="0" rIns="0" bIns="0">
              <a:spAutoFit/>
            </a:bodyPr>
            <a:lstStyle/>
            <a:p>
              <a:pPr>
                <a:defRPr/>
              </a:pPr>
              <a:r>
                <a:rPr lang="en-US" sz="1500">
                  <a:solidFill>
                    <a:srgbClr val="000000"/>
                  </a:solidFill>
                  <a:latin typeface="Arial" charset="0"/>
                </a:rPr>
                <a:t>1.5</a:t>
              </a:r>
              <a:endParaRPr lang="en-US" sz="1500">
                <a:latin typeface="Arial" charset="0"/>
              </a:endParaRPr>
            </a:p>
          </p:txBody>
        </p:sp>
        <p:sp>
          <p:nvSpPr>
            <p:cNvPr id="2106" name="Rectangle 60"/>
            <p:cNvSpPr>
              <a:spLocks noChangeArrowheads="1"/>
            </p:cNvSpPr>
            <p:nvPr/>
          </p:nvSpPr>
          <p:spPr bwMode="auto">
            <a:xfrm>
              <a:off x="547" y="208"/>
              <a:ext cx="186" cy="160"/>
            </a:xfrm>
            <a:prstGeom prst="rect">
              <a:avLst/>
            </a:prstGeom>
            <a:grpFill/>
            <a:ln w="9525">
              <a:noFill/>
              <a:miter lim="800000"/>
              <a:headEnd/>
              <a:tailEnd/>
            </a:ln>
            <a:extLst/>
          </p:spPr>
          <p:txBody>
            <a:bodyPr wrap="none" lIns="0" tIns="0" rIns="0" bIns="0">
              <a:spAutoFit/>
            </a:bodyPr>
            <a:lstStyle/>
            <a:p>
              <a:pPr>
                <a:defRPr/>
              </a:pPr>
              <a:r>
                <a:rPr lang="en-US" sz="1500">
                  <a:solidFill>
                    <a:srgbClr val="000000"/>
                  </a:solidFill>
                  <a:latin typeface="Arial" charset="0"/>
                </a:rPr>
                <a:t>2.0</a:t>
              </a:r>
              <a:endParaRPr lang="en-US" sz="1500">
                <a:latin typeface="Arial" charset="0"/>
              </a:endParaRPr>
            </a:p>
          </p:txBody>
        </p:sp>
        <p:sp>
          <p:nvSpPr>
            <p:cNvPr id="2107" name="Rectangle 61"/>
            <p:cNvSpPr>
              <a:spLocks noChangeArrowheads="1"/>
            </p:cNvSpPr>
            <p:nvPr/>
          </p:nvSpPr>
          <p:spPr bwMode="auto">
            <a:xfrm rot="16200000">
              <a:off x="-155" y="2023"/>
              <a:ext cx="697" cy="242"/>
            </a:xfrm>
            <a:prstGeom prst="rect">
              <a:avLst/>
            </a:prstGeom>
            <a:grpFill/>
            <a:ln w="9525">
              <a:noFill/>
              <a:miter lim="800000"/>
              <a:headEnd/>
              <a:tailEnd/>
            </a:ln>
            <a:extLst/>
          </p:spPr>
          <p:txBody>
            <a:bodyPr wrap="none" lIns="0" tIns="0" rIns="0" bIns="0">
              <a:spAutoFit/>
            </a:bodyPr>
            <a:lstStyle/>
            <a:p>
              <a:pPr>
                <a:defRPr/>
              </a:pPr>
              <a:r>
                <a:rPr lang="en-US" dirty="0">
                  <a:solidFill>
                    <a:srgbClr val="000000"/>
                  </a:solidFill>
                  <a:latin typeface="Arial" charset="0"/>
                </a:rPr>
                <a:t>Factor</a:t>
              </a:r>
              <a:r>
                <a:rPr lang="en-US" sz="1500" dirty="0">
                  <a:solidFill>
                    <a:srgbClr val="000000"/>
                  </a:solidFill>
                  <a:latin typeface="Arial" charset="0"/>
                </a:rPr>
                <a:t> 2</a:t>
              </a:r>
              <a:endParaRPr lang="en-US" sz="1500" dirty="0">
                <a:latin typeface="Arial" charset="0"/>
              </a:endParaRPr>
            </a:p>
          </p:txBody>
        </p:sp>
        <p:sp>
          <p:nvSpPr>
            <p:cNvPr id="2108" name="Rectangle 70"/>
            <p:cNvSpPr>
              <a:spLocks noChangeArrowheads="1"/>
            </p:cNvSpPr>
            <p:nvPr/>
          </p:nvSpPr>
          <p:spPr bwMode="auto">
            <a:xfrm>
              <a:off x="4163" y="1842"/>
              <a:ext cx="663" cy="242"/>
            </a:xfrm>
            <a:prstGeom prst="rect">
              <a:avLst/>
            </a:prstGeom>
            <a:grpFill/>
            <a:ln w="9525">
              <a:noFill/>
              <a:miter lim="800000"/>
              <a:headEnd/>
              <a:tailEnd/>
            </a:ln>
            <a:extLst/>
          </p:spPr>
          <p:txBody>
            <a:bodyPr lIns="0" tIns="0" rIns="0" bIns="0">
              <a:spAutoFit/>
            </a:bodyPr>
            <a:lstStyle/>
            <a:p>
              <a:pPr>
                <a:defRPr/>
              </a:pPr>
              <a:r>
                <a:rPr lang="en-US" b="1" dirty="0">
                  <a:latin typeface="Arial" charset="0"/>
                </a:rPr>
                <a:t>1</a:t>
              </a:r>
              <a:r>
                <a:rPr lang="en-US" dirty="0">
                  <a:latin typeface="Arial" charset="0"/>
                </a:rPr>
                <a:t>P</a:t>
              </a:r>
              <a:r>
                <a:rPr lang="en-US" baseline="-25000" dirty="0">
                  <a:latin typeface="Arial" charset="0"/>
                </a:rPr>
                <a:t>FA</a:t>
              </a:r>
            </a:p>
          </p:txBody>
        </p:sp>
        <p:sp>
          <p:nvSpPr>
            <p:cNvPr id="2109" name="Rectangle 71"/>
            <p:cNvSpPr>
              <a:spLocks noChangeArrowheads="1"/>
            </p:cNvSpPr>
            <p:nvPr/>
          </p:nvSpPr>
          <p:spPr bwMode="auto">
            <a:xfrm>
              <a:off x="2935" y="2678"/>
              <a:ext cx="643" cy="242"/>
            </a:xfrm>
            <a:prstGeom prst="rect">
              <a:avLst/>
            </a:prstGeom>
            <a:grpFill/>
            <a:ln w="9525">
              <a:noFill/>
              <a:miter lim="800000"/>
              <a:headEnd/>
              <a:tailEnd/>
            </a:ln>
            <a:extLst/>
          </p:spPr>
          <p:txBody>
            <a:bodyPr lIns="0" tIns="0" rIns="0" bIns="0">
              <a:spAutoFit/>
            </a:bodyPr>
            <a:lstStyle/>
            <a:p>
              <a:pPr>
                <a:defRPr/>
              </a:pPr>
              <a:r>
                <a:rPr lang="en-US" b="1" dirty="0">
                  <a:latin typeface="Arial" charset="0"/>
                </a:rPr>
                <a:t>2</a:t>
              </a:r>
              <a:r>
                <a:rPr lang="en-US" dirty="0">
                  <a:latin typeface="Arial" charset="0"/>
                </a:rPr>
                <a:t>P</a:t>
              </a:r>
              <a:r>
                <a:rPr lang="en-US" baseline="-25000" dirty="0">
                  <a:latin typeface="Arial" charset="0"/>
                </a:rPr>
                <a:t>FA-</a:t>
              </a:r>
            </a:p>
          </p:txBody>
        </p:sp>
        <p:sp>
          <p:nvSpPr>
            <p:cNvPr id="2110" name="Rectangle 72"/>
            <p:cNvSpPr>
              <a:spLocks noChangeArrowheads="1"/>
            </p:cNvSpPr>
            <p:nvPr/>
          </p:nvSpPr>
          <p:spPr bwMode="auto">
            <a:xfrm>
              <a:off x="2963" y="2429"/>
              <a:ext cx="711" cy="242"/>
            </a:xfrm>
            <a:prstGeom prst="rect">
              <a:avLst/>
            </a:prstGeom>
            <a:grpFill/>
            <a:ln w="9525">
              <a:noFill/>
              <a:miter lim="800000"/>
              <a:headEnd/>
              <a:tailEnd/>
            </a:ln>
            <a:extLst/>
          </p:spPr>
          <p:txBody>
            <a:bodyPr lIns="0" tIns="0" rIns="0" bIns="0">
              <a:spAutoFit/>
            </a:bodyPr>
            <a:lstStyle/>
            <a:p>
              <a:pPr>
                <a:defRPr/>
              </a:pPr>
              <a:r>
                <a:rPr lang="en-US" b="1" dirty="0">
                  <a:latin typeface="Arial" charset="0"/>
                </a:rPr>
                <a:t>3</a:t>
              </a:r>
              <a:r>
                <a:rPr lang="en-US" dirty="0">
                  <a:latin typeface="Arial" charset="0"/>
                </a:rPr>
                <a:t>P</a:t>
              </a:r>
              <a:r>
                <a:rPr lang="en-US" baseline="-25000" dirty="0">
                  <a:latin typeface="Arial" charset="0"/>
                </a:rPr>
                <a:t>FA</a:t>
              </a:r>
            </a:p>
          </p:txBody>
        </p:sp>
        <p:sp>
          <p:nvSpPr>
            <p:cNvPr id="2111" name="Rectangle 73"/>
            <p:cNvSpPr>
              <a:spLocks noChangeArrowheads="1"/>
            </p:cNvSpPr>
            <p:nvPr/>
          </p:nvSpPr>
          <p:spPr bwMode="auto">
            <a:xfrm>
              <a:off x="3321" y="3101"/>
              <a:ext cx="593" cy="242"/>
            </a:xfrm>
            <a:prstGeom prst="rect">
              <a:avLst/>
            </a:prstGeom>
            <a:grpFill/>
            <a:ln w="9525">
              <a:noFill/>
              <a:miter lim="800000"/>
              <a:headEnd/>
              <a:tailEnd/>
            </a:ln>
            <a:extLst/>
          </p:spPr>
          <p:txBody>
            <a:bodyPr lIns="0" tIns="0" rIns="0" bIns="0">
              <a:spAutoFit/>
            </a:bodyPr>
            <a:lstStyle/>
            <a:p>
              <a:pPr>
                <a:defRPr/>
              </a:pPr>
              <a:r>
                <a:rPr lang="en-US" b="1" dirty="0">
                  <a:latin typeface="Arial" charset="0"/>
                </a:rPr>
                <a:t>4</a:t>
              </a:r>
              <a:r>
                <a:rPr lang="en-US" dirty="0">
                  <a:latin typeface="Arial" charset="0"/>
                </a:rPr>
                <a:t>P</a:t>
              </a:r>
              <a:r>
                <a:rPr lang="en-US" baseline="-25000" dirty="0">
                  <a:latin typeface="Arial" charset="0"/>
                </a:rPr>
                <a:t>FA</a:t>
              </a:r>
            </a:p>
          </p:txBody>
        </p:sp>
        <p:sp>
          <p:nvSpPr>
            <p:cNvPr id="2112" name="Rectangle 82"/>
            <p:cNvSpPr>
              <a:spLocks noChangeArrowheads="1"/>
            </p:cNvSpPr>
            <p:nvPr/>
          </p:nvSpPr>
          <p:spPr bwMode="auto">
            <a:xfrm>
              <a:off x="5018" y="956"/>
              <a:ext cx="576" cy="242"/>
            </a:xfrm>
            <a:prstGeom prst="rect">
              <a:avLst/>
            </a:prstGeom>
            <a:grpFill/>
            <a:ln w="9525">
              <a:noFill/>
              <a:miter lim="800000"/>
              <a:headEnd/>
              <a:tailEnd/>
            </a:ln>
            <a:extLst/>
          </p:spPr>
          <p:txBody>
            <a:bodyPr lIns="0" tIns="0" rIns="0" bIns="0">
              <a:spAutoFit/>
            </a:bodyPr>
            <a:lstStyle/>
            <a:p>
              <a:pPr>
                <a:defRPr/>
              </a:pPr>
              <a:r>
                <a:rPr lang="en-US" b="1" dirty="0">
                  <a:latin typeface="Arial" charset="0"/>
                </a:rPr>
                <a:t>1</a:t>
              </a:r>
              <a:r>
                <a:rPr lang="en-US" dirty="0">
                  <a:latin typeface="Arial" charset="0"/>
                </a:rPr>
                <a:t>M</a:t>
              </a:r>
              <a:r>
                <a:rPr lang="en-US" baseline="-25000" dirty="0">
                  <a:latin typeface="Arial" charset="0"/>
                </a:rPr>
                <a:t>FA</a:t>
              </a:r>
            </a:p>
          </p:txBody>
        </p:sp>
        <p:sp>
          <p:nvSpPr>
            <p:cNvPr id="2113" name="Rectangle 83"/>
            <p:cNvSpPr>
              <a:spLocks noChangeArrowheads="1"/>
            </p:cNvSpPr>
            <p:nvPr/>
          </p:nvSpPr>
          <p:spPr bwMode="auto">
            <a:xfrm>
              <a:off x="2225" y="2248"/>
              <a:ext cx="681" cy="242"/>
            </a:xfrm>
            <a:prstGeom prst="rect">
              <a:avLst/>
            </a:prstGeom>
            <a:grpFill/>
            <a:ln w="9525">
              <a:noFill/>
              <a:miter lim="800000"/>
              <a:headEnd/>
              <a:tailEnd/>
            </a:ln>
            <a:extLst/>
          </p:spPr>
          <p:txBody>
            <a:bodyPr lIns="0" tIns="0" rIns="0" bIns="0">
              <a:spAutoFit/>
            </a:bodyPr>
            <a:lstStyle/>
            <a:p>
              <a:pPr>
                <a:defRPr/>
              </a:pPr>
              <a:r>
                <a:rPr lang="en-US" b="1" dirty="0">
                  <a:latin typeface="Arial" charset="0"/>
                </a:rPr>
                <a:t>2</a:t>
              </a:r>
              <a:r>
                <a:rPr lang="en-US" dirty="0">
                  <a:latin typeface="Arial" charset="0"/>
                </a:rPr>
                <a:t>M</a:t>
              </a:r>
              <a:r>
                <a:rPr lang="en-US" baseline="-25000" dirty="0">
                  <a:latin typeface="Arial" charset="0"/>
                </a:rPr>
                <a:t>FA</a:t>
              </a:r>
            </a:p>
          </p:txBody>
        </p:sp>
        <p:sp>
          <p:nvSpPr>
            <p:cNvPr id="2114" name="Rectangle 84"/>
            <p:cNvSpPr>
              <a:spLocks noChangeArrowheads="1"/>
            </p:cNvSpPr>
            <p:nvPr/>
          </p:nvSpPr>
          <p:spPr bwMode="auto">
            <a:xfrm>
              <a:off x="2257" y="1992"/>
              <a:ext cx="649" cy="242"/>
            </a:xfrm>
            <a:prstGeom prst="rect">
              <a:avLst/>
            </a:prstGeom>
            <a:grpFill/>
            <a:ln w="9525">
              <a:noFill/>
              <a:miter lim="800000"/>
              <a:headEnd/>
              <a:tailEnd/>
            </a:ln>
            <a:extLst/>
          </p:spPr>
          <p:txBody>
            <a:bodyPr lIns="0" tIns="0" rIns="0" bIns="0">
              <a:spAutoFit/>
            </a:bodyPr>
            <a:lstStyle/>
            <a:p>
              <a:pPr>
                <a:defRPr/>
              </a:pPr>
              <a:r>
                <a:rPr lang="en-US" b="1" dirty="0">
                  <a:latin typeface="Arial" charset="0"/>
                </a:rPr>
                <a:t>3</a:t>
              </a:r>
              <a:r>
                <a:rPr lang="en-US" dirty="0">
                  <a:latin typeface="Arial" charset="0"/>
                </a:rPr>
                <a:t>M</a:t>
              </a:r>
              <a:r>
                <a:rPr lang="en-US" baseline="-25000" dirty="0">
                  <a:latin typeface="Arial" charset="0"/>
                </a:rPr>
                <a:t>FA</a:t>
              </a:r>
            </a:p>
          </p:txBody>
        </p:sp>
        <p:sp>
          <p:nvSpPr>
            <p:cNvPr id="2115" name="Rectangle 85"/>
            <p:cNvSpPr>
              <a:spLocks noChangeArrowheads="1"/>
            </p:cNvSpPr>
            <p:nvPr/>
          </p:nvSpPr>
          <p:spPr bwMode="auto">
            <a:xfrm>
              <a:off x="2551" y="2887"/>
              <a:ext cx="595" cy="242"/>
            </a:xfrm>
            <a:prstGeom prst="rect">
              <a:avLst/>
            </a:prstGeom>
            <a:grpFill/>
            <a:ln w="9525">
              <a:noFill/>
              <a:miter lim="800000"/>
              <a:headEnd/>
              <a:tailEnd/>
            </a:ln>
            <a:extLst/>
          </p:spPr>
          <p:txBody>
            <a:bodyPr lIns="0" tIns="0" rIns="0" bIns="0">
              <a:spAutoFit/>
            </a:bodyPr>
            <a:lstStyle/>
            <a:p>
              <a:pPr>
                <a:defRPr/>
              </a:pPr>
              <a:r>
                <a:rPr lang="en-US" b="1" dirty="0">
                  <a:latin typeface="Arial" charset="0"/>
                </a:rPr>
                <a:t>4</a:t>
              </a:r>
              <a:r>
                <a:rPr lang="en-US" dirty="0">
                  <a:latin typeface="Arial" charset="0"/>
                </a:rPr>
                <a:t>M</a:t>
              </a:r>
              <a:r>
                <a:rPr lang="en-US" baseline="-25000" dirty="0">
                  <a:latin typeface="Arial" charset="0"/>
                </a:rPr>
                <a:t>FA</a:t>
              </a:r>
            </a:p>
          </p:txBody>
        </p:sp>
        <p:sp>
          <p:nvSpPr>
            <p:cNvPr id="2116" name="Rectangle 86"/>
            <p:cNvSpPr>
              <a:spLocks noChangeArrowheads="1"/>
            </p:cNvSpPr>
            <p:nvPr/>
          </p:nvSpPr>
          <p:spPr bwMode="auto">
            <a:xfrm>
              <a:off x="824" y="2832"/>
              <a:ext cx="5187" cy="4"/>
            </a:xfrm>
            <a:prstGeom prst="rect">
              <a:avLst/>
            </a:prstGeom>
            <a:grpFill/>
            <a:ln w="9525">
              <a:noFill/>
              <a:prstDash val="sysDash"/>
              <a:miter lim="800000"/>
              <a:headEnd/>
              <a:tailEnd/>
            </a:ln>
          </p:spPr>
          <p:txBody>
            <a:bodyPr/>
            <a:lstStyle/>
            <a:p>
              <a:pPr>
                <a:defRPr/>
              </a:pPr>
              <a:endParaRPr lang="en-US">
                <a:latin typeface="Arial" charset="0"/>
              </a:endParaRPr>
            </a:p>
          </p:txBody>
        </p:sp>
        <p:sp>
          <p:nvSpPr>
            <p:cNvPr id="2117" name="Rectangle 87"/>
            <p:cNvSpPr>
              <a:spLocks noChangeArrowheads="1"/>
            </p:cNvSpPr>
            <p:nvPr/>
          </p:nvSpPr>
          <p:spPr bwMode="auto">
            <a:xfrm>
              <a:off x="4280" y="295"/>
              <a:ext cx="3" cy="3809"/>
            </a:xfrm>
            <a:prstGeom prst="rect">
              <a:avLst/>
            </a:prstGeom>
            <a:grpFill/>
            <a:ln w="4">
              <a:noFill/>
              <a:prstDash val="sysDash"/>
              <a:miter lim="800000"/>
              <a:headEnd/>
              <a:tailEnd/>
            </a:ln>
          </p:spPr>
          <p:txBody>
            <a:bodyPr/>
            <a:lstStyle/>
            <a:p>
              <a:pPr>
                <a:defRPr/>
              </a:pPr>
              <a:endParaRPr lang="en-US">
                <a:latin typeface="Arial" charset="0"/>
              </a:endParaRPr>
            </a:p>
          </p:txBody>
        </p:sp>
      </p:grpSp>
      <p:sp>
        <p:nvSpPr>
          <p:cNvPr id="30723" name="Title 1"/>
          <p:cNvSpPr>
            <a:spLocks noGrp="1"/>
          </p:cNvSpPr>
          <p:nvPr>
            <p:ph type="title"/>
          </p:nvPr>
        </p:nvSpPr>
        <p:spPr>
          <a:xfrm>
            <a:off x="12700" y="0"/>
            <a:ext cx="9131300" cy="954088"/>
          </a:xfrm>
        </p:spPr>
        <p:txBody>
          <a:bodyPr/>
          <a:lstStyle/>
          <a:p>
            <a:r>
              <a:rPr lang="en-US" sz="2800" dirty="0" smtClean="0">
                <a:solidFill>
                  <a:srgbClr val="333333"/>
                </a:solidFill>
                <a:effectLst/>
              </a:rPr>
              <a:t>Data: Wheat 599 lines in 4 environments with 1442 markers</a:t>
            </a:r>
          </a:p>
        </p:txBody>
      </p:sp>
      <p:cxnSp>
        <p:nvCxnSpPr>
          <p:cNvPr id="5" name="Straight Connector 4"/>
          <p:cNvCxnSpPr>
            <a:stCxn id="2073" idx="1"/>
            <a:endCxn id="2054" idx="0"/>
          </p:cNvCxnSpPr>
          <p:nvPr/>
        </p:nvCxnSpPr>
        <p:spPr bwMode="auto">
          <a:xfrm>
            <a:off x="966301" y="1168389"/>
            <a:ext cx="0" cy="4926311"/>
          </a:xfrm>
          <a:prstGeom prst="lin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a:stCxn id="2074" idx="0"/>
          </p:cNvCxnSpPr>
          <p:nvPr/>
        </p:nvCxnSpPr>
        <p:spPr bwMode="auto">
          <a:xfrm flipV="1">
            <a:off x="930063" y="6094700"/>
            <a:ext cx="6687460" cy="41964"/>
          </a:xfrm>
          <a:prstGeom prst="lin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flipV="1">
            <a:off x="932668" y="1170932"/>
            <a:ext cx="6687460" cy="41964"/>
          </a:xfrm>
          <a:prstGeom prst="lin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p:nvPr/>
        </p:nvCxnSpPr>
        <p:spPr bwMode="auto">
          <a:xfrm>
            <a:off x="7617523" y="1137869"/>
            <a:ext cx="0" cy="4926311"/>
          </a:xfrm>
          <a:prstGeom prst="lin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Connector 2"/>
          <p:cNvCxnSpPr/>
          <p:nvPr/>
        </p:nvCxnSpPr>
        <p:spPr bwMode="auto">
          <a:xfrm flipV="1">
            <a:off x="5360608" y="1261218"/>
            <a:ext cx="3815" cy="4833482"/>
          </a:xfrm>
          <a:prstGeom prst="line">
            <a:avLst/>
          </a:prstGeom>
          <a:solidFill>
            <a:schemeClr val="accent1"/>
          </a:solidFill>
          <a:ln w="12700" cap="sq" cmpd="sng"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a:stCxn id="2088" idx="1"/>
          </p:cNvCxnSpPr>
          <p:nvPr/>
        </p:nvCxnSpPr>
        <p:spPr bwMode="auto">
          <a:xfrm flipV="1">
            <a:off x="966301" y="4389439"/>
            <a:ext cx="6651222" cy="10173"/>
          </a:xfrm>
          <a:prstGeom prst="line">
            <a:avLst/>
          </a:prstGeom>
          <a:solidFill>
            <a:schemeClr val="accent1"/>
          </a:solidFill>
          <a:ln w="12700" cap="sq" cmpd="sng" algn="ctr">
            <a:solidFill>
              <a:schemeClr val="tx1"/>
            </a:solidFill>
            <a:prstDash val="sys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959819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66775" y="247973"/>
            <a:ext cx="7820025" cy="830263"/>
          </a:xfrm>
        </p:spPr>
        <p:txBody>
          <a:bodyPr/>
          <a:lstStyle/>
          <a:p>
            <a:r>
              <a:rPr lang="en-US" sz="2000" dirty="0" smtClean="0">
                <a:solidFill>
                  <a:srgbClr val="333333"/>
                </a:solidFill>
                <a:effectLst/>
              </a:rPr>
              <a:t>Average (across four environments) correlations between predicted and observed performance derived from models using only pedigree, only markers or pedigree + markers for two cross-validation schemes (CV1 and CV2).</a:t>
            </a:r>
          </a:p>
        </p:txBody>
      </p:sp>
      <p:sp>
        <p:nvSpPr>
          <p:cNvPr id="31747" name="Content Placeholder 2"/>
          <p:cNvSpPr>
            <a:spLocks noGrp="1"/>
          </p:cNvSpPr>
          <p:nvPr>
            <p:ph idx="1"/>
          </p:nvPr>
        </p:nvSpPr>
        <p:spPr/>
        <p:txBody>
          <a:bodyPr/>
          <a:lstStyle/>
          <a:p>
            <a:endParaRPr lang="en-US" smtClean="0"/>
          </a:p>
        </p:txBody>
      </p:sp>
      <p:graphicFrame>
        <p:nvGraphicFramePr>
          <p:cNvPr id="31748" name="Object 4"/>
          <p:cNvGraphicFramePr>
            <a:graphicFrameLocks noChangeAspect="1"/>
          </p:cNvGraphicFramePr>
          <p:nvPr>
            <p:extLst>
              <p:ext uri="{D42A27DB-BD31-4B8C-83A1-F6EECF244321}">
                <p14:modId xmlns:p14="http://schemas.microsoft.com/office/powerpoint/2010/main" val="2495818345"/>
              </p:ext>
            </p:extLst>
          </p:nvPr>
        </p:nvGraphicFramePr>
        <p:xfrm>
          <a:off x="0" y="1401951"/>
          <a:ext cx="9144000" cy="5143500"/>
        </p:xfrm>
        <a:graphic>
          <a:graphicData uri="http://schemas.openxmlformats.org/presentationml/2006/ole">
            <mc:AlternateContent xmlns:mc="http://schemas.openxmlformats.org/markup-compatibility/2006">
              <mc:Choice xmlns:v="urn:schemas-microsoft-com:vml" Requires="v">
                <p:oleObj spid="_x0000_s8331" name="Presentation" r:id="rId4" imgW="4032534" imgH="3023511" progId="PowerPoint.Show.12">
                  <p:embed/>
                </p:oleObj>
              </mc:Choice>
              <mc:Fallback>
                <p:oleObj name="Presentation" r:id="rId4" imgW="4032534" imgH="3023511" progId="PowerPoint.Show.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0195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4418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1692174"/>
              </p:ext>
            </p:extLst>
          </p:nvPr>
        </p:nvGraphicFramePr>
        <p:xfrm>
          <a:off x="46494" y="216983"/>
          <a:ext cx="9029700" cy="5827359"/>
        </p:xfrm>
        <a:graphic>
          <a:graphicData uri="http://schemas.openxmlformats.org/drawingml/2006/table">
            <a:tbl>
              <a:tblPr firstRow="1" firstCol="1" bandRow="1">
                <a:tableStyleId>{5C22544A-7EE6-4342-B048-85BDC9FD1C3A}</a:tableStyleId>
              </a:tblPr>
              <a:tblGrid>
                <a:gridCol w="1143550"/>
                <a:gridCol w="331218"/>
                <a:gridCol w="1088287"/>
                <a:gridCol w="1182923"/>
                <a:gridCol w="1813814"/>
                <a:gridCol w="1734954"/>
                <a:gridCol w="1734954"/>
              </a:tblGrid>
              <a:tr h="1271463">
                <a:tc gridSpan="7">
                  <a:txBody>
                    <a:bodyPr/>
                    <a:lstStyle/>
                    <a:p>
                      <a:pPr marL="0" marR="0">
                        <a:spcBef>
                          <a:spcPts val="0"/>
                        </a:spcBef>
                        <a:spcAft>
                          <a:spcPts val="0"/>
                        </a:spcAft>
                        <a:tabLst>
                          <a:tab pos="5863590" algn="l"/>
                          <a:tab pos="9761220" algn="l"/>
                        </a:tabLst>
                      </a:pPr>
                      <a:r>
                        <a:rPr lang="en-US" sz="1600" b="0" dirty="0">
                          <a:solidFill>
                            <a:schemeClr val="tx1"/>
                          </a:solidFill>
                          <a:effectLst/>
                        </a:rPr>
                        <a:t>Mean correlations between the predicted and observed values of genotypes for individual environments (E1, E2, E3, E4), and for three environments combined (E2, E3, E4) using five different factor analytic models (FA) for a cross-validation scheme (CV2), each with 10-fold cross-validation. The most accurate models are underlined.</a:t>
                      </a:r>
                      <a:endParaRPr lang="en-US" sz="1600" b="0" dirty="0">
                        <a:solidFill>
                          <a:schemeClr val="tx1"/>
                        </a:solidFill>
                        <a:effectLst/>
                        <a:latin typeface="Times New Roman"/>
                        <a:ea typeface="Times New Roman"/>
                      </a:endParaRPr>
                    </a:p>
                  </a:txBody>
                  <a:tcPr marL="36972" marR="3697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50136">
                <a:tc>
                  <a:txBody>
                    <a:bodyPr/>
                    <a:lstStyle/>
                    <a:p>
                      <a:endParaRPr lang="en-US" sz="1400" b="0" dirty="0">
                        <a:solidFill>
                          <a:schemeClr val="tx1"/>
                        </a:solidFill>
                        <a:effectLst/>
                        <a:latin typeface="Times New Roman"/>
                      </a:endParaRPr>
                    </a:p>
                  </a:txBody>
                  <a:tcPr marL="36972" marR="36972" marT="0" marB="0" anchor="ctr"/>
                </a:tc>
                <a:tc>
                  <a:txBody>
                    <a:bodyPr/>
                    <a:lstStyle/>
                    <a:p>
                      <a:pPr marL="0" marR="0" algn="ctr">
                        <a:spcBef>
                          <a:spcPts val="0"/>
                        </a:spcBef>
                        <a:spcAft>
                          <a:spcPts val="0"/>
                        </a:spcAft>
                      </a:pPr>
                      <a:r>
                        <a:rPr lang="en-US" sz="1400">
                          <a:effectLst/>
                        </a:rPr>
                        <a:t> </a:t>
                      </a:r>
                      <a:endParaRPr lang="en-US" sz="1400">
                        <a:effectLst/>
                        <a:latin typeface="Times New Roman"/>
                        <a:ea typeface="Times New Roman"/>
                      </a:endParaRPr>
                    </a:p>
                  </a:txBody>
                  <a:tcPr marL="36972" marR="36972" marT="0" marB="0"/>
                </a:tc>
                <a:tc>
                  <a:txBody>
                    <a:bodyPr/>
                    <a:lstStyle/>
                    <a:p>
                      <a:pPr marL="0" marR="0" algn="ctr">
                        <a:spcBef>
                          <a:spcPts val="0"/>
                        </a:spcBef>
                        <a:spcAft>
                          <a:spcPts val="0"/>
                        </a:spcAft>
                      </a:pPr>
                      <a:r>
                        <a:rPr lang="en-US" sz="1400" dirty="0">
                          <a:effectLst/>
                        </a:rPr>
                        <a:t>FA additive </a:t>
                      </a:r>
                    </a:p>
                    <a:p>
                      <a:pPr marL="0" marR="0" algn="ctr">
                        <a:spcBef>
                          <a:spcPts val="0"/>
                        </a:spcBef>
                        <a:spcAft>
                          <a:spcPts val="0"/>
                        </a:spcAft>
                      </a:pPr>
                      <a:r>
                        <a:rPr lang="en-US" sz="1400" dirty="0" smtClean="0">
                          <a:effectLst/>
                        </a:rPr>
                        <a:t>pedigree</a:t>
                      </a:r>
                      <a:endParaRPr lang="en-US" sz="1400" dirty="0">
                        <a:effectLst/>
                      </a:endParaRPr>
                    </a:p>
                  </a:txBody>
                  <a:tcPr marL="36972" marR="36972" marT="0" marB="0" anchor="ctr"/>
                </a:tc>
                <a:tc>
                  <a:txBody>
                    <a:bodyPr/>
                    <a:lstStyle/>
                    <a:p>
                      <a:pPr marL="0" marR="0" algn="ctr">
                        <a:spcBef>
                          <a:spcPts val="0"/>
                        </a:spcBef>
                        <a:spcAft>
                          <a:spcPts val="0"/>
                        </a:spcAft>
                      </a:pPr>
                      <a:r>
                        <a:rPr lang="en-US" sz="1400" dirty="0">
                          <a:effectLst/>
                        </a:rPr>
                        <a:t>FA additive</a:t>
                      </a:r>
                    </a:p>
                    <a:p>
                      <a:pPr marL="0" marR="0" algn="ctr">
                        <a:spcBef>
                          <a:spcPts val="0"/>
                        </a:spcBef>
                        <a:spcAft>
                          <a:spcPts val="0"/>
                        </a:spcAft>
                      </a:pPr>
                      <a:r>
                        <a:rPr lang="en-US" sz="1400" dirty="0" smtClean="0">
                          <a:effectLst/>
                        </a:rPr>
                        <a:t>genomic</a:t>
                      </a:r>
                      <a:endParaRPr lang="en-US" sz="1400" dirty="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dirty="0">
                          <a:effectLst/>
                        </a:rPr>
                        <a:t>FA pedigree additive, FA </a:t>
                      </a:r>
                      <a:r>
                        <a:rPr lang="en-US" sz="1400" dirty="0" smtClean="0">
                          <a:effectLst/>
                        </a:rPr>
                        <a:t>genomics</a:t>
                      </a:r>
                      <a:r>
                        <a:rPr lang="en-US" sz="1400" baseline="0" dirty="0" smtClean="0">
                          <a:effectLst/>
                        </a:rPr>
                        <a:t> </a:t>
                      </a:r>
                      <a:r>
                        <a:rPr lang="en-US" sz="1400" dirty="0" smtClean="0">
                          <a:effectLst/>
                        </a:rPr>
                        <a:t>additive </a:t>
                      </a:r>
                      <a:endParaRPr lang="en-US" sz="1400" dirty="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dirty="0">
                          <a:effectLst/>
                        </a:rPr>
                        <a:t>FA pedigree additive, FA pedigree additive × additive </a:t>
                      </a:r>
                    </a:p>
                  </a:txBody>
                  <a:tcPr marL="36972" marR="36972" marT="0" marB="0" anchor="ctr"/>
                </a:tc>
                <a:tc>
                  <a:txBody>
                    <a:bodyPr/>
                    <a:lstStyle/>
                    <a:p>
                      <a:pPr marL="0" marR="0" algn="ctr">
                        <a:spcBef>
                          <a:spcPts val="0"/>
                        </a:spcBef>
                        <a:spcAft>
                          <a:spcPts val="0"/>
                        </a:spcAft>
                      </a:pPr>
                      <a:r>
                        <a:rPr lang="en-US" sz="1400" dirty="0">
                          <a:effectLst/>
                        </a:rPr>
                        <a:t>FA genomic additive, FA genomic additive × </a:t>
                      </a:r>
                      <a:r>
                        <a:rPr lang="en-US" sz="1400" dirty="0" smtClean="0">
                          <a:effectLst/>
                        </a:rPr>
                        <a:t>additive</a:t>
                      </a:r>
                      <a:endParaRPr lang="en-US" sz="1400" dirty="0">
                        <a:effectLst/>
                      </a:endParaRPr>
                    </a:p>
                  </a:txBody>
                  <a:tcPr marL="36972" marR="36972" marT="0" marB="0" anchor="ctr"/>
                </a:tc>
              </a:tr>
              <a:tr h="606932">
                <a:tc>
                  <a:txBody>
                    <a:bodyPr/>
                    <a:lstStyle/>
                    <a:p>
                      <a:pPr marL="0" marR="0">
                        <a:spcBef>
                          <a:spcPts val="0"/>
                        </a:spcBef>
                        <a:spcAft>
                          <a:spcPts val="0"/>
                        </a:spcAft>
                      </a:pPr>
                      <a:r>
                        <a:rPr lang="en-US" sz="1400" b="0" dirty="0">
                          <a:solidFill>
                            <a:schemeClr val="tx1"/>
                          </a:solidFill>
                          <a:effectLst/>
                        </a:rPr>
                        <a:t>E1</a:t>
                      </a:r>
                      <a:endParaRPr lang="en-US" sz="1400" b="0" dirty="0">
                        <a:solidFill>
                          <a:schemeClr val="tx1"/>
                        </a:solidFill>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 </a:t>
                      </a:r>
                      <a:endParaRPr lang="en-US" sz="1400">
                        <a:effectLst/>
                        <a:latin typeface="Times New Roman"/>
                        <a:ea typeface="Times New Roman"/>
                      </a:endParaRPr>
                    </a:p>
                  </a:txBody>
                  <a:tcPr marL="36972" marR="36972" marT="0" marB="0"/>
                </a:tc>
                <a:tc>
                  <a:txBody>
                    <a:bodyPr/>
                    <a:lstStyle/>
                    <a:p>
                      <a:pPr marL="0" marR="0" algn="ctr">
                        <a:spcBef>
                          <a:spcPts val="0"/>
                        </a:spcBef>
                        <a:spcAft>
                          <a:spcPts val="0"/>
                        </a:spcAft>
                      </a:pPr>
                      <a:r>
                        <a:rPr lang="en-US" sz="1400">
                          <a:effectLst/>
                        </a:rPr>
                        <a:t>0.437</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0.467</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0.469</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0.512</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u="sng">
                          <a:effectLst/>
                        </a:rPr>
                        <a:t>0.554</a:t>
                      </a:r>
                      <a:endParaRPr lang="en-US" sz="1400">
                        <a:effectLst/>
                        <a:latin typeface="Times New Roman"/>
                        <a:ea typeface="Times New Roman"/>
                      </a:endParaRPr>
                    </a:p>
                  </a:txBody>
                  <a:tcPr marL="36972" marR="36972" marT="0" marB="0" anchor="ctr"/>
                </a:tc>
              </a:tr>
              <a:tr h="606932">
                <a:tc>
                  <a:txBody>
                    <a:bodyPr/>
                    <a:lstStyle/>
                    <a:p>
                      <a:pPr marL="0" marR="0">
                        <a:spcBef>
                          <a:spcPts val="0"/>
                        </a:spcBef>
                        <a:spcAft>
                          <a:spcPts val="0"/>
                        </a:spcAft>
                      </a:pPr>
                      <a:r>
                        <a:rPr lang="en-US" sz="1400" b="0" dirty="0">
                          <a:solidFill>
                            <a:schemeClr val="tx1"/>
                          </a:solidFill>
                          <a:effectLst/>
                        </a:rPr>
                        <a:t>E2</a:t>
                      </a:r>
                      <a:endParaRPr lang="en-US" sz="1400" b="0" dirty="0">
                        <a:solidFill>
                          <a:schemeClr val="tx1"/>
                        </a:solidFill>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 </a:t>
                      </a:r>
                      <a:endParaRPr lang="en-US" sz="1400">
                        <a:effectLst/>
                        <a:latin typeface="Times New Roman"/>
                        <a:ea typeface="Times New Roman"/>
                      </a:endParaRPr>
                    </a:p>
                  </a:txBody>
                  <a:tcPr marL="36972" marR="36972" marT="0" marB="0"/>
                </a:tc>
                <a:tc>
                  <a:txBody>
                    <a:bodyPr/>
                    <a:lstStyle/>
                    <a:p>
                      <a:pPr marL="0" marR="0" algn="ctr">
                        <a:spcBef>
                          <a:spcPts val="0"/>
                        </a:spcBef>
                        <a:spcAft>
                          <a:spcPts val="0"/>
                        </a:spcAft>
                      </a:pPr>
                      <a:r>
                        <a:rPr lang="en-US" sz="1400">
                          <a:effectLst/>
                        </a:rPr>
                        <a:t>0.610</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0.621</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u="sng">
                          <a:effectLst/>
                        </a:rPr>
                        <a:t>0.638</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0.612</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0.637</a:t>
                      </a:r>
                      <a:endParaRPr lang="en-US" sz="1400">
                        <a:effectLst/>
                        <a:latin typeface="Times New Roman"/>
                        <a:ea typeface="Times New Roman"/>
                      </a:endParaRPr>
                    </a:p>
                  </a:txBody>
                  <a:tcPr marL="36972" marR="36972" marT="0" marB="0" anchor="ctr"/>
                </a:tc>
              </a:tr>
              <a:tr h="578032">
                <a:tc>
                  <a:txBody>
                    <a:bodyPr/>
                    <a:lstStyle/>
                    <a:p>
                      <a:pPr marL="0" marR="0">
                        <a:spcBef>
                          <a:spcPts val="0"/>
                        </a:spcBef>
                        <a:spcAft>
                          <a:spcPts val="0"/>
                        </a:spcAft>
                      </a:pPr>
                      <a:r>
                        <a:rPr lang="en-US" sz="1400" b="0" dirty="0">
                          <a:solidFill>
                            <a:schemeClr val="tx1"/>
                          </a:solidFill>
                          <a:effectLst/>
                        </a:rPr>
                        <a:t>E3</a:t>
                      </a:r>
                      <a:endParaRPr lang="en-US" sz="1400" b="0" dirty="0">
                        <a:solidFill>
                          <a:schemeClr val="tx1"/>
                        </a:solidFill>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 </a:t>
                      </a:r>
                      <a:endParaRPr lang="en-US" sz="1400">
                        <a:effectLst/>
                        <a:latin typeface="Times New Roman"/>
                        <a:ea typeface="Times New Roman"/>
                      </a:endParaRPr>
                    </a:p>
                  </a:txBody>
                  <a:tcPr marL="36972" marR="36972" marT="0" marB="0"/>
                </a:tc>
                <a:tc>
                  <a:txBody>
                    <a:bodyPr/>
                    <a:lstStyle/>
                    <a:p>
                      <a:pPr marL="0" marR="0" algn="ctr">
                        <a:spcBef>
                          <a:spcPts val="0"/>
                        </a:spcBef>
                        <a:spcAft>
                          <a:spcPts val="0"/>
                        </a:spcAft>
                      </a:pPr>
                      <a:r>
                        <a:rPr lang="en-US" sz="1400">
                          <a:effectLst/>
                        </a:rPr>
                        <a:t>0.631</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0.577</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0.612</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u="sng">
                          <a:effectLst/>
                        </a:rPr>
                        <a:t>0.634</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0.603</a:t>
                      </a:r>
                      <a:endParaRPr lang="en-US" sz="1400">
                        <a:effectLst/>
                        <a:latin typeface="Times New Roman"/>
                        <a:ea typeface="Times New Roman"/>
                      </a:endParaRPr>
                    </a:p>
                  </a:txBody>
                  <a:tcPr marL="36972" marR="36972" marT="0" marB="0" anchor="ctr"/>
                </a:tc>
              </a:tr>
              <a:tr h="606932">
                <a:tc>
                  <a:txBody>
                    <a:bodyPr/>
                    <a:lstStyle/>
                    <a:p>
                      <a:pPr marL="0" marR="0">
                        <a:spcBef>
                          <a:spcPts val="0"/>
                        </a:spcBef>
                        <a:spcAft>
                          <a:spcPts val="0"/>
                        </a:spcAft>
                      </a:pPr>
                      <a:r>
                        <a:rPr lang="en-US" sz="1400" b="0" dirty="0">
                          <a:solidFill>
                            <a:schemeClr val="tx1"/>
                          </a:solidFill>
                          <a:effectLst/>
                        </a:rPr>
                        <a:t>E4</a:t>
                      </a:r>
                      <a:endParaRPr lang="en-US" sz="1400" b="0" dirty="0">
                        <a:solidFill>
                          <a:schemeClr val="tx1"/>
                        </a:solidFill>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 </a:t>
                      </a:r>
                      <a:endParaRPr lang="en-US" sz="1400">
                        <a:effectLst/>
                        <a:latin typeface="Times New Roman"/>
                        <a:ea typeface="Times New Roman"/>
                      </a:endParaRPr>
                    </a:p>
                  </a:txBody>
                  <a:tcPr marL="36972" marR="36972" marT="0" marB="0"/>
                </a:tc>
                <a:tc>
                  <a:txBody>
                    <a:bodyPr/>
                    <a:lstStyle/>
                    <a:p>
                      <a:pPr marL="0" marR="0" algn="ctr">
                        <a:spcBef>
                          <a:spcPts val="0"/>
                        </a:spcBef>
                        <a:spcAft>
                          <a:spcPts val="0"/>
                        </a:spcAft>
                      </a:pPr>
                      <a:r>
                        <a:rPr lang="en-US" sz="1400">
                          <a:effectLst/>
                        </a:rPr>
                        <a:t>0.513</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0.458</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0.448</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u="sng">
                          <a:effectLst/>
                        </a:rPr>
                        <a:t>0.531</a:t>
                      </a:r>
                      <a:endParaRPr lang="en-US" sz="140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a:effectLst/>
                        </a:rPr>
                        <a:t>0.465</a:t>
                      </a:r>
                      <a:endParaRPr lang="en-US" sz="1400">
                        <a:effectLst/>
                        <a:latin typeface="Times New Roman"/>
                        <a:ea typeface="Times New Roman"/>
                      </a:endParaRPr>
                    </a:p>
                  </a:txBody>
                  <a:tcPr marL="36972" marR="36972" marT="0" marB="0" anchor="ctr"/>
                </a:tc>
              </a:tr>
              <a:tr h="606932">
                <a:tc>
                  <a:txBody>
                    <a:bodyPr/>
                    <a:lstStyle/>
                    <a:p>
                      <a:pPr marL="0" marR="0">
                        <a:spcBef>
                          <a:spcPts val="0"/>
                        </a:spcBef>
                        <a:spcAft>
                          <a:spcPts val="0"/>
                        </a:spcAft>
                      </a:pPr>
                      <a:r>
                        <a:rPr lang="en-US" sz="1400" b="0" dirty="0">
                          <a:solidFill>
                            <a:schemeClr val="tx1"/>
                          </a:solidFill>
                          <a:effectLst/>
                        </a:rPr>
                        <a:t>E2 E3,E4</a:t>
                      </a:r>
                      <a:endParaRPr lang="en-US" sz="1400" b="0" dirty="0">
                        <a:solidFill>
                          <a:schemeClr val="tx1"/>
                        </a:solidFill>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dirty="0">
                          <a:effectLst/>
                        </a:rPr>
                        <a:t> </a:t>
                      </a:r>
                      <a:endParaRPr lang="en-US" sz="1400" dirty="0">
                        <a:effectLst/>
                        <a:latin typeface="Times New Roman"/>
                        <a:ea typeface="Times New Roman"/>
                      </a:endParaRPr>
                    </a:p>
                  </a:txBody>
                  <a:tcPr marL="36972" marR="36972" marT="0" marB="0"/>
                </a:tc>
                <a:tc>
                  <a:txBody>
                    <a:bodyPr/>
                    <a:lstStyle/>
                    <a:p>
                      <a:pPr marL="0" marR="0" algn="ctr">
                        <a:spcBef>
                          <a:spcPts val="0"/>
                        </a:spcBef>
                        <a:spcAft>
                          <a:spcPts val="0"/>
                        </a:spcAft>
                      </a:pPr>
                      <a:r>
                        <a:rPr lang="en-US" sz="1400" dirty="0">
                          <a:effectLst/>
                        </a:rPr>
                        <a:t>0.585</a:t>
                      </a:r>
                      <a:endParaRPr lang="en-US" sz="1400" dirty="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dirty="0">
                          <a:effectLst/>
                        </a:rPr>
                        <a:t>0.552</a:t>
                      </a:r>
                      <a:endParaRPr lang="en-US" sz="1400" dirty="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dirty="0">
                          <a:effectLst/>
                        </a:rPr>
                        <a:t>0.566</a:t>
                      </a:r>
                      <a:endParaRPr lang="en-US" sz="1400" dirty="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u="sng" dirty="0">
                          <a:effectLst/>
                        </a:rPr>
                        <a:t>0.592</a:t>
                      </a:r>
                      <a:endParaRPr lang="en-US" sz="1400" dirty="0">
                        <a:effectLst/>
                        <a:latin typeface="Times New Roman"/>
                        <a:ea typeface="Times New Roman"/>
                      </a:endParaRPr>
                    </a:p>
                  </a:txBody>
                  <a:tcPr marL="36972" marR="36972" marT="0" marB="0" anchor="ctr"/>
                </a:tc>
                <a:tc>
                  <a:txBody>
                    <a:bodyPr/>
                    <a:lstStyle/>
                    <a:p>
                      <a:pPr marL="0" marR="0" algn="ctr">
                        <a:spcBef>
                          <a:spcPts val="0"/>
                        </a:spcBef>
                        <a:spcAft>
                          <a:spcPts val="0"/>
                        </a:spcAft>
                      </a:pPr>
                      <a:r>
                        <a:rPr lang="en-US" sz="1400" dirty="0">
                          <a:effectLst/>
                        </a:rPr>
                        <a:t>0.568</a:t>
                      </a:r>
                      <a:endParaRPr lang="en-US" sz="1400" dirty="0">
                        <a:effectLst/>
                        <a:latin typeface="Times New Roman"/>
                        <a:ea typeface="Times New Roman"/>
                      </a:endParaRPr>
                    </a:p>
                  </a:txBody>
                  <a:tcPr marL="36972" marR="36972" marT="0" marB="0" anchor="ctr"/>
                </a:tc>
              </a:tr>
            </a:tbl>
          </a:graphicData>
        </a:graphic>
      </p:graphicFrame>
    </p:spTree>
    <p:extLst>
      <p:ext uri="{BB962C8B-B14F-4D97-AF65-F5344CB8AC3E}">
        <p14:creationId xmlns:p14="http://schemas.microsoft.com/office/powerpoint/2010/main" val="2795466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sz="2400" b="1" dirty="0" smtClean="0">
                <a:solidFill>
                  <a:srgbClr val="C00000"/>
                </a:solidFill>
                <a:effectLst/>
              </a:rPr>
              <a:t>How to </a:t>
            </a:r>
            <a:r>
              <a:rPr lang="en-US" sz="2400" b="1" dirty="0">
                <a:solidFill>
                  <a:srgbClr val="C00000"/>
                </a:solidFill>
                <a:effectLst/>
              </a:rPr>
              <a:t>assess </a:t>
            </a:r>
            <a:r>
              <a:rPr lang="en-US" sz="2400" b="1" dirty="0" smtClean="0">
                <a:solidFill>
                  <a:srgbClr val="C00000"/>
                </a:solidFill>
                <a:effectLst/>
              </a:rPr>
              <a:t>GE?  -- estimate </a:t>
            </a:r>
            <a:r>
              <a:rPr lang="en-US" sz="2400" b="1" dirty="0">
                <a:solidFill>
                  <a:srgbClr val="C00000"/>
                </a:solidFill>
                <a:effectLst/>
              </a:rPr>
              <a:t>genetic correlations </a:t>
            </a:r>
            <a:r>
              <a:rPr lang="en-US" sz="2400" b="1">
                <a:solidFill>
                  <a:srgbClr val="C00000"/>
                </a:solidFill>
                <a:effectLst/>
              </a:rPr>
              <a:t>of </a:t>
            </a:r>
            <a:r>
              <a:rPr lang="en-US" sz="2400" b="1" smtClean="0">
                <a:solidFill>
                  <a:srgbClr val="C00000"/>
                </a:solidFill>
                <a:effectLst/>
              </a:rPr>
              <a:t>line performance </a:t>
            </a:r>
            <a:r>
              <a:rPr lang="en-US" sz="2400" b="1" dirty="0">
                <a:solidFill>
                  <a:srgbClr val="C00000"/>
                </a:solidFill>
                <a:effectLst/>
              </a:rPr>
              <a:t>across environments</a:t>
            </a:r>
            <a:endParaRPr lang="en-US" sz="2400" b="1" dirty="0">
              <a:solidFill>
                <a:srgbClr val="C00000"/>
              </a:solidFill>
            </a:endParaRPr>
          </a:p>
        </p:txBody>
      </p:sp>
      <p:sp>
        <p:nvSpPr>
          <p:cNvPr id="3" name="Content Placeholder 2"/>
          <p:cNvSpPr>
            <a:spLocks noGrp="1"/>
          </p:cNvSpPr>
          <p:nvPr>
            <p:ph idx="1"/>
          </p:nvPr>
        </p:nvSpPr>
        <p:spPr/>
        <p:txBody>
          <a:bodyPr/>
          <a:lstStyle/>
          <a:p>
            <a:r>
              <a:rPr lang="en-US" dirty="0" smtClean="0">
                <a:effectLst/>
              </a:rPr>
              <a:t>Correlations </a:t>
            </a:r>
            <a:r>
              <a:rPr lang="en-US" dirty="0">
                <a:effectLst/>
              </a:rPr>
              <a:t>summarize the collective action of genes and environmental conditions, regardless of how different regions of the genome interact with different environmental factors. </a:t>
            </a:r>
            <a:endParaRPr lang="en-US" dirty="0" smtClean="0">
              <a:effectLst/>
            </a:endParaRPr>
          </a:p>
          <a:p>
            <a:r>
              <a:rPr lang="en-US" dirty="0" smtClean="0">
                <a:effectLst/>
              </a:rPr>
              <a:t>In </a:t>
            </a:r>
            <a:r>
              <a:rPr lang="en-US" dirty="0">
                <a:effectLst/>
              </a:rPr>
              <a:t>theory, the magnitude and sign of the interaction between genes and environmental conditions may vary across genes</a:t>
            </a:r>
            <a:endParaRPr lang="en-US" dirty="0"/>
          </a:p>
        </p:txBody>
      </p:sp>
    </p:spTree>
    <p:extLst>
      <p:ext uri="{BB962C8B-B14F-4D97-AF65-F5344CB8AC3E}">
        <p14:creationId xmlns:p14="http://schemas.microsoft.com/office/powerpoint/2010/main" val="423818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5512" cy="1139825"/>
          </a:xfrm>
        </p:spPr>
        <p:txBody>
          <a:bodyPr/>
          <a:lstStyle/>
          <a:p>
            <a:r>
              <a:rPr lang="en-US" sz="3600" b="1" dirty="0" smtClean="0">
                <a:solidFill>
                  <a:srgbClr val="C00000"/>
                </a:solidFill>
              </a:rPr>
              <a:t>How to assess  marker x environment?</a:t>
            </a:r>
            <a:endParaRPr lang="en-US" sz="3600" b="1" dirty="0">
              <a:solidFill>
                <a:srgbClr val="C00000"/>
              </a:solidFill>
            </a:endParaRPr>
          </a:p>
        </p:txBody>
      </p:sp>
      <p:sp>
        <p:nvSpPr>
          <p:cNvPr id="3" name="Content Placeholder 2"/>
          <p:cNvSpPr>
            <a:spLocks noGrp="1"/>
          </p:cNvSpPr>
          <p:nvPr>
            <p:ph idx="1"/>
          </p:nvPr>
        </p:nvSpPr>
        <p:spPr>
          <a:xfrm>
            <a:off x="410705" y="1057759"/>
            <a:ext cx="8229600" cy="5800241"/>
          </a:xfrm>
        </p:spPr>
        <p:txBody>
          <a:bodyPr/>
          <a:lstStyle/>
          <a:p>
            <a:r>
              <a:rPr lang="en-US" sz="2800" dirty="0">
                <a:effectLst/>
              </a:rPr>
              <a:t>M</a:t>
            </a:r>
            <a:r>
              <a:rPr lang="en-US" sz="2800" dirty="0" smtClean="0">
                <a:effectLst/>
              </a:rPr>
              <a:t>apping </a:t>
            </a:r>
            <a:r>
              <a:rPr lang="en-US" sz="2800" dirty="0">
                <a:effectLst/>
              </a:rPr>
              <a:t>of chromosome regions associated with phenotypic variability (e.g., QTL mapping</a:t>
            </a:r>
            <a:r>
              <a:rPr lang="en-US" sz="2800" dirty="0" smtClean="0">
                <a:effectLst/>
              </a:rPr>
              <a:t>)</a:t>
            </a:r>
          </a:p>
          <a:p>
            <a:pPr marL="0" indent="0">
              <a:buNone/>
            </a:pPr>
            <a:endParaRPr lang="en-US" sz="2800" dirty="0" smtClean="0">
              <a:effectLst/>
            </a:endParaRPr>
          </a:p>
          <a:p>
            <a:r>
              <a:rPr lang="en-US" sz="2800" dirty="0">
                <a:effectLst/>
              </a:rPr>
              <a:t>D</a:t>
            </a:r>
            <a:r>
              <a:rPr lang="en-US" sz="2800" dirty="0" smtClean="0">
                <a:effectLst/>
              </a:rPr>
              <a:t>ifferential </a:t>
            </a:r>
            <a:r>
              <a:rPr lang="en-US" sz="2800" dirty="0">
                <a:effectLst/>
              </a:rPr>
              <a:t>response of these chromosome regions across environments </a:t>
            </a:r>
            <a:r>
              <a:rPr lang="en-US" sz="2800" dirty="0" smtClean="0">
                <a:effectLst/>
              </a:rPr>
              <a:t>(</a:t>
            </a:r>
            <a:r>
              <a:rPr lang="en-US" sz="2800" dirty="0" err="1" smtClean="0">
                <a:effectLst/>
              </a:rPr>
              <a:t>QTL×environment</a:t>
            </a:r>
            <a:r>
              <a:rPr lang="en-US" sz="2800" dirty="0" smtClean="0">
                <a:effectLst/>
              </a:rPr>
              <a:t> </a:t>
            </a:r>
            <a:r>
              <a:rPr lang="en-US" sz="2800" dirty="0">
                <a:effectLst/>
              </a:rPr>
              <a:t>interaction, </a:t>
            </a:r>
            <a:r>
              <a:rPr lang="en-GB" sz="2800" dirty="0" smtClean="0">
                <a:effectLst/>
              </a:rPr>
              <a:t>QE</a:t>
            </a:r>
            <a:r>
              <a:rPr lang="en-US" sz="2800" dirty="0" smtClean="0">
                <a:effectLst/>
              </a:rPr>
              <a:t>)</a:t>
            </a:r>
          </a:p>
          <a:p>
            <a:pPr marL="0" indent="0">
              <a:buNone/>
            </a:pPr>
            <a:endParaRPr lang="en-US" sz="2800" dirty="0" smtClean="0">
              <a:effectLst/>
            </a:endParaRPr>
          </a:p>
          <a:p>
            <a:r>
              <a:rPr lang="en-US" sz="2800" dirty="0" smtClean="0">
                <a:effectLst/>
              </a:rPr>
              <a:t>Models </a:t>
            </a:r>
            <a:r>
              <a:rPr lang="en-US" sz="2800" dirty="0">
                <a:effectLst/>
              </a:rPr>
              <a:t>for </a:t>
            </a:r>
            <a:r>
              <a:rPr lang="en-GB" sz="2800" dirty="0" smtClean="0">
                <a:effectLst/>
              </a:rPr>
              <a:t>QE</a:t>
            </a:r>
            <a:r>
              <a:rPr lang="en-US" sz="2800" dirty="0" smtClean="0">
                <a:effectLst/>
              </a:rPr>
              <a:t> </a:t>
            </a:r>
            <a:r>
              <a:rPr lang="en-US" sz="2800" dirty="0">
                <a:effectLst/>
              </a:rPr>
              <a:t>have been applied both in the context of fixed-effects regression, </a:t>
            </a:r>
            <a:r>
              <a:rPr lang="en-US" sz="2800" dirty="0" smtClean="0">
                <a:effectLst/>
              </a:rPr>
              <a:t>and in a mixed-effects regression models; these </a:t>
            </a:r>
            <a:r>
              <a:rPr lang="en-GB" sz="2800" dirty="0" smtClean="0">
                <a:effectLst/>
              </a:rPr>
              <a:t>extended </a:t>
            </a:r>
            <a:r>
              <a:rPr lang="en-GB" sz="2800" dirty="0">
                <a:effectLst/>
              </a:rPr>
              <a:t>to multi-environment multi-trait model settings.</a:t>
            </a:r>
          </a:p>
          <a:p>
            <a:endParaRPr lang="en-US" dirty="0" smtClean="0">
              <a:effectLst/>
            </a:endParaRPr>
          </a:p>
          <a:p>
            <a:endParaRPr lang="en-US" dirty="0"/>
          </a:p>
        </p:txBody>
      </p:sp>
    </p:spTree>
    <p:extLst>
      <p:ext uri="{BB962C8B-B14F-4D97-AF65-F5344CB8AC3E}">
        <p14:creationId xmlns:p14="http://schemas.microsoft.com/office/powerpoint/2010/main" val="161222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sz="3600" b="1" dirty="0" smtClean="0">
                <a:solidFill>
                  <a:srgbClr val="C00000"/>
                </a:solidFill>
                <a:effectLst/>
              </a:rPr>
              <a:t>Highly dimensional data information</a:t>
            </a:r>
            <a:endParaRPr lang="en-US" sz="3600" b="1" dirty="0">
              <a:solidFill>
                <a:srgbClr val="C00000"/>
              </a:solidFill>
              <a:effectLst/>
            </a:endParaRPr>
          </a:p>
        </p:txBody>
      </p:sp>
      <p:sp>
        <p:nvSpPr>
          <p:cNvPr id="3" name="Content Placeholder 2"/>
          <p:cNvSpPr>
            <a:spLocks noGrp="1"/>
          </p:cNvSpPr>
          <p:nvPr>
            <p:ph idx="1"/>
          </p:nvPr>
        </p:nvSpPr>
        <p:spPr>
          <a:xfrm>
            <a:off x="441702" y="1460715"/>
            <a:ext cx="8229600" cy="5234553"/>
          </a:xfrm>
        </p:spPr>
        <p:txBody>
          <a:bodyPr/>
          <a:lstStyle/>
          <a:p>
            <a:r>
              <a:rPr lang="en-GB" sz="2800" dirty="0">
                <a:effectLst/>
              </a:rPr>
              <a:t>With </a:t>
            </a:r>
            <a:r>
              <a:rPr lang="en-GB" sz="2800" i="1" u="sng" dirty="0" smtClean="0">
                <a:effectLst/>
              </a:rPr>
              <a:t>modern </a:t>
            </a:r>
            <a:r>
              <a:rPr lang="en-GB" sz="2800" i="1" u="sng" dirty="0">
                <a:effectLst/>
              </a:rPr>
              <a:t>genotyping</a:t>
            </a:r>
            <a:r>
              <a:rPr lang="en-GB" sz="2800" i="1" dirty="0">
                <a:effectLst/>
              </a:rPr>
              <a:t> </a:t>
            </a:r>
            <a:r>
              <a:rPr lang="en-GB" sz="2800" dirty="0">
                <a:effectLst/>
              </a:rPr>
              <a:t>and </a:t>
            </a:r>
            <a:r>
              <a:rPr lang="en-GB" sz="2800" i="1" u="sng" dirty="0">
                <a:effectLst/>
              </a:rPr>
              <a:t>sequencing technologies</a:t>
            </a:r>
            <a:r>
              <a:rPr lang="en-GB" sz="2800" dirty="0">
                <a:effectLst/>
              </a:rPr>
              <a:t>, molecular marker information has become highly dimensional, with the number of markers (</a:t>
            </a:r>
            <a:r>
              <a:rPr lang="en-GB" sz="2800" i="1" dirty="0">
                <a:effectLst/>
              </a:rPr>
              <a:t>p</a:t>
            </a:r>
            <a:r>
              <a:rPr lang="en-GB" sz="2800" dirty="0">
                <a:effectLst/>
              </a:rPr>
              <a:t>) exceeding by large the number of data-points (</a:t>
            </a:r>
            <a:r>
              <a:rPr lang="en-GB" sz="2800" i="1" dirty="0">
                <a:effectLst/>
              </a:rPr>
              <a:t>n</a:t>
            </a:r>
            <a:r>
              <a:rPr lang="en-GB" sz="2800" dirty="0">
                <a:effectLst/>
              </a:rPr>
              <a:t>) available for model fitting</a:t>
            </a:r>
            <a:r>
              <a:rPr lang="en-GB" dirty="0" smtClean="0">
                <a:effectLst/>
              </a:rPr>
              <a:t>.</a:t>
            </a:r>
          </a:p>
          <a:p>
            <a:endParaRPr lang="en-GB" dirty="0" smtClean="0">
              <a:effectLst/>
            </a:endParaRPr>
          </a:p>
          <a:p>
            <a:r>
              <a:rPr lang="en-GB" sz="2800" dirty="0">
                <a:effectLst/>
              </a:rPr>
              <a:t>Similarly, environmental information is also becoming highly dimensional owing to the development of </a:t>
            </a:r>
            <a:r>
              <a:rPr lang="en-GB" sz="2800" i="1" u="sng" dirty="0">
                <a:effectLst/>
              </a:rPr>
              <a:t>information systems </a:t>
            </a:r>
            <a:r>
              <a:rPr lang="en-GB" sz="2800" dirty="0">
                <a:effectLst/>
              </a:rPr>
              <a:t>that allow continuous monitoring of environmental </a:t>
            </a:r>
            <a:r>
              <a:rPr lang="en-GB" sz="2800" dirty="0" smtClean="0">
                <a:effectLst/>
              </a:rPr>
              <a:t>conditions.</a:t>
            </a:r>
            <a:r>
              <a:rPr lang="en-GB" dirty="0" smtClean="0">
                <a:effectLst/>
              </a:rPr>
              <a:t> </a:t>
            </a:r>
            <a:endParaRPr lang="en-US" dirty="0"/>
          </a:p>
        </p:txBody>
      </p:sp>
    </p:spTree>
    <p:extLst>
      <p:ext uri="{BB962C8B-B14F-4D97-AF65-F5344CB8AC3E}">
        <p14:creationId xmlns:p14="http://schemas.microsoft.com/office/powerpoint/2010/main" val="66325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143"/>
            <a:ext cx="8229600" cy="1139825"/>
          </a:xfrm>
        </p:spPr>
        <p:txBody>
          <a:bodyPr/>
          <a:lstStyle/>
          <a:p>
            <a:r>
              <a:rPr lang="en-US" sz="3200" b="1" dirty="0" smtClean="0">
                <a:solidFill>
                  <a:srgbClr val="C00000"/>
                </a:solidFill>
                <a:effectLst/>
              </a:rPr>
              <a:t>How to </a:t>
            </a:r>
            <a:r>
              <a:rPr lang="en-US" sz="3200" b="1" dirty="0">
                <a:solidFill>
                  <a:srgbClr val="C00000"/>
                </a:solidFill>
                <a:effectLst/>
              </a:rPr>
              <a:t>confront the challenges of highly </a:t>
            </a:r>
            <a:r>
              <a:rPr lang="en-US" sz="3200" b="1" dirty="0" smtClean="0">
                <a:solidFill>
                  <a:srgbClr val="C00000"/>
                </a:solidFill>
                <a:effectLst/>
              </a:rPr>
              <a:t>dimensional predictors</a:t>
            </a:r>
            <a:endParaRPr lang="en-US" sz="3200" b="1" dirty="0">
              <a:solidFill>
                <a:srgbClr val="C00000"/>
              </a:solidFill>
            </a:endParaRPr>
          </a:p>
        </p:txBody>
      </p:sp>
      <p:sp>
        <p:nvSpPr>
          <p:cNvPr id="3" name="Content Placeholder 2"/>
          <p:cNvSpPr>
            <a:spLocks noGrp="1"/>
          </p:cNvSpPr>
          <p:nvPr>
            <p:ph idx="1"/>
          </p:nvPr>
        </p:nvSpPr>
        <p:spPr>
          <a:xfrm>
            <a:off x="410705" y="1135250"/>
            <a:ext cx="8229600" cy="4525963"/>
          </a:xfrm>
        </p:spPr>
        <p:txBody>
          <a:bodyPr/>
          <a:lstStyle/>
          <a:p>
            <a:r>
              <a:rPr lang="en-US" dirty="0" smtClean="0">
                <a:effectLst/>
              </a:rPr>
              <a:t> </a:t>
            </a:r>
            <a:r>
              <a:rPr lang="en-US" dirty="0">
                <a:effectLst/>
              </a:rPr>
              <a:t>The principles used in models for GS </a:t>
            </a:r>
            <a:r>
              <a:rPr lang="en-US" dirty="0" smtClean="0">
                <a:effectLst/>
              </a:rPr>
              <a:t>using highly </a:t>
            </a:r>
            <a:r>
              <a:rPr lang="en-US" dirty="0">
                <a:effectLst/>
              </a:rPr>
              <a:t>dimensional predictors could also be exploited for modeling the effects of large numbers of </a:t>
            </a:r>
            <a:r>
              <a:rPr lang="en-US" dirty="0" smtClean="0">
                <a:effectLst/>
              </a:rPr>
              <a:t>environmental </a:t>
            </a:r>
            <a:r>
              <a:rPr lang="en-US" dirty="0" err="1" smtClean="0">
                <a:effectLst/>
              </a:rPr>
              <a:t>covariables</a:t>
            </a:r>
            <a:r>
              <a:rPr lang="en-US" dirty="0" smtClean="0">
                <a:effectLst/>
              </a:rPr>
              <a:t>, EC. </a:t>
            </a:r>
          </a:p>
          <a:p>
            <a:endParaRPr lang="en-US" dirty="0" smtClean="0">
              <a:effectLst/>
            </a:endParaRPr>
          </a:p>
          <a:p>
            <a:r>
              <a:rPr lang="en-US" dirty="0" smtClean="0">
                <a:effectLst/>
              </a:rPr>
              <a:t>Need a </a:t>
            </a:r>
            <a:r>
              <a:rPr lang="en-US" dirty="0">
                <a:effectLst/>
              </a:rPr>
              <a:t>methodology for modeling interactions between two sets of highly dimensional predictors: </a:t>
            </a:r>
            <a:r>
              <a:rPr lang="en-US" b="1" dirty="0">
                <a:solidFill>
                  <a:srgbClr val="C00000"/>
                </a:solidFill>
                <a:effectLst/>
              </a:rPr>
              <a:t>markers</a:t>
            </a:r>
            <a:r>
              <a:rPr lang="en-US" dirty="0">
                <a:effectLst/>
              </a:rPr>
              <a:t> and </a:t>
            </a:r>
            <a:r>
              <a:rPr lang="en-US" b="1" dirty="0" smtClean="0">
                <a:solidFill>
                  <a:srgbClr val="C00000"/>
                </a:solidFill>
                <a:effectLst/>
              </a:rPr>
              <a:t>ECs</a:t>
            </a:r>
            <a:r>
              <a:rPr lang="en-US" dirty="0" smtClean="0">
                <a:effectLst/>
              </a:rPr>
              <a:t> </a:t>
            </a:r>
            <a:endParaRPr lang="en-US" dirty="0">
              <a:effectLst/>
            </a:endParaRPr>
          </a:p>
        </p:txBody>
      </p:sp>
    </p:spTree>
    <p:extLst>
      <p:ext uri="{BB962C8B-B14F-4D97-AF65-F5344CB8AC3E}">
        <p14:creationId xmlns:p14="http://schemas.microsoft.com/office/powerpoint/2010/main" val="240273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715" y="29842"/>
            <a:ext cx="8229600" cy="1139825"/>
          </a:xfrm>
        </p:spPr>
        <p:txBody>
          <a:bodyPr/>
          <a:lstStyle/>
          <a:p>
            <a:r>
              <a:rPr lang="en-US" b="1" dirty="0" smtClean="0">
                <a:solidFill>
                  <a:srgbClr val="C00000"/>
                </a:solidFill>
                <a:effectLst/>
              </a:rPr>
              <a:t>Proposition</a:t>
            </a:r>
            <a:endParaRPr lang="en-US" b="1" dirty="0">
              <a:solidFill>
                <a:srgbClr val="C00000"/>
              </a:solidFill>
              <a:effectLst/>
            </a:endParaRPr>
          </a:p>
        </p:txBody>
      </p:sp>
      <p:sp>
        <p:nvSpPr>
          <p:cNvPr id="3" name="Content Placeholder 2"/>
          <p:cNvSpPr>
            <a:spLocks noGrp="1"/>
          </p:cNvSpPr>
          <p:nvPr>
            <p:ph idx="1"/>
          </p:nvPr>
        </p:nvSpPr>
        <p:spPr>
          <a:xfrm>
            <a:off x="457200" y="1088766"/>
            <a:ext cx="8229600" cy="4525963"/>
          </a:xfrm>
        </p:spPr>
        <p:txBody>
          <a:bodyPr/>
          <a:lstStyle/>
          <a:p>
            <a:r>
              <a:rPr lang="en-US" dirty="0">
                <a:effectLst/>
              </a:rPr>
              <a:t>A</a:t>
            </a:r>
            <a:r>
              <a:rPr lang="en-US" dirty="0" smtClean="0">
                <a:effectLst/>
              </a:rPr>
              <a:t> </a:t>
            </a:r>
            <a:r>
              <a:rPr lang="en-US" dirty="0">
                <a:effectLst/>
              </a:rPr>
              <a:t>class of random effects models </a:t>
            </a:r>
            <a:r>
              <a:rPr lang="en-US" dirty="0" smtClean="0">
                <a:effectLst/>
              </a:rPr>
              <a:t>with the </a:t>
            </a:r>
            <a:r>
              <a:rPr lang="en-US" dirty="0">
                <a:effectLst/>
              </a:rPr>
              <a:t>main effects of markers and ECs, </a:t>
            </a:r>
            <a:r>
              <a:rPr lang="en-US" dirty="0" smtClean="0">
                <a:effectLst/>
              </a:rPr>
              <a:t>and their interactions are </a:t>
            </a:r>
            <a:r>
              <a:rPr lang="en-US" dirty="0">
                <a:effectLst/>
              </a:rPr>
              <a:t>introduced using co-variance structures that are functions of marker genotypes and ECs.</a:t>
            </a:r>
            <a:endParaRPr lang="en-US" dirty="0" smtClean="0">
              <a:effectLst/>
            </a:endParaRPr>
          </a:p>
          <a:p>
            <a:r>
              <a:rPr lang="en-US" dirty="0">
                <a:effectLst/>
              </a:rPr>
              <a:t>A</a:t>
            </a:r>
            <a:r>
              <a:rPr lang="en-US" dirty="0" smtClean="0">
                <a:effectLst/>
              </a:rPr>
              <a:t>n </a:t>
            </a:r>
            <a:r>
              <a:rPr lang="en-US" dirty="0">
                <a:effectLst/>
              </a:rPr>
              <a:t>extension of the </a:t>
            </a:r>
            <a:r>
              <a:rPr lang="en-US" dirty="0" smtClean="0">
                <a:effectLst/>
              </a:rPr>
              <a:t>GBLUP that uses a random </a:t>
            </a:r>
            <a:r>
              <a:rPr lang="en-US" dirty="0">
                <a:effectLst/>
              </a:rPr>
              <a:t>effects model on all the markers, all the ECs, and all the </a:t>
            </a:r>
            <a:r>
              <a:rPr lang="en-US" dirty="0" smtClean="0">
                <a:effectLst/>
              </a:rPr>
              <a:t>interactions between </a:t>
            </a:r>
            <a:r>
              <a:rPr lang="en-US" dirty="0">
                <a:effectLst/>
              </a:rPr>
              <a:t>markers and ECs using a multiplicative operator.</a:t>
            </a:r>
            <a:endParaRPr lang="en-US" dirty="0"/>
          </a:p>
        </p:txBody>
      </p:sp>
    </p:spTree>
    <p:extLst>
      <p:ext uri="{BB962C8B-B14F-4D97-AF65-F5344CB8AC3E}">
        <p14:creationId xmlns:p14="http://schemas.microsoft.com/office/powerpoint/2010/main" val="113929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24137317"/>
              </p:ext>
            </p:extLst>
          </p:nvPr>
        </p:nvGraphicFramePr>
        <p:xfrm>
          <a:off x="216976" y="1332739"/>
          <a:ext cx="4107051" cy="744031"/>
        </p:xfrm>
        <a:graphic>
          <a:graphicData uri="http://schemas.openxmlformats.org/presentationml/2006/ole">
            <mc:AlternateContent xmlns:mc="http://schemas.openxmlformats.org/markup-compatibility/2006">
              <mc:Choice xmlns:v="urn:schemas-microsoft-com:vml" Requires="v">
                <p:oleObj spid="_x0000_s27651" name="Equation" r:id="rId4" imgW="1307880" imgH="241200" progId="Equation.3">
                  <p:embed/>
                </p:oleObj>
              </mc:Choice>
              <mc:Fallback>
                <p:oleObj name="Equation" r:id="rId4" imgW="1307880" imgH="241200" progId="Equation.3">
                  <p:embed/>
                  <p:pic>
                    <p:nvPicPr>
                      <p:cNvPr id="0" name="Object 1"/>
                      <p:cNvPicPr>
                        <a:picLocks noChangeAspect="1" noChangeArrowheads="1"/>
                      </p:cNvPicPr>
                      <p:nvPr/>
                    </p:nvPicPr>
                    <p:blipFill>
                      <a:blip r:embed="rId5"/>
                      <a:srcRect/>
                      <a:stretch>
                        <a:fillRect/>
                      </a:stretch>
                    </p:blipFill>
                    <p:spPr bwMode="auto">
                      <a:xfrm>
                        <a:off x="216976" y="1332739"/>
                        <a:ext cx="4107051" cy="744031"/>
                      </a:xfrm>
                      <a:prstGeom prst="rect">
                        <a:avLst/>
                      </a:prstGeom>
                      <a:noFill/>
                    </p:spPr>
                  </p:pic>
                </p:oleObj>
              </mc:Fallback>
            </mc:AlternateContent>
          </a:graphicData>
        </a:graphic>
      </p:graphicFrame>
      <p:sp>
        <p:nvSpPr>
          <p:cNvPr id="6" name="TextBox 5"/>
          <p:cNvSpPr txBox="1"/>
          <p:nvPr/>
        </p:nvSpPr>
        <p:spPr>
          <a:xfrm>
            <a:off x="1797827" y="77490"/>
            <a:ext cx="5519460" cy="646331"/>
          </a:xfrm>
          <a:prstGeom prst="rect">
            <a:avLst/>
          </a:prstGeom>
          <a:noFill/>
        </p:spPr>
        <p:txBody>
          <a:bodyPr wrap="none" rtlCol="0">
            <a:spAutoFit/>
          </a:bodyPr>
          <a:lstStyle/>
          <a:p>
            <a:r>
              <a:rPr lang="en-US" sz="3600" b="1" dirty="0" smtClean="0">
                <a:solidFill>
                  <a:srgbClr val="C00000"/>
                </a:solidFill>
              </a:rPr>
              <a:t>MAIN EFFECT MODELS </a:t>
            </a:r>
            <a:endParaRPr lang="en-US" sz="3600" b="1" dirty="0">
              <a:solidFill>
                <a:srgbClr val="C00000"/>
              </a:solidFill>
            </a:endParaRP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175661917"/>
              </p:ext>
            </p:extLst>
          </p:nvPr>
        </p:nvGraphicFramePr>
        <p:xfrm>
          <a:off x="4398963" y="1301750"/>
          <a:ext cx="1511300" cy="566738"/>
        </p:xfrm>
        <a:graphic>
          <a:graphicData uri="http://schemas.openxmlformats.org/presentationml/2006/ole">
            <mc:AlternateContent xmlns:mc="http://schemas.openxmlformats.org/markup-compatibility/2006">
              <mc:Choice xmlns:v="urn:schemas-microsoft-com:vml" Requires="v">
                <p:oleObj spid="_x0000_s27652" name="Equation" r:id="rId6" imgW="888840" imgH="330120" progId="Equation.3">
                  <p:embed/>
                </p:oleObj>
              </mc:Choice>
              <mc:Fallback>
                <p:oleObj name="Equation" r:id="rId6" imgW="888840" imgH="330120" progId="Equation.3">
                  <p:embed/>
                  <p:pic>
                    <p:nvPicPr>
                      <p:cNvPr id="0" name="Object 3"/>
                      <p:cNvPicPr>
                        <a:picLocks noChangeAspect="1" noChangeArrowheads="1"/>
                      </p:cNvPicPr>
                      <p:nvPr/>
                    </p:nvPicPr>
                    <p:blipFill>
                      <a:blip r:embed="rId7"/>
                      <a:srcRect/>
                      <a:stretch>
                        <a:fillRect/>
                      </a:stretch>
                    </p:blipFill>
                    <p:spPr bwMode="auto">
                      <a:xfrm>
                        <a:off x="4398963" y="1301750"/>
                        <a:ext cx="1511300" cy="566738"/>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352692651"/>
              </p:ext>
            </p:extLst>
          </p:nvPr>
        </p:nvGraphicFramePr>
        <p:xfrm>
          <a:off x="5862638" y="1318578"/>
          <a:ext cx="1439862" cy="569912"/>
        </p:xfrm>
        <a:graphic>
          <a:graphicData uri="http://schemas.openxmlformats.org/presentationml/2006/ole">
            <mc:AlternateContent xmlns:mc="http://schemas.openxmlformats.org/markup-compatibility/2006">
              <mc:Choice xmlns:v="urn:schemas-microsoft-com:vml" Requires="v">
                <p:oleObj spid="_x0000_s27653" name="Equation" r:id="rId8" imgW="825480" imgH="317160" progId="Equation.3">
                  <p:embed/>
                </p:oleObj>
              </mc:Choice>
              <mc:Fallback>
                <p:oleObj name="Equation" r:id="rId8" imgW="825480" imgH="317160" progId="Equation.3">
                  <p:embed/>
                  <p:pic>
                    <p:nvPicPr>
                      <p:cNvPr id="0" name="Object 5"/>
                      <p:cNvPicPr>
                        <a:picLocks noChangeAspect="1" noChangeArrowheads="1"/>
                      </p:cNvPicPr>
                      <p:nvPr/>
                    </p:nvPicPr>
                    <p:blipFill>
                      <a:blip r:embed="rId9"/>
                      <a:srcRect/>
                      <a:stretch>
                        <a:fillRect/>
                      </a:stretch>
                    </p:blipFill>
                    <p:spPr bwMode="auto">
                      <a:xfrm>
                        <a:off x="5862638" y="1318578"/>
                        <a:ext cx="1439862" cy="569912"/>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42504296"/>
              </p:ext>
            </p:extLst>
          </p:nvPr>
        </p:nvGraphicFramePr>
        <p:xfrm>
          <a:off x="7232650" y="1243369"/>
          <a:ext cx="1731963" cy="630238"/>
        </p:xfrm>
        <a:graphic>
          <a:graphicData uri="http://schemas.openxmlformats.org/presentationml/2006/ole">
            <mc:AlternateContent xmlns:mc="http://schemas.openxmlformats.org/markup-compatibility/2006">
              <mc:Choice xmlns:v="urn:schemas-microsoft-com:vml" Requires="v">
                <p:oleObj spid="_x0000_s27654" name="Equation" r:id="rId10" imgW="876240" imgH="330120" progId="Equation.3">
                  <p:embed/>
                </p:oleObj>
              </mc:Choice>
              <mc:Fallback>
                <p:oleObj name="Equation" r:id="rId10" imgW="876240" imgH="330120" progId="Equation.3">
                  <p:embed/>
                  <p:pic>
                    <p:nvPicPr>
                      <p:cNvPr id="0" name="Object 7"/>
                      <p:cNvPicPr>
                        <a:picLocks noChangeAspect="1" noChangeArrowheads="1"/>
                      </p:cNvPicPr>
                      <p:nvPr/>
                    </p:nvPicPr>
                    <p:blipFill>
                      <a:blip r:embed="rId11"/>
                      <a:srcRect/>
                      <a:stretch>
                        <a:fillRect/>
                      </a:stretch>
                    </p:blipFill>
                    <p:spPr bwMode="auto">
                      <a:xfrm>
                        <a:off x="7232650" y="1243369"/>
                        <a:ext cx="1731963" cy="630238"/>
                      </a:xfrm>
                      <a:prstGeom prst="rect">
                        <a:avLst/>
                      </a:prstGeom>
                      <a:noFill/>
                    </p:spPr>
                  </p:pic>
                </p:oleObj>
              </mc:Fallback>
            </mc:AlternateContent>
          </a:graphicData>
        </a:graphic>
      </p:graphicFrame>
      <p:sp>
        <p:nvSpPr>
          <p:cNvPr id="14" name="TextBox 13"/>
          <p:cNvSpPr txBox="1"/>
          <p:nvPr/>
        </p:nvSpPr>
        <p:spPr>
          <a:xfrm>
            <a:off x="154983" y="1072229"/>
            <a:ext cx="2053767" cy="400110"/>
          </a:xfrm>
          <a:prstGeom prst="rect">
            <a:avLst/>
          </a:prstGeom>
          <a:noFill/>
        </p:spPr>
        <p:txBody>
          <a:bodyPr wrap="none" rtlCol="0">
            <a:spAutoFit/>
          </a:bodyPr>
          <a:lstStyle/>
          <a:p>
            <a:r>
              <a:rPr lang="en-US" b="1" i="1" dirty="0" smtClean="0">
                <a:solidFill>
                  <a:srgbClr val="C00000"/>
                </a:solidFill>
              </a:rPr>
              <a:t>BASELINE (EL)</a:t>
            </a:r>
            <a:endParaRPr lang="en-US" b="1" i="1" dirty="0">
              <a:solidFill>
                <a:srgbClr val="C00000"/>
              </a:solidFill>
            </a:endParaRPr>
          </a:p>
        </p:txBody>
      </p:sp>
      <p:sp>
        <p:nvSpPr>
          <p:cNvPr id="15" name="Left Brace 14"/>
          <p:cNvSpPr/>
          <p:nvPr/>
        </p:nvSpPr>
        <p:spPr bwMode="auto">
          <a:xfrm>
            <a:off x="4279659" y="1332861"/>
            <a:ext cx="155448" cy="601588"/>
          </a:xfrm>
          <a:prstGeom prst="leftBrac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6" name="Right Brace 15"/>
          <p:cNvSpPr/>
          <p:nvPr/>
        </p:nvSpPr>
        <p:spPr bwMode="auto">
          <a:xfrm>
            <a:off x="8911062" y="1286363"/>
            <a:ext cx="155448" cy="627682"/>
          </a:xfrm>
          <a:prstGeom prst="rightBrac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3340751123"/>
              </p:ext>
            </p:extLst>
          </p:nvPr>
        </p:nvGraphicFramePr>
        <p:xfrm>
          <a:off x="185738" y="3054350"/>
          <a:ext cx="3884612" cy="696913"/>
        </p:xfrm>
        <a:graphic>
          <a:graphicData uri="http://schemas.openxmlformats.org/presentationml/2006/ole">
            <mc:AlternateContent xmlns:mc="http://schemas.openxmlformats.org/markup-compatibility/2006">
              <mc:Choice xmlns:v="urn:schemas-microsoft-com:vml" Requires="v">
                <p:oleObj spid="_x0000_s27655" name="Equation" r:id="rId12" imgW="1307880" imgH="241200" progId="Equation.3">
                  <p:embed/>
                </p:oleObj>
              </mc:Choice>
              <mc:Fallback>
                <p:oleObj name="Equation" r:id="rId12" imgW="1307880" imgH="241200" progId="Equation.3">
                  <p:embed/>
                  <p:pic>
                    <p:nvPicPr>
                      <p:cNvPr id="0" name="Object 13"/>
                      <p:cNvPicPr>
                        <a:picLocks noChangeAspect="1" noChangeArrowheads="1"/>
                      </p:cNvPicPr>
                      <p:nvPr/>
                    </p:nvPicPr>
                    <p:blipFill>
                      <a:blip r:embed="rId13"/>
                      <a:srcRect/>
                      <a:stretch>
                        <a:fillRect/>
                      </a:stretch>
                    </p:blipFill>
                    <p:spPr bwMode="auto">
                      <a:xfrm>
                        <a:off x="185738" y="3054350"/>
                        <a:ext cx="3884612" cy="696913"/>
                      </a:xfrm>
                      <a:prstGeom prst="rect">
                        <a:avLst/>
                      </a:prstGeom>
                      <a:noFill/>
                    </p:spPr>
                  </p:pic>
                </p:oleObj>
              </mc:Fallback>
            </mc:AlternateContent>
          </a:graphicData>
        </a:graphic>
      </p:graphicFrame>
      <p:sp>
        <p:nvSpPr>
          <p:cNvPr id="19" name="TextBox 18"/>
          <p:cNvSpPr txBox="1"/>
          <p:nvPr/>
        </p:nvSpPr>
        <p:spPr>
          <a:xfrm>
            <a:off x="91422" y="2154536"/>
            <a:ext cx="4012830" cy="400110"/>
          </a:xfrm>
          <a:prstGeom prst="rect">
            <a:avLst/>
          </a:prstGeom>
          <a:noFill/>
        </p:spPr>
        <p:txBody>
          <a:bodyPr wrap="none" rtlCol="0">
            <a:spAutoFit/>
          </a:bodyPr>
          <a:lstStyle/>
          <a:p>
            <a:r>
              <a:rPr lang="en-US" b="1" i="1" dirty="0" smtClean="0">
                <a:solidFill>
                  <a:srgbClr val="C00000"/>
                </a:solidFill>
              </a:rPr>
              <a:t>GENOMIC  COVARIABLES (EG)</a:t>
            </a:r>
            <a:endParaRPr lang="en-US" b="1" i="1" dirty="0">
              <a:solidFill>
                <a:srgbClr val="C00000"/>
              </a:solidFill>
            </a:endParaRPr>
          </a:p>
        </p:txBody>
      </p:sp>
      <p:sp>
        <p:nvSpPr>
          <p:cNvPr id="2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2562267007"/>
              </p:ext>
            </p:extLst>
          </p:nvPr>
        </p:nvGraphicFramePr>
        <p:xfrm>
          <a:off x="2760663" y="2554288"/>
          <a:ext cx="1335087" cy="396875"/>
        </p:xfrm>
        <a:graphic>
          <a:graphicData uri="http://schemas.openxmlformats.org/presentationml/2006/ole">
            <mc:AlternateContent xmlns:mc="http://schemas.openxmlformats.org/markup-compatibility/2006">
              <mc:Choice xmlns:v="urn:schemas-microsoft-com:vml" Requires="v">
                <p:oleObj spid="_x0000_s27656" name="Equation" r:id="rId14" imgW="1028520" imgH="291960" progId="Equation.3">
                  <p:embed/>
                </p:oleObj>
              </mc:Choice>
              <mc:Fallback>
                <p:oleObj name="Equation" r:id="rId14" imgW="1028520" imgH="291960" progId="Equation.3">
                  <p:embed/>
                  <p:pic>
                    <p:nvPicPr>
                      <p:cNvPr id="0" name="Object 15"/>
                      <p:cNvPicPr>
                        <a:picLocks noChangeAspect="1" noChangeArrowheads="1"/>
                      </p:cNvPicPr>
                      <p:nvPr/>
                    </p:nvPicPr>
                    <p:blipFill>
                      <a:blip r:embed="rId15"/>
                      <a:srcRect/>
                      <a:stretch>
                        <a:fillRect/>
                      </a:stretch>
                    </p:blipFill>
                    <p:spPr bwMode="auto">
                      <a:xfrm>
                        <a:off x="2760663" y="2554288"/>
                        <a:ext cx="1335087" cy="396875"/>
                      </a:xfrm>
                      <a:prstGeom prst="rect">
                        <a:avLst/>
                      </a:prstGeom>
                      <a:noFill/>
                      <a:ln>
                        <a:solidFill>
                          <a:schemeClr val="tx1"/>
                        </a:solidFill>
                      </a:ln>
                    </p:spPr>
                  </p:pic>
                </p:oleObj>
              </mc:Fallback>
            </mc:AlternateContent>
          </a:graphicData>
        </a:graphic>
      </p:graphicFrame>
      <p:sp>
        <p:nvSpPr>
          <p:cNvPr id="22" name="TextBox 21"/>
          <p:cNvSpPr txBox="1"/>
          <p:nvPr/>
        </p:nvSpPr>
        <p:spPr>
          <a:xfrm>
            <a:off x="154983" y="2554646"/>
            <a:ext cx="2719014" cy="400110"/>
          </a:xfrm>
          <a:prstGeom prst="rect">
            <a:avLst/>
          </a:prstGeom>
          <a:noFill/>
        </p:spPr>
        <p:txBody>
          <a:bodyPr wrap="none" rtlCol="0">
            <a:spAutoFit/>
          </a:bodyPr>
          <a:lstStyle/>
          <a:p>
            <a:r>
              <a:rPr lang="en-US" dirty="0" smtClean="0"/>
              <a:t>Replace </a:t>
            </a:r>
            <a:r>
              <a:rPr lang="en-US" b="1" i="1" dirty="0" smtClean="0"/>
              <a:t>L</a:t>
            </a:r>
            <a:r>
              <a:rPr lang="en-US" b="1" i="1" baseline="-25000" dirty="0" smtClean="0"/>
              <a:t>i</a:t>
            </a:r>
            <a:r>
              <a:rPr lang="en-US" b="1" dirty="0" smtClean="0"/>
              <a:t> </a:t>
            </a:r>
            <a:r>
              <a:rPr lang="en-US" dirty="0" smtClean="0"/>
              <a:t>in </a:t>
            </a:r>
            <a:r>
              <a:rPr lang="en-US" b="1" i="1" dirty="0" smtClean="0"/>
              <a:t>EL</a:t>
            </a:r>
            <a:r>
              <a:rPr lang="en-US" dirty="0" smtClean="0"/>
              <a:t> with </a:t>
            </a:r>
            <a:endParaRPr lang="en-US" dirty="0"/>
          </a:p>
        </p:txBody>
      </p:sp>
      <p:sp>
        <p:nvSpPr>
          <p:cNvPr id="23"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3542723156"/>
              </p:ext>
            </p:extLst>
          </p:nvPr>
        </p:nvGraphicFramePr>
        <p:xfrm>
          <a:off x="4235450" y="2554288"/>
          <a:ext cx="1050925" cy="403225"/>
        </p:xfrm>
        <a:graphic>
          <a:graphicData uri="http://schemas.openxmlformats.org/presentationml/2006/ole">
            <mc:AlternateContent xmlns:mc="http://schemas.openxmlformats.org/markup-compatibility/2006">
              <mc:Choice xmlns:v="urn:schemas-microsoft-com:vml" Requires="v">
                <p:oleObj spid="_x0000_s27657" name="Equation" r:id="rId16" imgW="507960" imgH="203040" progId="Equation.3">
                  <p:embed/>
                </p:oleObj>
              </mc:Choice>
              <mc:Fallback>
                <p:oleObj name="Equation" r:id="rId16" imgW="507960" imgH="203040" progId="Equation.3">
                  <p:embed/>
                  <p:pic>
                    <p:nvPicPr>
                      <p:cNvPr id="0" name="Object 23"/>
                      <p:cNvPicPr>
                        <a:picLocks noChangeAspect="1" noChangeArrowheads="1"/>
                      </p:cNvPicPr>
                      <p:nvPr/>
                    </p:nvPicPr>
                    <p:blipFill>
                      <a:blip r:embed="rId17"/>
                      <a:srcRect/>
                      <a:stretch>
                        <a:fillRect/>
                      </a:stretch>
                    </p:blipFill>
                    <p:spPr bwMode="auto">
                      <a:xfrm>
                        <a:off x="4235450" y="2554288"/>
                        <a:ext cx="1050925" cy="403225"/>
                      </a:xfrm>
                      <a:prstGeom prst="rect">
                        <a:avLst/>
                      </a:prstGeom>
                      <a:solidFill>
                        <a:schemeClr val="accent1"/>
                      </a:solidFill>
                      <a:ln>
                        <a:solidFill>
                          <a:schemeClr val="tx1"/>
                        </a:solidFill>
                      </a:ln>
                    </p:spPr>
                  </p:pic>
                </p:oleObj>
              </mc:Fallback>
            </mc:AlternateContent>
          </a:graphicData>
        </a:graphic>
      </p:graphicFrame>
      <p:sp>
        <p:nvSpPr>
          <p:cNvPr id="25"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3981737939"/>
              </p:ext>
            </p:extLst>
          </p:nvPr>
        </p:nvGraphicFramePr>
        <p:xfrm>
          <a:off x="5326380" y="2554288"/>
          <a:ext cx="2370138" cy="400050"/>
        </p:xfrm>
        <a:graphic>
          <a:graphicData uri="http://schemas.openxmlformats.org/presentationml/2006/ole">
            <mc:AlternateContent xmlns:mc="http://schemas.openxmlformats.org/markup-compatibility/2006">
              <mc:Choice xmlns:v="urn:schemas-microsoft-com:vml" Requires="v">
                <p:oleObj spid="_x0000_s27658" name="Equation" r:id="rId18" imgW="1536480" imgH="253800" progId="Equation.3">
                  <p:embed/>
                </p:oleObj>
              </mc:Choice>
              <mc:Fallback>
                <p:oleObj name="Equation" r:id="rId18" imgW="1536480" imgH="253800" progId="Equation.3">
                  <p:embed/>
                  <p:pic>
                    <p:nvPicPr>
                      <p:cNvPr id="0" name="Object 25"/>
                      <p:cNvPicPr>
                        <a:picLocks noChangeAspect="1" noChangeArrowheads="1"/>
                      </p:cNvPicPr>
                      <p:nvPr/>
                    </p:nvPicPr>
                    <p:blipFill>
                      <a:blip r:embed="rId19"/>
                      <a:srcRect/>
                      <a:stretch>
                        <a:fillRect/>
                      </a:stretch>
                    </p:blipFill>
                    <p:spPr bwMode="auto">
                      <a:xfrm>
                        <a:off x="5326380" y="2554288"/>
                        <a:ext cx="2370138" cy="400050"/>
                      </a:xfrm>
                      <a:prstGeom prst="rect">
                        <a:avLst/>
                      </a:prstGeom>
                      <a:noFill/>
                      <a:ln>
                        <a:solidFill>
                          <a:schemeClr val="tx1"/>
                        </a:solidFill>
                      </a:ln>
                    </p:spPr>
                  </p:pic>
                </p:oleObj>
              </mc:Fallback>
            </mc:AlternateContent>
          </a:graphicData>
        </a:graphic>
      </p:graphicFrame>
      <p:sp>
        <p:nvSpPr>
          <p:cNvPr id="2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2316130267"/>
              </p:ext>
            </p:extLst>
          </p:nvPr>
        </p:nvGraphicFramePr>
        <p:xfrm>
          <a:off x="7792645" y="2473157"/>
          <a:ext cx="1070121" cy="603658"/>
        </p:xfrm>
        <a:graphic>
          <a:graphicData uri="http://schemas.openxmlformats.org/presentationml/2006/ole">
            <mc:AlternateContent xmlns:mc="http://schemas.openxmlformats.org/markup-compatibility/2006">
              <mc:Choice xmlns:v="urn:schemas-microsoft-com:vml" Requires="v">
                <p:oleObj spid="_x0000_s27659" name="Equation" r:id="rId20" imgW="736600" imgH="419100" progId="Equation.3">
                  <p:embed/>
                </p:oleObj>
              </mc:Choice>
              <mc:Fallback>
                <p:oleObj name="Equation" r:id="rId20" imgW="736600" imgH="419100" progId="Equation.3">
                  <p:embed/>
                  <p:pic>
                    <p:nvPicPr>
                      <p:cNvPr id="0" name="Object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92645" y="2473157"/>
                        <a:ext cx="1070121" cy="603658"/>
                      </a:xfrm>
                      <a:prstGeom prst="rect">
                        <a:avLst/>
                      </a:prstGeom>
                      <a:noFill/>
                      <a:ln>
                        <a:solidFill>
                          <a:schemeClr val="tx1"/>
                        </a:solidFill>
                      </a:ln>
                    </p:spPr>
                  </p:pic>
                </p:oleObj>
              </mc:Fallback>
            </mc:AlternateContent>
          </a:graphicData>
        </a:graphic>
      </p:graphicFrame>
      <p:sp>
        <p:nvSpPr>
          <p:cNvPr id="2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 name="Object 29"/>
          <p:cNvGraphicFramePr>
            <a:graphicFrameLocks noChangeAspect="1"/>
          </p:cNvGraphicFramePr>
          <p:nvPr>
            <p:extLst>
              <p:ext uri="{D42A27DB-BD31-4B8C-83A1-F6EECF244321}">
                <p14:modId xmlns:p14="http://schemas.microsoft.com/office/powerpoint/2010/main" val="1455455082"/>
              </p:ext>
            </p:extLst>
          </p:nvPr>
        </p:nvGraphicFramePr>
        <p:xfrm>
          <a:off x="4484688" y="3179763"/>
          <a:ext cx="1379537" cy="517525"/>
        </p:xfrm>
        <a:graphic>
          <a:graphicData uri="http://schemas.openxmlformats.org/presentationml/2006/ole">
            <mc:AlternateContent xmlns:mc="http://schemas.openxmlformats.org/markup-compatibility/2006">
              <mc:Choice xmlns:v="urn:schemas-microsoft-com:vml" Requires="v">
                <p:oleObj spid="_x0000_s27660" name="Equation" r:id="rId22" imgW="888840" imgH="330120" progId="Equation.3">
                  <p:embed/>
                </p:oleObj>
              </mc:Choice>
              <mc:Fallback>
                <p:oleObj name="Equation" r:id="rId22" imgW="888840" imgH="330120" progId="Equation.3">
                  <p:embed/>
                  <p:pic>
                    <p:nvPicPr>
                      <p:cNvPr id="0" name="Object 29"/>
                      <p:cNvPicPr>
                        <a:picLocks noChangeAspect="1" noChangeArrowheads="1"/>
                      </p:cNvPicPr>
                      <p:nvPr/>
                    </p:nvPicPr>
                    <p:blipFill>
                      <a:blip r:embed="rId23"/>
                      <a:srcRect/>
                      <a:stretch>
                        <a:fillRect/>
                      </a:stretch>
                    </p:blipFill>
                    <p:spPr bwMode="auto">
                      <a:xfrm>
                        <a:off x="4484688" y="3179763"/>
                        <a:ext cx="1379537" cy="517525"/>
                      </a:xfrm>
                      <a:prstGeom prst="rect">
                        <a:avLst/>
                      </a:prstGeom>
                      <a:noFill/>
                    </p:spPr>
                  </p:pic>
                </p:oleObj>
              </mc:Fallback>
            </mc:AlternateContent>
          </a:graphicData>
        </a:graphic>
      </p:graphicFrame>
      <p:sp>
        <p:nvSpPr>
          <p:cNvPr id="31" name="Left Brace 30"/>
          <p:cNvSpPr/>
          <p:nvPr/>
        </p:nvSpPr>
        <p:spPr bwMode="auto">
          <a:xfrm>
            <a:off x="4261569" y="3137211"/>
            <a:ext cx="155448" cy="601588"/>
          </a:xfrm>
          <a:prstGeom prst="leftBrac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 name="Object 32"/>
          <p:cNvGraphicFramePr>
            <a:graphicFrameLocks noChangeAspect="1"/>
          </p:cNvGraphicFramePr>
          <p:nvPr>
            <p:extLst>
              <p:ext uri="{D42A27DB-BD31-4B8C-83A1-F6EECF244321}">
                <p14:modId xmlns:p14="http://schemas.microsoft.com/office/powerpoint/2010/main" val="2689356665"/>
              </p:ext>
            </p:extLst>
          </p:nvPr>
        </p:nvGraphicFramePr>
        <p:xfrm>
          <a:off x="5868988" y="3182938"/>
          <a:ext cx="1376362" cy="509587"/>
        </p:xfrm>
        <a:graphic>
          <a:graphicData uri="http://schemas.openxmlformats.org/presentationml/2006/ole">
            <mc:AlternateContent xmlns:mc="http://schemas.openxmlformats.org/markup-compatibility/2006">
              <mc:Choice xmlns:v="urn:schemas-microsoft-com:vml" Requires="v">
                <p:oleObj spid="_x0000_s27661" name="Equation" r:id="rId24" imgW="863280" imgH="330120" progId="Equation.3">
                  <p:embed/>
                </p:oleObj>
              </mc:Choice>
              <mc:Fallback>
                <p:oleObj name="Equation" r:id="rId24" imgW="863280" imgH="330120" progId="Equation.3">
                  <p:embed/>
                  <p:pic>
                    <p:nvPicPr>
                      <p:cNvPr id="0" name="Object 31"/>
                      <p:cNvPicPr>
                        <a:picLocks noChangeAspect="1" noChangeArrowheads="1"/>
                      </p:cNvPicPr>
                      <p:nvPr/>
                    </p:nvPicPr>
                    <p:blipFill>
                      <a:blip r:embed="rId25"/>
                      <a:srcRect/>
                      <a:stretch>
                        <a:fillRect/>
                      </a:stretch>
                    </p:blipFill>
                    <p:spPr bwMode="auto">
                      <a:xfrm>
                        <a:off x="5868988" y="3182938"/>
                        <a:ext cx="1376362" cy="509587"/>
                      </a:xfrm>
                      <a:prstGeom prst="rect">
                        <a:avLst/>
                      </a:prstGeom>
                      <a:noFill/>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694888447"/>
              </p:ext>
            </p:extLst>
          </p:nvPr>
        </p:nvGraphicFramePr>
        <p:xfrm>
          <a:off x="7180687" y="3121609"/>
          <a:ext cx="1730375" cy="630237"/>
        </p:xfrm>
        <a:graphic>
          <a:graphicData uri="http://schemas.openxmlformats.org/presentationml/2006/ole">
            <mc:AlternateContent xmlns:mc="http://schemas.openxmlformats.org/markup-compatibility/2006">
              <mc:Choice xmlns:v="urn:schemas-microsoft-com:vml" Requires="v">
                <p:oleObj spid="_x0000_s27662" name="Equation" r:id="rId26" imgW="876240" imgH="330120" progId="Equation.3">
                  <p:embed/>
                </p:oleObj>
              </mc:Choice>
              <mc:Fallback>
                <p:oleObj name="Equation" r:id="rId26" imgW="876240" imgH="330120" progId="Equation.3">
                  <p:embed/>
                  <p:pic>
                    <p:nvPicPr>
                      <p:cNvPr id="0" name="Object 11"/>
                      <p:cNvPicPr>
                        <a:picLocks noChangeAspect="1" noChangeArrowheads="1"/>
                      </p:cNvPicPr>
                      <p:nvPr/>
                    </p:nvPicPr>
                    <p:blipFill>
                      <a:blip r:embed="rId27"/>
                      <a:srcRect/>
                      <a:stretch>
                        <a:fillRect/>
                      </a:stretch>
                    </p:blipFill>
                    <p:spPr bwMode="auto">
                      <a:xfrm>
                        <a:off x="7180687" y="3121609"/>
                        <a:ext cx="17303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Right Brace 34"/>
          <p:cNvSpPr/>
          <p:nvPr/>
        </p:nvSpPr>
        <p:spPr bwMode="auto">
          <a:xfrm>
            <a:off x="8967663" y="3137211"/>
            <a:ext cx="155448" cy="627682"/>
          </a:xfrm>
          <a:prstGeom prst="rightBrac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36" name="TextBox 35"/>
          <p:cNvSpPr txBox="1"/>
          <p:nvPr/>
        </p:nvSpPr>
        <p:spPr>
          <a:xfrm>
            <a:off x="108489" y="3856760"/>
            <a:ext cx="6842514" cy="400110"/>
          </a:xfrm>
          <a:prstGeom prst="rect">
            <a:avLst/>
          </a:prstGeom>
          <a:noFill/>
        </p:spPr>
        <p:txBody>
          <a:bodyPr wrap="none" rtlCol="0">
            <a:spAutoFit/>
          </a:bodyPr>
          <a:lstStyle/>
          <a:p>
            <a:r>
              <a:rPr lang="en-US" b="1" i="1" dirty="0" smtClean="0">
                <a:solidFill>
                  <a:srgbClr val="C00000"/>
                </a:solidFill>
              </a:rPr>
              <a:t>GENOMIC and ENVIRONMENTAL COVARIABLES (WG)</a:t>
            </a:r>
            <a:endParaRPr lang="en-US" b="1" i="1" dirty="0">
              <a:solidFill>
                <a:srgbClr val="C00000"/>
              </a:solidFill>
            </a:endParaRPr>
          </a:p>
        </p:txBody>
      </p:sp>
      <p:sp>
        <p:nvSpPr>
          <p:cNvPr id="37"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 name="Object 37"/>
          <p:cNvGraphicFramePr>
            <a:graphicFrameLocks noChangeAspect="1"/>
          </p:cNvGraphicFramePr>
          <p:nvPr>
            <p:extLst>
              <p:ext uri="{D42A27DB-BD31-4B8C-83A1-F6EECF244321}">
                <p14:modId xmlns:p14="http://schemas.microsoft.com/office/powerpoint/2010/main" val="3242659923"/>
              </p:ext>
            </p:extLst>
          </p:nvPr>
        </p:nvGraphicFramePr>
        <p:xfrm>
          <a:off x="319088" y="4665663"/>
          <a:ext cx="3765550" cy="682625"/>
        </p:xfrm>
        <a:graphic>
          <a:graphicData uri="http://schemas.openxmlformats.org/presentationml/2006/ole">
            <mc:AlternateContent xmlns:mc="http://schemas.openxmlformats.org/markup-compatibility/2006">
              <mc:Choice xmlns:v="urn:schemas-microsoft-com:vml" Requires="v">
                <p:oleObj spid="_x0000_s27663" name="Equation" r:id="rId28" imgW="1320480" imgH="241200" progId="Equation.3">
                  <p:embed/>
                </p:oleObj>
              </mc:Choice>
              <mc:Fallback>
                <p:oleObj name="Equation" r:id="rId28" imgW="1320480" imgH="241200" progId="Equation.3">
                  <p:embed/>
                  <p:pic>
                    <p:nvPicPr>
                      <p:cNvPr id="0" name="Object 35"/>
                      <p:cNvPicPr>
                        <a:picLocks noChangeAspect="1" noChangeArrowheads="1"/>
                      </p:cNvPicPr>
                      <p:nvPr/>
                    </p:nvPicPr>
                    <p:blipFill>
                      <a:blip r:embed="rId29"/>
                      <a:srcRect/>
                      <a:stretch>
                        <a:fillRect/>
                      </a:stretch>
                    </p:blipFill>
                    <p:spPr bwMode="auto">
                      <a:xfrm>
                        <a:off x="319088" y="4665663"/>
                        <a:ext cx="3765550" cy="682625"/>
                      </a:xfrm>
                      <a:prstGeom prst="rect">
                        <a:avLst/>
                      </a:prstGeom>
                      <a:noFill/>
                    </p:spPr>
                  </p:pic>
                </p:oleObj>
              </mc:Fallback>
            </mc:AlternateContent>
          </a:graphicData>
        </a:graphic>
      </p:graphicFrame>
      <p:sp>
        <p:nvSpPr>
          <p:cNvPr id="39" name="Rectangle 3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 name="Object 39"/>
          <p:cNvGraphicFramePr>
            <a:graphicFrameLocks noChangeAspect="1"/>
          </p:cNvGraphicFramePr>
          <p:nvPr>
            <p:extLst>
              <p:ext uri="{D42A27DB-BD31-4B8C-83A1-F6EECF244321}">
                <p14:modId xmlns:p14="http://schemas.microsoft.com/office/powerpoint/2010/main" val="3802764690"/>
              </p:ext>
            </p:extLst>
          </p:nvPr>
        </p:nvGraphicFramePr>
        <p:xfrm>
          <a:off x="4384675" y="4846638"/>
          <a:ext cx="1566863" cy="528637"/>
        </p:xfrm>
        <a:graphic>
          <a:graphicData uri="http://schemas.openxmlformats.org/presentationml/2006/ole">
            <mc:AlternateContent xmlns:mc="http://schemas.openxmlformats.org/markup-compatibility/2006">
              <mc:Choice xmlns:v="urn:schemas-microsoft-com:vml" Requires="v">
                <p:oleObj spid="_x0000_s27664" name="Equation" r:id="rId30" imgW="952200" imgH="317160" progId="Equation.3">
                  <p:embed/>
                </p:oleObj>
              </mc:Choice>
              <mc:Fallback>
                <p:oleObj name="Equation" r:id="rId30" imgW="952200" imgH="317160" progId="Equation.3">
                  <p:embed/>
                  <p:pic>
                    <p:nvPicPr>
                      <p:cNvPr id="0" name="Object 37"/>
                      <p:cNvPicPr>
                        <a:picLocks noChangeAspect="1" noChangeArrowheads="1"/>
                      </p:cNvPicPr>
                      <p:nvPr/>
                    </p:nvPicPr>
                    <p:blipFill>
                      <a:blip r:embed="rId31"/>
                      <a:srcRect/>
                      <a:stretch>
                        <a:fillRect/>
                      </a:stretch>
                    </p:blipFill>
                    <p:spPr bwMode="auto">
                      <a:xfrm>
                        <a:off x="4384675" y="4846638"/>
                        <a:ext cx="1566863" cy="528637"/>
                      </a:xfrm>
                      <a:prstGeom prst="rect">
                        <a:avLst/>
                      </a:prstGeom>
                      <a:noFill/>
                    </p:spPr>
                  </p:pic>
                </p:oleObj>
              </mc:Fallback>
            </mc:AlternateContent>
          </a:graphicData>
        </a:graphic>
      </p:graphicFrame>
      <p:sp>
        <p:nvSpPr>
          <p:cNvPr id="41" name="Left Brace 40"/>
          <p:cNvSpPr/>
          <p:nvPr/>
        </p:nvSpPr>
        <p:spPr bwMode="auto">
          <a:xfrm>
            <a:off x="4184803" y="4833763"/>
            <a:ext cx="155448" cy="601588"/>
          </a:xfrm>
          <a:prstGeom prst="leftBrac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4043745813"/>
              </p:ext>
            </p:extLst>
          </p:nvPr>
        </p:nvGraphicFramePr>
        <p:xfrm>
          <a:off x="5913438" y="4866323"/>
          <a:ext cx="1376362" cy="511175"/>
        </p:xfrm>
        <a:graphic>
          <a:graphicData uri="http://schemas.openxmlformats.org/presentationml/2006/ole">
            <mc:AlternateContent xmlns:mc="http://schemas.openxmlformats.org/markup-compatibility/2006">
              <mc:Choice xmlns:v="urn:schemas-microsoft-com:vml" Requires="v">
                <p:oleObj spid="_x0000_s27665" name="Equation" r:id="rId32" imgW="863280" imgH="330120" progId="Equation.3">
                  <p:embed/>
                </p:oleObj>
              </mc:Choice>
              <mc:Fallback>
                <p:oleObj name="Equation" r:id="rId32" imgW="863280" imgH="330120" progId="Equation.3">
                  <p:embed/>
                  <p:pic>
                    <p:nvPicPr>
                      <p:cNvPr id="0" name="Object 32"/>
                      <p:cNvPicPr>
                        <a:picLocks noChangeAspect="1" noChangeArrowheads="1"/>
                      </p:cNvPicPr>
                      <p:nvPr/>
                    </p:nvPicPr>
                    <p:blipFill>
                      <a:blip r:embed="rId33"/>
                      <a:srcRect/>
                      <a:stretch>
                        <a:fillRect/>
                      </a:stretch>
                    </p:blipFill>
                    <p:spPr bwMode="auto">
                      <a:xfrm>
                        <a:off x="5913438" y="4866323"/>
                        <a:ext cx="13763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793883398"/>
              </p:ext>
            </p:extLst>
          </p:nvPr>
        </p:nvGraphicFramePr>
        <p:xfrm>
          <a:off x="7258411" y="4793635"/>
          <a:ext cx="1730375" cy="630237"/>
        </p:xfrm>
        <a:graphic>
          <a:graphicData uri="http://schemas.openxmlformats.org/presentationml/2006/ole">
            <mc:AlternateContent xmlns:mc="http://schemas.openxmlformats.org/markup-compatibility/2006">
              <mc:Choice xmlns:v="urn:schemas-microsoft-com:vml" Requires="v">
                <p:oleObj spid="_x0000_s27666" name="Equation" r:id="rId34" imgW="876240" imgH="330120" progId="Equation.3">
                  <p:embed/>
                </p:oleObj>
              </mc:Choice>
              <mc:Fallback>
                <p:oleObj name="Equation" r:id="rId34" imgW="876240" imgH="330120" progId="Equation.3">
                  <p:embed/>
                  <p:pic>
                    <p:nvPicPr>
                      <p:cNvPr id="0" name="Object 33"/>
                      <p:cNvPicPr>
                        <a:picLocks noChangeAspect="1" noChangeArrowheads="1"/>
                      </p:cNvPicPr>
                      <p:nvPr/>
                    </p:nvPicPr>
                    <p:blipFill>
                      <a:blip r:embed="rId35"/>
                      <a:srcRect/>
                      <a:stretch>
                        <a:fillRect/>
                      </a:stretch>
                    </p:blipFill>
                    <p:spPr bwMode="auto">
                      <a:xfrm>
                        <a:off x="7258411" y="4793635"/>
                        <a:ext cx="17303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Right Brace 43"/>
          <p:cNvSpPr/>
          <p:nvPr/>
        </p:nvSpPr>
        <p:spPr bwMode="auto">
          <a:xfrm>
            <a:off x="8983394" y="4879820"/>
            <a:ext cx="155448" cy="627682"/>
          </a:xfrm>
          <a:prstGeom prst="rightBrac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6"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7" name="Object 46"/>
          <p:cNvGraphicFramePr>
            <a:graphicFrameLocks noChangeAspect="1"/>
          </p:cNvGraphicFramePr>
          <p:nvPr>
            <p:extLst>
              <p:ext uri="{D42A27DB-BD31-4B8C-83A1-F6EECF244321}">
                <p14:modId xmlns:p14="http://schemas.microsoft.com/office/powerpoint/2010/main" val="2429766328"/>
              </p:ext>
            </p:extLst>
          </p:nvPr>
        </p:nvGraphicFramePr>
        <p:xfrm>
          <a:off x="244475" y="5865813"/>
          <a:ext cx="3976688" cy="639762"/>
        </p:xfrm>
        <a:graphic>
          <a:graphicData uri="http://schemas.openxmlformats.org/presentationml/2006/ole">
            <mc:AlternateContent xmlns:mc="http://schemas.openxmlformats.org/markup-compatibility/2006">
              <mc:Choice xmlns:v="urn:schemas-microsoft-com:vml" Requires="v">
                <p:oleObj spid="_x0000_s27667" name="Equation" r:id="rId36" imgW="1892160" imgH="241200" progId="Equation.3">
                  <p:embed/>
                </p:oleObj>
              </mc:Choice>
              <mc:Fallback>
                <p:oleObj name="Equation" r:id="rId36" imgW="1892160" imgH="241200" progId="Equation.3">
                  <p:embed/>
                  <p:pic>
                    <p:nvPicPr>
                      <p:cNvPr id="0" name="Object 121"/>
                      <p:cNvPicPr>
                        <a:picLocks noChangeAspect="1" noChangeArrowheads="1"/>
                      </p:cNvPicPr>
                      <p:nvPr/>
                    </p:nvPicPr>
                    <p:blipFill>
                      <a:blip r:embed="rId37"/>
                      <a:srcRect/>
                      <a:stretch>
                        <a:fillRect/>
                      </a:stretch>
                    </p:blipFill>
                    <p:spPr bwMode="auto">
                      <a:xfrm>
                        <a:off x="244475" y="5865813"/>
                        <a:ext cx="3976688" cy="639762"/>
                      </a:xfrm>
                      <a:prstGeom prst="rect">
                        <a:avLst/>
                      </a:prstGeom>
                      <a:noFill/>
                    </p:spPr>
                  </p:pic>
                </p:oleObj>
              </mc:Fallback>
            </mc:AlternateContent>
          </a:graphicData>
        </a:graphic>
      </p:graphicFrame>
      <p:sp>
        <p:nvSpPr>
          <p:cNvPr id="48" name="Left Brace 47"/>
          <p:cNvSpPr/>
          <p:nvPr/>
        </p:nvSpPr>
        <p:spPr bwMode="auto">
          <a:xfrm>
            <a:off x="4386020" y="5657121"/>
            <a:ext cx="185979" cy="1139143"/>
          </a:xfrm>
          <a:prstGeom prst="leftBrac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aphicFrame>
        <p:nvGraphicFramePr>
          <p:cNvPr id="49" name="Object 48"/>
          <p:cNvGraphicFramePr>
            <a:graphicFrameLocks noChangeAspect="1"/>
          </p:cNvGraphicFramePr>
          <p:nvPr>
            <p:extLst>
              <p:ext uri="{D42A27DB-BD31-4B8C-83A1-F6EECF244321}">
                <p14:modId xmlns:p14="http://schemas.microsoft.com/office/powerpoint/2010/main" val="3567392952"/>
              </p:ext>
            </p:extLst>
          </p:nvPr>
        </p:nvGraphicFramePr>
        <p:xfrm>
          <a:off x="4514850" y="5713413"/>
          <a:ext cx="1509713" cy="566737"/>
        </p:xfrm>
        <a:graphic>
          <a:graphicData uri="http://schemas.openxmlformats.org/presentationml/2006/ole">
            <mc:AlternateContent xmlns:mc="http://schemas.openxmlformats.org/markup-compatibility/2006">
              <mc:Choice xmlns:v="urn:schemas-microsoft-com:vml" Requires="v">
                <p:oleObj spid="_x0000_s27668" name="Equation" r:id="rId38" imgW="888840" imgH="330120" progId="Equation.3">
                  <p:embed/>
                </p:oleObj>
              </mc:Choice>
              <mc:Fallback>
                <p:oleObj name="Equation" r:id="rId38" imgW="888840" imgH="330120" progId="Equation.3">
                  <p:embed/>
                  <p:pic>
                    <p:nvPicPr>
                      <p:cNvPr id="0" name="Object 7"/>
                      <p:cNvPicPr>
                        <a:picLocks noChangeAspect="1" noChangeArrowheads="1"/>
                      </p:cNvPicPr>
                      <p:nvPr/>
                    </p:nvPicPr>
                    <p:blipFill>
                      <a:blip r:embed="rId39"/>
                      <a:srcRect/>
                      <a:stretch>
                        <a:fillRect/>
                      </a:stretch>
                    </p:blipFill>
                    <p:spPr bwMode="auto">
                      <a:xfrm>
                        <a:off x="4514850" y="5713413"/>
                        <a:ext cx="150971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1218437077"/>
              </p:ext>
            </p:extLst>
          </p:nvPr>
        </p:nvGraphicFramePr>
        <p:xfrm>
          <a:off x="6011545" y="5794375"/>
          <a:ext cx="1370013" cy="461963"/>
        </p:xfrm>
        <a:graphic>
          <a:graphicData uri="http://schemas.openxmlformats.org/presentationml/2006/ole">
            <mc:AlternateContent xmlns:mc="http://schemas.openxmlformats.org/markup-compatibility/2006">
              <mc:Choice xmlns:v="urn:schemas-microsoft-com:vml" Requires="v">
                <p:oleObj spid="_x0000_s27669" name="Equation" r:id="rId40" imgW="952200" imgH="317160" progId="Equation.3">
                  <p:embed/>
                </p:oleObj>
              </mc:Choice>
              <mc:Fallback>
                <p:oleObj name="Equation" r:id="rId40" imgW="952200" imgH="317160" progId="Equation.3">
                  <p:embed/>
                  <p:pic>
                    <p:nvPicPr>
                      <p:cNvPr id="0" name="Object 39"/>
                      <p:cNvPicPr>
                        <a:picLocks noChangeAspect="1" noChangeArrowheads="1"/>
                      </p:cNvPicPr>
                      <p:nvPr/>
                    </p:nvPicPr>
                    <p:blipFill>
                      <a:blip r:embed="rId41"/>
                      <a:srcRect/>
                      <a:stretch>
                        <a:fillRect/>
                      </a:stretch>
                    </p:blipFill>
                    <p:spPr bwMode="auto">
                      <a:xfrm>
                        <a:off x="6011545" y="5794375"/>
                        <a:ext cx="1370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1052396459"/>
              </p:ext>
            </p:extLst>
          </p:nvPr>
        </p:nvGraphicFramePr>
        <p:xfrm>
          <a:off x="7317287" y="5760446"/>
          <a:ext cx="1373188" cy="569912"/>
        </p:xfrm>
        <a:graphic>
          <a:graphicData uri="http://schemas.openxmlformats.org/presentationml/2006/ole">
            <mc:AlternateContent xmlns:mc="http://schemas.openxmlformats.org/markup-compatibility/2006">
              <mc:Choice xmlns:v="urn:schemas-microsoft-com:vml" Requires="v">
                <p:oleObj spid="_x0000_s27670" name="Equation" r:id="rId42" imgW="787320" imgH="317160" progId="Equation.3">
                  <p:embed/>
                </p:oleObj>
              </mc:Choice>
              <mc:Fallback>
                <p:oleObj name="Equation" r:id="rId42" imgW="787320" imgH="317160" progId="Equation.3">
                  <p:embed/>
                  <p:pic>
                    <p:nvPicPr>
                      <p:cNvPr id="0" name="Object 9"/>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317287" y="5760446"/>
                        <a:ext cx="1373188"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3090473369"/>
              </p:ext>
            </p:extLst>
          </p:nvPr>
        </p:nvGraphicFramePr>
        <p:xfrm>
          <a:off x="4672013" y="6197600"/>
          <a:ext cx="1374775" cy="511175"/>
        </p:xfrm>
        <a:graphic>
          <a:graphicData uri="http://schemas.openxmlformats.org/presentationml/2006/ole">
            <mc:AlternateContent xmlns:mc="http://schemas.openxmlformats.org/markup-compatibility/2006">
              <mc:Choice xmlns:v="urn:schemas-microsoft-com:vml" Requires="v">
                <p:oleObj spid="_x0000_s27671" name="Equation" r:id="rId44" imgW="863280" imgH="330120" progId="Equation.3">
                  <p:embed/>
                </p:oleObj>
              </mc:Choice>
              <mc:Fallback>
                <p:oleObj name="Equation" r:id="rId44" imgW="863280" imgH="330120" progId="Equation.3">
                  <p:embed/>
                  <p:pic>
                    <p:nvPicPr>
                      <p:cNvPr id="0" name="Object 41"/>
                      <p:cNvPicPr>
                        <a:picLocks noChangeAspect="1" noChangeArrowheads="1"/>
                      </p:cNvPicPr>
                      <p:nvPr/>
                    </p:nvPicPr>
                    <p:blipFill>
                      <a:blip r:embed="rId45"/>
                      <a:srcRect/>
                      <a:stretch>
                        <a:fillRect/>
                      </a:stretch>
                    </p:blipFill>
                    <p:spPr bwMode="auto">
                      <a:xfrm>
                        <a:off x="4672013" y="6197600"/>
                        <a:ext cx="13747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496887229"/>
              </p:ext>
            </p:extLst>
          </p:nvPr>
        </p:nvGraphicFramePr>
        <p:xfrm>
          <a:off x="6085815" y="6091070"/>
          <a:ext cx="1730375" cy="630238"/>
        </p:xfrm>
        <a:graphic>
          <a:graphicData uri="http://schemas.openxmlformats.org/presentationml/2006/ole">
            <mc:AlternateContent xmlns:mc="http://schemas.openxmlformats.org/markup-compatibility/2006">
              <mc:Choice xmlns:v="urn:schemas-microsoft-com:vml" Requires="v">
                <p:oleObj spid="_x0000_s27672" name="Equation" r:id="rId46" imgW="876240" imgH="330120" progId="Equation.3">
                  <p:embed/>
                </p:oleObj>
              </mc:Choice>
              <mc:Fallback>
                <p:oleObj name="Equation" r:id="rId46" imgW="876240" imgH="330120" progId="Equation.3">
                  <p:embed/>
                  <p:pic>
                    <p:nvPicPr>
                      <p:cNvPr id="0" name="Object 42"/>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085815" y="6091070"/>
                        <a:ext cx="17303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 name="Right Brace 53"/>
          <p:cNvSpPr/>
          <p:nvPr/>
        </p:nvSpPr>
        <p:spPr bwMode="auto">
          <a:xfrm>
            <a:off x="8825364" y="5611400"/>
            <a:ext cx="163422" cy="1139143"/>
          </a:xfrm>
          <a:prstGeom prst="rightBrac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55" name="TextBox 54"/>
          <p:cNvSpPr txBox="1"/>
          <p:nvPr/>
        </p:nvSpPr>
        <p:spPr>
          <a:xfrm>
            <a:off x="154983" y="5531717"/>
            <a:ext cx="683200" cy="400110"/>
          </a:xfrm>
          <a:prstGeom prst="rect">
            <a:avLst/>
          </a:prstGeom>
          <a:noFill/>
        </p:spPr>
        <p:txBody>
          <a:bodyPr wrap="none" rtlCol="0">
            <a:spAutoFit/>
          </a:bodyPr>
          <a:lstStyle/>
          <a:p>
            <a:r>
              <a:rPr lang="en-US" dirty="0"/>
              <a:t>a</a:t>
            </a:r>
            <a:r>
              <a:rPr lang="en-US" dirty="0" smtClean="0"/>
              <a:t>nd </a:t>
            </a:r>
            <a:endParaRPr lang="en-US" dirty="0"/>
          </a:p>
        </p:txBody>
      </p:sp>
      <p:sp>
        <p:nvSpPr>
          <p:cNvPr id="57" name="TextBox 56"/>
          <p:cNvSpPr txBox="1"/>
          <p:nvPr/>
        </p:nvSpPr>
        <p:spPr>
          <a:xfrm>
            <a:off x="154983" y="4269881"/>
            <a:ext cx="2727029" cy="400110"/>
          </a:xfrm>
          <a:prstGeom prst="rect">
            <a:avLst/>
          </a:prstGeom>
          <a:noFill/>
        </p:spPr>
        <p:txBody>
          <a:bodyPr wrap="none" rtlCol="0">
            <a:spAutoFit/>
          </a:bodyPr>
          <a:lstStyle/>
          <a:p>
            <a:r>
              <a:rPr lang="en-US" dirty="0" smtClean="0"/>
              <a:t>Replace </a:t>
            </a:r>
            <a:r>
              <a:rPr lang="en-US" b="1" i="1" dirty="0" err="1" smtClean="0"/>
              <a:t>E</a:t>
            </a:r>
            <a:r>
              <a:rPr lang="en-US" b="1" i="1" baseline="-25000" dirty="0" err="1"/>
              <a:t>j</a:t>
            </a:r>
            <a:r>
              <a:rPr lang="en-US" b="1" dirty="0" smtClean="0"/>
              <a:t> </a:t>
            </a:r>
            <a:r>
              <a:rPr lang="en-US" dirty="0" smtClean="0"/>
              <a:t>in </a:t>
            </a:r>
            <a:r>
              <a:rPr lang="en-US" b="1" i="1" dirty="0" smtClean="0"/>
              <a:t>EG</a:t>
            </a:r>
            <a:r>
              <a:rPr lang="en-US" dirty="0" smtClean="0"/>
              <a:t> with </a:t>
            </a:r>
            <a:endParaRPr lang="en-US" dirty="0"/>
          </a:p>
        </p:txBody>
      </p:sp>
      <p:sp>
        <p:nvSpPr>
          <p:cNvPr id="2" name="Rectangle 7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09926998"/>
              </p:ext>
            </p:extLst>
          </p:nvPr>
        </p:nvGraphicFramePr>
        <p:xfrm>
          <a:off x="2727325" y="4262438"/>
          <a:ext cx="1366838" cy="452437"/>
        </p:xfrm>
        <a:graphic>
          <a:graphicData uri="http://schemas.openxmlformats.org/presentationml/2006/ole">
            <mc:AlternateContent xmlns:mc="http://schemas.openxmlformats.org/markup-compatibility/2006">
              <mc:Choice xmlns:v="urn:schemas-microsoft-com:vml" Requires="v">
                <p:oleObj spid="_x0000_s27673" name="Equation" r:id="rId48" imgW="990360" imgH="304560" progId="Equation.3">
                  <p:embed/>
                </p:oleObj>
              </mc:Choice>
              <mc:Fallback>
                <p:oleObj name="Equation" r:id="rId48" imgW="990360" imgH="304560" progId="Equation.3">
                  <p:embed/>
                  <p:pic>
                    <p:nvPicPr>
                      <p:cNvPr id="0" name="Object 728"/>
                      <p:cNvPicPr>
                        <a:picLocks noChangeAspect="1" noChangeArrowheads="1"/>
                      </p:cNvPicPr>
                      <p:nvPr/>
                    </p:nvPicPr>
                    <p:blipFill>
                      <a:blip r:embed="rId49"/>
                      <a:srcRect/>
                      <a:stretch>
                        <a:fillRect/>
                      </a:stretch>
                    </p:blipFill>
                    <p:spPr bwMode="auto">
                      <a:xfrm>
                        <a:off x="2727325" y="4262438"/>
                        <a:ext cx="1366838" cy="452437"/>
                      </a:xfrm>
                      <a:prstGeom prst="rect">
                        <a:avLst/>
                      </a:prstGeom>
                      <a:noFill/>
                      <a:ln>
                        <a:solidFill>
                          <a:schemeClr val="tx1"/>
                        </a:solidFill>
                      </a:ln>
                    </p:spPr>
                  </p:pic>
                </p:oleObj>
              </mc:Fallback>
            </mc:AlternateContent>
          </a:graphicData>
        </a:graphic>
      </p:graphicFrame>
      <p:sp>
        <p:nvSpPr>
          <p:cNvPr id="13" name="Rectangle 73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5" name="Object 44"/>
          <p:cNvGraphicFramePr>
            <a:graphicFrameLocks noChangeAspect="1"/>
          </p:cNvGraphicFramePr>
          <p:nvPr>
            <p:extLst>
              <p:ext uri="{D42A27DB-BD31-4B8C-83A1-F6EECF244321}">
                <p14:modId xmlns:p14="http://schemas.microsoft.com/office/powerpoint/2010/main" val="2581407029"/>
              </p:ext>
            </p:extLst>
          </p:nvPr>
        </p:nvGraphicFramePr>
        <p:xfrm>
          <a:off x="4224020" y="4314825"/>
          <a:ext cx="1081088" cy="361950"/>
        </p:xfrm>
        <a:graphic>
          <a:graphicData uri="http://schemas.openxmlformats.org/presentationml/2006/ole">
            <mc:AlternateContent xmlns:mc="http://schemas.openxmlformats.org/markup-compatibility/2006">
              <mc:Choice xmlns:v="urn:schemas-microsoft-com:vml" Requires="v">
                <p:oleObj spid="_x0000_s27674" name="Equation" r:id="rId50" imgW="596880" imgH="203040" progId="Equation.3">
                  <p:embed/>
                </p:oleObj>
              </mc:Choice>
              <mc:Fallback>
                <p:oleObj name="Equation" r:id="rId50" imgW="596880" imgH="203040" progId="Equation.3">
                  <p:embed/>
                  <p:pic>
                    <p:nvPicPr>
                      <p:cNvPr id="0" name="Object 730"/>
                      <p:cNvPicPr>
                        <a:picLocks noChangeAspect="1" noChangeArrowheads="1"/>
                      </p:cNvPicPr>
                      <p:nvPr/>
                    </p:nvPicPr>
                    <p:blipFill>
                      <a:blip r:embed="rId51"/>
                      <a:srcRect/>
                      <a:stretch>
                        <a:fillRect/>
                      </a:stretch>
                    </p:blipFill>
                    <p:spPr bwMode="auto">
                      <a:xfrm>
                        <a:off x="4224020" y="4314825"/>
                        <a:ext cx="1081088" cy="361950"/>
                      </a:xfrm>
                      <a:prstGeom prst="rect">
                        <a:avLst/>
                      </a:prstGeom>
                      <a:solidFill>
                        <a:schemeClr val="accent1"/>
                      </a:solidFill>
                      <a:ln>
                        <a:solidFill>
                          <a:schemeClr val="tx1"/>
                        </a:solidFill>
                      </a:ln>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793646921"/>
              </p:ext>
            </p:extLst>
          </p:nvPr>
        </p:nvGraphicFramePr>
        <p:xfrm>
          <a:off x="5362575" y="4316413"/>
          <a:ext cx="2605088" cy="400050"/>
        </p:xfrm>
        <a:graphic>
          <a:graphicData uri="http://schemas.openxmlformats.org/presentationml/2006/ole">
            <mc:AlternateContent xmlns:mc="http://schemas.openxmlformats.org/markup-compatibility/2006">
              <mc:Choice xmlns:v="urn:schemas-microsoft-com:vml" Requires="v">
                <p:oleObj spid="_x0000_s27675" name="Equation" r:id="rId52" imgW="1688760" imgH="253800" progId="Equation.3">
                  <p:embed/>
                </p:oleObj>
              </mc:Choice>
              <mc:Fallback>
                <p:oleObj name="Equation" r:id="rId52" imgW="1688760" imgH="253800" progId="Equation.3">
                  <p:embed/>
                  <p:pic>
                    <p:nvPicPr>
                      <p:cNvPr id="0" name="Object 25"/>
                      <p:cNvPicPr>
                        <a:picLocks noChangeAspect="1" noChangeArrowheads="1"/>
                      </p:cNvPicPr>
                      <p:nvPr/>
                    </p:nvPicPr>
                    <p:blipFill>
                      <a:blip r:embed="rId53"/>
                      <a:srcRect/>
                      <a:stretch>
                        <a:fillRect/>
                      </a:stretch>
                    </p:blipFill>
                    <p:spPr bwMode="auto">
                      <a:xfrm>
                        <a:off x="5362575" y="4316413"/>
                        <a:ext cx="2605088" cy="400050"/>
                      </a:xfrm>
                      <a:prstGeom prst="rect">
                        <a:avLst/>
                      </a:prstGeom>
                      <a:noFill/>
                      <a:ln>
                        <a:solidFill>
                          <a:schemeClr val="tx1"/>
                        </a:solidFill>
                      </a:ln>
                    </p:spPr>
                  </p:pic>
                </p:oleObj>
              </mc:Fallback>
            </mc:AlternateContent>
          </a:graphicData>
        </a:graphic>
      </p:graphicFrame>
      <p:sp>
        <p:nvSpPr>
          <p:cNvPr id="59" name="Rectangle 76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 name="Object 59"/>
          <p:cNvGraphicFramePr>
            <a:graphicFrameLocks noChangeAspect="1"/>
          </p:cNvGraphicFramePr>
          <p:nvPr>
            <p:extLst>
              <p:ext uri="{D42A27DB-BD31-4B8C-83A1-F6EECF244321}">
                <p14:modId xmlns:p14="http://schemas.microsoft.com/office/powerpoint/2010/main" val="2360556864"/>
              </p:ext>
            </p:extLst>
          </p:nvPr>
        </p:nvGraphicFramePr>
        <p:xfrm>
          <a:off x="8011306" y="4255568"/>
          <a:ext cx="1055203" cy="551583"/>
        </p:xfrm>
        <a:graphic>
          <a:graphicData uri="http://schemas.openxmlformats.org/presentationml/2006/ole">
            <mc:AlternateContent xmlns:mc="http://schemas.openxmlformats.org/markup-compatibility/2006">
              <mc:Choice xmlns:v="urn:schemas-microsoft-com:vml" Requires="v">
                <p:oleObj spid="_x0000_s27676" name="Equation" r:id="rId54" imgW="825500" imgH="431800" progId="Equation.3">
                  <p:embed/>
                </p:oleObj>
              </mc:Choice>
              <mc:Fallback>
                <p:oleObj name="Equation" r:id="rId54" imgW="825500" imgH="431800" progId="Equation.3">
                  <p:embed/>
                  <p:pic>
                    <p:nvPicPr>
                      <p:cNvPr id="0" name="Object 759"/>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011306" y="4255568"/>
                        <a:ext cx="1055203" cy="551583"/>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111703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4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5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4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5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4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50"/>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51"/>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52"/>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9" grpId="0"/>
      <p:bldP spid="22" grpId="0"/>
      <p:bldP spid="31" grpId="0" animBg="1"/>
      <p:bldP spid="35" grpId="0" animBg="1"/>
      <p:bldP spid="36" grpId="0"/>
      <p:bldP spid="41" grpId="0" animBg="1"/>
      <p:bldP spid="44" grpId="0" animBg="1"/>
      <p:bldP spid="48" grpId="0" animBg="1"/>
      <p:bldP spid="54" grpId="0" animBg="1"/>
      <p:bldP spid="55"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9825"/>
          </a:xfrm>
        </p:spPr>
        <p:txBody>
          <a:bodyPr/>
          <a:lstStyle/>
          <a:p>
            <a:r>
              <a:rPr lang="en-US" sz="4000" b="1" dirty="0" smtClean="0">
                <a:solidFill>
                  <a:srgbClr val="C00000"/>
                </a:solidFill>
                <a:effectLst/>
              </a:rPr>
              <a:t>Markers x EC interaction models</a:t>
            </a:r>
            <a:br>
              <a:rPr lang="en-US" sz="4000" b="1" dirty="0" smtClean="0">
                <a:solidFill>
                  <a:srgbClr val="C00000"/>
                </a:solidFill>
                <a:effectLst/>
              </a:rPr>
            </a:br>
            <a:r>
              <a:rPr lang="en-US" sz="1800" b="1" dirty="0">
                <a:effectLst/>
              </a:rPr>
              <a:t>A parsimonious model for incorporating interactions using co-variance structures</a:t>
            </a:r>
            <a:endParaRPr lang="en-US" sz="1800" b="1" dirty="0">
              <a:solidFill>
                <a:srgbClr val="C00000"/>
              </a:solidFill>
            </a:endParaRPr>
          </a:p>
        </p:txBody>
      </p:sp>
      <p:sp>
        <p:nvSpPr>
          <p:cNvPr id="3" name="Content Placeholder 2"/>
          <p:cNvSpPr>
            <a:spLocks noGrp="1"/>
          </p:cNvSpPr>
          <p:nvPr>
            <p:ph idx="1"/>
          </p:nvPr>
        </p:nvSpPr>
        <p:spPr>
          <a:xfrm>
            <a:off x="377687" y="1143000"/>
            <a:ext cx="8229600" cy="4525963"/>
          </a:xfrm>
        </p:spPr>
        <p:txBody>
          <a:bodyPr/>
          <a:lstStyle/>
          <a:p>
            <a:r>
              <a:rPr lang="en-US" dirty="0" smtClean="0">
                <a:effectLst/>
              </a:rPr>
              <a:t>1</a:t>
            </a:r>
            <a:r>
              <a:rPr lang="en-US" baseline="30000" dirty="0" smtClean="0">
                <a:effectLst/>
              </a:rPr>
              <a:t>st</a:t>
            </a:r>
            <a:r>
              <a:rPr lang="en-US" dirty="0" smtClean="0">
                <a:effectLst/>
              </a:rPr>
              <a:t> </a:t>
            </a:r>
            <a:r>
              <a:rPr lang="en-US" dirty="0">
                <a:effectLst/>
              </a:rPr>
              <a:t>order multiplicative model </a:t>
            </a:r>
            <a:r>
              <a:rPr lang="en-US" dirty="0" smtClean="0">
                <a:effectLst/>
              </a:rPr>
              <a:t> -- where </a:t>
            </a:r>
            <a:r>
              <a:rPr lang="en-US" dirty="0">
                <a:effectLst/>
              </a:rPr>
              <a:t>the interaction is the product of two random linear </a:t>
            </a:r>
            <a:r>
              <a:rPr lang="en-US" dirty="0" smtClean="0">
                <a:effectLst/>
              </a:rPr>
              <a:t>scores (genetic and environmental)</a:t>
            </a:r>
          </a:p>
          <a:p>
            <a:r>
              <a:rPr lang="en-US" dirty="0" smtClean="0">
                <a:effectLst/>
              </a:rPr>
              <a:t>                                                             linear function of markers</a:t>
            </a:r>
            <a:endParaRPr lang="en-US" dirty="0">
              <a:effectLst/>
            </a:endParaRPr>
          </a:p>
          <a:p>
            <a:r>
              <a:rPr lang="en-US" dirty="0" smtClean="0">
                <a:effectLst/>
              </a:rPr>
              <a:t>                                                    </a:t>
            </a:r>
          </a:p>
          <a:p>
            <a:pPr marL="0" indent="0">
              <a:buNone/>
            </a:pPr>
            <a:r>
              <a:rPr lang="en-US" dirty="0" smtClean="0">
                <a:effectLst/>
              </a:rPr>
              <a:t>     linear </a:t>
            </a:r>
            <a:r>
              <a:rPr lang="en-US" dirty="0">
                <a:effectLst/>
              </a:rPr>
              <a:t>function </a:t>
            </a:r>
            <a:r>
              <a:rPr lang="en-US" dirty="0" smtClean="0">
                <a:effectLst/>
              </a:rPr>
              <a:t>of EC</a:t>
            </a:r>
          </a:p>
          <a:p>
            <a:endParaRPr lang="en-US" dirty="0">
              <a:effectLst/>
            </a:endParaRPr>
          </a:p>
          <a:p>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70953217"/>
              </p:ext>
            </p:extLst>
          </p:nvPr>
        </p:nvGraphicFramePr>
        <p:xfrm>
          <a:off x="815009" y="2663686"/>
          <a:ext cx="2166733" cy="636105"/>
        </p:xfrm>
        <a:graphic>
          <a:graphicData uri="http://schemas.openxmlformats.org/presentationml/2006/ole">
            <mc:AlternateContent xmlns:mc="http://schemas.openxmlformats.org/markup-compatibility/2006">
              <mc:Choice xmlns:v="urn:schemas-microsoft-com:vml" Requires="v">
                <p:oleObj spid="_x0000_s26713" name="Equation" r:id="rId4" imgW="1040948" imgH="291973" progId="Equation.3">
                  <p:embed/>
                </p:oleObj>
              </mc:Choice>
              <mc:Fallback>
                <p:oleObj name="Equation" r:id="rId4" imgW="1040948" imgH="291973"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009" y="2663686"/>
                        <a:ext cx="2166733" cy="636105"/>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751370971"/>
              </p:ext>
            </p:extLst>
          </p:nvPr>
        </p:nvGraphicFramePr>
        <p:xfrm>
          <a:off x="855939" y="3889258"/>
          <a:ext cx="2125803" cy="715617"/>
        </p:xfrm>
        <a:graphic>
          <a:graphicData uri="http://schemas.openxmlformats.org/presentationml/2006/ole">
            <mc:AlternateContent xmlns:mc="http://schemas.openxmlformats.org/markup-compatibility/2006">
              <mc:Choice xmlns:v="urn:schemas-microsoft-com:vml" Requires="v">
                <p:oleObj spid="_x0000_s26714" name="Equation" r:id="rId6" imgW="977476" imgH="304668" progId="Equation.3">
                  <p:embed/>
                </p:oleObj>
              </mc:Choice>
              <mc:Fallback>
                <p:oleObj name="Equation" r:id="rId6" imgW="977476" imgH="304668"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939" y="3889258"/>
                        <a:ext cx="2125803" cy="715617"/>
                      </a:xfrm>
                      <a:prstGeom prst="rect">
                        <a:avLst/>
                      </a:prstGeom>
                      <a:noFill/>
                    </p:spPr>
                  </p:pic>
                </p:oleObj>
              </mc:Fallback>
            </mc:AlternateContent>
          </a:graphicData>
        </a:graphic>
      </p:graphicFrame>
      <p:sp>
        <p:nvSpPr>
          <p:cNvPr id="9" name="TextBox 8"/>
          <p:cNvSpPr txBox="1"/>
          <p:nvPr/>
        </p:nvSpPr>
        <p:spPr>
          <a:xfrm>
            <a:off x="2981742" y="2759886"/>
            <a:ext cx="2826415" cy="584775"/>
          </a:xfrm>
          <a:prstGeom prst="rect">
            <a:avLst/>
          </a:prstGeom>
          <a:noFill/>
        </p:spPr>
        <p:txBody>
          <a:bodyPr wrap="none" rtlCol="0">
            <a:spAutoFit/>
          </a:bodyPr>
          <a:lstStyle/>
          <a:p>
            <a:r>
              <a:rPr lang="en-US" sz="3200" dirty="0"/>
              <a:t>g</a:t>
            </a:r>
            <a:r>
              <a:rPr lang="en-US" sz="3200" dirty="0" smtClean="0"/>
              <a:t>enetic scores</a:t>
            </a:r>
            <a:endParaRPr lang="en-US" sz="3200" dirty="0"/>
          </a:p>
        </p:txBody>
      </p:sp>
      <p:graphicFrame>
        <p:nvGraphicFramePr>
          <p:cNvPr id="11" name="Object 10"/>
          <p:cNvGraphicFramePr>
            <a:graphicFrameLocks noChangeAspect="1"/>
          </p:cNvGraphicFramePr>
          <p:nvPr>
            <p:extLst>
              <p:ext uri="{D42A27DB-BD31-4B8C-83A1-F6EECF244321}">
                <p14:modId xmlns:p14="http://schemas.microsoft.com/office/powerpoint/2010/main" val="463573547"/>
              </p:ext>
            </p:extLst>
          </p:nvPr>
        </p:nvGraphicFramePr>
        <p:xfrm>
          <a:off x="5986930" y="2605859"/>
          <a:ext cx="2031124" cy="831505"/>
        </p:xfrm>
        <a:graphic>
          <a:graphicData uri="http://schemas.openxmlformats.org/presentationml/2006/ole">
            <mc:AlternateContent xmlns:mc="http://schemas.openxmlformats.org/markup-compatibility/2006">
              <mc:Choice xmlns:v="urn:schemas-microsoft-com:vml" Requires="v">
                <p:oleObj spid="_x0000_s26715" name="Equation" r:id="rId8" imgW="876240" imgH="355320" progId="Equation.3">
                  <p:embed/>
                </p:oleObj>
              </mc:Choice>
              <mc:Fallback>
                <p:oleObj name="Equation" r:id="rId8" imgW="876240" imgH="355320" progId="Equation.3">
                  <p:embed/>
                  <p:pic>
                    <p:nvPicPr>
                      <p:cNvPr id="0" name="Object 48"/>
                      <p:cNvPicPr>
                        <a:picLocks noChangeAspect="1" noChangeArrowheads="1"/>
                      </p:cNvPicPr>
                      <p:nvPr/>
                    </p:nvPicPr>
                    <p:blipFill>
                      <a:blip r:embed="rId9"/>
                      <a:srcRect/>
                      <a:stretch>
                        <a:fillRect/>
                      </a:stretch>
                    </p:blipFill>
                    <p:spPr bwMode="auto">
                      <a:xfrm>
                        <a:off x="5986930" y="2605859"/>
                        <a:ext cx="2031124" cy="831505"/>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99938793"/>
              </p:ext>
            </p:extLst>
          </p:nvPr>
        </p:nvGraphicFramePr>
        <p:xfrm>
          <a:off x="7185898" y="3808866"/>
          <a:ext cx="2000250" cy="803275"/>
        </p:xfrm>
        <a:graphic>
          <a:graphicData uri="http://schemas.openxmlformats.org/presentationml/2006/ole">
            <mc:AlternateContent xmlns:mc="http://schemas.openxmlformats.org/markup-compatibility/2006">
              <mc:Choice xmlns:v="urn:schemas-microsoft-com:vml" Requires="v">
                <p:oleObj spid="_x0000_s26716" name="Equation" r:id="rId10" imgW="863280" imgH="342720" progId="Equation.3">
                  <p:embed/>
                </p:oleObj>
              </mc:Choice>
              <mc:Fallback>
                <p:oleObj name="Equation" r:id="rId10" imgW="863280" imgH="342720" progId="Equation.3">
                  <p:embed/>
                  <p:pic>
                    <p:nvPicPr>
                      <p:cNvPr id="0" name="Object 10"/>
                      <p:cNvPicPr>
                        <a:picLocks noChangeAspect="1" noChangeArrowheads="1"/>
                      </p:cNvPicPr>
                      <p:nvPr/>
                    </p:nvPicPr>
                    <p:blipFill>
                      <a:blip r:embed="rId11"/>
                      <a:srcRect/>
                      <a:stretch>
                        <a:fillRect/>
                      </a:stretch>
                    </p:blipFill>
                    <p:spPr bwMode="auto">
                      <a:xfrm>
                        <a:off x="7185898" y="3808866"/>
                        <a:ext cx="20002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678860707"/>
              </p:ext>
            </p:extLst>
          </p:nvPr>
        </p:nvGraphicFramePr>
        <p:xfrm>
          <a:off x="725488" y="5289550"/>
          <a:ext cx="2001837" cy="452438"/>
        </p:xfrm>
        <a:graphic>
          <a:graphicData uri="http://schemas.openxmlformats.org/presentationml/2006/ole">
            <mc:AlternateContent xmlns:mc="http://schemas.openxmlformats.org/markup-compatibility/2006">
              <mc:Choice xmlns:v="urn:schemas-microsoft-com:vml" Requires="v">
                <p:oleObj spid="_x0000_s26717" name="Equation" r:id="rId12" imgW="1130040" imgH="241200" progId="Equation.3">
                  <p:embed/>
                </p:oleObj>
              </mc:Choice>
              <mc:Fallback>
                <p:oleObj name="Equation" r:id="rId12" imgW="1130040" imgH="241200" progId="Equation.3">
                  <p:embed/>
                  <p:pic>
                    <p:nvPicPr>
                      <p:cNvPr id="0" name="Object 18"/>
                      <p:cNvPicPr>
                        <a:picLocks noChangeAspect="1" noChangeArrowheads="1"/>
                      </p:cNvPicPr>
                      <p:nvPr/>
                    </p:nvPicPr>
                    <p:blipFill>
                      <a:blip r:embed="rId13"/>
                      <a:srcRect/>
                      <a:stretch>
                        <a:fillRect/>
                      </a:stretch>
                    </p:blipFill>
                    <p:spPr bwMode="auto">
                      <a:xfrm>
                        <a:off x="725488" y="5289550"/>
                        <a:ext cx="2001837" cy="452438"/>
                      </a:xfrm>
                      <a:prstGeom prst="rect">
                        <a:avLst/>
                      </a:prstGeom>
                      <a:noFill/>
                    </p:spPr>
                  </p:pic>
                </p:oleObj>
              </mc:Fallback>
            </mc:AlternateContent>
          </a:graphicData>
        </a:graphic>
      </p:graphicFrame>
      <p:sp>
        <p:nvSpPr>
          <p:cNvPr id="15"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983917274"/>
              </p:ext>
            </p:extLst>
          </p:nvPr>
        </p:nvGraphicFramePr>
        <p:xfrm>
          <a:off x="2763838" y="5184775"/>
          <a:ext cx="2649537" cy="576263"/>
        </p:xfrm>
        <a:graphic>
          <a:graphicData uri="http://schemas.openxmlformats.org/presentationml/2006/ole">
            <mc:AlternateContent xmlns:mc="http://schemas.openxmlformats.org/markup-compatibility/2006">
              <mc:Choice xmlns:v="urn:schemas-microsoft-com:vml" Requires="v">
                <p:oleObj spid="_x0000_s26718" name="Equation" r:id="rId14" imgW="1180800" imgH="241200" progId="Equation.3">
                  <p:embed/>
                </p:oleObj>
              </mc:Choice>
              <mc:Fallback>
                <p:oleObj name="Equation" r:id="rId14" imgW="1180800" imgH="241200" progId="Equation.3">
                  <p:embed/>
                  <p:pic>
                    <p:nvPicPr>
                      <p:cNvPr id="0" name="Object 20"/>
                      <p:cNvPicPr>
                        <a:picLocks noChangeAspect="1" noChangeArrowheads="1"/>
                      </p:cNvPicPr>
                      <p:nvPr/>
                    </p:nvPicPr>
                    <p:blipFill>
                      <a:blip r:embed="rId15"/>
                      <a:srcRect/>
                      <a:stretch>
                        <a:fillRect/>
                      </a:stretch>
                    </p:blipFill>
                    <p:spPr bwMode="auto">
                      <a:xfrm>
                        <a:off x="2763838" y="5184775"/>
                        <a:ext cx="2649537" cy="576263"/>
                      </a:xfrm>
                      <a:prstGeom prst="rect">
                        <a:avLst/>
                      </a:prstGeom>
                      <a:noFill/>
                    </p:spPr>
                  </p:pic>
                </p:oleObj>
              </mc:Fallback>
            </mc:AlternateContent>
          </a:graphicData>
        </a:graphic>
      </p:graphicFrame>
      <p:sp>
        <p:nvSpPr>
          <p:cNvPr id="17"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3643848524"/>
              </p:ext>
            </p:extLst>
          </p:nvPr>
        </p:nvGraphicFramePr>
        <p:xfrm>
          <a:off x="5320145" y="5134536"/>
          <a:ext cx="2971800" cy="715019"/>
        </p:xfrm>
        <a:graphic>
          <a:graphicData uri="http://schemas.openxmlformats.org/presentationml/2006/ole">
            <mc:AlternateContent xmlns:mc="http://schemas.openxmlformats.org/markup-compatibility/2006">
              <mc:Choice xmlns:v="urn:schemas-microsoft-com:vml" Requires="v">
                <p:oleObj spid="_x0000_s26719" name="Equation" r:id="rId16" imgW="1243080" imgH="283320" progId="Equation.3">
                  <p:embed/>
                </p:oleObj>
              </mc:Choice>
              <mc:Fallback>
                <p:oleObj name="Equation" r:id="rId16" imgW="1243080" imgH="283320" progId="Equation.3">
                  <p:embed/>
                  <p:pic>
                    <p:nvPicPr>
                      <p:cNvPr id="0"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20145" y="5134536"/>
                        <a:ext cx="2971800" cy="715019"/>
                      </a:xfrm>
                      <a:prstGeom prst="rect">
                        <a:avLst/>
                      </a:prstGeom>
                      <a:noFill/>
                    </p:spPr>
                  </p:pic>
                </p:oleObj>
              </mc:Fallback>
            </mc:AlternateContent>
          </a:graphicData>
        </a:graphic>
      </p:graphicFrame>
      <p:sp>
        <p:nvSpPr>
          <p:cNvPr id="19"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718661320"/>
              </p:ext>
            </p:extLst>
          </p:nvPr>
        </p:nvGraphicFramePr>
        <p:xfrm>
          <a:off x="1435686" y="5954792"/>
          <a:ext cx="642504" cy="691927"/>
        </p:xfrm>
        <a:graphic>
          <a:graphicData uri="http://schemas.openxmlformats.org/presentationml/2006/ole">
            <mc:AlternateContent xmlns:mc="http://schemas.openxmlformats.org/markup-compatibility/2006">
              <mc:Choice xmlns:v="urn:schemas-microsoft-com:vml" Requires="v">
                <p:oleObj spid="_x0000_s26720" name="Equation" r:id="rId18" imgW="228240" imgH="255960" progId="Equation.3">
                  <p:embed/>
                </p:oleObj>
              </mc:Choice>
              <mc:Fallback>
                <p:oleObj name="Equation" r:id="rId18" imgW="228240" imgH="255960" progId="Equation.3">
                  <p:embed/>
                  <p:pic>
                    <p:nvPicPr>
                      <p:cNvPr id="0"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35686" y="5954792"/>
                        <a:ext cx="642504" cy="691927"/>
                      </a:xfrm>
                      <a:prstGeom prst="rect">
                        <a:avLst/>
                      </a:prstGeom>
                      <a:noFill/>
                    </p:spPr>
                  </p:pic>
                </p:oleObj>
              </mc:Fallback>
            </mc:AlternateContent>
          </a:graphicData>
        </a:graphic>
      </p:graphicFrame>
      <p:sp>
        <p:nvSpPr>
          <p:cNvPr id="21" name="TextBox 20"/>
          <p:cNvSpPr txBox="1"/>
          <p:nvPr/>
        </p:nvSpPr>
        <p:spPr>
          <a:xfrm>
            <a:off x="119267" y="5903893"/>
            <a:ext cx="9382539" cy="523220"/>
          </a:xfrm>
          <a:prstGeom prst="rect">
            <a:avLst/>
          </a:prstGeom>
          <a:noFill/>
        </p:spPr>
        <p:txBody>
          <a:bodyPr wrap="square" rtlCol="0">
            <a:spAutoFit/>
          </a:bodyPr>
          <a:lstStyle/>
          <a:p>
            <a:r>
              <a:rPr lang="en-US" sz="2800" dirty="0" smtClean="0"/>
              <a:t>where          and           are entries of </a:t>
            </a:r>
            <a:r>
              <a:rPr lang="en-US" sz="2800" b="1" dirty="0"/>
              <a:t>G</a:t>
            </a:r>
            <a:r>
              <a:rPr lang="en-US" sz="2800" dirty="0"/>
              <a:t> and </a:t>
            </a:r>
            <a:r>
              <a:rPr lang="en-US" sz="2800" dirty="0" smtClean="0"/>
              <a:t>of  </a:t>
            </a:r>
            <a:endParaRPr lang="en-US" sz="2800" dirty="0"/>
          </a:p>
        </p:txBody>
      </p:sp>
      <p:sp>
        <p:nvSpPr>
          <p:cNvPr id="22"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170481058"/>
              </p:ext>
            </p:extLst>
          </p:nvPr>
        </p:nvGraphicFramePr>
        <p:xfrm>
          <a:off x="2938369" y="5963596"/>
          <a:ext cx="779767" cy="642161"/>
        </p:xfrm>
        <a:graphic>
          <a:graphicData uri="http://schemas.openxmlformats.org/presentationml/2006/ole">
            <mc:AlternateContent xmlns:mc="http://schemas.openxmlformats.org/markup-compatibility/2006">
              <mc:Choice xmlns:v="urn:schemas-microsoft-com:vml" Requires="v">
                <p:oleObj spid="_x0000_s26721" name="Equation" r:id="rId20" imgW="319680" imgH="255960" progId="Equation.3">
                  <p:embed/>
                </p:oleObj>
              </mc:Choice>
              <mc:Fallback>
                <p:oleObj name="Equation" r:id="rId20" imgW="319680" imgH="255960" progId="Equation.3">
                  <p:embed/>
                  <p:pic>
                    <p:nvPicPr>
                      <p:cNvPr id="0" name="Object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38369" y="5963596"/>
                        <a:ext cx="779767" cy="642161"/>
                      </a:xfrm>
                      <a:prstGeom prst="rect">
                        <a:avLst/>
                      </a:prstGeom>
                      <a:noFill/>
                    </p:spPr>
                  </p:pic>
                </p:oleObj>
              </mc:Fallback>
            </mc:AlternateContent>
          </a:graphicData>
        </a:graphic>
      </p:graphicFrame>
      <p:sp>
        <p:nvSpPr>
          <p:cNvPr id="24"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3598982364"/>
              </p:ext>
            </p:extLst>
          </p:nvPr>
        </p:nvGraphicFramePr>
        <p:xfrm>
          <a:off x="7356762" y="5996464"/>
          <a:ext cx="581891" cy="423535"/>
        </p:xfrm>
        <a:graphic>
          <a:graphicData uri="http://schemas.openxmlformats.org/presentationml/2006/ole">
            <mc:AlternateContent xmlns:mc="http://schemas.openxmlformats.org/markup-compatibility/2006">
              <mc:Choice xmlns:v="urn:schemas-microsoft-com:vml" Requires="v">
                <p:oleObj spid="_x0000_s26722" name="Equation" r:id="rId22" imgW="164885" imgH="164885" progId="Equation.3">
                  <p:embed/>
                </p:oleObj>
              </mc:Choice>
              <mc:Fallback>
                <p:oleObj name="Equation" r:id="rId22" imgW="164885" imgH="164885" progId="Equation.3">
                  <p:embed/>
                  <p:pic>
                    <p:nvPicPr>
                      <p:cNvPr id="0" name="Object 2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356762" y="5996464"/>
                        <a:ext cx="581891" cy="423535"/>
                      </a:xfrm>
                      <a:prstGeom prst="rect">
                        <a:avLst/>
                      </a:prstGeom>
                      <a:noFill/>
                    </p:spPr>
                  </p:pic>
                </p:oleObj>
              </mc:Fallback>
            </mc:AlternateContent>
          </a:graphicData>
        </a:graphic>
      </p:graphicFrame>
      <p:sp>
        <p:nvSpPr>
          <p:cNvPr id="26" name="TextBox 25"/>
          <p:cNvSpPr txBox="1"/>
          <p:nvPr/>
        </p:nvSpPr>
        <p:spPr>
          <a:xfrm>
            <a:off x="2986786" y="3919991"/>
            <a:ext cx="4192173" cy="584775"/>
          </a:xfrm>
          <a:prstGeom prst="rect">
            <a:avLst/>
          </a:prstGeom>
          <a:noFill/>
        </p:spPr>
        <p:txBody>
          <a:bodyPr wrap="none" rtlCol="0">
            <a:spAutoFit/>
          </a:bodyPr>
          <a:lstStyle/>
          <a:p>
            <a:r>
              <a:rPr lang="en-US" sz="3200" dirty="0"/>
              <a:t>e</a:t>
            </a:r>
            <a:r>
              <a:rPr lang="en-US" sz="3200" dirty="0" smtClean="0"/>
              <a:t>nvironmental  scores</a:t>
            </a:r>
            <a:endParaRPr lang="en-US" sz="3200" dirty="0"/>
          </a:p>
        </p:txBody>
      </p:sp>
    </p:spTree>
    <p:extLst>
      <p:ext uri="{BB962C8B-B14F-4D97-AF65-F5344CB8AC3E}">
        <p14:creationId xmlns:p14="http://schemas.microsoft.com/office/powerpoint/2010/main" val="86720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09" y="0"/>
            <a:ext cx="8229600" cy="1139825"/>
          </a:xfrm>
        </p:spPr>
        <p:txBody>
          <a:bodyPr/>
          <a:lstStyle/>
          <a:p>
            <a:r>
              <a:rPr lang="en-US" b="1" dirty="0" smtClean="0">
                <a:solidFill>
                  <a:srgbClr val="C00000"/>
                </a:solidFill>
                <a:effectLst/>
              </a:rPr>
              <a:t>Outline</a:t>
            </a:r>
            <a:endParaRPr lang="en-US" b="1" dirty="0">
              <a:solidFill>
                <a:srgbClr val="C00000"/>
              </a:solidFill>
              <a:effectLst/>
            </a:endParaRPr>
          </a:p>
        </p:txBody>
      </p:sp>
      <p:sp>
        <p:nvSpPr>
          <p:cNvPr id="3" name="Content Placeholder 2"/>
          <p:cNvSpPr>
            <a:spLocks noGrp="1"/>
          </p:cNvSpPr>
          <p:nvPr>
            <p:ph idx="1"/>
          </p:nvPr>
        </p:nvSpPr>
        <p:spPr>
          <a:xfrm>
            <a:off x="1" y="1057764"/>
            <a:ext cx="9143999" cy="5683999"/>
          </a:xfrm>
        </p:spPr>
        <p:txBody>
          <a:bodyPr/>
          <a:lstStyle/>
          <a:p>
            <a:pPr marL="0" indent="0">
              <a:buNone/>
            </a:pPr>
            <a:r>
              <a:rPr lang="en-US" sz="1800" b="1" u="sng" dirty="0">
                <a:effectLst/>
                <a:sym typeface="Wingdings" pitchFamily="2" charset="2"/>
              </a:rPr>
              <a:t>Phenotype GE</a:t>
            </a:r>
          </a:p>
          <a:p>
            <a:pPr marL="0" indent="0">
              <a:buNone/>
            </a:pPr>
            <a:r>
              <a:rPr lang="en-US" sz="1800" dirty="0" smtClean="0">
                <a:effectLst/>
                <a:sym typeface="Wingdings" pitchFamily="2" charset="2"/>
              </a:rPr>
              <a:t>Multiplicative operator for Genotype x Environment</a:t>
            </a:r>
          </a:p>
          <a:p>
            <a:pPr marL="0" indent="0">
              <a:buNone/>
            </a:pPr>
            <a:r>
              <a:rPr lang="en-US" sz="1800" dirty="0">
                <a:effectLst/>
                <a:sym typeface="Wingdings" pitchFamily="2" charset="2"/>
              </a:rPr>
              <a:t> </a:t>
            </a:r>
            <a:r>
              <a:rPr lang="en-US" sz="1800" dirty="0" smtClean="0">
                <a:effectLst/>
                <a:sym typeface="Wingdings" pitchFamily="2" charset="2"/>
              </a:rPr>
              <a:t>    interaction (GE) (</a:t>
            </a:r>
            <a:r>
              <a:rPr lang="en-US" sz="1800" i="1" dirty="0" smtClean="0">
                <a:effectLst/>
                <a:sym typeface="Wingdings" pitchFamily="2" charset="2"/>
              </a:rPr>
              <a:t>random</a:t>
            </a:r>
            <a:r>
              <a:rPr lang="en-US" sz="1800" dirty="0" smtClean="0">
                <a:effectLst/>
                <a:sym typeface="Wingdings" pitchFamily="2" charset="2"/>
              </a:rPr>
              <a:t> or </a:t>
            </a:r>
            <a:r>
              <a:rPr lang="en-US" sz="1800" i="1" dirty="0" smtClean="0">
                <a:effectLst/>
                <a:sym typeface="Wingdings" pitchFamily="2" charset="2"/>
              </a:rPr>
              <a:t>fixed)</a:t>
            </a:r>
            <a:endParaRPr lang="en-US" sz="1800" i="1" dirty="0" smtClean="0">
              <a:effectLst/>
            </a:endParaRPr>
          </a:p>
          <a:p>
            <a:pPr marL="0" indent="0">
              <a:buNone/>
            </a:pPr>
            <a:r>
              <a:rPr lang="en-US" sz="1800" b="1" u="sng" dirty="0">
                <a:effectLst/>
                <a:sym typeface="Wingdings" pitchFamily="2" charset="2"/>
              </a:rPr>
              <a:t>Phenotype </a:t>
            </a:r>
            <a:r>
              <a:rPr lang="en-US" sz="1800" b="1" u="sng" dirty="0" smtClean="0">
                <a:effectLst/>
                <a:sym typeface="Wingdings" pitchFamily="2" charset="2"/>
              </a:rPr>
              <a:t>GE and EC </a:t>
            </a:r>
            <a:endParaRPr lang="en-US" sz="1800" b="1" dirty="0" smtClean="0">
              <a:effectLst/>
              <a:sym typeface="Wingdings" pitchFamily="2" charset="2"/>
            </a:endParaRPr>
          </a:p>
          <a:p>
            <a:pPr marL="0" indent="0">
              <a:buNone/>
            </a:pPr>
            <a:r>
              <a:rPr lang="en-US" sz="1800" dirty="0" smtClean="0">
                <a:effectLst/>
                <a:sym typeface="Wingdings" pitchFamily="2" charset="2"/>
              </a:rPr>
              <a:t>Multiplicative operators </a:t>
            </a:r>
            <a:r>
              <a:rPr lang="en-US" sz="1800" dirty="0" smtClean="0">
                <a:effectLst/>
              </a:rPr>
              <a:t>for GE with </a:t>
            </a:r>
            <a:r>
              <a:rPr lang="en-US" sz="1800" dirty="0" err="1" smtClean="0">
                <a:effectLst/>
              </a:rPr>
              <a:t>covariables</a:t>
            </a:r>
            <a:endParaRPr lang="en-US" sz="1800" dirty="0" smtClean="0">
              <a:effectLst/>
            </a:endParaRPr>
          </a:p>
          <a:p>
            <a:pPr marL="0" indent="0">
              <a:buNone/>
            </a:pPr>
            <a:r>
              <a:rPr lang="en-US" sz="1800" dirty="0">
                <a:effectLst/>
              </a:rPr>
              <a:t> </a:t>
            </a:r>
            <a:r>
              <a:rPr lang="en-US" sz="1800" dirty="0" smtClean="0">
                <a:effectLst/>
              </a:rPr>
              <a:t>   (environmental </a:t>
            </a:r>
            <a:r>
              <a:rPr lang="en-US" sz="1800" dirty="0" err="1" smtClean="0">
                <a:effectLst/>
              </a:rPr>
              <a:t>covariables</a:t>
            </a:r>
            <a:r>
              <a:rPr lang="en-US" sz="1800" dirty="0" smtClean="0">
                <a:effectLst/>
              </a:rPr>
              <a:t>, EC; and/or genotypic</a:t>
            </a:r>
          </a:p>
          <a:p>
            <a:pPr marL="0" indent="0">
              <a:buNone/>
            </a:pPr>
            <a:r>
              <a:rPr lang="en-US" sz="1800" dirty="0">
                <a:effectLst/>
              </a:rPr>
              <a:t> </a:t>
            </a:r>
            <a:r>
              <a:rPr lang="en-US" sz="1800" dirty="0" smtClean="0">
                <a:effectLst/>
              </a:rPr>
              <a:t>     </a:t>
            </a:r>
            <a:r>
              <a:rPr lang="en-US" sz="1800" dirty="0" err="1" smtClean="0">
                <a:effectLst/>
              </a:rPr>
              <a:t>covariables</a:t>
            </a:r>
            <a:r>
              <a:rPr lang="en-US" sz="1800" dirty="0" smtClean="0">
                <a:effectLst/>
              </a:rPr>
              <a:t>) (</a:t>
            </a:r>
            <a:r>
              <a:rPr lang="en-US" sz="1800" i="1" dirty="0" smtClean="0">
                <a:effectLst/>
              </a:rPr>
              <a:t>random</a:t>
            </a:r>
            <a:r>
              <a:rPr lang="en-US" sz="1800" dirty="0" smtClean="0">
                <a:effectLst/>
              </a:rPr>
              <a:t> or </a:t>
            </a:r>
            <a:r>
              <a:rPr lang="en-US" sz="1800" i="1" dirty="0" smtClean="0">
                <a:effectLst/>
              </a:rPr>
              <a:t>fixed</a:t>
            </a:r>
            <a:r>
              <a:rPr lang="en-US" sz="1800" dirty="0" smtClean="0">
                <a:effectLst/>
              </a:rPr>
              <a:t>)</a:t>
            </a:r>
          </a:p>
          <a:p>
            <a:pPr marL="0" indent="0">
              <a:buNone/>
            </a:pPr>
            <a:r>
              <a:rPr lang="en-US" sz="1800" b="1" u="sng" dirty="0" smtClean="0">
                <a:effectLst/>
              </a:rPr>
              <a:t>Phenotype GE and additive (A)</a:t>
            </a:r>
          </a:p>
          <a:p>
            <a:pPr marL="0" indent="0">
              <a:buNone/>
            </a:pPr>
            <a:r>
              <a:rPr lang="en-US" sz="1800" dirty="0" smtClean="0">
                <a:effectLst/>
                <a:sym typeface="Wingdings" pitchFamily="2" charset="2"/>
              </a:rPr>
              <a:t></a:t>
            </a:r>
            <a:r>
              <a:rPr lang="en-US" sz="1800" dirty="0" smtClean="0">
                <a:effectLst/>
              </a:rPr>
              <a:t>Linear mixed models for modeling GE with additive</a:t>
            </a:r>
          </a:p>
          <a:p>
            <a:pPr marL="0" indent="0">
              <a:buNone/>
            </a:pPr>
            <a:r>
              <a:rPr lang="en-US" sz="1800" dirty="0">
                <a:effectLst/>
              </a:rPr>
              <a:t> </a:t>
            </a:r>
            <a:r>
              <a:rPr lang="en-US" sz="1800" dirty="0" smtClean="0">
                <a:effectLst/>
              </a:rPr>
              <a:t>   </a:t>
            </a:r>
            <a:r>
              <a:rPr lang="en-US" sz="1800" dirty="0" smtClean="0">
                <a:solidFill>
                  <a:schemeClr val="tx2"/>
                </a:solidFill>
                <a:effectLst/>
              </a:rPr>
              <a:t>and additive x additive effects </a:t>
            </a:r>
          </a:p>
          <a:p>
            <a:pPr marL="0" indent="0">
              <a:buNone/>
            </a:pPr>
            <a:r>
              <a:rPr lang="en-US" sz="1800" b="1" u="sng" dirty="0" smtClean="0">
                <a:solidFill>
                  <a:schemeClr val="tx2"/>
                </a:solidFill>
                <a:effectLst/>
                <a:sym typeface="Wingdings" pitchFamily="2" charset="2"/>
              </a:rPr>
              <a:t>Phenotype GE and genomic</a:t>
            </a:r>
          </a:p>
          <a:p>
            <a:pPr marL="0" indent="0">
              <a:buNone/>
            </a:pPr>
            <a:r>
              <a:rPr lang="en-US" sz="1800" dirty="0" smtClean="0">
                <a:solidFill>
                  <a:schemeClr val="tx2"/>
                </a:solidFill>
                <a:effectLst/>
                <a:sym typeface="Wingdings" pitchFamily="2" charset="2"/>
              </a:rPr>
              <a:t></a:t>
            </a:r>
            <a:r>
              <a:rPr lang="en-US" sz="1800" dirty="0" smtClean="0">
                <a:solidFill>
                  <a:schemeClr val="tx2"/>
                </a:solidFill>
                <a:effectLst/>
              </a:rPr>
              <a:t>Genomic linear </a:t>
            </a:r>
            <a:r>
              <a:rPr lang="en-US" sz="1800" dirty="0">
                <a:solidFill>
                  <a:schemeClr val="tx2"/>
                </a:solidFill>
                <a:effectLst/>
              </a:rPr>
              <a:t>mixed models for modeling </a:t>
            </a:r>
            <a:r>
              <a:rPr lang="en-US" sz="1800" dirty="0" smtClean="0">
                <a:solidFill>
                  <a:schemeClr val="tx2"/>
                </a:solidFill>
                <a:effectLst/>
              </a:rPr>
              <a:t>GE with</a:t>
            </a:r>
          </a:p>
          <a:p>
            <a:pPr marL="0" indent="0">
              <a:buNone/>
            </a:pPr>
            <a:r>
              <a:rPr lang="en-US" sz="1800" dirty="0">
                <a:solidFill>
                  <a:schemeClr val="tx2"/>
                </a:solidFill>
                <a:effectLst/>
              </a:rPr>
              <a:t> </a:t>
            </a:r>
            <a:r>
              <a:rPr lang="en-US" sz="1800" dirty="0" smtClean="0">
                <a:solidFill>
                  <a:schemeClr val="tx2"/>
                </a:solidFill>
                <a:effectLst/>
              </a:rPr>
              <a:t>   pedigree </a:t>
            </a:r>
            <a:r>
              <a:rPr lang="en-US" sz="1800" dirty="0" smtClean="0">
                <a:effectLst/>
              </a:rPr>
              <a:t>and marker information</a:t>
            </a:r>
          </a:p>
          <a:p>
            <a:pPr marL="0" indent="0">
              <a:buNone/>
            </a:pPr>
            <a:r>
              <a:rPr lang="en-US" sz="1800" b="1" u="sng" dirty="0" smtClean="0">
                <a:effectLst/>
                <a:sym typeface="Wingdings" pitchFamily="2" charset="2"/>
              </a:rPr>
              <a:t>Phenotype GE with genomic and EC</a:t>
            </a:r>
          </a:p>
          <a:p>
            <a:pPr marL="0" indent="0">
              <a:buNone/>
            </a:pPr>
            <a:r>
              <a:rPr lang="en-US" sz="1800" dirty="0" smtClean="0">
                <a:effectLst/>
                <a:sym typeface="Wingdings" pitchFamily="2" charset="2"/>
              </a:rPr>
              <a:t> Random models for GE with highly dimensional</a:t>
            </a:r>
          </a:p>
          <a:p>
            <a:pPr marL="0" indent="0">
              <a:buNone/>
            </a:pPr>
            <a:r>
              <a:rPr lang="en-US" sz="1800" dirty="0" smtClean="0">
                <a:effectLst/>
                <a:sym typeface="Wingdings" pitchFamily="2" charset="2"/>
              </a:rPr>
              <a:t>     marker and environmental </a:t>
            </a:r>
            <a:r>
              <a:rPr lang="en-US" sz="1800" dirty="0" err="1" smtClean="0">
                <a:effectLst/>
                <a:sym typeface="Wingdings" pitchFamily="2" charset="2"/>
              </a:rPr>
              <a:t>covariables</a:t>
            </a:r>
            <a:r>
              <a:rPr lang="en-US" sz="1800" dirty="0" smtClean="0">
                <a:effectLst/>
              </a:rPr>
              <a:t> </a:t>
            </a:r>
          </a:p>
          <a:p>
            <a:pPr marL="0" indent="0">
              <a:buNone/>
            </a:pPr>
            <a:endParaRPr lang="en-US" sz="2800" dirty="0" smtClean="0">
              <a:effectLst/>
            </a:endParaRPr>
          </a:p>
          <a:p>
            <a:pPr marL="0" indent="0">
              <a:buNone/>
            </a:pPr>
            <a:endParaRPr lang="en-US" dirty="0" smtClean="0">
              <a:effectLst/>
            </a:endParaRPr>
          </a:p>
          <a:p>
            <a:pPr marL="0" indent="0">
              <a:buNone/>
            </a:pPr>
            <a:endParaRPr lang="en-US" dirty="0">
              <a:effectLst/>
            </a:endParaRPr>
          </a:p>
          <a:p>
            <a:pPr marL="0" indent="0">
              <a:buNone/>
            </a:pPr>
            <a:endParaRPr lang="en-US" dirty="0" smtClean="0">
              <a:effectLst/>
            </a:endParaRPr>
          </a:p>
          <a:p>
            <a:pPr marL="0" indent="0">
              <a:buNone/>
            </a:pPr>
            <a:endParaRPr lang="en-US" dirty="0">
              <a:effectLst/>
            </a:endParaRPr>
          </a:p>
        </p:txBody>
      </p:sp>
    </p:spTree>
    <p:extLst>
      <p:ext uri="{BB962C8B-B14F-4D97-AF65-F5344CB8AC3E}">
        <p14:creationId xmlns:p14="http://schemas.microsoft.com/office/powerpoint/2010/main" val="242346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869"/>
            <a:ext cx="8229600" cy="1139825"/>
          </a:xfrm>
        </p:spPr>
        <p:txBody>
          <a:bodyPr/>
          <a:lstStyle/>
          <a:p>
            <a:r>
              <a:rPr lang="en-US" sz="3600" b="1" dirty="0" smtClean="0">
                <a:solidFill>
                  <a:srgbClr val="C00000"/>
                </a:solidFill>
                <a:effectLst/>
              </a:rPr>
              <a:t>Random </a:t>
            </a:r>
            <a:r>
              <a:rPr lang="en-US" sz="3600" b="1" dirty="0">
                <a:solidFill>
                  <a:srgbClr val="C00000"/>
                </a:solidFill>
                <a:effectLst/>
              </a:rPr>
              <a:t>process obtained by multiplying both random </a:t>
            </a:r>
            <a:r>
              <a:rPr lang="en-US" sz="3600" b="1" dirty="0" smtClean="0">
                <a:solidFill>
                  <a:srgbClr val="C00000"/>
                </a:solidFill>
                <a:effectLst/>
              </a:rPr>
              <a:t>scores </a:t>
            </a:r>
            <a:endParaRPr lang="en-US" sz="3600" b="1" dirty="0">
              <a:solidFill>
                <a:srgbClr val="C00000"/>
              </a:solidFill>
            </a:endParaRPr>
          </a:p>
        </p:txBody>
      </p:sp>
      <p:sp>
        <p:nvSpPr>
          <p:cNvPr id="3" name="Content Placeholder 2"/>
          <p:cNvSpPr>
            <a:spLocks noGrp="1"/>
          </p:cNvSpPr>
          <p:nvPr>
            <p:ph idx="1"/>
          </p:nvPr>
        </p:nvSpPr>
        <p:spPr>
          <a:xfrm>
            <a:off x="152400" y="1162878"/>
            <a:ext cx="9144000" cy="4525963"/>
          </a:xfrm>
        </p:spPr>
        <p:txBody>
          <a:bodyPr/>
          <a:lstStyle/>
          <a:p>
            <a:pPr marL="0" indent="0">
              <a:buNone/>
            </a:pPr>
            <a:r>
              <a:rPr lang="en-US" dirty="0" smtClean="0">
                <a:effectLst/>
              </a:rPr>
              <a:t> </a:t>
            </a:r>
          </a:p>
          <a:p>
            <a:pPr marL="0" indent="0">
              <a:buNone/>
            </a:pPr>
            <a:endParaRPr lang="en-US" dirty="0">
              <a:effectLst/>
            </a:endParaRPr>
          </a:p>
          <a:p>
            <a:pPr marL="0" indent="0">
              <a:buNone/>
            </a:pPr>
            <a:endParaRPr lang="en-US" dirty="0" smtClean="0">
              <a:effectLst/>
            </a:endParaRPr>
          </a:p>
          <a:p>
            <a:pPr marL="0" indent="0">
              <a:buNone/>
            </a:pPr>
            <a:endParaRPr lang="en-US" dirty="0">
              <a:effectLst/>
            </a:endParaRPr>
          </a:p>
          <a:p>
            <a:pPr marL="0" indent="0">
              <a:buNone/>
            </a:pPr>
            <a:r>
              <a:rPr lang="en-US" dirty="0" smtClean="0">
                <a:effectLst/>
              </a:rPr>
              <a:t>Thus, the </a:t>
            </a:r>
            <a:r>
              <a:rPr lang="en-US" dirty="0" err="1" smtClean="0">
                <a:effectLst/>
              </a:rPr>
              <a:t>cov</a:t>
            </a:r>
            <a:r>
              <a:rPr lang="en-US" dirty="0" smtClean="0">
                <a:effectLst/>
              </a:rPr>
              <a:t> of                          is the cell </a:t>
            </a:r>
            <a:r>
              <a:rPr lang="en-US" dirty="0">
                <a:effectLst/>
              </a:rPr>
              <a:t>by </a:t>
            </a:r>
            <a:r>
              <a:rPr lang="en-US" dirty="0" smtClean="0">
                <a:effectLst/>
              </a:rPr>
              <a:t>cell product of        and </a:t>
            </a:r>
          </a:p>
          <a:p>
            <a:pPr marL="0" indent="0">
              <a:buNone/>
            </a:pPr>
            <a:r>
              <a:rPr lang="en-US" dirty="0" smtClean="0">
                <a:effectLst/>
              </a:rPr>
              <a:t>Then, the </a:t>
            </a:r>
            <a:r>
              <a:rPr lang="en-US" dirty="0">
                <a:effectLst/>
              </a:rPr>
              <a:t>WG-G×W </a:t>
            </a:r>
            <a:r>
              <a:rPr lang="en-US" dirty="0" smtClean="0">
                <a:effectLst/>
              </a:rPr>
              <a:t> model is   </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009325491"/>
              </p:ext>
            </p:extLst>
          </p:nvPr>
        </p:nvGraphicFramePr>
        <p:xfrm>
          <a:off x="152400" y="953812"/>
          <a:ext cx="2938463" cy="852487"/>
        </p:xfrm>
        <a:graphic>
          <a:graphicData uri="http://schemas.openxmlformats.org/presentationml/2006/ole">
            <mc:AlternateContent xmlns:mc="http://schemas.openxmlformats.org/markup-compatibility/2006">
              <mc:Choice xmlns:v="urn:schemas-microsoft-com:vml" Requires="v">
                <p:oleObj spid="_x0000_s24731" name="Equation" r:id="rId4" imgW="850680" imgH="241200" progId="Equation.3">
                  <p:embed/>
                </p:oleObj>
              </mc:Choice>
              <mc:Fallback>
                <p:oleObj name="Equation" r:id="rId4" imgW="850680" imgH="241200" progId="Equation.3">
                  <p:embed/>
                  <p:pic>
                    <p:nvPicPr>
                      <p:cNvPr id="0" name="Object 7"/>
                      <p:cNvPicPr>
                        <a:picLocks noChangeAspect="1" noChangeArrowheads="1"/>
                      </p:cNvPicPr>
                      <p:nvPr/>
                    </p:nvPicPr>
                    <p:blipFill>
                      <a:blip r:embed="rId5"/>
                      <a:srcRect/>
                      <a:stretch>
                        <a:fillRect/>
                      </a:stretch>
                    </p:blipFill>
                    <p:spPr bwMode="auto">
                      <a:xfrm>
                        <a:off x="152400" y="953812"/>
                        <a:ext cx="2938463" cy="852487"/>
                      </a:xfrm>
                      <a:prstGeom prst="rect">
                        <a:avLst/>
                      </a:prstGeom>
                      <a:noFill/>
                    </p:spPr>
                  </p:pic>
                </p:oleObj>
              </mc:Fallback>
            </mc:AlternateContent>
          </a:graphicData>
        </a:graphic>
      </p:graphicFrame>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561776202"/>
              </p:ext>
            </p:extLst>
          </p:nvPr>
        </p:nvGraphicFramePr>
        <p:xfrm>
          <a:off x="185738" y="1868488"/>
          <a:ext cx="6315075" cy="655637"/>
        </p:xfrm>
        <a:graphic>
          <a:graphicData uri="http://schemas.openxmlformats.org/presentationml/2006/ole">
            <mc:AlternateContent xmlns:mc="http://schemas.openxmlformats.org/markup-compatibility/2006">
              <mc:Choice xmlns:v="urn:schemas-microsoft-com:vml" Requires="v">
                <p:oleObj spid="_x0000_s24732" name="Equation" r:id="rId6" imgW="2374560" imgH="241200" progId="Equation.3">
                  <p:embed/>
                </p:oleObj>
              </mc:Choice>
              <mc:Fallback>
                <p:oleObj name="Equation" r:id="rId6" imgW="2374560" imgH="241200" progId="Equation.3">
                  <p:embed/>
                  <p:pic>
                    <p:nvPicPr>
                      <p:cNvPr id="0" name="Object 9"/>
                      <p:cNvPicPr>
                        <a:picLocks noChangeAspect="1" noChangeArrowheads="1"/>
                      </p:cNvPicPr>
                      <p:nvPr/>
                    </p:nvPicPr>
                    <p:blipFill>
                      <a:blip r:embed="rId7"/>
                      <a:srcRect/>
                      <a:stretch>
                        <a:fillRect/>
                      </a:stretch>
                    </p:blipFill>
                    <p:spPr bwMode="auto">
                      <a:xfrm>
                        <a:off x="185738" y="1868488"/>
                        <a:ext cx="6315075" cy="655637"/>
                      </a:xfrm>
                      <a:prstGeom prst="rect">
                        <a:avLst/>
                      </a:prstGeom>
                      <a:noFill/>
                    </p:spPr>
                  </p:pic>
                </p:oleObj>
              </mc:Fallback>
            </mc:AlternateContent>
          </a:graphicData>
        </a:graphic>
      </p:graphicFrame>
      <p:sp>
        <p:nvSpPr>
          <p:cNvPr id="1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924277623"/>
              </p:ext>
            </p:extLst>
          </p:nvPr>
        </p:nvGraphicFramePr>
        <p:xfrm>
          <a:off x="152400" y="2736228"/>
          <a:ext cx="3484375" cy="961127"/>
        </p:xfrm>
        <a:graphic>
          <a:graphicData uri="http://schemas.openxmlformats.org/presentationml/2006/ole">
            <mc:AlternateContent xmlns:mc="http://schemas.openxmlformats.org/markup-compatibility/2006">
              <mc:Choice xmlns:v="urn:schemas-microsoft-com:vml" Requires="v">
                <p:oleObj spid="_x0000_s24733" name="Equation" r:id="rId8" imgW="1574640" imgH="431640" progId="Equation.3">
                  <p:embed/>
                </p:oleObj>
              </mc:Choice>
              <mc:Fallback>
                <p:oleObj name="Equation" r:id="rId8" imgW="1574640" imgH="431640" progId="Equation.3">
                  <p:embed/>
                  <p:pic>
                    <p:nvPicPr>
                      <p:cNvPr id="0" name="Object 13"/>
                      <p:cNvPicPr>
                        <a:picLocks noChangeAspect="1" noChangeArrowheads="1"/>
                      </p:cNvPicPr>
                      <p:nvPr/>
                    </p:nvPicPr>
                    <p:blipFill>
                      <a:blip r:embed="rId9"/>
                      <a:srcRect/>
                      <a:stretch>
                        <a:fillRect/>
                      </a:stretch>
                    </p:blipFill>
                    <p:spPr bwMode="auto">
                      <a:xfrm>
                        <a:off x="152400" y="2736228"/>
                        <a:ext cx="3484375" cy="961127"/>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604272880"/>
              </p:ext>
            </p:extLst>
          </p:nvPr>
        </p:nvGraphicFramePr>
        <p:xfrm>
          <a:off x="3162364" y="3429780"/>
          <a:ext cx="2938463" cy="852487"/>
        </p:xfrm>
        <a:graphic>
          <a:graphicData uri="http://schemas.openxmlformats.org/presentationml/2006/ole">
            <mc:AlternateContent xmlns:mc="http://schemas.openxmlformats.org/markup-compatibility/2006">
              <mc:Choice xmlns:v="urn:schemas-microsoft-com:vml" Requires="v">
                <p:oleObj spid="_x0000_s24734" name="Equation" r:id="rId10" imgW="850680" imgH="241200" progId="Equation.3">
                  <p:embed/>
                </p:oleObj>
              </mc:Choice>
              <mc:Fallback>
                <p:oleObj name="Equation" r:id="rId10" imgW="850680" imgH="24120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2364" y="3429780"/>
                        <a:ext cx="29384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959357879"/>
              </p:ext>
            </p:extLst>
          </p:nvPr>
        </p:nvGraphicFramePr>
        <p:xfrm>
          <a:off x="2160047" y="3984865"/>
          <a:ext cx="716995" cy="716995"/>
        </p:xfrm>
        <a:graphic>
          <a:graphicData uri="http://schemas.openxmlformats.org/presentationml/2006/ole">
            <mc:AlternateContent xmlns:mc="http://schemas.openxmlformats.org/markup-compatibility/2006">
              <mc:Choice xmlns:v="urn:schemas-microsoft-com:vml" Requires="v">
                <p:oleObj spid="_x0000_s24735" name="Equation" r:id="rId12" imgW="228600" imgH="228600" progId="Equation.3">
                  <p:embed/>
                </p:oleObj>
              </mc:Choice>
              <mc:Fallback>
                <p:oleObj name="Equation" r:id="rId12" imgW="228600" imgH="228600" progId="Equation.3">
                  <p:embed/>
                  <p:pic>
                    <p:nvPicPr>
                      <p:cNvPr id="0" name=""/>
                      <p:cNvPicPr/>
                      <p:nvPr/>
                    </p:nvPicPr>
                    <p:blipFill>
                      <a:blip r:embed="rId13"/>
                      <a:stretch>
                        <a:fillRect/>
                      </a:stretch>
                    </p:blipFill>
                    <p:spPr>
                      <a:xfrm>
                        <a:off x="2160047" y="3984865"/>
                        <a:ext cx="716995" cy="71699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85177224"/>
              </p:ext>
            </p:extLst>
          </p:nvPr>
        </p:nvGraphicFramePr>
        <p:xfrm>
          <a:off x="3657875" y="4015570"/>
          <a:ext cx="914125" cy="694735"/>
        </p:xfrm>
        <a:graphic>
          <a:graphicData uri="http://schemas.openxmlformats.org/presentationml/2006/ole">
            <mc:AlternateContent xmlns:mc="http://schemas.openxmlformats.org/markup-compatibility/2006">
              <mc:Choice xmlns:v="urn:schemas-microsoft-com:vml" Requires="v">
                <p:oleObj spid="_x0000_s24736" name="Equation" r:id="rId14" imgW="317160" imgH="241200" progId="Equation.3">
                  <p:embed/>
                </p:oleObj>
              </mc:Choice>
              <mc:Fallback>
                <p:oleObj name="Equation" r:id="rId14" imgW="317160" imgH="241200" progId="Equation.3">
                  <p:embed/>
                  <p:pic>
                    <p:nvPicPr>
                      <p:cNvPr id="0" name=""/>
                      <p:cNvPicPr/>
                      <p:nvPr/>
                    </p:nvPicPr>
                    <p:blipFill>
                      <a:blip r:embed="rId15"/>
                      <a:stretch>
                        <a:fillRect/>
                      </a:stretch>
                    </p:blipFill>
                    <p:spPr>
                      <a:xfrm>
                        <a:off x="3657875" y="4015570"/>
                        <a:ext cx="914125" cy="694735"/>
                      </a:xfrm>
                      <a:prstGeom prst="rect">
                        <a:avLst/>
                      </a:prstGeom>
                    </p:spPr>
                  </p:pic>
                </p:oleObj>
              </mc:Fallback>
            </mc:AlternateContent>
          </a:graphicData>
        </a:graphic>
      </p:graphicFrame>
      <p:sp>
        <p:nvSpPr>
          <p:cNvPr id="1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3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2267259668"/>
              </p:ext>
            </p:extLst>
          </p:nvPr>
        </p:nvGraphicFramePr>
        <p:xfrm>
          <a:off x="2271713" y="5089525"/>
          <a:ext cx="4903787" cy="674688"/>
        </p:xfrm>
        <a:graphic>
          <a:graphicData uri="http://schemas.openxmlformats.org/presentationml/2006/ole">
            <mc:AlternateContent xmlns:mc="http://schemas.openxmlformats.org/markup-compatibility/2006">
              <mc:Choice xmlns:v="urn:schemas-microsoft-com:vml" Requires="v">
                <p:oleObj spid="_x0000_s24737" name="Equation" r:id="rId16" imgW="1714320" imgH="241200" progId="Equation.3">
                  <p:embed/>
                </p:oleObj>
              </mc:Choice>
              <mc:Fallback>
                <p:oleObj name="Equation" r:id="rId16" imgW="1714320" imgH="241200" progId="Equation.3">
                  <p:embed/>
                  <p:pic>
                    <p:nvPicPr>
                      <p:cNvPr id="0" name="Object 33"/>
                      <p:cNvPicPr>
                        <a:picLocks noChangeAspect="1" noChangeArrowheads="1"/>
                      </p:cNvPicPr>
                      <p:nvPr/>
                    </p:nvPicPr>
                    <p:blipFill>
                      <a:blip r:embed="rId17"/>
                      <a:srcRect/>
                      <a:stretch>
                        <a:fillRect/>
                      </a:stretch>
                    </p:blipFill>
                    <p:spPr bwMode="auto">
                      <a:xfrm>
                        <a:off x="2271713" y="5089525"/>
                        <a:ext cx="4903787" cy="674688"/>
                      </a:xfrm>
                      <a:prstGeom prst="rect">
                        <a:avLst/>
                      </a:prstGeom>
                      <a:noFill/>
                    </p:spPr>
                  </p:pic>
                </p:oleObj>
              </mc:Fallback>
            </mc:AlternateContent>
          </a:graphicData>
        </a:graphic>
      </p:graphicFrame>
      <p:sp>
        <p:nvSpPr>
          <p:cNvPr id="21"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1567982288"/>
              </p:ext>
            </p:extLst>
          </p:nvPr>
        </p:nvGraphicFramePr>
        <p:xfrm>
          <a:off x="0" y="5379292"/>
          <a:ext cx="2076696" cy="735496"/>
        </p:xfrm>
        <a:graphic>
          <a:graphicData uri="http://schemas.openxmlformats.org/presentationml/2006/ole">
            <mc:AlternateContent xmlns:mc="http://schemas.openxmlformats.org/markup-compatibility/2006">
              <mc:Choice xmlns:v="urn:schemas-microsoft-com:vml" Requires="v">
                <p:oleObj spid="_x0000_s24738" name="Equation" r:id="rId18" imgW="914003" imgH="317362" progId="Equation.3">
                  <p:embed/>
                </p:oleObj>
              </mc:Choice>
              <mc:Fallback>
                <p:oleObj name="Equation" r:id="rId18" imgW="914003" imgH="317362" progId="Equation.3">
                  <p:embed/>
                  <p:pic>
                    <p:nvPicPr>
                      <p:cNvPr id="0" name="Object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5379292"/>
                        <a:ext cx="2076696" cy="735496"/>
                      </a:xfrm>
                      <a:prstGeom prst="rect">
                        <a:avLst/>
                      </a:prstGeom>
                      <a:noFill/>
                    </p:spPr>
                  </p:pic>
                </p:oleObj>
              </mc:Fallback>
            </mc:AlternateContent>
          </a:graphicData>
        </a:graphic>
      </p:graphicFrame>
      <p:sp>
        <p:nvSpPr>
          <p:cNvPr id="23" name="Rectangle 3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811080430"/>
              </p:ext>
            </p:extLst>
          </p:nvPr>
        </p:nvGraphicFramePr>
        <p:xfrm>
          <a:off x="2007704" y="5837717"/>
          <a:ext cx="1749287" cy="668267"/>
        </p:xfrm>
        <a:graphic>
          <a:graphicData uri="http://schemas.openxmlformats.org/presentationml/2006/ole">
            <mc:AlternateContent xmlns:mc="http://schemas.openxmlformats.org/markup-compatibility/2006">
              <mc:Choice xmlns:v="urn:schemas-microsoft-com:vml" Requires="v">
                <p:oleObj spid="_x0000_s24739" name="Equation" r:id="rId20" imgW="838200" imgH="330200" progId="Equation.3">
                  <p:embed/>
                </p:oleObj>
              </mc:Choice>
              <mc:Fallback>
                <p:oleObj name="Equation" r:id="rId20" imgW="838200" imgH="330200" progId="Equation.3">
                  <p:embed/>
                  <p:pic>
                    <p:nvPicPr>
                      <p:cNvPr id="0" name="Object 3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07704" y="5837717"/>
                        <a:ext cx="1749287" cy="668267"/>
                      </a:xfrm>
                      <a:prstGeom prst="rect">
                        <a:avLst/>
                      </a:prstGeom>
                      <a:noFill/>
                    </p:spPr>
                  </p:pic>
                </p:oleObj>
              </mc:Fallback>
            </mc:AlternateContent>
          </a:graphicData>
        </a:graphic>
      </p:graphicFrame>
      <p:sp>
        <p:nvSpPr>
          <p:cNvPr id="25" name="Rectangle 4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885994913"/>
              </p:ext>
            </p:extLst>
          </p:nvPr>
        </p:nvGraphicFramePr>
        <p:xfrm>
          <a:off x="3796745" y="6082744"/>
          <a:ext cx="3116987" cy="602145"/>
        </p:xfrm>
        <a:graphic>
          <a:graphicData uri="http://schemas.openxmlformats.org/presentationml/2006/ole">
            <mc:AlternateContent xmlns:mc="http://schemas.openxmlformats.org/markup-compatibility/2006">
              <mc:Choice xmlns:v="urn:schemas-microsoft-com:vml" Requires="v">
                <p:oleObj spid="_x0000_s24740" name="Equation" r:id="rId22" imgW="1689100" imgH="330200" progId="Equation.3">
                  <p:embed/>
                </p:oleObj>
              </mc:Choice>
              <mc:Fallback>
                <p:oleObj name="Equation" r:id="rId22" imgW="1689100" imgH="330200" progId="Equation.3">
                  <p:embed/>
                  <p:pic>
                    <p:nvPicPr>
                      <p:cNvPr id="0"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96745" y="6082744"/>
                        <a:ext cx="3116987" cy="602145"/>
                      </a:xfrm>
                      <a:prstGeom prst="rect">
                        <a:avLst/>
                      </a:prstGeom>
                      <a:noFill/>
                    </p:spPr>
                  </p:pic>
                </p:oleObj>
              </mc:Fallback>
            </mc:AlternateContent>
          </a:graphicData>
        </a:graphic>
      </p:graphicFrame>
      <p:sp>
        <p:nvSpPr>
          <p:cNvPr id="27" name="Rectangle 4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212284262"/>
              </p:ext>
            </p:extLst>
          </p:nvPr>
        </p:nvGraphicFramePr>
        <p:xfrm>
          <a:off x="7036906" y="6062866"/>
          <a:ext cx="2166153" cy="775254"/>
        </p:xfrm>
        <a:graphic>
          <a:graphicData uri="http://schemas.openxmlformats.org/presentationml/2006/ole">
            <mc:AlternateContent xmlns:mc="http://schemas.openxmlformats.org/markup-compatibility/2006">
              <mc:Choice xmlns:v="urn:schemas-microsoft-com:vml" Requires="v">
                <p:oleObj spid="_x0000_s24741" name="Equation" r:id="rId24" imgW="901309" imgH="330057" progId="Equation.3">
                  <p:embed/>
                </p:oleObj>
              </mc:Choice>
              <mc:Fallback>
                <p:oleObj name="Equation" r:id="rId24" imgW="901309" imgH="330057" progId="Equation.3">
                  <p:embed/>
                  <p:pic>
                    <p:nvPicPr>
                      <p:cNvPr id="0" name="Object 4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36906" y="6062866"/>
                        <a:ext cx="2166153" cy="775254"/>
                      </a:xfrm>
                      <a:prstGeom prst="rect">
                        <a:avLst/>
                      </a:prstGeom>
                      <a:noFill/>
                    </p:spPr>
                  </p:pic>
                </p:oleObj>
              </mc:Fallback>
            </mc:AlternateContent>
          </a:graphicData>
        </a:graphic>
      </p:graphicFrame>
    </p:spTree>
    <p:extLst>
      <p:ext uri="{BB962C8B-B14F-4D97-AF65-F5344CB8AC3E}">
        <p14:creationId xmlns:p14="http://schemas.microsoft.com/office/powerpoint/2010/main" val="335729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76" y="55984"/>
            <a:ext cx="8229600" cy="1139825"/>
          </a:xfrm>
        </p:spPr>
        <p:txBody>
          <a:bodyPr/>
          <a:lstStyle/>
          <a:p>
            <a:r>
              <a:rPr lang="en-US" sz="3600" dirty="0" smtClean="0">
                <a:solidFill>
                  <a:srgbClr val="FF0000"/>
                </a:solidFill>
                <a:effectLst/>
              </a:rPr>
              <a:t>How much of GE is explained by       ?  </a:t>
            </a:r>
            <a:endParaRPr lang="en-US" sz="3600" dirty="0">
              <a:solidFill>
                <a:srgbClr val="FF0000"/>
              </a:solidFill>
              <a:effectLst/>
            </a:endParaRPr>
          </a:p>
        </p:txBody>
      </p:sp>
      <p:sp>
        <p:nvSpPr>
          <p:cNvPr id="3" name="Content Placeholder 2"/>
          <p:cNvSpPr>
            <a:spLocks noGrp="1"/>
          </p:cNvSpPr>
          <p:nvPr>
            <p:ph idx="1"/>
          </p:nvPr>
        </p:nvSpPr>
        <p:spPr>
          <a:xfrm>
            <a:off x="0" y="1096347"/>
            <a:ext cx="9144000" cy="4525963"/>
          </a:xfrm>
        </p:spPr>
        <p:txBody>
          <a:bodyPr/>
          <a:lstStyle/>
          <a:p>
            <a:r>
              <a:rPr lang="en-US" dirty="0" smtClean="0">
                <a:effectLst/>
              </a:rPr>
              <a:t>Due to imperfect </a:t>
            </a:r>
            <a:r>
              <a:rPr lang="en-US" dirty="0">
                <a:effectLst/>
              </a:rPr>
              <a:t>LD between alleles at markers and alleles at </a:t>
            </a:r>
            <a:r>
              <a:rPr lang="en-US" dirty="0" smtClean="0">
                <a:effectLst/>
              </a:rPr>
              <a:t>QTLs, </a:t>
            </a:r>
            <a:r>
              <a:rPr lang="en-US" dirty="0">
                <a:effectLst/>
              </a:rPr>
              <a:t>markers may not fully account for genetic differences between lines</a:t>
            </a:r>
            <a:r>
              <a:rPr lang="en-US" dirty="0" smtClean="0">
                <a:effectLst/>
              </a:rPr>
              <a:t>.</a:t>
            </a:r>
          </a:p>
          <a:p>
            <a:pPr marL="0" indent="0">
              <a:buNone/>
            </a:pPr>
            <a:r>
              <a:rPr lang="en-US" dirty="0" smtClean="0">
                <a:effectLst/>
              </a:rPr>
              <a:t> </a:t>
            </a:r>
          </a:p>
          <a:p>
            <a:r>
              <a:rPr lang="en-US" dirty="0" smtClean="0">
                <a:effectLst/>
              </a:rPr>
              <a:t>ECs </a:t>
            </a:r>
            <a:r>
              <a:rPr lang="en-US" dirty="0">
                <a:effectLst/>
              </a:rPr>
              <a:t>may not fully account for differences due to environmental conditions. </a:t>
            </a:r>
            <a:endParaRPr lang="en-US" dirty="0" smtClean="0">
              <a:effectLst/>
            </a:endParaRPr>
          </a:p>
          <a:p>
            <a:pPr marL="0" indent="0">
              <a:buNone/>
            </a:pPr>
            <a:endParaRPr lang="en-US" dirty="0" smtClean="0">
              <a:effectLst/>
            </a:endParaRPr>
          </a:p>
          <a:p>
            <a:r>
              <a:rPr lang="en-US" dirty="0" smtClean="0">
                <a:effectLst/>
              </a:rPr>
              <a:t>Therefore</a:t>
            </a:r>
            <a:r>
              <a:rPr lang="en-US" dirty="0">
                <a:effectLst/>
              </a:rPr>
              <a:t>, some proportion of the </a:t>
            </a:r>
            <a:r>
              <a:rPr lang="en-US" dirty="0" smtClean="0">
                <a:effectLst/>
              </a:rPr>
              <a:t>GE </a:t>
            </a:r>
            <a:r>
              <a:rPr lang="en-US" dirty="0">
                <a:effectLst/>
              </a:rPr>
              <a:t>may not be fully captured by the interaction </a:t>
            </a:r>
            <a:r>
              <a:rPr lang="en-US" dirty="0" smtClean="0">
                <a:effectLst/>
              </a:rPr>
              <a:t>term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17343332"/>
              </p:ext>
            </p:extLst>
          </p:nvPr>
        </p:nvGraphicFramePr>
        <p:xfrm>
          <a:off x="339017" y="5750017"/>
          <a:ext cx="2516151" cy="729969"/>
        </p:xfrm>
        <a:graphic>
          <a:graphicData uri="http://schemas.openxmlformats.org/presentationml/2006/ole">
            <mc:AlternateContent xmlns:mc="http://schemas.openxmlformats.org/markup-compatibility/2006">
              <mc:Choice xmlns:v="urn:schemas-microsoft-com:vml" Requires="v">
                <p:oleObj spid="_x0000_s14511" name="Equation" r:id="rId3" imgW="850680" imgH="241200" progId="Equation.3">
                  <p:embed/>
                </p:oleObj>
              </mc:Choice>
              <mc:Fallback>
                <p:oleObj name="Equation" r:id="rId3" imgW="850680" imgH="2412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17" y="5750017"/>
                        <a:ext cx="2516151" cy="729969"/>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69176925"/>
              </p:ext>
            </p:extLst>
          </p:nvPr>
        </p:nvGraphicFramePr>
        <p:xfrm>
          <a:off x="7065669" y="303957"/>
          <a:ext cx="825500" cy="730250"/>
        </p:xfrm>
        <a:graphic>
          <a:graphicData uri="http://schemas.openxmlformats.org/presentationml/2006/ole">
            <mc:AlternateContent xmlns:mc="http://schemas.openxmlformats.org/markup-compatibility/2006">
              <mc:Choice xmlns:v="urn:schemas-microsoft-com:vml" Requires="v">
                <p:oleObj spid="_x0000_s14512" name="Equation" r:id="rId5" imgW="279360" imgH="241200" progId="Equation.3">
                  <p:embed/>
                </p:oleObj>
              </mc:Choice>
              <mc:Fallback>
                <p:oleObj name="Equation" r:id="rId5" imgW="279360" imgH="241200" progId="Equation.3">
                  <p:embed/>
                  <p:pic>
                    <p:nvPicPr>
                      <p:cNvPr id="0" name="Object 3"/>
                      <p:cNvPicPr>
                        <a:picLocks noChangeAspect="1" noChangeArrowheads="1"/>
                      </p:cNvPicPr>
                      <p:nvPr/>
                    </p:nvPicPr>
                    <p:blipFill>
                      <a:blip r:embed="rId6"/>
                      <a:srcRect/>
                      <a:stretch>
                        <a:fillRect/>
                      </a:stretch>
                    </p:blipFill>
                    <p:spPr bwMode="auto">
                      <a:xfrm>
                        <a:off x="7065669" y="303957"/>
                        <a:ext cx="8255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466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938726" cy="4606389"/>
          </a:xfrm>
          <a:prstGeom prst="rect">
            <a:avLst/>
          </a:prstGeom>
        </p:spPr>
        <p:txBody>
          <a:bodyPr wrap="square">
            <a:spAutoFit/>
          </a:bodyPr>
          <a:lstStyle/>
          <a:p>
            <a:pPr algn="ctr"/>
            <a:r>
              <a:rPr lang="en-US" sz="3200" b="1" dirty="0">
                <a:solidFill>
                  <a:srgbClr val="FF0000"/>
                </a:solidFill>
              </a:rPr>
              <a:t>Introducing Highly Dimensional Genomic and Environmental Covariate Data into Models for Prediction of Complex </a:t>
            </a:r>
            <a:r>
              <a:rPr lang="en-US" sz="3200" b="1" dirty="0" smtClean="0">
                <a:solidFill>
                  <a:srgbClr val="FF0000"/>
                </a:solidFill>
              </a:rPr>
              <a:t>Traits</a:t>
            </a:r>
          </a:p>
          <a:p>
            <a:endParaRPr lang="en-US" b="1" dirty="0"/>
          </a:p>
          <a:p>
            <a:endParaRPr lang="en-US" b="1" dirty="0"/>
          </a:p>
          <a:p>
            <a:pPr algn="ctr"/>
            <a:r>
              <a:rPr lang="en-US" sz="2400" dirty="0" smtClean="0"/>
              <a:t>D. </a:t>
            </a:r>
            <a:r>
              <a:rPr lang="en-US" sz="2400" dirty="0" err="1" smtClean="0"/>
              <a:t>Jarquín</a:t>
            </a:r>
            <a:r>
              <a:rPr lang="en-US" sz="2400" dirty="0" smtClean="0"/>
              <a:t>, J. Crossa, X. Lacaze,</a:t>
            </a:r>
            <a:r>
              <a:rPr lang="en-US" sz="2400" b="1" dirty="0" smtClean="0"/>
              <a:t> </a:t>
            </a:r>
            <a:r>
              <a:rPr lang="en-US" sz="2400" dirty="0" smtClean="0"/>
              <a:t>P. </a:t>
            </a:r>
            <a:r>
              <a:rPr lang="en-US" sz="2400" dirty="0"/>
              <a:t>Du </a:t>
            </a:r>
            <a:r>
              <a:rPr lang="en-US" sz="2400" dirty="0" err="1" smtClean="0"/>
              <a:t>Cheyron</a:t>
            </a:r>
            <a:r>
              <a:rPr lang="en-US" sz="2400" dirty="0" smtClean="0"/>
              <a:t>, </a:t>
            </a:r>
            <a:r>
              <a:rPr lang="en-US" sz="2400" dirty="0" err="1" smtClean="0"/>
              <a:t>J.Daucourt</a:t>
            </a:r>
            <a:r>
              <a:rPr lang="en-US" sz="2400" dirty="0" smtClean="0"/>
              <a:t>, J. </a:t>
            </a:r>
            <a:r>
              <a:rPr lang="en-US" sz="2400" dirty="0" err="1" smtClean="0"/>
              <a:t>Lorgeou</a:t>
            </a:r>
            <a:r>
              <a:rPr lang="en-US" sz="2400" dirty="0" smtClean="0"/>
              <a:t>, F. </a:t>
            </a:r>
            <a:r>
              <a:rPr lang="en-US" sz="2400" dirty="0" err="1" smtClean="0"/>
              <a:t>Piraux</a:t>
            </a:r>
            <a:r>
              <a:rPr lang="en-US" sz="2400" dirty="0" smtClean="0"/>
              <a:t>, L. Guerreiro, J. Burgueño </a:t>
            </a:r>
            <a:r>
              <a:rPr lang="en-US" sz="2400" dirty="0"/>
              <a:t>and </a:t>
            </a:r>
            <a:r>
              <a:rPr lang="en-US" sz="2400" dirty="0" smtClean="0"/>
              <a:t>G. </a:t>
            </a:r>
            <a:r>
              <a:rPr lang="en-US" sz="2400" dirty="0"/>
              <a:t>de los </a:t>
            </a:r>
            <a:r>
              <a:rPr lang="en-US" sz="2400" dirty="0" smtClean="0"/>
              <a:t>Campos</a:t>
            </a:r>
            <a:endParaRPr lang="en-US" sz="2400" baseline="30000" dirty="0" smtClean="0"/>
          </a:p>
          <a:p>
            <a:pPr algn="ctr"/>
            <a:endParaRPr lang="en-US" b="1" baseline="30000" dirty="0" smtClean="0"/>
          </a:p>
          <a:p>
            <a:pPr algn="ctr"/>
            <a:endParaRPr lang="en-US" sz="5400" b="1" baseline="30000" dirty="0" smtClean="0"/>
          </a:p>
          <a:p>
            <a:pPr algn="ctr"/>
            <a:r>
              <a:rPr lang="en-US" sz="5400" b="1" baseline="30000" dirty="0" smtClean="0"/>
              <a:t>Theoretical and Applied </a:t>
            </a:r>
            <a:r>
              <a:rPr lang="en-US" sz="5400" b="1" baseline="30000" smtClean="0"/>
              <a:t>Genetics </a:t>
            </a:r>
            <a:endParaRPr lang="en-US" sz="5400" b="1" baseline="30000" dirty="0" smtClean="0"/>
          </a:p>
        </p:txBody>
      </p:sp>
    </p:spTree>
    <p:extLst>
      <p:ext uri="{BB962C8B-B14F-4D97-AF65-F5344CB8AC3E}">
        <p14:creationId xmlns:p14="http://schemas.microsoft.com/office/powerpoint/2010/main" val="1085543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63"/>
            <a:ext cx="8229600" cy="1139825"/>
          </a:xfrm>
        </p:spPr>
        <p:txBody>
          <a:bodyPr/>
          <a:lstStyle/>
          <a:p>
            <a:r>
              <a:rPr lang="en-US" dirty="0" smtClean="0"/>
              <a:t>DATA from </a:t>
            </a:r>
            <a:r>
              <a:rPr lang="en-US" b="1" dirty="0" err="1" smtClean="0">
                <a:effectLst/>
              </a:rPr>
              <a:t>Arvalis</a:t>
            </a:r>
            <a:endParaRPr lang="en-US" b="1" dirty="0">
              <a:effectLst/>
            </a:endParaRPr>
          </a:p>
        </p:txBody>
      </p:sp>
      <p:sp>
        <p:nvSpPr>
          <p:cNvPr id="3" name="Content Placeholder 2"/>
          <p:cNvSpPr>
            <a:spLocks noGrp="1"/>
          </p:cNvSpPr>
          <p:nvPr>
            <p:ph idx="1"/>
          </p:nvPr>
        </p:nvSpPr>
        <p:spPr>
          <a:xfrm>
            <a:off x="0" y="970386"/>
            <a:ext cx="9144000" cy="4969167"/>
          </a:xfrm>
        </p:spPr>
        <p:txBody>
          <a:bodyPr/>
          <a:lstStyle/>
          <a:p>
            <a:r>
              <a:rPr lang="en-US" sz="2200" dirty="0" smtClean="0">
                <a:effectLst/>
              </a:rPr>
              <a:t>7,876 </a:t>
            </a:r>
            <a:r>
              <a:rPr lang="en-US" sz="2200" dirty="0">
                <a:effectLst/>
              </a:rPr>
              <a:t>records of grain yield collected on 139 commercial lines tested in eight different years (from 2003-10) and various locations within northern France</a:t>
            </a:r>
            <a:r>
              <a:rPr lang="en-US" sz="2200" dirty="0" smtClean="0">
                <a:effectLst/>
              </a:rPr>
              <a:t>.</a:t>
            </a:r>
          </a:p>
          <a:p>
            <a:r>
              <a:rPr lang="en-US" sz="2200" dirty="0" smtClean="0">
                <a:effectLst/>
              </a:rPr>
              <a:t>There </a:t>
            </a:r>
            <a:r>
              <a:rPr lang="en-US" sz="2200" dirty="0">
                <a:effectLst/>
              </a:rPr>
              <a:t>were a total of 340 location by year combinations and these were regarded as the environment. </a:t>
            </a:r>
            <a:endParaRPr lang="en-US" sz="2200" dirty="0" smtClean="0">
              <a:effectLst/>
            </a:endParaRPr>
          </a:p>
          <a:p>
            <a:r>
              <a:rPr lang="en-US" sz="2200" dirty="0" smtClean="0">
                <a:effectLst/>
              </a:rPr>
              <a:t>All </a:t>
            </a:r>
            <a:r>
              <a:rPr lang="en-US" sz="2200" dirty="0">
                <a:effectLst/>
              </a:rPr>
              <a:t>environments had a meteorological station within a distance of less than 10 km, and soil characteristics at each location were analyzed</a:t>
            </a:r>
            <a:r>
              <a:rPr lang="en-US" sz="2200" dirty="0" smtClean="0">
                <a:effectLst/>
              </a:rPr>
              <a:t>.</a:t>
            </a:r>
          </a:p>
          <a:p>
            <a:r>
              <a:rPr lang="en-US" sz="2200" dirty="0">
                <a:effectLst/>
              </a:rPr>
              <a:t>A total of 130 ECs that described environmental conditions were collected.</a:t>
            </a:r>
            <a:r>
              <a:rPr lang="en-US" sz="2200" dirty="0" smtClean="0">
                <a:effectLst/>
              </a:rPr>
              <a:t> </a:t>
            </a:r>
          </a:p>
          <a:p>
            <a:r>
              <a:rPr lang="en-US" sz="2200" dirty="0" smtClean="0">
                <a:effectLst/>
              </a:rPr>
              <a:t>The </a:t>
            </a:r>
            <a:r>
              <a:rPr lang="en-US" sz="2200" dirty="0">
                <a:effectLst/>
              </a:rPr>
              <a:t>phenology of the crop was divided into 5 phases (1 cm, 1 cm to spiking, spiking to flowering, flowering to milk stage and milk stage to harvesting)</a:t>
            </a:r>
            <a:endParaRPr lang="en-US" sz="2200" dirty="0" smtClean="0">
              <a:effectLst/>
            </a:endParaRPr>
          </a:p>
          <a:p>
            <a:r>
              <a:rPr lang="en-US" sz="2200" dirty="0" smtClean="0">
                <a:effectLst/>
              </a:rPr>
              <a:t>Lines </a:t>
            </a:r>
            <a:r>
              <a:rPr lang="en-US" sz="2200" dirty="0">
                <a:effectLst/>
              </a:rPr>
              <a:t>were genotyped for 3,548 SNPs using an insertion site-based polymorphism </a:t>
            </a:r>
            <a:r>
              <a:rPr lang="en-US" sz="2200" dirty="0" smtClean="0">
                <a:effectLst/>
              </a:rPr>
              <a:t>technique.</a:t>
            </a:r>
          </a:p>
          <a:p>
            <a:r>
              <a:rPr lang="en-US" sz="2200" dirty="0" smtClean="0">
                <a:effectLst/>
              </a:rPr>
              <a:t>Trait analyzed was grain </a:t>
            </a:r>
            <a:r>
              <a:rPr lang="en-US" sz="2200" dirty="0">
                <a:effectLst/>
              </a:rPr>
              <a:t>yield (15% moisture content</a:t>
            </a:r>
            <a:r>
              <a:rPr lang="en-US" sz="2200" dirty="0" smtClean="0">
                <a:effectLst/>
              </a:rPr>
              <a:t>)</a:t>
            </a:r>
            <a:endParaRPr lang="en-US" sz="2200" dirty="0"/>
          </a:p>
        </p:txBody>
      </p:sp>
    </p:spTree>
    <p:extLst>
      <p:ext uri="{BB962C8B-B14F-4D97-AF65-F5344CB8AC3E}">
        <p14:creationId xmlns:p14="http://schemas.microsoft.com/office/powerpoint/2010/main" val="3687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19430199"/>
              </p:ext>
            </p:extLst>
          </p:nvPr>
        </p:nvGraphicFramePr>
        <p:xfrm>
          <a:off x="74645" y="542447"/>
          <a:ext cx="8796979" cy="6058027"/>
        </p:xfrm>
        <a:graphic>
          <a:graphicData uri="http://schemas.openxmlformats.org/drawingml/2006/table">
            <a:tbl>
              <a:tblPr firstRow="1" firstCol="1" bandRow="1">
                <a:tableStyleId>{5C22544A-7EE6-4342-B048-85BDC9FD1C3A}</a:tableStyleId>
              </a:tblPr>
              <a:tblGrid>
                <a:gridCol w="294894"/>
                <a:gridCol w="1225019"/>
                <a:gridCol w="84952"/>
                <a:gridCol w="688097"/>
                <a:gridCol w="1147305"/>
                <a:gridCol w="1429057"/>
                <a:gridCol w="507155"/>
                <a:gridCol w="1502315"/>
                <a:gridCol w="1918185"/>
              </a:tblGrid>
              <a:tr h="131451">
                <a:tc rowSpan="2" gridSpan="2">
                  <a:txBody>
                    <a:bodyPr/>
                    <a:lstStyle/>
                    <a:p>
                      <a:pPr algn="just">
                        <a:lnSpc>
                          <a:spcPct val="150000"/>
                        </a:lnSpc>
                        <a:spcAft>
                          <a:spcPts val="0"/>
                        </a:spcAft>
                      </a:pPr>
                      <a:r>
                        <a:rPr lang="en-US" sz="1800" b="1" dirty="0" smtClean="0">
                          <a:solidFill>
                            <a:schemeClr val="tx1"/>
                          </a:solidFill>
                          <a:effectLst/>
                          <a:latin typeface="+mn-lt"/>
                        </a:rPr>
                        <a:t>Model</a:t>
                      </a:r>
                      <a:endParaRPr lang="en-US" sz="1800" b="1" dirty="0">
                        <a:solidFill>
                          <a:schemeClr val="tx1"/>
                        </a:solidFill>
                        <a:effectLst/>
                        <a:latin typeface="+mn-lt"/>
                        <a:cs typeface="Times New Roman"/>
                      </a:endParaRPr>
                    </a:p>
                  </a:txBody>
                  <a:tcPr marL="29776" marR="29776" marT="0" marB="0" anchor="ctr"/>
                </a:tc>
                <a:tc rowSpan="2" hMerge="1">
                  <a:txBody>
                    <a:bodyPr/>
                    <a:lstStyle/>
                    <a:p>
                      <a:endParaRPr lang="en-US"/>
                    </a:p>
                  </a:txBody>
                  <a:tcPr/>
                </a:tc>
                <a:tc gridSpan="7">
                  <a:txBody>
                    <a:bodyPr/>
                    <a:lstStyle/>
                    <a:p>
                      <a:pPr algn="ctr">
                        <a:lnSpc>
                          <a:spcPct val="150000"/>
                        </a:lnSpc>
                        <a:spcAft>
                          <a:spcPts val="0"/>
                        </a:spcAft>
                      </a:pPr>
                      <a:r>
                        <a:rPr lang="en-US" sz="500" dirty="0">
                          <a:effectLst/>
                        </a:rPr>
                        <a:t>Factors included</a:t>
                      </a:r>
                      <a:endParaRPr lang="en-US" sz="400" dirty="0">
                        <a:effectLst/>
                        <a:latin typeface="Calibri"/>
                        <a:cs typeface="Times New Roman"/>
                      </a:endParaRPr>
                    </a:p>
                  </a:txBody>
                  <a:tcPr marL="29776" marR="2977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1759">
                <a:tc gridSpan="2" vMerge="1">
                  <a:txBody>
                    <a:bodyPr/>
                    <a:lstStyle/>
                    <a:p>
                      <a:endParaRPr lang="en-US"/>
                    </a:p>
                  </a:txBody>
                  <a:tcPr/>
                </a:tc>
                <a:tc hMerge="1" vMerge="1">
                  <a:txBody>
                    <a:bodyPr/>
                    <a:lstStyle/>
                    <a:p>
                      <a:endParaRPr lang="en-US"/>
                    </a:p>
                  </a:txBody>
                  <a:tcPr/>
                </a:tc>
                <a:tc gridSpan="4">
                  <a:txBody>
                    <a:bodyPr/>
                    <a:lstStyle/>
                    <a:p>
                      <a:pPr algn="ctr">
                        <a:lnSpc>
                          <a:spcPct val="150000"/>
                        </a:lnSpc>
                        <a:spcAft>
                          <a:spcPts val="0"/>
                        </a:spcAft>
                      </a:pPr>
                      <a:r>
                        <a:rPr lang="en-US" sz="2000" b="1" dirty="0">
                          <a:effectLst/>
                        </a:rPr>
                        <a:t>Main effect</a:t>
                      </a:r>
                      <a:endParaRPr lang="en-US" sz="2000" b="1" dirty="0">
                        <a:effectLst/>
                        <a:latin typeface="Calibri"/>
                        <a:cs typeface="Times New Roman"/>
                      </a:endParaRPr>
                    </a:p>
                  </a:txBody>
                  <a:tcPr marL="29776" marR="2977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50000"/>
                        </a:lnSpc>
                        <a:spcAft>
                          <a:spcPts val="0"/>
                        </a:spcAft>
                      </a:pPr>
                      <a:r>
                        <a:rPr lang="en-US" sz="1200" b="1" dirty="0">
                          <a:effectLst/>
                        </a:rPr>
                        <a:t> </a:t>
                      </a:r>
                      <a:endParaRPr lang="en-US" sz="1200" b="1" dirty="0">
                        <a:effectLst/>
                        <a:latin typeface="Calibri"/>
                        <a:cs typeface="Times New Roman"/>
                      </a:endParaRPr>
                    </a:p>
                  </a:txBody>
                  <a:tcPr marL="29776" marR="29776" marT="0" marB="0"/>
                </a:tc>
                <a:tc gridSpan="2">
                  <a:txBody>
                    <a:bodyPr/>
                    <a:lstStyle/>
                    <a:p>
                      <a:pPr algn="ctr">
                        <a:lnSpc>
                          <a:spcPct val="150000"/>
                        </a:lnSpc>
                        <a:spcAft>
                          <a:spcPts val="0"/>
                        </a:spcAft>
                      </a:pPr>
                      <a:r>
                        <a:rPr lang="en-US" sz="2400" b="1" dirty="0">
                          <a:effectLst/>
                        </a:rPr>
                        <a:t>Interaction</a:t>
                      </a:r>
                      <a:endParaRPr lang="en-US" sz="2400" b="1" dirty="0">
                        <a:effectLst/>
                        <a:latin typeface="Calibri"/>
                        <a:cs typeface="Times New Roman"/>
                      </a:endParaRPr>
                    </a:p>
                  </a:txBody>
                  <a:tcPr marL="29776" marR="29776" marT="0" marB="0" anchor="ctr"/>
                </a:tc>
                <a:tc hMerge="1">
                  <a:txBody>
                    <a:bodyPr/>
                    <a:lstStyle/>
                    <a:p>
                      <a:endParaRPr lang="en-US"/>
                    </a:p>
                  </a:txBody>
                  <a:tcPr/>
                </a:tc>
              </a:tr>
              <a:tr h="131451">
                <a:tc gridSpan="2">
                  <a:txBody>
                    <a:bodyPr/>
                    <a:lstStyle/>
                    <a:p>
                      <a:pPr algn="just">
                        <a:lnSpc>
                          <a:spcPct val="150000"/>
                        </a:lnSpc>
                        <a:spcAft>
                          <a:spcPts val="0"/>
                        </a:spcAft>
                      </a:pPr>
                      <a:r>
                        <a:rPr lang="en-US" sz="1800" b="1" dirty="0">
                          <a:solidFill>
                            <a:schemeClr val="tx1"/>
                          </a:solidFill>
                          <a:effectLst/>
                          <a:latin typeface="+mn-lt"/>
                        </a:rPr>
                        <a:t> </a:t>
                      </a:r>
                      <a:endParaRPr lang="en-US" sz="1800" b="1" dirty="0">
                        <a:solidFill>
                          <a:schemeClr val="tx1"/>
                        </a:solidFill>
                        <a:effectLst/>
                        <a:latin typeface="+mn-lt"/>
                        <a:cs typeface="Times New Roman"/>
                      </a:endParaRPr>
                    </a:p>
                  </a:txBody>
                  <a:tcPr marL="29776" marR="29776" marT="0" marB="0" anchor="ctr"/>
                </a:tc>
                <a:tc hMerge="1">
                  <a:txBody>
                    <a:bodyPr/>
                    <a:lstStyle/>
                    <a:p>
                      <a:endParaRPr lang="en-US"/>
                    </a:p>
                  </a:txBody>
                  <a:tcPr/>
                </a:tc>
                <a:tc>
                  <a:txBody>
                    <a:bodyPr/>
                    <a:lstStyle/>
                    <a:p>
                      <a:pPr algn="ctr">
                        <a:lnSpc>
                          <a:spcPct val="150000"/>
                        </a:lnSpc>
                        <a:spcAft>
                          <a:spcPts val="0"/>
                        </a:spcAft>
                      </a:pPr>
                      <a:r>
                        <a:rPr lang="en-US" sz="1800" b="1" u="none" dirty="0">
                          <a:effectLst/>
                        </a:rPr>
                        <a:t>E</a:t>
                      </a:r>
                      <a:endParaRPr lang="en-US" sz="1800" b="1" u="none" dirty="0">
                        <a:effectLst/>
                        <a:latin typeface="Calibri"/>
                        <a:cs typeface="Times New Roman"/>
                      </a:endParaRPr>
                    </a:p>
                  </a:txBody>
                  <a:tcPr marL="29776" marR="29776" marT="0" marB="0" anchor="ctr"/>
                </a:tc>
                <a:tc>
                  <a:txBody>
                    <a:bodyPr/>
                    <a:lstStyle/>
                    <a:p>
                      <a:pPr algn="ctr">
                        <a:lnSpc>
                          <a:spcPct val="150000"/>
                        </a:lnSpc>
                        <a:spcAft>
                          <a:spcPts val="0"/>
                        </a:spcAft>
                      </a:pPr>
                      <a:r>
                        <a:rPr lang="en-US" sz="1800" b="1" u="none" dirty="0">
                          <a:effectLst/>
                        </a:rPr>
                        <a:t>L</a:t>
                      </a:r>
                      <a:endParaRPr lang="en-US" sz="1800" b="1" u="none" dirty="0">
                        <a:effectLst/>
                        <a:latin typeface="Calibri"/>
                        <a:cs typeface="Times New Roman"/>
                      </a:endParaRPr>
                    </a:p>
                  </a:txBody>
                  <a:tcPr marL="29776" marR="29776" marT="0" marB="0" anchor="ctr"/>
                </a:tc>
                <a:tc>
                  <a:txBody>
                    <a:bodyPr/>
                    <a:lstStyle/>
                    <a:p>
                      <a:pPr algn="ctr">
                        <a:lnSpc>
                          <a:spcPct val="150000"/>
                        </a:lnSpc>
                        <a:spcAft>
                          <a:spcPts val="0"/>
                        </a:spcAft>
                      </a:pPr>
                      <a:r>
                        <a:rPr lang="en-US" sz="1800" b="1" u="none" dirty="0">
                          <a:effectLst/>
                        </a:rPr>
                        <a:t>G</a:t>
                      </a:r>
                      <a:endParaRPr lang="en-US" sz="1800" b="1" u="none" dirty="0">
                        <a:effectLst/>
                        <a:latin typeface="Calibri"/>
                        <a:cs typeface="Times New Roman"/>
                      </a:endParaRPr>
                    </a:p>
                  </a:txBody>
                  <a:tcPr marL="29776" marR="29776" marT="0" marB="0" anchor="ctr"/>
                </a:tc>
                <a:tc>
                  <a:txBody>
                    <a:bodyPr/>
                    <a:lstStyle/>
                    <a:p>
                      <a:pPr algn="ctr">
                        <a:lnSpc>
                          <a:spcPct val="150000"/>
                        </a:lnSpc>
                        <a:spcAft>
                          <a:spcPts val="0"/>
                        </a:spcAft>
                      </a:pPr>
                      <a:r>
                        <a:rPr lang="en-US" sz="1800" b="1" u="none" dirty="0">
                          <a:effectLst/>
                        </a:rPr>
                        <a:t>W</a:t>
                      </a:r>
                      <a:endParaRPr lang="en-US" sz="1800" b="1" u="none" dirty="0">
                        <a:effectLst/>
                        <a:latin typeface="Calibri"/>
                        <a:cs typeface="Times New Roman"/>
                      </a:endParaRPr>
                    </a:p>
                  </a:txBody>
                  <a:tcPr marL="29776" marR="29776" marT="0" marB="0" anchor="ctr"/>
                </a:tc>
                <a:tc>
                  <a:txBody>
                    <a:bodyPr/>
                    <a:lstStyle/>
                    <a:p>
                      <a:pPr algn="ctr">
                        <a:lnSpc>
                          <a:spcPct val="150000"/>
                        </a:lnSpc>
                        <a:spcAft>
                          <a:spcPts val="0"/>
                        </a:spcAft>
                      </a:pPr>
                      <a:r>
                        <a:rPr lang="en-US" sz="1800" b="1" u="none" dirty="0">
                          <a:effectLst/>
                        </a:rPr>
                        <a:t> </a:t>
                      </a:r>
                      <a:endParaRPr lang="en-US" sz="1800" b="1" u="none" dirty="0">
                        <a:effectLst/>
                        <a:latin typeface="Calibri"/>
                        <a:cs typeface="Times New Roman"/>
                      </a:endParaRPr>
                    </a:p>
                  </a:txBody>
                  <a:tcPr marL="29776" marR="29776" marT="0" marB="0"/>
                </a:tc>
                <a:tc>
                  <a:txBody>
                    <a:bodyPr/>
                    <a:lstStyle/>
                    <a:p>
                      <a:pPr algn="ctr">
                        <a:lnSpc>
                          <a:spcPct val="150000"/>
                        </a:lnSpc>
                        <a:spcAft>
                          <a:spcPts val="0"/>
                        </a:spcAft>
                      </a:pPr>
                      <a:r>
                        <a:rPr lang="en-US" sz="1800" b="1" u="none" dirty="0">
                          <a:effectLst/>
                        </a:rPr>
                        <a:t>G×E</a:t>
                      </a:r>
                      <a:endParaRPr lang="en-US" sz="1800" b="1" u="none" dirty="0">
                        <a:effectLst/>
                        <a:latin typeface="Calibri"/>
                        <a:cs typeface="Times New Roman"/>
                      </a:endParaRPr>
                    </a:p>
                  </a:txBody>
                  <a:tcPr marL="29776" marR="29776" marT="0" marB="0" anchor="ctr"/>
                </a:tc>
                <a:tc>
                  <a:txBody>
                    <a:bodyPr/>
                    <a:lstStyle/>
                    <a:p>
                      <a:pPr algn="ctr">
                        <a:lnSpc>
                          <a:spcPct val="150000"/>
                        </a:lnSpc>
                        <a:spcAft>
                          <a:spcPts val="0"/>
                        </a:spcAft>
                      </a:pPr>
                      <a:r>
                        <a:rPr lang="en-US" sz="1800" b="1" u="none" dirty="0">
                          <a:effectLst/>
                        </a:rPr>
                        <a:t>G×W</a:t>
                      </a:r>
                      <a:endParaRPr lang="en-US" sz="1800" b="1" u="none" dirty="0">
                        <a:effectLst/>
                        <a:latin typeface="Calibri"/>
                        <a:cs typeface="Times New Roman"/>
                      </a:endParaRPr>
                    </a:p>
                  </a:txBody>
                  <a:tcPr marL="29776" marR="29776" marT="0" marB="0" anchor="ctr"/>
                </a:tc>
              </a:tr>
              <a:tr h="240340">
                <a:tc gridSpan="2">
                  <a:txBody>
                    <a:bodyPr/>
                    <a:lstStyle/>
                    <a:p>
                      <a:pPr algn="just">
                        <a:lnSpc>
                          <a:spcPct val="150000"/>
                        </a:lnSpc>
                        <a:spcAft>
                          <a:spcPts val="1200"/>
                        </a:spcAft>
                      </a:pPr>
                      <a:r>
                        <a:rPr lang="en-US" sz="1800" b="1" dirty="0">
                          <a:solidFill>
                            <a:schemeClr val="tx1"/>
                          </a:solidFill>
                          <a:effectLst/>
                          <a:latin typeface="+mn-lt"/>
                        </a:rPr>
                        <a:t>EL</a:t>
                      </a:r>
                      <a:endParaRPr lang="en-US" sz="1800" b="1" dirty="0">
                        <a:solidFill>
                          <a:schemeClr val="tx1"/>
                        </a:solidFill>
                        <a:effectLst/>
                        <a:latin typeface="+mn-lt"/>
                        <a:cs typeface="Times New Roman"/>
                      </a:endParaRPr>
                    </a:p>
                  </a:txBody>
                  <a:tcPr marL="29776" marR="29776" marT="0" marB="0" anchor="ctr"/>
                </a:tc>
                <a:tc hMerge="1">
                  <a:txBody>
                    <a:bodyPr/>
                    <a:lstStyle/>
                    <a:p>
                      <a:endParaRPr lang="en-US"/>
                    </a:p>
                  </a:txBody>
                  <a:tcPr/>
                </a:tc>
                <a:tc>
                  <a:txBody>
                    <a:bodyPr/>
                    <a:lstStyle/>
                    <a:p>
                      <a:pPr algn="ctr">
                        <a:lnSpc>
                          <a:spcPct val="150000"/>
                        </a:lnSpc>
                        <a:spcAft>
                          <a:spcPts val="1200"/>
                        </a:spcAft>
                      </a:pPr>
                      <a:r>
                        <a:rPr lang="en-US" sz="1200" b="1" dirty="0">
                          <a:effectLst/>
                        </a:rPr>
                        <a:t>X</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X</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 </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 </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 </a:t>
                      </a:r>
                      <a:endParaRPr lang="en-US" sz="1200" b="1">
                        <a:effectLst/>
                        <a:latin typeface="Calibri"/>
                        <a:cs typeface="Times New Roman"/>
                      </a:endParaRPr>
                    </a:p>
                  </a:txBody>
                  <a:tcPr marL="29776" marR="29776" marT="0" marB="0"/>
                </a:tc>
                <a:tc>
                  <a:txBody>
                    <a:bodyPr/>
                    <a:lstStyle/>
                    <a:p>
                      <a:pPr algn="ctr">
                        <a:lnSpc>
                          <a:spcPct val="150000"/>
                        </a:lnSpc>
                        <a:spcAft>
                          <a:spcPts val="1200"/>
                        </a:spcAft>
                      </a:pPr>
                      <a:r>
                        <a:rPr lang="en-US" sz="1200" b="1" dirty="0">
                          <a:effectLst/>
                        </a:rPr>
                        <a:t> </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dirty="0">
                          <a:effectLst/>
                        </a:rPr>
                        <a:t> </a:t>
                      </a:r>
                      <a:endParaRPr lang="en-US" sz="1200" b="1" dirty="0">
                        <a:effectLst/>
                        <a:latin typeface="Calibri"/>
                        <a:cs typeface="Times New Roman"/>
                      </a:endParaRPr>
                    </a:p>
                  </a:txBody>
                  <a:tcPr marL="29776" marR="29776" marT="0" marB="0" anchor="ctr"/>
                </a:tc>
              </a:tr>
              <a:tr h="262903">
                <a:tc gridSpan="2">
                  <a:txBody>
                    <a:bodyPr/>
                    <a:lstStyle/>
                    <a:p>
                      <a:pPr algn="just">
                        <a:lnSpc>
                          <a:spcPct val="150000"/>
                        </a:lnSpc>
                        <a:spcAft>
                          <a:spcPts val="1200"/>
                        </a:spcAft>
                      </a:pPr>
                      <a:r>
                        <a:rPr lang="en-US" sz="1800" b="1" dirty="0">
                          <a:solidFill>
                            <a:schemeClr val="tx1"/>
                          </a:solidFill>
                          <a:effectLst/>
                          <a:latin typeface="+mn-lt"/>
                        </a:rPr>
                        <a:t>EG</a:t>
                      </a:r>
                      <a:endParaRPr lang="en-US" sz="1800" b="1" dirty="0">
                        <a:solidFill>
                          <a:schemeClr val="tx1"/>
                        </a:solidFill>
                        <a:effectLst/>
                        <a:latin typeface="+mn-lt"/>
                        <a:cs typeface="Times New Roman"/>
                      </a:endParaRPr>
                    </a:p>
                  </a:txBody>
                  <a:tcPr marL="29776" marR="29776" marT="0" marB="0" anchor="ctr"/>
                </a:tc>
                <a:tc hMerge="1">
                  <a:txBody>
                    <a:bodyPr/>
                    <a:lstStyle/>
                    <a:p>
                      <a:endParaRPr lang="en-US"/>
                    </a:p>
                  </a:txBody>
                  <a:tcPr/>
                </a:tc>
                <a:tc>
                  <a:txBody>
                    <a:bodyPr/>
                    <a:lstStyle/>
                    <a:p>
                      <a:pPr algn="ctr">
                        <a:lnSpc>
                          <a:spcPct val="150000"/>
                        </a:lnSpc>
                        <a:spcAft>
                          <a:spcPts val="1200"/>
                        </a:spcAft>
                      </a:pPr>
                      <a:r>
                        <a:rPr lang="en-US" sz="1200" b="1" dirty="0">
                          <a:effectLst/>
                        </a:rPr>
                        <a:t>X</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 </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X</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dirty="0">
                          <a:effectLst/>
                        </a:rPr>
                        <a:t> </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 </a:t>
                      </a:r>
                      <a:endParaRPr lang="en-US" sz="1200" b="1">
                        <a:effectLst/>
                        <a:latin typeface="Calibri"/>
                        <a:cs typeface="Times New Roman"/>
                      </a:endParaRPr>
                    </a:p>
                  </a:txBody>
                  <a:tcPr marL="29776" marR="29776" marT="0" marB="0"/>
                </a:tc>
                <a:tc>
                  <a:txBody>
                    <a:bodyPr/>
                    <a:lstStyle/>
                    <a:p>
                      <a:pPr algn="ctr">
                        <a:lnSpc>
                          <a:spcPct val="150000"/>
                        </a:lnSpc>
                        <a:spcAft>
                          <a:spcPts val="1200"/>
                        </a:spcAft>
                      </a:pPr>
                      <a:r>
                        <a:rPr lang="en-US" sz="1200" b="1" dirty="0">
                          <a:effectLst/>
                        </a:rPr>
                        <a:t> </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dirty="0">
                          <a:effectLst/>
                        </a:rPr>
                        <a:t> </a:t>
                      </a:r>
                      <a:endParaRPr lang="en-US" sz="1200" b="1" dirty="0">
                        <a:effectLst/>
                        <a:latin typeface="Calibri"/>
                        <a:cs typeface="Times New Roman"/>
                      </a:endParaRPr>
                    </a:p>
                  </a:txBody>
                  <a:tcPr marL="29776" marR="29776" marT="0" marB="0" anchor="ctr"/>
                </a:tc>
              </a:tr>
              <a:tr h="262903">
                <a:tc gridSpan="2">
                  <a:txBody>
                    <a:bodyPr/>
                    <a:lstStyle/>
                    <a:p>
                      <a:pPr algn="just">
                        <a:lnSpc>
                          <a:spcPct val="150000"/>
                        </a:lnSpc>
                        <a:spcAft>
                          <a:spcPts val="1200"/>
                        </a:spcAft>
                      </a:pPr>
                      <a:r>
                        <a:rPr lang="en-US" sz="1800" b="1" dirty="0">
                          <a:solidFill>
                            <a:schemeClr val="tx1"/>
                          </a:solidFill>
                          <a:effectLst/>
                          <a:latin typeface="+mn-lt"/>
                        </a:rPr>
                        <a:t>ELW</a:t>
                      </a:r>
                      <a:endParaRPr lang="en-US" sz="1800" b="1" dirty="0">
                        <a:solidFill>
                          <a:schemeClr val="tx1"/>
                        </a:solidFill>
                        <a:effectLst/>
                        <a:latin typeface="+mn-lt"/>
                        <a:cs typeface="Times New Roman"/>
                      </a:endParaRPr>
                    </a:p>
                  </a:txBody>
                  <a:tcPr marL="29776" marR="29776" marT="0" marB="0" anchor="ctr"/>
                </a:tc>
                <a:tc hMerge="1">
                  <a:txBody>
                    <a:bodyPr/>
                    <a:lstStyle/>
                    <a:p>
                      <a:endParaRPr lang="en-US"/>
                    </a:p>
                  </a:txBody>
                  <a:tcPr/>
                </a:tc>
                <a:tc>
                  <a:txBody>
                    <a:bodyPr/>
                    <a:lstStyle/>
                    <a:p>
                      <a:pPr algn="ctr">
                        <a:lnSpc>
                          <a:spcPct val="150000"/>
                        </a:lnSpc>
                        <a:spcAft>
                          <a:spcPts val="1200"/>
                        </a:spcAft>
                      </a:pPr>
                      <a:r>
                        <a:rPr lang="en-US" sz="1200" b="1" dirty="0">
                          <a:effectLst/>
                        </a:rPr>
                        <a:t>X</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X</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 </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X</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 </a:t>
                      </a:r>
                      <a:endParaRPr lang="en-US" sz="1200" b="1">
                        <a:effectLst/>
                        <a:latin typeface="Calibri"/>
                        <a:cs typeface="Times New Roman"/>
                      </a:endParaRPr>
                    </a:p>
                  </a:txBody>
                  <a:tcPr marL="29776" marR="29776" marT="0" marB="0"/>
                </a:tc>
                <a:tc>
                  <a:txBody>
                    <a:bodyPr/>
                    <a:lstStyle/>
                    <a:p>
                      <a:pPr algn="ctr">
                        <a:lnSpc>
                          <a:spcPct val="150000"/>
                        </a:lnSpc>
                        <a:spcAft>
                          <a:spcPts val="1200"/>
                        </a:spcAft>
                      </a:pPr>
                      <a:r>
                        <a:rPr lang="en-US" sz="1200" b="1" dirty="0">
                          <a:effectLst/>
                        </a:rPr>
                        <a:t> </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dirty="0">
                          <a:effectLst/>
                        </a:rPr>
                        <a:t> </a:t>
                      </a:r>
                      <a:endParaRPr lang="en-US" sz="1200" b="1" dirty="0">
                        <a:effectLst/>
                        <a:latin typeface="Calibri"/>
                        <a:cs typeface="Times New Roman"/>
                      </a:endParaRPr>
                    </a:p>
                  </a:txBody>
                  <a:tcPr marL="29776" marR="29776" marT="0" marB="0" anchor="ctr"/>
                </a:tc>
              </a:tr>
              <a:tr h="394354">
                <a:tc gridSpan="2">
                  <a:txBody>
                    <a:bodyPr/>
                    <a:lstStyle/>
                    <a:p>
                      <a:pPr algn="just">
                        <a:lnSpc>
                          <a:spcPct val="150000"/>
                        </a:lnSpc>
                        <a:spcAft>
                          <a:spcPts val="1200"/>
                        </a:spcAft>
                      </a:pPr>
                      <a:r>
                        <a:rPr lang="en-US" sz="1800" b="1" dirty="0">
                          <a:solidFill>
                            <a:schemeClr val="tx1"/>
                          </a:solidFill>
                          <a:effectLst/>
                          <a:latin typeface="+mn-lt"/>
                        </a:rPr>
                        <a:t>EGW</a:t>
                      </a:r>
                      <a:endParaRPr lang="en-US" sz="1800" b="1" dirty="0">
                        <a:solidFill>
                          <a:schemeClr val="tx1"/>
                        </a:solidFill>
                        <a:effectLst/>
                        <a:latin typeface="+mn-lt"/>
                        <a:cs typeface="Times New Roman"/>
                      </a:endParaRPr>
                    </a:p>
                  </a:txBody>
                  <a:tcPr marL="29776" marR="29776" marT="0" marB="0" anchor="ctr"/>
                </a:tc>
                <a:tc hMerge="1">
                  <a:txBody>
                    <a:bodyPr/>
                    <a:lstStyle/>
                    <a:p>
                      <a:endParaRPr lang="en-US"/>
                    </a:p>
                  </a:txBody>
                  <a:tcPr/>
                </a:tc>
                <a:tc>
                  <a:txBody>
                    <a:bodyPr/>
                    <a:lstStyle/>
                    <a:p>
                      <a:pPr algn="ctr">
                        <a:lnSpc>
                          <a:spcPct val="150000"/>
                        </a:lnSpc>
                        <a:spcAft>
                          <a:spcPts val="1200"/>
                        </a:spcAft>
                      </a:pPr>
                      <a:r>
                        <a:rPr lang="en-US" sz="1200" b="1" dirty="0">
                          <a:effectLst/>
                        </a:rPr>
                        <a:t>X</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 </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X</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X</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 </a:t>
                      </a:r>
                      <a:endParaRPr lang="en-US" sz="1200" b="1">
                        <a:effectLst/>
                        <a:latin typeface="Calibri"/>
                        <a:cs typeface="Times New Roman"/>
                      </a:endParaRPr>
                    </a:p>
                  </a:txBody>
                  <a:tcPr marL="29776" marR="29776" marT="0" marB="0"/>
                </a:tc>
                <a:tc>
                  <a:txBody>
                    <a:bodyPr/>
                    <a:lstStyle/>
                    <a:p>
                      <a:pPr algn="ctr">
                        <a:lnSpc>
                          <a:spcPct val="150000"/>
                        </a:lnSpc>
                        <a:spcAft>
                          <a:spcPts val="1200"/>
                        </a:spcAft>
                      </a:pPr>
                      <a:r>
                        <a:rPr lang="en-US" sz="1200" b="1" dirty="0">
                          <a:effectLst/>
                        </a:rPr>
                        <a:t> </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dirty="0">
                          <a:effectLst/>
                        </a:rPr>
                        <a:t> </a:t>
                      </a:r>
                      <a:endParaRPr lang="en-US" sz="1200" b="1" dirty="0">
                        <a:effectLst/>
                        <a:latin typeface="Calibri"/>
                        <a:cs typeface="Times New Roman"/>
                      </a:endParaRPr>
                    </a:p>
                  </a:txBody>
                  <a:tcPr marL="29776" marR="29776" marT="0" marB="0" anchor="ctr"/>
                </a:tc>
              </a:tr>
              <a:tr h="920160">
                <a:tc gridSpan="2">
                  <a:txBody>
                    <a:bodyPr/>
                    <a:lstStyle/>
                    <a:p>
                      <a:pPr marL="449580" marR="0" indent="-449580" algn="just">
                        <a:lnSpc>
                          <a:spcPct val="150000"/>
                        </a:lnSpc>
                        <a:spcBef>
                          <a:spcPts val="0"/>
                        </a:spcBef>
                        <a:spcAft>
                          <a:spcPts val="1200"/>
                        </a:spcAft>
                      </a:pPr>
                      <a:r>
                        <a:rPr lang="en-US" sz="1800" b="1" dirty="0">
                          <a:solidFill>
                            <a:schemeClr val="tx1"/>
                          </a:solidFill>
                          <a:effectLst/>
                          <a:latin typeface="+mn-lt"/>
                        </a:rPr>
                        <a:t>EGW-G×E</a:t>
                      </a:r>
                      <a:endParaRPr lang="en-US" sz="1800" b="1" dirty="0">
                        <a:solidFill>
                          <a:schemeClr val="tx1"/>
                        </a:solidFill>
                        <a:effectLst/>
                        <a:latin typeface="+mn-lt"/>
                        <a:cs typeface="Times New Roman"/>
                      </a:endParaRPr>
                    </a:p>
                  </a:txBody>
                  <a:tcPr marL="29776" marR="29776" marT="0" marB="0" anchor="ctr"/>
                </a:tc>
                <a:tc hMerge="1">
                  <a:txBody>
                    <a:bodyPr/>
                    <a:lstStyle/>
                    <a:p>
                      <a:endParaRPr lang="en-US"/>
                    </a:p>
                  </a:txBody>
                  <a:tcPr/>
                </a:tc>
                <a:tc>
                  <a:txBody>
                    <a:bodyPr/>
                    <a:lstStyle/>
                    <a:p>
                      <a:pPr algn="ctr">
                        <a:lnSpc>
                          <a:spcPct val="150000"/>
                        </a:lnSpc>
                        <a:spcAft>
                          <a:spcPts val="1200"/>
                        </a:spcAft>
                      </a:pPr>
                      <a:r>
                        <a:rPr lang="en-US" sz="1200" b="1" dirty="0">
                          <a:effectLst/>
                        </a:rPr>
                        <a:t>X</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 </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dirty="0">
                          <a:effectLst/>
                        </a:rPr>
                        <a:t>X</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X</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 </a:t>
                      </a:r>
                      <a:endParaRPr lang="en-US" sz="1200" b="1">
                        <a:effectLst/>
                        <a:latin typeface="Calibri"/>
                        <a:cs typeface="Times New Roman"/>
                      </a:endParaRPr>
                    </a:p>
                  </a:txBody>
                  <a:tcPr marL="29776" marR="29776" marT="0" marB="0"/>
                </a:tc>
                <a:tc>
                  <a:txBody>
                    <a:bodyPr/>
                    <a:lstStyle/>
                    <a:p>
                      <a:pPr algn="ctr">
                        <a:lnSpc>
                          <a:spcPct val="150000"/>
                        </a:lnSpc>
                        <a:spcAft>
                          <a:spcPts val="1200"/>
                        </a:spcAft>
                      </a:pPr>
                      <a:r>
                        <a:rPr lang="en-US" sz="1200" b="1" dirty="0">
                          <a:effectLst/>
                        </a:rPr>
                        <a:t>X</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dirty="0">
                          <a:effectLst/>
                        </a:rPr>
                        <a:t> </a:t>
                      </a:r>
                      <a:endParaRPr lang="en-US" sz="1200" b="1" dirty="0">
                        <a:effectLst/>
                        <a:latin typeface="Calibri"/>
                        <a:cs typeface="Times New Roman"/>
                      </a:endParaRPr>
                    </a:p>
                  </a:txBody>
                  <a:tcPr marL="29776" marR="29776" marT="0" marB="0" anchor="ctr"/>
                </a:tc>
              </a:tr>
              <a:tr h="657256">
                <a:tc gridSpan="2">
                  <a:txBody>
                    <a:bodyPr/>
                    <a:lstStyle/>
                    <a:p>
                      <a:pPr algn="just">
                        <a:lnSpc>
                          <a:spcPct val="150000"/>
                        </a:lnSpc>
                        <a:spcAft>
                          <a:spcPts val="1200"/>
                        </a:spcAft>
                      </a:pPr>
                      <a:r>
                        <a:rPr lang="en-US" sz="1800" b="1" dirty="0">
                          <a:solidFill>
                            <a:schemeClr val="tx1"/>
                          </a:solidFill>
                          <a:effectLst/>
                          <a:latin typeface="+mn-lt"/>
                        </a:rPr>
                        <a:t>EGW-G×W</a:t>
                      </a:r>
                      <a:endParaRPr lang="en-US" sz="1800" b="1" dirty="0">
                        <a:solidFill>
                          <a:schemeClr val="tx1"/>
                        </a:solidFill>
                        <a:effectLst/>
                        <a:latin typeface="+mn-lt"/>
                        <a:cs typeface="Times New Roman"/>
                      </a:endParaRPr>
                    </a:p>
                  </a:txBody>
                  <a:tcPr marL="29776" marR="29776" marT="0" marB="0" anchor="ctr"/>
                </a:tc>
                <a:tc hMerge="1">
                  <a:txBody>
                    <a:bodyPr/>
                    <a:lstStyle/>
                    <a:p>
                      <a:endParaRPr lang="en-US"/>
                    </a:p>
                  </a:txBody>
                  <a:tcPr/>
                </a:tc>
                <a:tc>
                  <a:txBody>
                    <a:bodyPr/>
                    <a:lstStyle/>
                    <a:p>
                      <a:pPr algn="ctr">
                        <a:lnSpc>
                          <a:spcPct val="150000"/>
                        </a:lnSpc>
                        <a:spcAft>
                          <a:spcPts val="1200"/>
                        </a:spcAft>
                      </a:pPr>
                      <a:r>
                        <a:rPr lang="en-US" sz="1200" b="1" dirty="0">
                          <a:effectLst/>
                        </a:rPr>
                        <a:t>X</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 </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X</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X</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 </a:t>
                      </a:r>
                      <a:endParaRPr lang="en-US" sz="1200" b="1">
                        <a:effectLst/>
                        <a:latin typeface="Calibri"/>
                        <a:cs typeface="Times New Roman"/>
                      </a:endParaRPr>
                    </a:p>
                  </a:txBody>
                  <a:tcPr marL="29776" marR="29776" marT="0" marB="0"/>
                </a:tc>
                <a:tc>
                  <a:txBody>
                    <a:bodyPr/>
                    <a:lstStyle/>
                    <a:p>
                      <a:pPr algn="ctr">
                        <a:lnSpc>
                          <a:spcPct val="150000"/>
                        </a:lnSpc>
                        <a:spcAft>
                          <a:spcPts val="1200"/>
                        </a:spcAft>
                      </a:pPr>
                      <a:r>
                        <a:rPr lang="en-US" sz="1200" b="1" dirty="0">
                          <a:effectLst/>
                        </a:rPr>
                        <a:t> </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dirty="0">
                          <a:effectLst/>
                        </a:rPr>
                        <a:t>X</a:t>
                      </a:r>
                      <a:endParaRPr lang="en-US" sz="1200" b="1" dirty="0">
                        <a:effectLst/>
                        <a:latin typeface="Calibri"/>
                        <a:cs typeface="Times New Roman"/>
                      </a:endParaRPr>
                    </a:p>
                  </a:txBody>
                  <a:tcPr marL="29776" marR="29776" marT="0" marB="0" anchor="ctr"/>
                </a:tc>
              </a:tr>
              <a:tr h="920160">
                <a:tc gridSpan="2">
                  <a:txBody>
                    <a:bodyPr/>
                    <a:lstStyle/>
                    <a:p>
                      <a:pPr algn="just">
                        <a:lnSpc>
                          <a:spcPct val="150000"/>
                        </a:lnSpc>
                        <a:spcAft>
                          <a:spcPts val="1200"/>
                        </a:spcAft>
                      </a:pPr>
                      <a:r>
                        <a:rPr lang="en-US" sz="1800" b="1" dirty="0" smtClean="0">
                          <a:solidFill>
                            <a:schemeClr val="tx1"/>
                          </a:solidFill>
                          <a:effectLst/>
                          <a:latin typeface="+mn-lt"/>
                        </a:rPr>
                        <a:t>EGW-G×W G×E</a:t>
                      </a:r>
                      <a:endParaRPr lang="en-US" sz="1800" b="1" dirty="0">
                        <a:solidFill>
                          <a:schemeClr val="tx1"/>
                        </a:solidFill>
                        <a:effectLst/>
                        <a:latin typeface="+mn-lt"/>
                        <a:cs typeface="Times New Roman"/>
                      </a:endParaRPr>
                    </a:p>
                  </a:txBody>
                  <a:tcPr marL="29776" marR="29776" marT="0" marB="0" anchor="ctr"/>
                </a:tc>
                <a:tc hMerge="1">
                  <a:txBody>
                    <a:bodyPr/>
                    <a:lstStyle/>
                    <a:p>
                      <a:endParaRPr lang="en-US"/>
                    </a:p>
                  </a:txBody>
                  <a:tcPr/>
                </a:tc>
                <a:tc>
                  <a:txBody>
                    <a:bodyPr/>
                    <a:lstStyle/>
                    <a:p>
                      <a:pPr algn="ctr">
                        <a:lnSpc>
                          <a:spcPct val="150000"/>
                        </a:lnSpc>
                        <a:spcAft>
                          <a:spcPts val="1200"/>
                        </a:spcAft>
                      </a:pPr>
                      <a:r>
                        <a:rPr lang="en-US" sz="1200" b="1" dirty="0">
                          <a:effectLst/>
                        </a:rPr>
                        <a:t>X</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 </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X</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X</a:t>
                      </a:r>
                      <a:endParaRPr lang="en-US" sz="1200" b="1">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a:effectLst/>
                        </a:rPr>
                        <a:t> </a:t>
                      </a:r>
                      <a:endParaRPr lang="en-US" sz="1200" b="1">
                        <a:effectLst/>
                        <a:latin typeface="Calibri"/>
                        <a:cs typeface="Times New Roman"/>
                      </a:endParaRPr>
                    </a:p>
                  </a:txBody>
                  <a:tcPr marL="29776" marR="29776" marT="0" marB="0"/>
                </a:tc>
                <a:tc>
                  <a:txBody>
                    <a:bodyPr/>
                    <a:lstStyle/>
                    <a:p>
                      <a:pPr algn="ctr">
                        <a:lnSpc>
                          <a:spcPct val="150000"/>
                        </a:lnSpc>
                        <a:spcAft>
                          <a:spcPts val="1200"/>
                        </a:spcAft>
                      </a:pPr>
                      <a:r>
                        <a:rPr lang="en-US" sz="1200" b="1" dirty="0">
                          <a:effectLst/>
                        </a:rPr>
                        <a:t>X</a:t>
                      </a:r>
                      <a:endParaRPr lang="en-US" sz="1200" b="1" dirty="0">
                        <a:effectLst/>
                        <a:latin typeface="Calibri"/>
                        <a:cs typeface="Times New Roman"/>
                      </a:endParaRPr>
                    </a:p>
                  </a:txBody>
                  <a:tcPr marL="29776" marR="29776" marT="0" marB="0" anchor="ctr"/>
                </a:tc>
                <a:tc>
                  <a:txBody>
                    <a:bodyPr/>
                    <a:lstStyle/>
                    <a:p>
                      <a:pPr algn="ctr">
                        <a:lnSpc>
                          <a:spcPct val="150000"/>
                        </a:lnSpc>
                        <a:spcAft>
                          <a:spcPts val="1200"/>
                        </a:spcAft>
                      </a:pPr>
                      <a:r>
                        <a:rPr lang="en-US" sz="1200" b="1" dirty="0">
                          <a:effectLst/>
                        </a:rPr>
                        <a:t>X</a:t>
                      </a:r>
                      <a:endParaRPr lang="en-US" sz="1200" b="1" dirty="0">
                        <a:effectLst/>
                        <a:latin typeface="Calibri"/>
                        <a:cs typeface="Times New Roman"/>
                      </a:endParaRPr>
                    </a:p>
                  </a:txBody>
                  <a:tcPr marL="29776" marR="29776" marT="0" marB="0" anchor="ctr"/>
                </a:tc>
              </a:tr>
              <a:tr h="262903">
                <a:tc>
                  <a:txBody>
                    <a:bodyPr/>
                    <a:lstStyle/>
                    <a:p>
                      <a:pPr algn="just">
                        <a:spcAft>
                          <a:spcPts val="600"/>
                        </a:spcAft>
                      </a:pPr>
                      <a:r>
                        <a:rPr lang="en-US" sz="1800" b="1" dirty="0">
                          <a:effectLst/>
                          <a:latin typeface="+mn-lt"/>
                        </a:rPr>
                        <a:t> </a:t>
                      </a:r>
                      <a:endParaRPr lang="en-US" sz="1800" b="1" dirty="0">
                        <a:effectLst/>
                        <a:latin typeface="+mn-lt"/>
                        <a:cs typeface="Times New Roman"/>
                      </a:endParaRPr>
                    </a:p>
                  </a:txBody>
                  <a:tcPr marL="29776" marR="29776" marT="0" marB="0"/>
                </a:tc>
                <a:tc gridSpan="8">
                  <a:txBody>
                    <a:bodyPr/>
                    <a:lstStyle/>
                    <a:p>
                      <a:pPr marR="0" algn="just">
                        <a:spcBef>
                          <a:spcPts val="0"/>
                        </a:spcBef>
                        <a:spcAft>
                          <a:spcPts val="600"/>
                        </a:spcAft>
                      </a:pPr>
                      <a:r>
                        <a:rPr lang="en-US" sz="1800" b="1" dirty="0">
                          <a:solidFill>
                            <a:schemeClr val="tx1"/>
                          </a:solidFill>
                          <a:effectLst/>
                          <a:latin typeface="+mn-lt"/>
                        </a:rPr>
                        <a:t>E=Environment; L=Line; G=marker covariates; W=environmental covariates; G×E= interaction between environments and markers; G×W=interactions between markers and ECs.</a:t>
                      </a:r>
                      <a:endParaRPr lang="en-US" sz="1800" b="1" dirty="0">
                        <a:solidFill>
                          <a:schemeClr val="tx1"/>
                        </a:solidFill>
                        <a:effectLst/>
                        <a:latin typeface="+mn-lt"/>
                        <a:cs typeface="Times New Roman"/>
                      </a:endParaRPr>
                    </a:p>
                  </a:txBody>
                  <a:tcPr marL="29776" marR="2977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cxnSp>
        <p:nvCxnSpPr>
          <p:cNvPr id="7" name="Straight Connector 6"/>
          <p:cNvCxnSpPr/>
          <p:nvPr/>
        </p:nvCxnSpPr>
        <p:spPr bwMode="auto">
          <a:xfrm>
            <a:off x="1567541" y="1660847"/>
            <a:ext cx="7520473" cy="0"/>
          </a:xfrm>
          <a:prstGeom prst="lin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1551992" y="1178773"/>
            <a:ext cx="7520473" cy="0"/>
          </a:xfrm>
          <a:prstGeom prst="line">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3116433" y="4"/>
            <a:ext cx="3057247" cy="523220"/>
          </a:xfrm>
          <a:prstGeom prst="rect">
            <a:avLst/>
          </a:prstGeom>
          <a:noFill/>
        </p:spPr>
        <p:txBody>
          <a:bodyPr wrap="none" rtlCol="0">
            <a:spAutoFit/>
          </a:bodyPr>
          <a:lstStyle/>
          <a:p>
            <a:r>
              <a:rPr lang="en-US" sz="2800" b="1" dirty="0" smtClean="0"/>
              <a:t>MODELS FITTED</a:t>
            </a:r>
            <a:endParaRPr lang="en-US" sz="2800" b="1" dirty="0"/>
          </a:p>
        </p:txBody>
      </p:sp>
    </p:spTree>
    <p:extLst>
      <p:ext uri="{BB962C8B-B14F-4D97-AF65-F5344CB8AC3E}">
        <p14:creationId xmlns:p14="http://schemas.microsoft.com/office/powerpoint/2010/main" val="3714039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22322456"/>
              </p:ext>
            </p:extLst>
          </p:nvPr>
        </p:nvGraphicFramePr>
        <p:xfrm>
          <a:off x="-2" y="1138338"/>
          <a:ext cx="9144000" cy="4167582"/>
        </p:xfrm>
        <a:graphic>
          <a:graphicData uri="http://schemas.openxmlformats.org/drawingml/2006/table">
            <a:tbl>
              <a:tblPr firstRow="1" firstCol="1" bandRow="1">
                <a:tableStyleId>{5C22544A-7EE6-4342-B048-85BDC9FD1C3A}</a:tableStyleId>
              </a:tblPr>
              <a:tblGrid>
                <a:gridCol w="1151602"/>
                <a:gridCol w="822055"/>
                <a:gridCol w="772562"/>
                <a:gridCol w="777391"/>
                <a:gridCol w="679614"/>
                <a:gridCol w="756870"/>
                <a:gridCol w="451466"/>
                <a:gridCol w="799118"/>
                <a:gridCol w="679614"/>
                <a:gridCol w="679614"/>
                <a:gridCol w="760490"/>
                <a:gridCol w="813604"/>
              </a:tblGrid>
              <a:tr h="624493">
                <a:tc gridSpan="12">
                  <a:txBody>
                    <a:bodyPr/>
                    <a:lstStyle/>
                    <a:p>
                      <a:pPr marL="0" marR="0">
                        <a:lnSpc>
                          <a:spcPct val="115000"/>
                        </a:lnSpc>
                        <a:spcBef>
                          <a:spcPts val="0"/>
                        </a:spcBef>
                        <a:spcAft>
                          <a:spcPts val="0"/>
                        </a:spcAft>
                      </a:pPr>
                      <a:r>
                        <a:rPr lang="es-MX" sz="2400" b="1" dirty="0" smtClean="0">
                          <a:solidFill>
                            <a:srgbClr val="00B050"/>
                          </a:solidFill>
                          <a:effectLst/>
                          <a:latin typeface="+mn-lt"/>
                        </a:rPr>
                        <a:t>                             </a:t>
                      </a:r>
                      <a:r>
                        <a:rPr lang="es-MX" sz="2400" b="1" dirty="0" smtClean="0">
                          <a:solidFill>
                            <a:schemeClr val="tx1"/>
                          </a:solidFill>
                          <a:effectLst/>
                          <a:latin typeface="+mn-lt"/>
                        </a:rPr>
                        <a:t>CV1</a:t>
                      </a:r>
                      <a:r>
                        <a:rPr lang="es-MX" sz="2400" b="1" dirty="0" smtClean="0">
                          <a:solidFill>
                            <a:srgbClr val="00B050"/>
                          </a:solidFill>
                          <a:effectLst/>
                          <a:latin typeface="+mn-lt"/>
                        </a:rPr>
                        <a:t>                                               </a:t>
                      </a:r>
                      <a:r>
                        <a:rPr lang="es-MX" sz="2400" b="1" dirty="0" smtClean="0">
                          <a:solidFill>
                            <a:schemeClr val="tx1"/>
                          </a:solidFill>
                          <a:effectLst/>
                          <a:latin typeface="+mn-lt"/>
                        </a:rPr>
                        <a:t>CV2</a:t>
                      </a:r>
                      <a:endParaRPr lang="en-US" sz="2400" b="1" dirty="0">
                        <a:solidFill>
                          <a:schemeClr val="tx1"/>
                        </a:solidFill>
                        <a:effectLst/>
                        <a:latin typeface="+mn-lt"/>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3210">
                <a:tc gridSpan="12">
                  <a:txBody>
                    <a:bodyPr/>
                    <a:lstStyle/>
                    <a:p>
                      <a:pPr marL="0" marR="0">
                        <a:lnSpc>
                          <a:spcPct val="115000"/>
                        </a:lnSpc>
                        <a:spcBef>
                          <a:spcPts val="0"/>
                        </a:spcBef>
                        <a:spcAft>
                          <a:spcPts val="0"/>
                        </a:spcAft>
                      </a:pPr>
                      <a:r>
                        <a:rPr lang="es-MX" sz="2400" b="1" dirty="0">
                          <a:solidFill>
                            <a:schemeClr val="tx1"/>
                          </a:solidFill>
                          <a:effectLst/>
                          <a:latin typeface="+mn-lt"/>
                        </a:rPr>
                        <a:t>                 </a:t>
                      </a:r>
                      <a:r>
                        <a:rPr lang="es-MX" sz="2000" b="1" dirty="0">
                          <a:solidFill>
                            <a:schemeClr val="tx1"/>
                          </a:solidFill>
                          <a:effectLst/>
                          <a:latin typeface="+mn-lt"/>
                        </a:rPr>
                        <a:t>E1       E2      E3       E4    E5             E1     E2     E3      E4       E5</a:t>
                      </a:r>
                      <a:endParaRPr lang="en-US" sz="2000" b="1" dirty="0">
                        <a:solidFill>
                          <a:schemeClr val="tx1"/>
                        </a:solidFill>
                        <a:effectLst/>
                        <a:latin typeface="+mn-lt"/>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4493">
                <a:tc>
                  <a:txBody>
                    <a:bodyPr/>
                    <a:lstStyle/>
                    <a:p>
                      <a:pPr marL="0" marR="0">
                        <a:lnSpc>
                          <a:spcPct val="115000"/>
                        </a:lnSpc>
                        <a:spcBef>
                          <a:spcPts val="0"/>
                        </a:spcBef>
                        <a:spcAft>
                          <a:spcPts val="0"/>
                        </a:spcAft>
                      </a:pPr>
                      <a:r>
                        <a:rPr lang="en-US" sz="2400" b="1" dirty="0">
                          <a:solidFill>
                            <a:schemeClr val="tx1"/>
                          </a:solidFill>
                          <a:effectLst/>
                          <a:latin typeface="+mn-lt"/>
                        </a:rPr>
                        <a:t>Line 1</a:t>
                      </a:r>
                      <a:endParaRPr lang="en-US" sz="2400" b="1" dirty="0">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11</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12</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13</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14</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15</a:t>
                      </a:r>
                      <a:endParaRPr lang="en-US" sz="2400" b="1">
                        <a:solidFill>
                          <a:schemeClr val="tx1"/>
                        </a:solidFill>
                        <a:effectLst/>
                        <a:latin typeface="+mn-lt"/>
                        <a:ea typeface="Times New Roman"/>
                        <a:cs typeface="Times New Roman"/>
                      </a:endParaRPr>
                    </a:p>
                  </a:txBody>
                  <a:tcPr marL="68580" marR="68580" marT="0" marB="0" anchor="b"/>
                </a:tc>
                <a:tc>
                  <a:txBody>
                    <a:bodyPr/>
                    <a:lstStyle/>
                    <a:p>
                      <a:endParaRPr lang="en-US" sz="2400" b="1">
                        <a:solidFill>
                          <a:schemeClr val="tx1"/>
                        </a:solidFill>
                        <a:effectLst/>
                        <a:latin typeface="+mn-lt"/>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11</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rgbClr val="00B050"/>
                          </a:solidFill>
                          <a:effectLst/>
                          <a:latin typeface="+mn-lt"/>
                        </a:rPr>
                        <a:t>NA</a:t>
                      </a:r>
                      <a:endParaRPr lang="en-US" sz="2400" b="1" dirty="0">
                        <a:solidFill>
                          <a:srgbClr val="00B050"/>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13</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 Y</a:t>
                      </a:r>
                      <a:r>
                        <a:rPr lang="en-US" sz="2400" b="1" baseline="-25000">
                          <a:solidFill>
                            <a:schemeClr val="tx1"/>
                          </a:solidFill>
                          <a:effectLst/>
                          <a:latin typeface="+mn-lt"/>
                        </a:rPr>
                        <a:t>14</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15</a:t>
                      </a:r>
                      <a:endParaRPr lang="en-US" sz="2400" b="1">
                        <a:solidFill>
                          <a:schemeClr val="tx1"/>
                        </a:solidFill>
                        <a:effectLst/>
                        <a:latin typeface="+mn-lt"/>
                        <a:ea typeface="Times New Roman"/>
                        <a:cs typeface="Times New Roman"/>
                      </a:endParaRPr>
                    </a:p>
                  </a:txBody>
                  <a:tcPr marL="68580" marR="68580" marT="0" marB="0" anchor="b"/>
                </a:tc>
              </a:tr>
              <a:tr h="624493">
                <a:tc>
                  <a:txBody>
                    <a:bodyPr/>
                    <a:lstStyle/>
                    <a:p>
                      <a:pPr marL="0" marR="0">
                        <a:lnSpc>
                          <a:spcPct val="115000"/>
                        </a:lnSpc>
                        <a:spcBef>
                          <a:spcPts val="0"/>
                        </a:spcBef>
                        <a:spcAft>
                          <a:spcPts val="0"/>
                        </a:spcAft>
                      </a:pPr>
                      <a:r>
                        <a:rPr lang="en-US" sz="2400" b="1" dirty="0">
                          <a:solidFill>
                            <a:schemeClr val="tx1"/>
                          </a:solidFill>
                          <a:effectLst/>
                          <a:latin typeface="+mn-lt"/>
                        </a:rPr>
                        <a:t>Line 2</a:t>
                      </a:r>
                      <a:endParaRPr lang="en-US" sz="2400" b="1" dirty="0">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21</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22</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23</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24</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25</a:t>
                      </a:r>
                      <a:endParaRPr lang="en-US" sz="2400" b="1">
                        <a:solidFill>
                          <a:schemeClr val="tx1"/>
                        </a:solidFill>
                        <a:effectLst/>
                        <a:latin typeface="+mn-lt"/>
                        <a:ea typeface="Times New Roman"/>
                        <a:cs typeface="Times New Roman"/>
                      </a:endParaRPr>
                    </a:p>
                  </a:txBody>
                  <a:tcPr marL="68580" marR="68580" marT="0" marB="0" anchor="b"/>
                </a:tc>
                <a:tc>
                  <a:txBody>
                    <a:bodyPr/>
                    <a:lstStyle/>
                    <a:p>
                      <a:endParaRPr lang="en-US" sz="2400" b="1">
                        <a:solidFill>
                          <a:schemeClr val="tx1"/>
                        </a:solidFill>
                        <a:effectLst/>
                        <a:latin typeface="+mn-lt"/>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21</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22</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rgbClr val="00B050"/>
                          </a:solidFill>
                          <a:effectLst/>
                          <a:latin typeface="+mn-lt"/>
                        </a:rPr>
                        <a:t>NA</a:t>
                      </a:r>
                      <a:endParaRPr lang="en-US" sz="2400" b="1" dirty="0">
                        <a:solidFill>
                          <a:srgbClr val="00B050"/>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24</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25</a:t>
                      </a:r>
                      <a:endParaRPr lang="en-US" sz="2400" b="1">
                        <a:solidFill>
                          <a:schemeClr val="tx1"/>
                        </a:solidFill>
                        <a:effectLst/>
                        <a:latin typeface="+mn-lt"/>
                        <a:ea typeface="Times New Roman"/>
                        <a:cs typeface="Times New Roman"/>
                      </a:endParaRPr>
                    </a:p>
                  </a:txBody>
                  <a:tcPr marL="68580" marR="68580" marT="0" marB="0" anchor="b"/>
                </a:tc>
              </a:tr>
              <a:tr h="624493">
                <a:tc>
                  <a:txBody>
                    <a:bodyPr/>
                    <a:lstStyle/>
                    <a:p>
                      <a:pPr marL="0" marR="0">
                        <a:lnSpc>
                          <a:spcPct val="115000"/>
                        </a:lnSpc>
                        <a:spcBef>
                          <a:spcPts val="0"/>
                        </a:spcBef>
                        <a:spcAft>
                          <a:spcPts val="0"/>
                        </a:spcAft>
                      </a:pPr>
                      <a:r>
                        <a:rPr lang="en-US" sz="2400" b="1" dirty="0">
                          <a:solidFill>
                            <a:schemeClr val="tx1"/>
                          </a:solidFill>
                          <a:effectLst/>
                          <a:latin typeface="+mn-lt"/>
                        </a:rPr>
                        <a:t>Line 3</a:t>
                      </a:r>
                      <a:endParaRPr lang="en-US" sz="2400" b="1" dirty="0">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rgbClr val="00B050"/>
                          </a:solidFill>
                          <a:effectLst/>
                          <a:latin typeface="+mn-lt"/>
                        </a:rPr>
                        <a:t>NA</a:t>
                      </a:r>
                      <a:endParaRPr lang="en-US" sz="2400" b="1" dirty="0">
                        <a:solidFill>
                          <a:srgbClr val="00B050"/>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rgbClr val="00B050"/>
                          </a:solidFill>
                          <a:effectLst/>
                          <a:latin typeface="+mn-lt"/>
                        </a:rPr>
                        <a:t>NA</a:t>
                      </a:r>
                      <a:endParaRPr lang="en-US" sz="2400" b="1" dirty="0">
                        <a:solidFill>
                          <a:srgbClr val="00B050"/>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rgbClr val="00B050"/>
                          </a:solidFill>
                          <a:effectLst/>
                          <a:latin typeface="+mn-lt"/>
                        </a:rPr>
                        <a:t>NA</a:t>
                      </a:r>
                      <a:endParaRPr lang="en-US" sz="2400" b="1" dirty="0">
                        <a:solidFill>
                          <a:srgbClr val="00B050"/>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rgbClr val="00B050"/>
                          </a:solidFill>
                          <a:effectLst/>
                          <a:latin typeface="+mn-lt"/>
                        </a:rPr>
                        <a:t>NA</a:t>
                      </a:r>
                      <a:endParaRPr lang="en-US" sz="2400" b="1" dirty="0">
                        <a:solidFill>
                          <a:srgbClr val="00B050"/>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rgbClr val="00B050"/>
                          </a:solidFill>
                          <a:effectLst/>
                          <a:latin typeface="+mn-lt"/>
                        </a:rPr>
                        <a:t>NA</a:t>
                      </a:r>
                      <a:endParaRPr lang="en-US" sz="2400" b="1" dirty="0">
                        <a:solidFill>
                          <a:srgbClr val="00B050"/>
                        </a:solidFill>
                        <a:effectLst/>
                        <a:latin typeface="+mn-lt"/>
                        <a:ea typeface="Times New Roman"/>
                        <a:cs typeface="Times New Roman"/>
                      </a:endParaRPr>
                    </a:p>
                  </a:txBody>
                  <a:tcPr marL="68580" marR="68580" marT="0" marB="0" anchor="b"/>
                </a:tc>
                <a:tc>
                  <a:txBody>
                    <a:bodyPr/>
                    <a:lstStyle/>
                    <a:p>
                      <a:endParaRPr lang="en-US" sz="2400" b="1">
                        <a:solidFill>
                          <a:schemeClr val="tx1"/>
                        </a:solidFill>
                        <a:effectLst/>
                        <a:latin typeface="+mn-lt"/>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31</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32</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chemeClr val="tx1"/>
                          </a:solidFill>
                          <a:effectLst/>
                          <a:latin typeface="+mn-lt"/>
                        </a:rPr>
                        <a:t>Y</a:t>
                      </a:r>
                      <a:r>
                        <a:rPr lang="en-US" sz="2400" b="1" baseline="-25000" dirty="0">
                          <a:solidFill>
                            <a:schemeClr val="tx1"/>
                          </a:solidFill>
                          <a:effectLst/>
                          <a:latin typeface="+mn-lt"/>
                        </a:rPr>
                        <a:t>33</a:t>
                      </a:r>
                      <a:endParaRPr lang="en-US" sz="2400" b="1" dirty="0">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chemeClr val="tx1"/>
                          </a:solidFill>
                          <a:effectLst/>
                          <a:latin typeface="+mn-lt"/>
                        </a:rPr>
                        <a:t>Y</a:t>
                      </a:r>
                      <a:r>
                        <a:rPr lang="en-US" sz="2400" b="1" baseline="-25000" dirty="0">
                          <a:solidFill>
                            <a:schemeClr val="tx1"/>
                          </a:solidFill>
                          <a:effectLst/>
                          <a:latin typeface="+mn-lt"/>
                        </a:rPr>
                        <a:t>34</a:t>
                      </a:r>
                      <a:endParaRPr lang="en-US" sz="2400" b="1" dirty="0">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rgbClr val="00B050"/>
                          </a:solidFill>
                          <a:effectLst/>
                          <a:latin typeface="+mn-lt"/>
                        </a:rPr>
                        <a:t>NA</a:t>
                      </a:r>
                      <a:endParaRPr lang="en-US" sz="2400" b="1" dirty="0">
                        <a:solidFill>
                          <a:srgbClr val="00B050"/>
                        </a:solidFill>
                        <a:effectLst/>
                        <a:latin typeface="+mn-lt"/>
                        <a:ea typeface="Times New Roman"/>
                        <a:cs typeface="Times New Roman"/>
                      </a:endParaRPr>
                    </a:p>
                  </a:txBody>
                  <a:tcPr marL="68580" marR="68580" marT="0" marB="0" anchor="b"/>
                </a:tc>
              </a:tr>
              <a:tr h="624493">
                <a:tc>
                  <a:txBody>
                    <a:bodyPr/>
                    <a:lstStyle/>
                    <a:p>
                      <a:pPr marL="0" marR="0">
                        <a:lnSpc>
                          <a:spcPct val="115000"/>
                        </a:lnSpc>
                        <a:spcBef>
                          <a:spcPts val="0"/>
                        </a:spcBef>
                        <a:spcAft>
                          <a:spcPts val="0"/>
                        </a:spcAft>
                      </a:pPr>
                      <a:r>
                        <a:rPr lang="en-US" sz="2400" b="1" dirty="0">
                          <a:solidFill>
                            <a:schemeClr val="tx1"/>
                          </a:solidFill>
                          <a:effectLst/>
                          <a:latin typeface="+mn-lt"/>
                        </a:rPr>
                        <a:t>Line 4</a:t>
                      </a:r>
                      <a:endParaRPr lang="en-US" sz="2400" b="1" dirty="0">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41</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42</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43</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44</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45</a:t>
                      </a:r>
                      <a:endParaRPr lang="en-US" sz="2400" b="1">
                        <a:solidFill>
                          <a:schemeClr val="tx1"/>
                        </a:solidFill>
                        <a:effectLst/>
                        <a:latin typeface="+mn-lt"/>
                        <a:ea typeface="Times New Roman"/>
                        <a:cs typeface="Times New Roman"/>
                      </a:endParaRPr>
                    </a:p>
                  </a:txBody>
                  <a:tcPr marL="68580" marR="68580" marT="0" marB="0" anchor="b"/>
                </a:tc>
                <a:tc>
                  <a:txBody>
                    <a:bodyPr/>
                    <a:lstStyle/>
                    <a:p>
                      <a:endParaRPr lang="en-US" sz="2400" b="1">
                        <a:solidFill>
                          <a:schemeClr val="tx1"/>
                        </a:solidFill>
                        <a:effectLst/>
                        <a:latin typeface="+mn-lt"/>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41</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42</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a:solidFill>
                            <a:schemeClr val="tx1"/>
                          </a:solidFill>
                          <a:effectLst/>
                          <a:latin typeface="+mn-lt"/>
                        </a:rPr>
                        <a:t>Y</a:t>
                      </a:r>
                      <a:r>
                        <a:rPr lang="en-US" sz="2400" b="1" baseline="-25000">
                          <a:solidFill>
                            <a:schemeClr val="tx1"/>
                          </a:solidFill>
                          <a:effectLst/>
                          <a:latin typeface="+mn-lt"/>
                        </a:rPr>
                        <a:t>43</a:t>
                      </a:r>
                      <a:endParaRPr lang="en-US" sz="2400" b="1">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rgbClr val="00B050"/>
                          </a:solidFill>
                          <a:effectLst/>
                          <a:latin typeface="+mn-lt"/>
                        </a:rPr>
                        <a:t>NA</a:t>
                      </a:r>
                      <a:endParaRPr lang="en-US" sz="2400" b="1" dirty="0">
                        <a:solidFill>
                          <a:srgbClr val="00B050"/>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chemeClr val="tx1"/>
                          </a:solidFill>
                          <a:effectLst/>
                          <a:latin typeface="+mn-lt"/>
                        </a:rPr>
                        <a:t>Y</a:t>
                      </a:r>
                      <a:r>
                        <a:rPr lang="en-US" sz="2400" b="1" baseline="-25000" dirty="0">
                          <a:solidFill>
                            <a:schemeClr val="tx1"/>
                          </a:solidFill>
                          <a:effectLst/>
                          <a:latin typeface="+mn-lt"/>
                        </a:rPr>
                        <a:t>45</a:t>
                      </a:r>
                      <a:endParaRPr lang="en-US" sz="2400" b="1" dirty="0">
                        <a:solidFill>
                          <a:schemeClr val="tx1"/>
                        </a:solidFill>
                        <a:effectLst/>
                        <a:latin typeface="+mn-lt"/>
                        <a:ea typeface="Times New Roman"/>
                        <a:cs typeface="Times New Roman"/>
                      </a:endParaRPr>
                    </a:p>
                  </a:txBody>
                  <a:tcPr marL="68580" marR="68580" marT="0" marB="0" anchor="b"/>
                </a:tc>
              </a:tr>
              <a:tr h="624493">
                <a:tc>
                  <a:txBody>
                    <a:bodyPr/>
                    <a:lstStyle/>
                    <a:p>
                      <a:pPr marL="0" marR="0">
                        <a:lnSpc>
                          <a:spcPct val="115000"/>
                        </a:lnSpc>
                        <a:spcBef>
                          <a:spcPts val="0"/>
                        </a:spcBef>
                        <a:spcAft>
                          <a:spcPts val="0"/>
                        </a:spcAft>
                      </a:pPr>
                      <a:r>
                        <a:rPr lang="en-US" sz="2400" b="1" dirty="0">
                          <a:solidFill>
                            <a:schemeClr val="tx1"/>
                          </a:solidFill>
                          <a:effectLst/>
                          <a:latin typeface="+mn-lt"/>
                        </a:rPr>
                        <a:t>Line 5</a:t>
                      </a:r>
                      <a:endParaRPr lang="en-US" sz="2400" b="1" dirty="0">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chemeClr val="tx1"/>
                          </a:solidFill>
                          <a:effectLst/>
                          <a:latin typeface="+mn-lt"/>
                        </a:rPr>
                        <a:t>Y</a:t>
                      </a:r>
                      <a:r>
                        <a:rPr lang="en-US" sz="2400" b="1" baseline="-25000" dirty="0">
                          <a:solidFill>
                            <a:schemeClr val="tx1"/>
                          </a:solidFill>
                          <a:effectLst/>
                          <a:latin typeface="+mn-lt"/>
                        </a:rPr>
                        <a:t>51</a:t>
                      </a:r>
                      <a:endParaRPr lang="en-US" sz="2400" b="1" dirty="0">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chemeClr val="tx1"/>
                          </a:solidFill>
                          <a:effectLst/>
                          <a:latin typeface="+mn-lt"/>
                        </a:rPr>
                        <a:t>Y</a:t>
                      </a:r>
                      <a:r>
                        <a:rPr lang="en-US" sz="2400" b="1" baseline="-25000" dirty="0">
                          <a:solidFill>
                            <a:schemeClr val="tx1"/>
                          </a:solidFill>
                          <a:effectLst/>
                          <a:latin typeface="+mn-lt"/>
                        </a:rPr>
                        <a:t>52</a:t>
                      </a:r>
                      <a:endParaRPr lang="en-US" sz="2400" b="1" dirty="0">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chemeClr val="tx1"/>
                          </a:solidFill>
                          <a:effectLst/>
                          <a:latin typeface="+mn-lt"/>
                        </a:rPr>
                        <a:t>Y</a:t>
                      </a:r>
                      <a:r>
                        <a:rPr lang="en-US" sz="2400" b="1" baseline="-25000" dirty="0">
                          <a:solidFill>
                            <a:schemeClr val="tx1"/>
                          </a:solidFill>
                          <a:effectLst/>
                          <a:latin typeface="+mn-lt"/>
                        </a:rPr>
                        <a:t>53</a:t>
                      </a:r>
                      <a:endParaRPr lang="en-US" sz="2400" b="1" dirty="0">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chemeClr val="tx1"/>
                          </a:solidFill>
                          <a:effectLst/>
                          <a:latin typeface="+mn-lt"/>
                        </a:rPr>
                        <a:t>Y</a:t>
                      </a:r>
                      <a:r>
                        <a:rPr lang="en-US" sz="2400" b="1" baseline="-25000" dirty="0">
                          <a:solidFill>
                            <a:schemeClr val="tx1"/>
                          </a:solidFill>
                          <a:effectLst/>
                          <a:latin typeface="+mn-lt"/>
                        </a:rPr>
                        <a:t>54</a:t>
                      </a:r>
                      <a:endParaRPr lang="en-US" sz="2400" b="1" dirty="0">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chemeClr val="tx1"/>
                          </a:solidFill>
                          <a:effectLst/>
                          <a:latin typeface="+mn-lt"/>
                        </a:rPr>
                        <a:t>Y</a:t>
                      </a:r>
                      <a:r>
                        <a:rPr lang="en-US" sz="2400" b="1" baseline="-25000" dirty="0">
                          <a:solidFill>
                            <a:schemeClr val="tx1"/>
                          </a:solidFill>
                          <a:effectLst/>
                          <a:latin typeface="+mn-lt"/>
                        </a:rPr>
                        <a:t>55</a:t>
                      </a:r>
                      <a:endParaRPr lang="en-US" sz="2400" b="1" dirty="0">
                        <a:solidFill>
                          <a:schemeClr val="tx1"/>
                        </a:solidFill>
                        <a:effectLst/>
                        <a:latin typeface="+mn-lt"/>
                        <a:ea typeface="Times New Roman"/>
                        <a:cs typeface="Times New Roman"/>
                      </a:endParaRPr>
                    </a:p>
                  </a:txBody>
                  <a:tcPr marL="68580" marR="68580" marT="0" marB="0" anchor="b"/>
                </a:tc>
                <a:tc>
                  <a:txBody>
                    <a:bodyPr/>
                    <a:lstStyle/>
                    <a:p>
                      <a:endParaRPr lang="en-US" sz="2400" b="1" dirty="0">
                        <a:solidFill>
                          <a:schemeClr val="tx1"/>
                        </a:solidFill>
                        <a:effectLst/>
                        <a:latin typeface="+mn-lt"/>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rgbClr val="00B050"/>
                          </a:solidFill>
                          <a:effectLst/>
                          <a:latin typeface="+mn-lt"/>
                        </a:rPr>
                        <a:t>NA</a:t>
                      </a:r>
                      <a:endParaRPr lang="en-US" sz="2400" b="1" dirty="0">
                        <a:solidFill>
                          <a:srgbClr val="00B050"/>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chemeClr val="tx1"/>
                          </a:solidFill>
                          <a:effectLst/>
                          <a:latin typeface="+mn-lt"/>
                        </a:rPr>
                        <a:t>Y</a:t>
                      </a:r>
                      <a:r>
                        <a:rPr lang="en-US" sz="2400" b="1" baseline="-25000" dirty="0">
                          <a:solidFill>
                            <a:schemeClr val="tx1"/>
                          </a:solidFill>
                          <a:effectLst/>
                          <a:latin typeface="+mn-lt"/>
                        </a:rPr>
                        <a:t>52</a:t>
                      </a:r>
                      <a:endParaRPr lang="en-US" sz="2400" b="1" dirty="0">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chemeClr val="tx1"/>
                          </a:solidFill>
                          <a:effectLst/>
                          <a:latin typeface="+mn-lt"/>
                        </a:rPr>
                        <a:t>Y</a:t>
                      </a:r>
                      <a:r>
                        <a:rPr lang="en-US" sz="2400" b="1" baseline="-25000" dirty="0">
                          <a:solidFill>
                            <a:schemeClr val="tx1"/>
                          </a:solidFill>
                          <a:effectLst/>
                          <a:latin typeface="+mn-lt"/>
                        </a:rPr>
                        <a:t>53</a:t>
                      </a:r>
                      <a:endParaRPr lang="en-US" sz="2400" b="1" dirty="0">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chemeClr val="tx1"/>
                          </a:solidFill>
                          <a:effectLst/>
                          <a:latin typeface="+mn-lt"/>
                        </a:rPr>
                        <a:t>Y</a:t>
                      </a:r>
                      <a:r>
                        <a:rPr lang="en-US" sz="2400" b="1" baseline="-25000" dirty="0">
                          <a:solidFill>
                            <a:schemeClr val="tx1"/>
                          </a:solidFill>
                          <a:effectLst/>
                          <a:latin typeface="+mn-lt"/>
                        </a:rPr>
                        <a:t>54</a:t>
                      </a:r>
                      <a:endParaRPr lang="en-US" sz="2400" b="1" dirty="0">
                        <a:solidFill>
                          <a:schemeClr val="tx1"/>
                        </a:solidFill>
                        <a:effectLst/>
                        <a:latin typeface="+mn-lt"/>
                        <a:ea typeface="Times New Roman"/>
                        <a:cs typeface="Times New Roman"/>
                      </a:endParaRPr>
                    </a:p>
                  </a:txBody>
                  <a:tcPr marL="68580" marR="68580" marT="0" marB="0" anchor="b"/>
                </a:tc>
                <a:tc>
                  <a:txBody>
                    <a:bodyPr/>
                    <a:lstStyle/>
                    <a:p>
                      <a:pPr marL="0" marR="0">
                        <a:lnSpc>
                          <a:spcPct val="115000"/>
                        </a:lnSpc>
                        <a:spcBef>
                          <a:spcPts val="0"/>
                        </a:spcBef>
                        <a:spcAft>
                          <a:spcPts val="0"/>
                        </a:spcAft>
                      </a:pPr>
                      <a:r>
                        <a:rPr lang="en-US" sz="2400" b="1" dirty="0">
                          <a:solidFill>
                            <a:schemeClr val="tx1"/>
                          </a:solidFill>
                          <a:effectLst/>
                          <a:latin typeface="+mn-lt"/>
                        </a:rPr>
                        <a:t>Y</a:t>
                      </a:r>
                      <a:r>
                        <a:rPr lang="en-US" sz="2400" b="1" baseline="-25000" dirty="0">
                          <a:solidFill>
                            <a:schemeClr val="tx1"/>
                          </a:solidFill>
                          <a:effectLst/>
                          <a:latin typeface="+mn-lt"/>
                        </a:rPr>
                        <a:t>55</a:t>
                      </a:r>
                      <a:endParaRPr lang="en-US" sz="2400" b="1" dirty="0">
                        <a:solidFill>
                          <a:schemeClr val="tx1"/>
                        </a:solidFill>
                        <a:effectLst/>
                        <a:latin typeface="+mn-lt"/>
                        <a:ea typeface="Times New Roman"/>
                        <a:cs typeface="Times New Roman"/>
                      </a:endParaRPr>
                    </a:p>
                  </a:txBody>
                  <a:tcPr marL="68580" marR="68580" marT="0" marB="0" anchor="b"/>
                </a:tc>
              </a:tr>
            </a:tbl>
          </a:graphicData>
        </a:graphic>
      </p:graphicFrame>
      <p:sp>
        <p:nvSpPr>
          <p:cNvPr id="2" name="TextBox 1"/>
          <p:cNvSpPr txBox="1"/>
          <p:nvPr/>
        </p:nvSpPr>
        <p:spPr>
          <a:xfrm>
            <a:off x="2593918" y="197050"/>
            <a:ext cx="4615366" cy="584775"/>
          </a:xfrm>
          <a:prstGeom prst="rect">
            <a:avLst/>
          </a:prstGeom>
          <a:noFill/>
        </p:spPr>
        <p:txBody>
          <a:bodyPr wrap="none" rtlCol="0">
            <a:spAutoFit/>
          </a:bodyPr>
          <a:lstStyle/>
          <a:p>
            <a:r>
              <a:rPr lang="en-US" sz="3200" b="1" dirty="0" smtClean="0"/>
              <a:t> CROSS-VALIDATIONS</a:t>
            </a:r>
            <a:endParaRPr lang="en-US" sz="3200" b="1" dirty="0"/>
          </a:p>
        </p:txBody>
      </p:sp>
    </p:spTree>
    <p:extLst>
      <p:ext uri="{BB962C8B-B14F-4D97-AF65-F5344CB8AC3E}">
        <p14:creationId xmlns:p14="http://schemas.microsoft.com/office/powerpoint/2010/main" val="2819326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98770354"/>
              </p:ext>
            </p:extLst>
          </p:nvPr>
        </p:nvGraphicFramePr>
        <p:xfrm>
          <a:off x="55982" y="307284"/>
          <a:ext cx="8976049" cy="6260013"/>
        </p:xfrm>
        <a:graphic>
          <a:graphicData uri="http://schemas.openxmlformats.org/drawingml/2006/table">
            <a:tbl>
              <a:tblPr firstRow="1" firstCol="1" bandRow="1">
                <a:tableStyleId>{5C22544A-7EE6-4342-B048-85BDC9FD1C3A}</a:tableStyleId>
              </a:tblPr>
              <a:tblGrid>
                <a:gridCol w="1602866"/>
                <a:gridCol w="641147"/>
                <a:gridCol w="561003"/>
                <a:gridCol w="561003"/>
                <a:gridCol w="561003"/>
                <a:gridCol w="561003"/>
                <a:gridCol w="561003"/>
                <a:gridCol w="561003"/>
                <a:gridCol w="561003"/>
                <a:gridCol w="561003"/>
                <a:gridCol w="561003"/>
                <a:gridCol w="561003"/>
                <a:gridCol w="561003"/>
                <a:gridCol w="561003"/>
              </a:tblGrid>
              <a:tr h="510903">
                <a:tc rowSpan="3">
                  <a:txBody>
                    <a:bodyPr/>
                    <a:lstStyle/>
                    <a:p>
                      <a:pPr algn="just">
                        <a:lnSpc>
                          <a:spcPct val="150000"/>
                        </a:lnSpc>
                        <a:spcAft>
                          <a:spcPts val="0"/>
                        </a:spcAft>
                      </a:pPr>
                      <a:r>
                        <a:rPr lang="en-US" sz="1600" b="1" dirty="0">
                          <a:solidFill>
                            <a:schemeClr val="tx1"/>
                          </a:solidFill>
                          <a:effectLst/>
                        </a:rPr>
                        <a:t>Model</a:t>
                      </a:r>
                      <a:endParaRPr lang="en-US" sz="1600" b="1" dirty="0">
                        <a:solidFill>
                          <a:schemeClr val="tx1"/>
                        </a:solidFill>
                        <a:effectLst/>
                        <a:latin typeface="Calibri"/>
                        <a:cs typeface="Times New Roman"/>
                      </a:endParaRPr>
                    </a:p>
                  </a:txBody>
                  <a:tcPr marL="44450" marR="44450" marT="0" marB="0" anchor="b"/>
                </a:tc>
                <a:tc gridSpan="13">
                  <a:txBody>
                    <a:bodyPr/>
                    <a:lstStyle/>
                    <a:p>
                      <a:pPr indent="-44450" algn="ctr">
                        <a:lnSpc>
                          <a:spcPct val="150000"/>
                        </a:lnSpc>
                        <a:spcAft>
                          <a:spcPts val="0"/>
                        </a:spcAft>
                      </a:pPr>
                      <a:r>
                        <a:rPr lang="en-US" sz="2800" b="0" dirty="0">
                          <a:solidFill>
                            <a:schemeClr val="tx1"/>
                          </a:solidFill>
                          <a:effectLst/>
                        </a:rPr>
                        <a:t>Variance component</a:t>
                      </a:r>
                      <a:endParaRPr lang="en-US" sz="2800" b="0" dirty="0">
                        <a:solidFill>
                          <a:schemeClr val="tx1"/>
                        </a:solidFill>
                        <a:effectLst/>
                        <a:latin typeface="Calibri"/>
                        <a:cs typeface="Times New Roman"/>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21806">
                <a:tc vMerge="1">
                  <a:txBody>
                    <a:bodyPr/>
                    <a:lstStyle/>
                    <a:p>
                      <a:endParaRPr lang="en-US"/>
                    </a:p>
                  </a:txBody>
                  <a:tcPr/>
                </a:tc>
                <a:tc gridSpan="7">
                  <a:txBody>
                    <a:bodyPr/>
                    <a:lstStyle/>
                    <a:p>
                      <a:pPr algn="ctr">
                        <a:lnSpc>
                          <a:spcPct val="150000"/>
                        </a:lnSpc>
                      </a:pPr>
                      <a:r>
                        <a:rPr lang="en-US" sz="1600" b="1" dirty="0">
                          <a:solidFill>
                            <a:schemeClr val="tx1"/>
                          </a:solidFill>
                          <a:effectLst/>
                        </a:rPr>
                        <a:t>Estimate</a:t>
                      </a:r>
                    </a:p>
                    <a:p>
                      <a:pPr algn="ctr">
                        <a:lnSpc>
                          <a:spcPct val="150000"/>
                        </a:lnSpc>
                      </a:pPr>
                      <a:r>
                        <a:rPr lang="en-US" sz="1600" b="1" dirty="0">
                          <a:solidFill>
                            <a:schemeClr val="tx1"/>
                          </a:solidFill>
                          <a:effectLst/>
                        </a:rPr>
                        <a:t> </a:t>
                      </a:r>
                      <a:endParaRPr lang="en-US" sz="1600" b="1" dirty="0">
                        <a:solidFill>
                          <a:schemeClr val="tx1"/>
                        </a:solidFill>
                        <a:effectLst/>
                        <a:latin typeface="Calibri"/>
                        <a:cs typeface="Times New Roman"/>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indent="-44450" algn="ctr">
                        <a:lnSpc>
                          <a:spcPct val="150000"/>
                        </a:lnSpc>
                        <a:spcAft>
                          <a:spcPts val="0"/>
                        </a:spcAft>
                      </a:pPr>
                      <a:r>
                        <a:rPr lang="en-US" sz="1600" b="1" dirty="0">
                          <a:solidFill>
                            <a:schemeClr val="tx1"/>
                          </a:solidFill>
                          <a:effectLst/>
                        </a:rPr>
                        <a:t>Percentage of the within-environment variance</a:t>
                      </a:r>
                      <a:r>
                        <a:rPr lang="en-US" sz="1600" b="1" baseline="30000" dirty="0">
                          <a:solidFill>
                            <a:schemeClr val="tx1"/>
                          </a:solidFill>
                          <a:effectLst/>
                        </a:rPr>
                        <a:t>1</a:t>
                      </a:r>
                      <a:endParaRPr lang="en-US" sz="1600" b="1" dirty="0">
                        <a:solidFill>
                          <a:schemeClr val="tx1"/>
                        </a:solidFill>
                        <a:effectLst/>
                        <a:latin typeface="Calibri"/>
                        <a:cs typeface="Times New Roman"/>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0903">
                <a:tc vMerge="1">
                  <a:txBody>
                    <a:bodyPr/>
                    <a:lstStyle/>
                    <a:p>
                      <a:endParaRPr lang="en-US"/>
                    </a:p>
                  </a:txBody>
                  <a:tcPr/>
                </a:tc>
                <a:tc>
                  <a:txBody>
                    <a:bodyPr/>
                    <a:lstStyle/>
                    <a:p>
                      <a:pPr algn="ctr">
                        <a:lnSpc>
                          <a:spcPct val="150000"/>
                        </a:lnSpc>
                        <a:spcAft>
                          <a:spcPts val="0"/>
                        </a:spcAft>
                      </a:pPr>
                      <a:r>
                        <a:rPr lang="en-US" sz="1600" b="1" dirty="0">
                          <a:solidFill>
                            <a:schemeClr val="tx1"/>
                          </a:solidFill>
                          <a:effectLst/>
                        </a:rPr>
                        <a:t>E</a:t>
                      </a:r>
                      <a:endParaRPr lang="en-US" sz="1600" b="1" dirty="0">
                        <a:solidFill>
                          <a:schemeClr val="tx1"/>
                        </a:solidFill>
                        <a:effectLst/>
                        <a:latin typeface="Calibri"/>
                        <a:cs typeface="Times New Roman"/>
                      </a:endParaRPr>
                    </a:p>
                  </a:txBody>
                  <a:tcPr marL="44450" marR="44450" marT="0" marB="0" anchor="b"/>
                </a:tc>
                <a:tc>
                  <a:txBody>
                    <a:bodyPr/>
                    <a:lstStyle/>
                    <a:p>
                      <a:pPr algn="ctr">
                        <a:lnSpc>
                          <a:spcPct val="150000"/>
                        </a:lnSpc>
                        <a:spcAft>
                          <a:spcPts val="0"/>
                        </a:spcAft>
                      </a:pPr>
                      <a:r>
                        <a:rPr lang="en-US" sz="1600" b="1" dirty="0">
                          <a:solidFill>
                            <a:schemeClr val="tx1"/>
                          </a:solidFill>
                          <a:effectLst/>
                        </a:rPr>
                        <a:t>L</a:t>
                      </a:r>
                      <a:endParaRPr lang="en-US" sz="1600" b="1" dirty="0">
                        <a:solidFill>
                          <a:schemeClr val="tx1"/>
                        </a:solidFill>
                        <a:effectLst/>
                        <a:latin typeface="Calibri"/>
                        <a:cs typeface="Times New Roman"/>
                      </a:endParaRPr>
                    </a:p>
                  </a:txBody>
                  <a:tcPr marL="44450" marR="44450" marT="0" marB="0" anchor="b"/>
                </a:tc>
                <a:tc>
                  <a:txBody>
                    <a:bodyPr/>
                    <a:lstStyle/>
                    <a:p>
                      <a:pPr algn="ctr">
                        <a:lnSpc>
                          <a:spcPct val="150000"/>
                        </a:lnSpc>
                        <a:spcAft>
                          <a:spcPts val="0"/>
                        </a:spcAft>
                      </a:pPr>
                      <a:r>
                        <a:rPr lang="en-US" sz="1600" b="1" dirty="0">
                          <a:solidFill>
                            <a:schemeClr val="tx1"/>
                          </a:solidFill>
                          <a:effectLst/>
                        </a:rPr>
                        <a:t>G</a:t>
                      </a:r>
                      <a:endParaRPr lang="en-US" sz="1600" b="1" dirty="0">
                        <a:solidFill>
                          <a:schemeClr val="tx1"/>
                        </a:solidFill>
                        <a:effectLst/>
                        <a:latin typeface="Calibri"/>
                        <a:cs typeface="Times New Roman"/>
                      </a:endParaRPr>
                    </a:p>
                  </a:txBody>
                  <a:tcPr marL="44450" marR="44450" marT="0" marB="0" anchor="b"/>
                </a:tc>
                <a:tc>
                  <a:txBody>
                    <a:bodyPr/>
                    <a:lstStyle/>
                    <a:p>
                      <a:pPr algn="ctr">
                        <a:lnSpc>
                          <a:spcPct val="150000"/>
                        </a:lnSpc>
                        <a:spcAft>
                          <a:spcPts val="0"/>
                        </a:spcAft>
                      </a:pPr>
                      <a:r>
                        <a:rPr lang="en-US" sz="1600" b="1" dirty="0">
                          <a:solidFill>
                            <a:schemeClr val="tx1"/>
                          </a:solidFill>
                          <a:effectLst/>
                        </a:rPr>
                        <a:t>W</a:t>
                      </a:r>
                      <a:endParaRPr lang="en-US" sz="1600" b="1" dirty="0">
                        <a:solidFill>
                          <a:schemeClr val="tx1"/>
                        </a:solidFill>
                        <a:effectLst/>
                        <a:latin typeface="Calibri"/>
                        <a:cs typeface="Times New Roman"/>
                      </a:endParaRPr>
                    </a:p>
                  </a:txBody>
                  <a:tcPr marL="44450" marR="44450" marT="0" marB="0" anchor="b"/>
                </a:tc>
                <a:tc>
                  <a:txBody>
                    <a:bodyPr/>
                    <a:lstStyle/>
                    <a:p>
                      <a:pPr algn="ctr">
                        <a:lnSpc>
                          <a:spcPct val="150000"/>
                        </a:lnSpc>
                        <a:spcAft>
                          <a:spcPts val="0"/>
                        </a:spcAft>
                      </a:pPr>
                      <a:r>
                        <a:rPr lang="en-US" sz="1600" b="1" dirty="0">
                          <a:solidFill>
                            <a:schemeClr val="tx1"/>
                          </a:solidFill>
                          <a:effectLst/>
                        </a:rPr>
                        <a:t>G×E</a:t>
                      </a:r>
                      <a:endParaRPr lang="en-US" sz="1600" b="1" dirty="0">
                        <a:solidFill>
                          <a:schemeClr val="tx1"/>
                        </a:solidFill>
                        <a:effectLst/>
                        <a:latin typeface="Calibri"/>
                        <a:cs typeface="Times New Roman"/>
                      </a:endParaRPr>
                    </a:p>
                  </a:txBody>
                  <a:tcPr marL="44450" marR="44450" marT="0" marB="0" anchor="b"/>
                </a:tc>
                <a:tc>
                  <a:txBody>
                    <a:bodyPr/>
                    <a:lstStyle/>
                    <a:p>
                      <a:pPr indent="-44450" algn="ctr">
                        <a:lnSpc>
                          <a:spcPct val="150000"/>
                        </a:lnSpc>
                        <a:spcAft>
                          <a:spcPts val="0"/>
                        </a:spcAft>
                      </a:pPr>
                      <a:r>
                        <a:rPr lang="en-US" sz="1600" b="1" dirty="0">
                          <a:solidFill>
                            <a:schemeClr val="tx1"/>
                          </a:solidFill>
                          <a:effectLst/>
                        </a:rPr>
                        <a:t>G×W</a:t>
                      </a:r>
                      <a:endParaRPr lang="en-US" sz="1600" b="1" dirty="0">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dirty="0">
                          <a:solidFill>
                            <a:schemeClr val="tx1"/>
                          </a:solidFill>
                          <a:effectLst/>
                        </a:rPr>
                        <a:t>Res.</a:t>
                      </a:r>
                      <a:endParaRPr lang="en-US" sz="1600" b="1" dirty="0">
                        <a:solidFill>
                          <a:schemeClr val="tx1"/>
                        </a:solidFill>
                        <a:effectLst/>
                        <a:latin typeface="Calibri"/>
                        <a:cs typeface="Times New Roman"/>
                      </a:endParaRPr>
                    </a:p>
                  </a:txBody>
                  <a:tcPr marL="44450" marR="44450" marT="0" marB="0" anchor="b"/>
                </a:tc>
                <a:tc>
                  <a:txBody>
                    <a:bodyPr/>
                    <a:lstStyle/>
                    <a:p>
                      <a:pPr algn="ctr">
                        <a:lnSpc>
                          <a:spcPct val="150000"/>
                        </a:lnSpc>
                        <a:spcAft>
                          <a:spcPts val="0"/>
                        </a:spcAft>
                      </a:pPr>
                      <a:r>
                        <a:rPr lang="en-US" sz="1600" b="1" dirty="0">
                          <a:solidFill>
                            <a:srgbClr val="C00000"/>
                          </a:solidFill>
                          <a:effectLst/>
                        </a:rPr>
                        <a:t>L</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spcAft>
                          <a:spcPts val="0"/>
                        </a:spcAft>
                      </a:pPr>
                      <a:r>
                        <a:rPr lang="en-US" sz="1600" b="1" dirty="0">
                          <a:solidFill>
                            <a:srgbClr val="C00000"/>
                          </a:solidFill>
                          <a:effectLst/>
                        </a:rPr>
                        <a:t>G</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spcAft>
                          <a:spcPts val="0"/>
                        </a:spcAft>
                      </a:pPr>
                      <a:r>
                        <a:rPr lang="en-US" sz="1600" b="1" dirty="0">
                          <a:solidFill>
                            <a:srgbClr val="C00000"/>
                          </a:solidFill>
                          <a:effectLst/>
                        </a:rPr>
                        <a:t>W</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spcAft>
                          <a:spcPts val="0"/>
                        </a:spcAft>
                      </a:pPr>
                      <a:r>
                        <a:rPr lang="en-US" sz="1600" b="1" dirty="0">
                          <a:solidFill>
                            <a:srgbClr val="C00000"/>
                          </a:solidFill>
                          <a:effectLst/>
                        </a:rPr>
                        <a:t>G×E</a:t>
                      </a:r>
                      <a:endParaRPr lang="en-US" sz="1600" b="1" dirty="0">
                        <a:solidFill>
                          <a:srgbClr val="C00000"/>
                        </a:solidFill>
                        <a:effectLst/>
                        <a:latin typeface="Calibri"/>
                        <a:cs typeface="Times New Roman"/>
                      </a:endParaRPr>
                    </a:p>
                  </a:txBody>
                  <a:tcPr marL="44450" marR="44450" marT="0" marB="0" anchor="b"/>
                </a:tc>
                <a:tc>
                  <a:txBody>
                    <a:bodyPr/>
                    <a:lstStyle/>
                    <a:p>
                      <a:pPr indent="-44450" algn="ctr">
                        <a:lnSpc>
                          <a:spcPct val="150000"/>
                        </a:lnSpc>
                        <a:spcAft>
                          <a:spcPts val="0"/>
                        </a:spcAft>
                      </a:pPr>
                      <a:r>
                        <a:rPr lang="en-US" sz="1600" b="1" dirty="0">
                          <a:solidFill>
                            <a:srgbClr val="C00000"/>
                          </a:solidFill>
                          <a:effectLst/>
                        </a:rPr>
                        <a:t>G×W</a:t>
                      </a:r>
                      <a:endParaRPr lang="en-US" sz="1600" b="1" dirty="0">
                        <a:solidFill>
                          <a:srgbClr val="C00000"/>
                        </a:solidFill>
                        <a:effectLst/>
                        <a:latin typeface="Calibri"/>
                        <a:cs typeface="Times New Roman"/>
                      </a:endParaRPr>
                    </a:p>
                  </a:txBody>
                  <a:tcPr marL="44450" marR="44450" marT="0" marB="0" anchor="b"/>
                </a:tc>
                <a:tc>
                  <a:txBody>
                    <a:bodyPr/>
                    <a:lstStyle/>
                    <a:p>
                      <a:pPr indent="-44450" algn="ctr">
                        <a:lnSpc>
                          <a:spcPct val="150000"/>
                        </a:lnSpc>
                        <a:spcAft>
                          <a:spcPts val="0"/>
                        </a:spcAft>
                      </a:pPr>
                      <a:r>
                        <a:rPr lang="en-US" sz="1600" b="1" dirty="0">
                          <a:solidFill>
                            <a:srgbClr val="C00000"/>
                          </a:solidFill>
                          <a:effectLst/>
                        </a:rPr>
                        <a:t>Res</a:t>
                      </a:r>
                      <a:endParaRPr lang="en-US" sz="1600" b="1" dirty="0">
                        <a:solidFill>
                          <a:srgbClr val="C00000"/>
                        </a:solidFill>
                        <a:effectLst/>
                        <a:latin typeface="Calibri"/>
                        <a:cs typeface="Times New Roman"/>
                      </a:endParaRPr>
                    </a:p>
                  </a:txBody>
                  <a:tcPr marL="44450" marR="44450" marT="0" marB="0" anchor="b"/>
                </a:tc>
              </a:tr>
              <a:tr h="510903">
                <a:tc>
                  <a:txBody>
                    <a:bodyPr/>
                    <a:lstStyle/>
                    <a:p>
                      <a:pPr algn="just">
                        <a:lnSpc>
                          <a:spcPct val="150000"/>
                        </a:lnSpc>
                        <a:spcAft>
                          <a:spcPts val="0"/>
                        </a:spcAft>
                      </a:pPr>
                      <a:r>
                        <a:rPr lang="en-US" sz="1600" b="1">
                          <a:solidFill>
                            <a:schemeClr val="tx1"/>
                          </a:solidFill>
                          <a:effectLst/>
                        </a:rPr>
                        <a:t>EL</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199.7</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12.3</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22.6</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35.2</a:t>
                      </a:r>
                      <a:endParaRPr lang="en-US" sz="1600" b="1" dirty="0">
                        <a:solidFill>
                          <a:srgbClr val="C00000"/>
                        </a:solidFill>
                        <a:effectLst/>
                        <a:latin typeface="Calibri"/>
                        <a:cs typeface="Times New Roman"/>
                      </a:endParaRPr>
                    </a:p>
                  </a:txBody>
                  <a:tcPr marL="44450" marR="44450" marT="0" marB="0" anchor="b"/>
                </a:tc>
                <a:tc>
                  <a:txBody>
                    <a:bodyPr/>
                    <a:lstStyle/>
                    <a:p>
                      <a:pPr marL="0" marR="0" algn="ctr">
                        <a:lnSpc>
                          <a:spcPct val="115000"/>
                        </a:lnSpc>
                        <a:spcBef>
                          <a:spcPts val="0"/>
                        </a:spcBef>
                        <a:spcAft>
                          <a:spcPts val="1000"/>
                        </a:spcAft>
                      </a:pPr>
                      <a:r>
                        <a:rPr lang="en-US" sz="1600" b="1">
                          <a:solidFill>
                            <a:srgbClr val="C00000"/>
                          </a:solidFill>
                          <a:effectLst/>
                        </a:rPr>
                        <a:t> </a:t>
                      </a:r>
                      <a:endParaRPr lang="en-US" sz="1600" b="1">
                        <a:solidFill>
                          <a:srgbClr val="C00000"/>
                        </a:solidFill>
                        <a:effectLst/>
                        <a:latin typeface="Calibri"/>
                        <a:ea typeface="Times New Roman"/>
                        <a:cs typeface="Times New Roman"/>
                      </a:endParaRPr>
                    </a:p>
                  </a:txBody>
                  <a:tcPr marL="44450" marR="44450" marT="0" marB="0" anchor="b"/>
                </a:tc>
                <a:tc>
                  <a:txBody>
                    <a:bodyPr/>
                    <a:lstStyle/>
                    <a:p>
                      <a:pPr marL="0" marR="0" algn="ctr">
                        <a:lnSpc>
                          <a:spcPct val="115000"/>
                        </a:lnSpc>
                        <a:spcBef>
                          <a:spcPts val="0"/>
                        </a:spcBef>
                        <a:spcAft>
                          <a:spcPts val="1000"/>
                        </a:spcAft>
                      </a:pPr>
                      <a:r>
                        <a:rPr lang="en-US" sz="1600" b="1">
                          <a:solidFill>
                            <a:srgbClr val="C00000"/>
                          </a:solidFill>
                          <a:effectLst/>
                        </a:rPr>
                        <a:t> </a:t>
                      </a:r>
                      <a:endParaRPr lang="en-US" sz="1600" b="1">
                        <a:solidFill>
                          <a:srgbClr val="C00000"/>
                        </a:solidFill>
                        <a:effectLst/>
                        <a:latin typeface="Calibri"/>
                        <a:ea typeface="Times New Roman"/>
                        <a:cs typeface="Times New Roman"/>
                      </a:endParaRPr>
                    </a:p>
                  </a:txBody>
                  <a:tcPr marL="44450" marR="44450" marT="0" marB="0" anchor="b"/>
                </a:tc>
                <a:tc>
                  <a:txBody>
                    <a:bodyPr/>
                    <a:lstStyle/>
                    <a:p>
                      <a:pPr marL="0" marR="0">
                        <a:lnSpc>
                          <a:spcPct val="115000"/>
                        </a:lnSpc>
                        <a:spcBef>
                          <a:spcPts val="0"/>
                        </a:spcBef>
                        <a:spcAft>
                          <a:spcPts val="1000"/>
                        </a:spcAft>
                      </a:pPr>
                      <a:r>
                        <a:rPr lang="en-US" sz="1600" b="1">
                          <a:solidFill>
                            <a:srgbClr val="C00000"/>
                          </a:solidFill>
                          <a:effectLst/>
                        </a:rPr>
                        <a:t> </a:t>
                      </a:r>
                      <a:endParaRPr lang="en-US" sz="1600" b="1">
                        <a:solidFill>
                          <a:srgbClr val="C00000"/>
                        </a:solidFill>
                        <a:effectLst/>
                        <a:latin typeface="Calibri"/>
                        <a:ea typeface="Times New Roman"/>
                        <a:cs typeface="Times New Roman"/>
                      </a:endParaRPr>
                    </a:p>
                  </a:txBody>
                  <a:tcPr marL="44450" marR="44450" marT="0" marB="0" anchor="b"/>
                </a:tc>
                <a:tc>
                  <a:txBody>
                    <a:bodyPr/>
                    <a:lstStyle/>
                    <a:p>
                      <a:pPr marL="0" marR="0">
                        <a:lnSpc>
                          <a:spcPct val="115000"/>
                        </a:lnSpc>
                        <a:spcBef>
                          <a:spcPts val="0"/>
                        </a:spcBef>
                        <a:spcAft>
                          <a:spcPts val="1000"/>
                        </a:spcAft>
                      </a:pPr>
                      <a:r>
                        <a:rPr lang="en-US" sz="1600" b="1">
                          <a:solidFill>
                            <a:srgbClr val="C00000"/>
                          </a:solidFill>
                          <a:effectLst/>
                        </a:rPr>
                        <a:t> </a:t>
                      </a:r>
                      <a:endParaRPr lang="en-US" sz="1600" b="1">
                        <a:solidFill>
                          <a:srgbClr val="C00000"/>
                        </a:solidFill>
                        <a:effectLst/>
                        <a:latin typeface="Calibri"/>
                        <a:ea typeface="Times New Roman"/>
                        <a:cs typeface="Times New Roman"/>
                      </a:endParaRPr>
                    </a:p>
                  </a:txBody>
                  <a:tcPr marL="44450" marR="44450" marT="0" marB="0" anchor="b"/>
                </a:tc>
                <a:tc>
                  <a:txBody>
                    <a:bodyPr/>
                    <a:lstStyle/>
                    <a:p>
                      <a:pPr algn="ctr">
                        <a:lnSpc>
                          <a:spcPct val="150000"/>
                        </a:lnSpc>
                      </a:pPr>
                      <a:r>
                        <a:rPr lang="en-US" sz="1600" b="1" dirty="0">
                          <a:solidFill>
                            <a:srgbClr val="C00000"/>
                          </a:solidFill>
                          <a:effectLst/>
                        </a:rPr>
                        <a:t>64.8</a:t>
                      </a:r>
                      <a:endParaRPr lang="en-US" sz="1600" b="1" dirty="0">
                        <a:solidFill>
                          <a:srgbClr val="C00000"/>
                        </a:solidFill>
                        <a:effectLst/>
                        <a:latin typeface="Calibri"/>
                        <a:cs typeface="Times New Roman"/>
                      </a:endParaRPr>
                    </a:p>
                  </a:txBody>
                  <a:tcPr marL="44450" marR="44450" marT="0" marB="0" anchor="b"/>
                </a:tc>
              </a:tr>
              <a:tr h="510903">
                <a:tc>
                  <a:txBody>
                    <a:bodyPr/>
                    <a:lstStyle/>
                    <a:p>
                      <a:pPr algn="just">
                        <a:lnSpc>
                          <a:spcPct val="150000"/>
                        </a:lnSpc>
                        <a:spcAft>
                          <a:spcPts val="0"/>
                        </a:spcAft>
                      </a:pPr>
                      <a:r>
                        <a:rPr lang="en-US" sz="1600" b="1">
                          <a:solidFill>
                            <a:schemeClr val="tx1"/>
                          </a:solidFill>
                          <a:effectLst/>
                        </a:rPr>
                        <a:t>EG</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199.0</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14.9</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22.6</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 </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a:solidFill>
                            <a:srgbClr val="C00000"/>
                          </a:solidFill>
                          <a:effectLst/>
                        </a:rPr>
                        <a:t>39.7</a:t>
                      </a:r>
                      <a:endParaRPr lang="en-US" sz="1600" b="1">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a:solidFill>
                            <a:srgbClr val="C00000"/>
                          </a:solidFill>
                          <a:effectLst/>
                        </a:rPr>
                        <a:t> </a:t>
                      </a:r>
                      <a:endParaRPr lang="en-US" sz="1600" b="1">
                        <a:solidFill>
                          <a:srgbClr val="C00000"/>
                        </a:solidFill>
                        <a:effectLst/>
                        <a:latin typeface="Calibri"/>
                        <a:cs typeface="Times New Roman"/>
                      </a:endParaRPr>
                    </a:p>
                  </a:txBody>
                  <a:tcPr marL="44450" marR="44450" marT="0" marB="0" anchor="b"/>
                </a:tc>
                <a:tc>
                  <a:txBody>
                    <a:bodyPr/>
                    <a:lstStyle/>
                    <a:p>
                      <a:pPr>
                        <a:lnSpc>
                          <a:spcPct val="150000"/>
                        </a:lnSpc>
                      </a:pPr>
                      <a:r>
                        <a:rPr lang="en-US" sz="1600" b="1">
                          <a:solidFill>
                            <a:srgbClr val="C00000"/>
                          </a:solidFill>
                          <a:effectLst/>
                        </a:rPr>
                        <a:t> </a:t>
                      </a:r>
                      <a:endParaRPr lang="en-US" sz="1600" b="1">
                        <a:solidFill>
                          <a:srgbClr val="C00000"/>
                        </a:solidFill>
                        <a:effectLst/>
                        <a:latin typeface="Calibri"/>
                        <a:cs typeface="Times New Roman"/>
                      </a:endParaRPr>
                    </a:p>
                  </a:txBody>
                  <a:tcPr marL="44450" marR="44450" marT="0" marB="0" anchor="b"/>
                </a:tc>
                <a:tc>
                  <a:txBody>
                    <a:bodyPr/>
                    <a:lstStyle/>
                    <a:p>
                      <a:pPr>
                        <a:lnSpc>
                          <a:spcPct val="150000"/>
                        </a:lnSpc>
                      </a:pPr>
                      <a:r>
                        <a:rPr lang="en-US" sz="1600" b="1">
                          <a:solidFill>
                            <a:srgbClr val="C00000"/>
                          </a:solidFill>
                          <a:effectLst/>
                        </a:rPr>
                        <a:t> </a:t>
                      </a:r>
                      <a:endParaRPr lang="en-US" sz="1600" b="1">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60.3</a:t>
                      </a:r>
                      <a:endParaRPr lang="en-US" sz="1600" b="1" dirty="0">
                        <a:solidFill>
                          <a:srgbClr val="C00000"/>
                        </a:solidFill>
                        <a:effectLst/>
                        <a:latin typeface="Calibri"/>
                        <a:cs typeface="Times New Roman"/>
                      </a:endParaRPr>
                    </a:p>
                  </a:txBody>
                  <a:tcPr marL="44450" marR="44450" marT="0" marB="0" anchor="b"/>
                </a:tc>
              </a:tr>
              <a:tr h="510903">
                <a:tc>
                  <a:txBody>
                    <a:bodyPr/>
                    <a:lstStyle/>
                    <a:p>
                      <a:pPr algn="just">
                        <a:lnSpc>
                          <a:spcPct val="150000"/>
                        </a:lnSpc>
                        <a:spcAft>
                          <a:spcPts val="0"/>
                        </a:spcAft>
                      </a:pPr>
                      <a:r>
                        <a:rPr lang="en-US" sz="1600" b="1">
                          <a:solidFill>
                            <a:schemeClr val="tx1"/>
                          </a:solidFill>
                          <a:effectLst/>
                        </a:rPr>
                        <a:t>EW</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153.5</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23.7</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27.7</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 </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a:solidFill>
                            <a:srgbClr val="C00000"/>
                          </a:solidFill>
                          <a:effectLst/>
                        </a:rPr>
                        <a:t> </a:t>
                      </a:r>
                      <a:endParaRPr lang="en-US" sz="1600" b="1">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a:solidFill>
                            <a:srgbClr val="C00000"/>
                          </a:solidFill>
                          <a:effectLst/>
                        </a:rPr>
                        <a:t>46.1</a:t>
                      </a:r>
                      <a:endParaRPr lang="en-US" sz="1600" b="1">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a:solidFill>
                            <a:srgbClr val="C00000"/>
                          </a:solidFill>
                          <a:effectLst/>
                        </a:rPr>
                        <a:t> </a:t>
                      </a:r>
                      <a:endParaRPr lang="en-US" sz="1600" b="1">
                        <a:solidFill>
                          <a:srgbClr val="C00000"/>
                        </a:solidFill>
                        <a:effectLst/>
                        <a:latin typeface="Calibri"/>
                        <a:cs typeface="Times New Roman"/>
                      </a:endParaRPr>
                    </a:p>
                  </a:txBody>
                  <a:tcPr marL="44450" marR="44450" marT="0" marB="0" anchor="b"/>
                </a:tc>
                <a:tc>
                  <a:txBody>
                    <a:bodyPr/>
                    <a:lstStyle/>
                    <a:p>
                      <a:pPr>
                        <a:lnSpc>
                          <a:spcPct val="150000"/>
                        </a:lnSpc>
                      </a:pPr>
                      <a:r>
                        <a:rPr lang="en-US" sz="1600" b="1">
                          <a:solidFill>
                            <a:srgbClr val="C00000"/>
                          </a:solidFill>
                          <a:effectLst/>
                        </a:rPr>
                        <a:t> </a:t>
                      </a:r>
                      <a:endParaRPr lang="en-US" sz="1600" b="1">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53.9</a:t>
                      </a:r>
                      <a:endParaRPr lang="en-US" sz="1600" b="1" dirty="0">
                        <a:solidFill>
                          <a:srgbClr val="C00000"/>
                        </a:solidFill>
                        <a:effectLst/>
                        <a:latin typeface="Calibri"/>
                        <a:cs typeface="Times New Roman"/>
                      </a:endParaRPr>
                    </a:p>
                  </a:txBody>
                  <a:tcPr marL="44450" marR="44450" marT="0" marB="0" anchor="b"/>
                </a:tc>
              </a:tr>
              <a:tr h="510903">
                <a:tc>
                  <a:txBody>
                    <a:bodyPr/>
                    <a:lstStyle/>
                    <a:p>
                      <a:pPr algn="just">
                        <a:lnSpc>
                          <a:spcPct val="150000"/>
                        </a:lnSpc>
                        <a:spcAft>
                          <a:spcPts val="0"/>
                        </a:spcAft>
                      </a:pPr>
                      <a:r>
                        <a:rPr lang="en-US" sz="1600" b="1" dirty="0" smtClean="0">
                          <a:solidFill>
                            <a:schemeClr val="tx1"/>
                          </a:solidFill>
                          <a:effectLst/>
                        </a:rPr>
                        <a:t>ELW</a:t>
                      </a:r>
                      <a:endParaRPr lang="en-US" sz="1600" b="1" dirty="0">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143.7</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12.9</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24.9</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22.1</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21.5</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 </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41.6</a:t>
                      </a:r>
                      <a:endParaRPr lang="en-US" sz="1600" b="1" dirty="0">
                        <a:solidFill>
                          <a:srgbClr val="C00000"/>
                        </a:solidFill>
                        <a:effectLst/>
                        <a:latin typeface="Calibri"/>
                        <a:cs typeface="Times New Roman"/>
                      </a:endParaRPr>
                    </a:p>
                  </a:txBody>
                  <a:tcPr marL="44450" marR="44450" marT="0" marB="0" anchor="b"/>
                </a:tc>
                <a:tc>
                  <a:txBody>
                    <a:bodyPr/>
                    <a:lstStyle/>
                    <a:p>
                      <a:pPr>
                        <a:lnSpc>
                          <a:spcPct val="150000"/>
                        </a:lnSpc>
                      </a:pPr>
                      <a:r>
                        <a:rPr lang="en-US" sz="1600" b="1" dirty="0">
                          <a:solidFill>
                            <a:srgbClr val="C00000"/>
                          </a:solidFill>
                          <a:effectLst/>
                        </a:rPr>
                        <a:t> </a:t>
                      </a:r>
                      <a:endParaRPr lang="en-US" sz="1600" b="1" dirty="0">
                        <a:solidFill>
                          <a:srgbClr val="C00000"/>
                        </a:solidFill>
                        <a:effectLst/>
                        <a:latin typeface="Calibri"/>
                        <a:cs typeface="Times New Roman"/>
                      </a:endParaRPr>
                    </a:p>
                  </a:txBody>
                  <a:tcPr marL="44450" marR="44450" marT="0" marB="0" anchor="b"/>
                </a:tc>
                <a:tc>
                  <a:txBody>
                    <a:bodyPr/>
                    <a:lstStyle/>
                    <a:p>
                      <a:pPr>
                        <a:lnSpc>
                          <a:spcPct val="150000"/>
                        </a:lnSpc>
                      </a:pPr>
                      <a:r>
                        <a:rPr lang="en-US" sz="1600" b="1" dirty="0">
                          <a:solidFill>
                            <a:srgbClr val="C00000"/>
                          </a:solidFill>
                          <a:effectLst/>
                        </a:rPr>
                        <a:t> </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36.9</a:t>
                      </a:r>
                      <a:endParaRPr lang="en-US" sz="1600" b="1" dirty="0">
                        <a:solidFill>
                          <a:srgbClr val="C00000"/>
                        </a:solidFill>
                        <a:effectLst/>
                        <a:latin typeface="Calibri"/>
                        <a:cs typeface="Times New Roman"/>
                      </a:endParaRPr>
                    </a:p>
                  </a:txBody>
                  <a:tcPr marL="44450" marR="44450" marT="0" marB="0" anchor="b"/>
                </a:tc>
              </a:tr>
              <a:tr h="510903">
                <a:tc>
                  <a:txBody>
                    <a:bodyPr/>
                    <a:lstStyle/>
                    <a:p>
                      <a:pPr algn="just">
                        <a:lnSpc>
                          <a:spcPct val="150000"/>
                        </a:lnSpc>
                        <a:spcAft>
                          <a:spcPts val="0"/>
                        </a:spcAft>
                      </a:pPr>
                      <a:r>
                        <a:rPr lang="en-US" sz="1600" b="1">
                          <a:solidFill>
                            <a:schemeClr val="tx1"/>
                          </a:solidFill>
                          <a:effectLst/>
                        </a:rPr>
                        <a:t>EGW</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145.6</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14.6</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23.3</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22.1</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 </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a:solidFill>
                            <a:srgbClr val="C00000"/>
                          </a:solidFill>
                          <a:effectLst/>
                        </a:rPr>
                        <a:t>24.3</a:t>
                      </a:r>
                      <a:endParaRPr lang="en-US" sz="1600" b="1">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a:solidFill>
                            <a:srgbClr val="C00000"/>
                          </a:solidFill>
                          <a:effectLst/>
                        </a:rPr>
                        <a:t>38.8</a:t>
                      </a:r>
                      <a:endParaRPr lang="en-US" sz="1600" b="1">
                        <a:solidFill>
                          <a:srgbClr val="C00000"/>
                        </a:solidFill>
                        <a:effectLst/>
                        <a:latin typeface="Calibri"/>
                        <a:cs typeface="Times New Roman"/>
                      </a:endParaRPr>
                    </a:p>
                  </a:txBody>
                  <a:tcPr marL="44450" marR="44450" marT="0" marB="0" anchor="b"/>
                </a:tc>
                <a:tc>
                  <a:txBody>
                    <a:bodyPr/>
                    <a:lstStyle/>
                    <a:p>
                      <a:pPr>
                        <a:lnSpc>
                          <a:spcPct val="150000"/>
                        </a:lnSpc>
                      </a:pPr>
                      <a:r>
                        <a:rPr lang="en-US" sz="1600" b="1">
                          <a:solidFill>
                            <a:srgbClr val="C00000"/>
                          </a:solidFill>
                          <a:effectLst/>
                        </a:rPr>
                        <a:t> </a:t>
                      </a:r>
                      <a:endParaRPr lang="en-US" sz="1600" b="1">
                        <a:solidFill>
                          <a:srgbClr val="C00000"/>
                        </a:solidFill>
                        <a:effectLst/>
                        <a:latin typeface="Calibri"/>
                        <a:cs typeface="Times New Roman"/>
                      </a:endParaRPr>
                    </a:p>
                  </a:txBody>
                  <a:tcPr marL="44450" marR="44450" marT="0" marB="0" anchor="b"/>
                </a:tc>
                <a:tc>
                  <a:txBody>
                    <a:bodyPr/>
                    <a:lstStyle/>
                    <a:p>
                      <a:pPr>
                        <a:lnSpc>
                          <a:spcPct val="150000"/>
                        </a:lnSpc>
                      </a:pPr>
                      <a:r>
                        <a:rPr lang="en-US" sz="1600" b="1">
                          <a:solidFill>
                            <a:srgbClr val="C00000"/>
                          </a:solidFill>
                          <a:effectLst/>
                        </a:rPr>
                        <a:t> </a:t>
                      </a:r>
                      <a:endParaRPr lang="en-US" sz="1600" b="1">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36.8</a:t>
                      </a:r>
                      <a:endParaRPr lang="en-US" sz="1600" b="1" dirty="0">
                        <a:solidFill>
                          <a:srgbClr val="C00000"/>
                        </a:solidFill>
                        <a:effectLst/>
                        <a:latin typeface="Calibri"/>
                        <a:cs typeface="Times New Roman"/>
                      </a:endParaRPr>
                    </a:p>
                  </a:txBody>
                  <a:tcPr marL="44450" marR="44450" marT="0" marB="0" anchor="b"/>
                </a:tc>
              </a:tr>
              <a:tr h="510903">
                <a:tc>
                  <a:txBody>
                    <a:bodyPr/>
                    <a:lstStyle/>
                    <a:p>
                      <a:pPr algn="just">
                        <a:lnSpc>
                          <a:spcPct val="150000"/>
                        </a:lnSpc>
                        <a:spcAft>
                          <a:spcPts val="0"/>
                        </a:spcAft>
                      </a:pPr>
                      <a:r>
                        <a:rPr lang="en-US" sz="1600" b="1">
                          <a:solidFill>
                            <a:schemeClr val="tx1"/>
                          </a:solidFill>
                          <a:effectLst/>
                        </a:rPr>
                        <a:t>EGW-G×E</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148.0</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14.4</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20.2</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5.9</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16.4</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 </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25.3</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a:solidFill>
                            <a:srgbClr val="C00000"/>
                          </a:solidFill>
                          <a:effectLst/>
                        </a:rPr>
                        <a:t>35.5</a:t>
                      </a:r>
                      <a:endParaRPr lang="en-US" sz="1600" b="1">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a:solidFill>
                            <a:srgbClr val="C00000"/>
                          </a:solidFill>
                          <a:effectLst/>
                        </a:rPr>
                        <a:t>10.4</a:t>
                      </a:r>
                      <a:endParaRPr lang="en-US" sz="1600" b="1">
                        <a:solidFill>
                          <a:srgbClr val="C00000"/>
                        </a:solidFill>
                        <a:effectLst/>
                        <a:latin typeface="Calibri"/>
                        <a:cs typeface="Times New Roman"/>
                      </a:endParaRPr>
                    </a:p>
                  </a:txBody>
                  <a:tcPr marL="44450" marR="44450" marT="0" marB="0" anchor="b"/>
                </a:tc>
                <a:tc>
                  <a:txBody>
                    <a:bodyPr/>
                    <a:lstStyle/>
                    <a:p>
                      <a:pPr>
                        <a:lnSpc>
                          <a:spcPct val="150000"/>
                        </a:lnSpc>
                      </a:pPr>
                      <a:r>
                        <a:rPr lang="en-US" sz="1600" b="1">
                          <a:solidFill>
                            <a:srgbClr val="C00000"/>
                          </a:solidFill>
                          <a:effectLst/>
                        </a:rPr>
                        <a:t> </a:t>
                      </a:r>
                      <a:endParaRPr lang="en-US" sz="1600" b="1">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28.8</a:t>
                      </a:r>
                      <a:endParaRPr lang="en-US" sz="1600" b="1" dirty="0">
                        <a:solidFill>
                          <a:srgbClr val="C00000"/>
                        </a:solidFill>
                        <a:effectLst/>
                        <a:latin typeface="Calibri"/>
                        <a:cs typeface="Times New Roman"/>
                      </a:endParaRPr>
                    </a:p>
                  </a:txBody>
                  <a:tcPr marL="44450" marR="44450" marT="0" marB="0" anchor="b"/>
                </a:tc>
              </a:tr>
              <a:tr h="510903">
                <a:tc>
                  <a:txBody>
                    <a:bodyPr/>
                    <a:lstStyle/>
                    <a:p>
                      <a:pPr algn="just">
                        <a:lnSpc>
                          <a:spcPct val="150000"/>
                        </a:lnSpc>
                        <a:spcAft>
                          <a:spcPts val="0"/>
                        </a:spcAft>
                      </a:pPr>
                      <a:r>
                        <a:rPr lang="en-US" sz="1600" b="1">
                          <a:solidFill>
                            <a:schemeClr val="tx1"/>
                          </a:solidFill>
                          <a:effectLst/>
                        </a:rPr>
                        <a:t>EGW-G×W</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146.7</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12.8</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22.3</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5.3</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18.3</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rgbClr val="C00000"/>
                          </a:solidFill>
                          <a:effectLst/>
                        </a:rPr>
                        <a:t> </a:t>
                      </a:r>
                      <a:endParaRPr lang="en-US" sz="1600" b="1">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21.8</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a:solidFill>
                            <a:srgbClr val="C00000"/>
                          </a:solidFill>
                          <a:effectLst/>
                        </a:rPr>
                        <a:t>38.0</a:t>
                      </a:r>
                      <a:endParaRPr lang="en-US" sz="1600" b="1">
                        <a:solidFill>
                          <a:srgbClr val="C00000"/>
                        </a:solidFill>
                        <a:effectLst/>
                        <a:latin typeface="Calibri"/>
                        <a:cs typeface="Times New Roman"/>
                      </a:endParaRPr>
                    </a:p>
                  </a:txBody>
                  <a:tcPr marL="44450" marR="44450" marT="0" marB="0" anchor="b"/>
                </a:tc>
                <a:tc>
                  <a:txBody>
                    <a:bodyPr/>
                    <a:lstStyle/>
                    <a:p>
                      <a:pPr>
                        <a:lnSpc>
                          <a:spcPct val="150000"/>
                        </a:lnSpc>
                      </a:pPr>
                      <a:r>
                        <a:rPr lang="en-US" sz="1600" b="1">
                          <a:solidFill>
                            <a:srgbClr val="C00000"/>
                          </a:solidFill>
                          <a:effectLst/>
                        </a:rPr>
                        <a:t> </a:t>
                      </a:r>
                      <a:endParaRPr lang="en-US" sz="1600" b="1">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a:solidFill>
                            <a:srgbClr val="C00000"/>
                          </a:solidFill>
                          <a:effectLst/>
                        </a:rPr>
                        <a:t>9.0</a:t>
                      </a:r>
                      <a:endParaRPr lang="en-US" sz="1600" b="1">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31.2</a:t>
                      </a:r>
                      <a:endParaRPr lang="en-US" sz="1600" b="1" dirty="0">
                        <a:solidFill>
                          <a:srgbClr val="C00000"/>
                        </a:solidFill>
                        <a:effectLst/>
                        <a:latin typeface="Calibri"/>
                        <a:cs typeface="Times New Roman"/>
                      </a:endParaRPr>
                    </a:p>
                  </a:txBody>
                  <a:tcPr marL="44450" marR="44450" marT="0" marB="0" anchor="b"/>
                </a:tc>
              </a:tr>
              <a:tr h="510903">
                <a:tc>
                  <a:txBody>
                    <a:bodyPr/>
                    <a:lstStyle/>
                    <a:p>
                      <a:pPr algn="just">
                        <a:lnSpc>
                          <a:spcPct val="150000"/>
                        </a:lnSpc>
                        <a:spcAft>
                          <a:spcPts val="0"/>
                        </a:spcAft>
                      </a:pPr>
                      <a:r>
                        <a:rPr lang="en-US" sz="1600" b="1">
                          <a:solidFill>
                            <a:schemeClr val="tx1"/>
                          </a:solidFill>
                          <a:effectLst/>
                        </a:rPr>
                        <a:t>EGW-G×WG×E</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148.6</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 </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12.7</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19.8</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3.9</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5.0</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chemeClr val="tx1"/>
                          </a:solidFill>
                          <a:effectLst/>
                        </a:rPr>
                        <a:t>14.9</a:t>
                      </a:r>
                      <a:endParaRPr lang="en-US" sz="1600" b="1">
                        <a:solidFill>
                          <a:schemeClr val="tx1"/>
                        </a:solidFill>
                        <a:effectLst/>
                        <a:latin typeface="Calibri"/>
                        <a:cs typeface="Times New Roman"/>
                      </a:endParaRPr>
                    </a:p>
                  </a:txBody>
                  <a:tcPr marL="44450" marR="44450" marT="0" marB="0" anchor="b"/>
                </a:tc>
                <a:tc>
                  <a:txBody>
                    <a:bodyPr/>
                    <a:lstStyle/>
                    <a:p>
                      <a:pPr algn="ctr">
                        <a:lnSpc>
                          <a:spcPct val="150000"/>
                        </a:lnSpc>
                      </a:pPr>
                      <a:r>
                        <a:rPr lang="en-US" sz="1600" b="1">
                          <a:solidFill>
                            <a:srgbClr val="C00000"/>
                          </a:solidFill>
                          <a:effectLst/>
                        </a:rPr>
                        <a:t> </a:t>
                      </a:r>
                      <a:endParaRPr lang="en-US" sz="1600" b="1">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22.6</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35.2</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6.9</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8.9</a:t>
                      </a:r>
                      <a:endParaRPr lang="en-US" sz="1600" b="1" dirty="0">
                        <a:solidFill>
                          <a:srgbClr val="C00000"/>
                        </a:solidFill>
                        <a:effectLst/>
                        <a:latin typeface="Calibri"/>
                        <a:cs typeface="Times New Roman"/>
                      </a:endParaRPr>
                    </a:p>
                  </a:txBody>
                  <a:tcPr marL="44450" marR="44450" marT="0" marB="0" anchor="b"/>
                </a:tc>
                <a:tc>
                  <a:txBody>
                    <a:bodyPr/>
                    <a:lstStyle/>
                    <a:p>
                      <a:pPr algn="ctr">
                        <a:lnSpc>
                          <a:spcPct val="150000"/>
                        </a:lnSpc>
                      </a:pPr>
                      <a:r>
                        <a:rPr lang="en-US" sz="1600" b="1" dirty="0">
                          <a:solidFill>
                            <a:srgbClr val="C00000"/>
                          </a:solidFill>
                          <a:effectLst/>
                        </a:rPr>
                        <a:t>26.5</a:t>
                      </a:r>
                      <a:endParaRPr lang="en-US" sz="1600" b="1" dirty="0">
                        <a:solidFill>
                          <a:srgbClr val="C00000"/>
                        </a:solidFill>
                        <a:effectLst/>
                        <a:latin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719257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00275855"/>
              </p:ext>
            </p:extLst>
          </p:nvPr>
        </p:nvGraphicFramePr>
        <p:xfrm>
          <a:off x="0" y="1409811"/>
          <a:ext cx="8977687" cy="4126963"/>
        </p:xfrm>
        <a:graphic>
          <a:graphicData uri="http://schemas.openxmlformats.org/drawingml/2006/table">
            <a:tbl>
              <a:tblPr firstRow="1" firstCol="1" bandRow="1">
                <a:tableStyleId>{5C22544A-7EE6-4342-B048-85BDC9FD1C3A}</a:tableStyleId>
              </a:tblPr>
              <a:tblGrid>
                <a:gridCol w="1735494"/>
                <a:gridCol w="1287624"/>
                <a:gridCol w="2000886"/>
                <a:gridCol w="89172"/>
                <a:gridCol w="1666295"/>
                <a:gridCol w="677783"/>
                <a:gridCol w="1382821"/>
                <a:gridCol w="137612"/>
              </a:tblGrid>
              <a:tr h="414130">
                <a:tc rowSpan="2">
                  <a:txBody>
                    <a:bodyPr/>
                    <a:lstStyle/>
                    <a:p>
                      <a:pPr algn="just">
                        <a:lnSpc>
                          <a:spcPct val="150000"/>
                        </a:lnSpc>
                        <a:spcAft>
                          <a:spcPts val="0"/>
                        </a:spcAft>
                      </a:pPr>
                      <a:r>
                        <a:rPr lang="en-US" sz="1800" dirty="0">
                          <a:solidFill>
                            <a:schemeClr val="tx1"/>
                          </a:solidFill>
                          <a:effectLst/>
                        </a:rPr>
                        <a:t>Models</a:t>
                      </a:r>
                      <a:endParaRPr lang="en-US" sz="1800" dirty="0">
                        <a:solidFill>
                          <a:schemeClr val="tx1"/>
                        </a:solidFill>
                        <a:effectLst/>
                        <a:latin typeface="Calibri"/>
                        <a:cs typeface="Times New Roman"/>
                      </a:endParaRPr>
                    </a:p>
                  </a:txBody>
                  <a:tcPr marL="31886" marR="31886" marT="0" marB="0" anchor="b"/>
                </a:tc>
                <a:tc gridSpan="2">
                  <a:txBody>
                    <a:bodyPr/>
                    <a:lstStyle/>
                    <a:p>
                      <a:pPr algn="ctr">
                        <a:lnSpc>
                          <a:spcPct val="150000"/>
                        </a:lnSpc>
                        <a:spcAft>
                          <a:spcPts val="0"/>
                        </a:spcAft>
                      </a:pPr>
                      <a:r>
                        <a:rPr lang="en-US" sz="2400" dirty="0" smtClean="0">
                          <a:solidFill>
                            <a:schemeClr val="tx1"/>
                          </a:solidFill>
                          <a:effectLst/>
                        </a:rPr>
                        <a:t>CV1</a:t>
                      </a:r>
                      <a:r>
                        <a:rPr lang="en-US" sz="2400" dirty="0">
                          <a:solidFill>
                            <a:schemeClr val="tx1"/>
                          </a:solidFill>
                          <a:effectLst/>
                        </a:rPr>
                        <a:t> </a:t>
                      </a:r>
                      <a:endParaRPr lang="en-US" sz="2400" dirty="0">
                        <a:solidFill>
                          <a:schemeClr val="tx1"/>
                        </a:solidFill>
                        <a:effectLst/>
                        <a:latin typeface="Calibri"/>
                        <a:cs typeface="Times New Roman"/>
                      </a:endParaRPr>
                    </a:p>
                  </a:txBody>
                  <a:tcPr marL="31886" marR="31886" marT="0" marB="0" anchor="b"/>
                </a:tc>
                <a:tc hMerge="1">
                  <a:txBody>
                    <a:bodyPr/>
                    <a:lstStyle/>
                    <a:p>
                      <a:endParaRPr lang="en-US"/>
                    </a:p>
                  </a:txBody>
                  <a:tcPr/>
                </a:tc>
                <a:tc gridSpan="5">
                  <a:txBody>
                    <a:bodyPr/>
                    <a:lstStyle/>
                    <a:p>
                      <a:pPr algn="ctr">
                        <a:lnSpc>
                          <a:spcPct val="150000"/>
                        </a:lnSpc>
                        <a:spcAft>
                          <a:spcPts val="0"/>
                        </a:spcAft>
                      </a:pPr>
                      <a:r>
                        <a:rPr lang="en-US" sz="2400" dirty="0">
                          <a:solidFill>
                            <a:schemeClr val="tx1"/>
                          </a:solidFill>
                          <a:effectLst/>
                        </a:rPr>
                        <a:t>CV2</a:t>
                      </a:r>
                      <a:endParaRPr lang="en-US" sz="2400" dirty="0">
                        <a:solidFill>
                          <a:schemeClr val="tx1"/>
                        </a:solidFill>
                        <a:effectLst/>
                        <a:latin typeface="Calibri"/>
                        <a:cs typeface="Times New Roman"/>
                      </a:endParaRPr>
                    </a:p>
                  </a:txBody>
                  <a:tcPr marL="31886" marR="31886"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6866">
                <a:tc vMerge="1">
                  <a:txBody>
                    <a:bodyPr/>
                    <a:lstStyle/>
                    <a:p>
                      <a:endParaRPr lang="en-US"/>
                    </a:p>
                  </a:txBody>
                  <a:tcPr/>
                </a:tc>
                <a:tc>
                  <a:txBody>
                    <a:bodyPr/>
                    <a:lstStyle/>
                    <a:p>
                      <a:pPr algn="ctr">
                        <a:lnSpc>
                          <a:spcPct val="150000"/>
                        </a:lnSpc>
                        <a:spcAft>
                          <a:spcPts val="0"/>
                        </a:spcAft>
                      </a:pPr>
                      <a:r>
                        <a:rPr lang="en-US" sz="1800" dirty="0">
                          <a:solidFill>
                            <a:schemeClr val="tx1"/>
                          </a:solidFill>
                          <a:effectLst/>
                        </a:rPr>
                        <a:t>Estimate</a:t>
                      </a:r>
                      <a:endParaRPr lang="en-US" sz="1800" dirty="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dirty="0">
                          <a:solidFill>
                            <a:schemeClr val="tx1"/>
                          </a:solidFill>
                          <a:effectLst/>
                        </a:rPr>
                        <a:t>95% CI</a:t>
                      </a:r>
                      <a:r>
                        <a:rPr lang="en-US" sz="1800" baseline="30000" dirty="0">
                          <a:solidFill>
                            <a:schemeClr val="tx1"/>
                          </a:solidFill>
                          <a:effectLst/>
                        </a:rPr>
                        <a:t>*</a:t>
                      </a:r>
                      <a:endParaRPr lang="en-US" sz="1800" dirty="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dirty="0">
                          <a:solidFill>
                            <a:schemeClr val="tx1"/>
                          </a:solidFill>
                          <a:effectLst/>
                        </a:rPr>
                        <a:t> </a:t>
                      </a:r>
                      <a:endParaRPr lang="en-US" sz="1800" dirty="0">
                        <a:solidFill>
                          <a:schemeClr val="tx1"/>
                        </a:solidFill>
                        <a:effectLst/>
                        <a:latin typeface="Calibri"/>
                        <a:cs typeface="Times New Roman"/>
                      </a:endParaRPr>
                    </a:p>
                  </a:txBody>
                  <a:tcPr marL="31886" marR="31886" marT="0" marB="0"/>
                </a:tc>
                <a:tc gridSpan="2">
                  <a:txBody>
                    <a:bodyPr/>
                    <a:lstStyle/>
                    <a:p>
                      <a:pPr algn="ctr">
                        <a:lnSpc>
                          <a:spcPct val="150000"/>
                        </a:lnSpc>
                        <a:spcAft>
                          <a:spcPts val="0"/>
                        </a:spcAft>
                      </a:pPr>
                      <a:r>
                        <a:rPr lang="en-US" sz="1800" dirty="0">
                          <a:solidFill>
                            <a:schemeClr val="tx1"/>
                          </a:solidFill>
                          <a:effectLst/>
                        </a:rPr>
                        <a:t>Estimate</a:t>
                      </a:r>
                      <a:endParaRPr lang="en-US" sz="1800" dirty="0">
                        <a:solidFill>
                          <a:schemeClr val="tx1"/>
                        </a:solidFill>
                        <a:effectLst/>
                        <a:latin typeface="Calibri"/>
                        <a:cs typeface="Times New Roman"/>
                      </a:endParaRPr>
                    </a:p>
                  </a:txBody>
                  <a:tcPr marL="31886" marR="31886" marT="0" marB="0" anchor="b"/>
                </a:tc>
                <a:tc hMerge="1">
                  <a:txBody>
                    <a:bodyPr/>
                    <a:lstStyle/>
                    <a:p>
                      <a:endParaRPr lang="en-US"/>
                    </a:p>
                  </a:txBody>
                  <a:tcPr/>
                </a:tc>
                <a:tc>
                  <a:txBody>
                    <a:bodyPr/>
                    <a:lstStyle/>
                    <a:p>
                      <a:pPr algn="ctr">
                        <a:lnSpc>
                          <a:spcPct val="150000"/>
                        </a:lnSpc>
                        <a:spcAft>
                          <a:spcPts val="0"/>
                        </a:spcAft>
                      </a:pPr>
                      <a:r>
                        <a:rPr lang="en-US" sz="1800" dirty="0">
                          <a:solidFill>
                            <a:schemeClr val="tx1"/>
                          </a:solidFill>
                          <a:effectLst/>
                        </a:rPr>
                        <a:t>95% CI</a:t>
                      </a:r>
                      <a:r>
                        <a:rPr lang="en-US" sz="1800" baseline="30000" dirty="0">
                          <a:solidFill>
                            <a:schemeClr val="tx1"/>
                          </a:solidFill>
                          <a:effectLst/>
                        </a:rPr>
                        <a:t>*</a:t>
                      </a:r>
                      <a:endParaRPr lang="en-US" sz="1800" dirty="0">
                        <a:solidFill>
                          <a:schemeClr val="tx1"/>
                        </a:solidFill>
                        <a:effectLst/>
                        <a:latin typeface="Calibri"/>
                        <a:cs typeface="Times New Roman"/>
                      </a:endParaRPr>
                    </a:p>
                  </a:txBody>
                  <a:tcPr marL="31886" marR="31886" marT="0" marB="0" anchor="b"/>
                </a:tc>
                <a:tc>
                  <a:txBody>
                    <a:bodyPr/>
                    <a:lstStyle/>
                    <a:p>
                      <a:pPr marL="0" marR="0">
                        <a:lnSpc>
                          <a:spcPct val="115000"/>
                        </a:lnSpc>
                        <a:spcBef>
                          <a:spcPts val="0"/>
                        </a:spcBef>
                        <a:spcAft>
                          <a:spcPts val="1000"/>
                        </a:spcAft>
                      </a:pPr>
                      <a:r>
                        <a:rPr lang="en-US" sz="800">
                          <a:solidFill>
                            <a:schemeClr val="tx1"/>
                          </a:solidFill>
                          <a:effectLst/>
                        </a:rPr>
                        <a:t> </a:t>
                      </a:r>
                      <a:endParaRPr lang="en-US" sz="800">
                        <a:solidFill>
                          <a:schemeClr val="tx1"/>
                        </a:solidFill>
                        <a:effectLst/>
                        <a:latin typeface="Calibri"/>
                        <a:ea typeface="Times New Roman"/>
                        <a:cs typeface="Times New Roman"/>
                      </a:endParaRPr>
                    </a:p>
                  </a:txBody>
                  <a:tcPr marL="0" marR="0" marT="0" marB="0" anchor="ctr"/>
                </a:tc>
              </a:tr>
              <a:tr h="456317">
                <a:tc>
                  <a:txBody>
                    <a:bodyPr/>
                    <a:lstStyle/>
                    <a:p>
                      <a:pPr algn="just">
                        <a:lnSpc>
                          <a:spcPct val="150000"/>
                        </a:lnSpc>
                        <a:spcAft>
                          <a:spcPts val="0"/>
                        </a:spcAft>
                      </a:pPr>
                      <a:r>
                        <a:rPr lang="en-US" sz="1800" dirty="0">
                          <a:solidFill>
                            <a:schemeClr val="tx1"/>
                          </a:solidFill>
                          <a:effectLst/>
                        </a:rPr>
                        <a:t>EL</a:t>
                      </a:r>
                      <a:endParaRPr lang="en-US" sz="1800" dirty="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dirty="0">
                          <a:solidFill>
                            <a:schemeClr val="tx1"/>
                          </a:solidFill>
                          <a:effectLst/>
                        </a:rPr>
                        <a:t>0.060</a:t>
                      </a:r>
                      <a:endParaRPr lang="en-US" sz="1800" dirty="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a:solidFill>
                            <a:schemeClr val="tx1"/>
                          </a:solidFill>
                          <a:effectLst/>
                        </a:rPr>
                        <a:t>[0.038, 0.082]</a:t>
                      </a:r>
                      <a:endParaRPr lang="en-US" sz="1800">
                        <a:solidFill>
                          <a:schemeClr val="tx1"/>
                        </a:solidFill>
                        <a:effectLst/>
                        <a:latin typeface="Calibri"/>
                        <a:cs typeface="Times New Roman"/>
                      </a:endParaRPr>
                    </a:p>
                  </a:txBody>
                  <a:tcPr marL="31886" marR="31886" marT="0" marB="0"/>
                </a:tc>
                <a:tc>
                  <a:txBody>
                    <a:bodyPr/>
                    <a:lstStyle/>
                    <a:p>
                      <a:pPr algn="ctr">
                        <a:lnSpc>
                          <a:spcPct val="150000"/>
                        </a:lnSpc>
                        <a:spcAft>
                          <a:spcPts val="0"/>
                        </a:spcAft>
                      </a:pPr>
                      <a:r>
                        <a:rPr lang="en-US" sz="1800">
                          <a:solidFill>
                            <a:schemeClr val="tx1"/>
                          </a:solidFill>
                          <a:effectLst/>
                        </a:rPr>
                        <a:t> </a:t>
                      </a:r>
                      <a:endParaRPr lang="en-US" sz="1800">
                        <a:solidFill>
                          <a:schemeClr val="tx1"/>
                        </a:solidFill>
                        <a:effectLst/>
                        <a:latin typeface="Calibri"/>
                        <a:cs typeface="Times New Roman"/>
                      </a:endParaRPr>
                    </a:p>
                  </a:txBody>
                  <a:tcPr marL="31886" marR="31886" marT="0" marB="0"/>
                </a:tc>
                <a:tc>
                  <a:txBody>
                    <a:bodyPr/>
                    <a:lstStyle/>
                    <a:p>
                      <a:pPr algn="ctr">
                        <a:lnSpc>
                          <a:spcPct val="150000"/>
                        </a:lnSpc>
                        <a:spcAft>
                          <a:spcPts val="0"/>
                        </a:spcAft>
                      </a:pPr>
                      <a:r>
                        <a:rPr lang="en-US" sz="1800">
                          <a:solidFill>
                            <a:schemeClr val="tx1"/>
                          </a:solidFill>
                          <a:effectLst/>
                        </a:rPr>
                        <a:t>0.425</a:t>
                      </a:r>
                      <a:endParaRPr lang="en-US" sz="1800">
                        <a:solidFill>
                          <a:schemeClr val="tx1"/>
                        </a:solidFill>
                        <a:effectLst/>
                        <a:latin typeface="Calibri"/>
                        <a:cs typeface="Times New Roman"/>
                      </a:endParaRPr>
                    </a:p>
                  </a:txBody>
                  <a:tcPr marL="31886" marR="31886" marT="0" marB="0" anchor="b"/>
                </a:tc>
                <a:tc gridSpan="3">
                  <a:txBody>
                    <a:bodyPr/>
                    <a:lstStyle/>
                    <a:p>
                      <a:pPr algn="ctr">
                        <a:lnSpc>
                          <a:spcPct val="150000"/>
                        </a:lnSpc>
                        <a:spcAft>
                          <a:spcPts val="0"/>
                        </a:spcAft>
                      </a:pPr>
                      <a:r>
                        <a:rPr lang="en-US" sz="1800" dirty="0">
                          <a:solidFill>
                            <a:schemeClr val="tx1"/>
                          </a:solidFill>
                          <a:effectLst/>
                        </a:rPr>
                        <a:t>[0.405, 0.445]</a:t>
                      </a:r>
                      <a:endParaRPr lang="en-US" sz="1800" dirty="0">
                        <a:solidFill>
                          <a:schemeClr val="tx1"/>
                        </a:solidFill>
                        <a:effectLst/>
                        <a:latin typeface="Calibri"/>
                        <a:cs typeface="Times New Roman"/>
                      </a:endParaRPr>
                    </a:p>
                  </a:txBody>
                  <a:tcPr marL="31886" marR="31886" marT="0" marB="0"/>
                </a:tc>
                <a:tc hMerge="1">
                  <a:txBody>
                    <a:bodyPr/>
                    <a:lstStyle/>
                    <a:p>
                      <a:endParaRPr lang="en-US"/>
                    </a:p>
                  </a:txBody>
                  <a:tcPr/>
                </a:tc>
                <a:tc hMerge="1">
                  <a:txBody>
                    <a:bodyPr/>
                    <a:lstStyle/>
                    <a:p>
                      <a:endParaRPr lang="en-US"/>
                    </a:p>
                  </a:txBody>
                  <a:tcPr/>
                </a:tc>
              </a:tr>
              <a:tr h="424610">
                <a:tc>
                  <a:txBody>
                    <a:bodyPr/>
                    <a:lstStyle/>
                    <a:p>
                      <a:pPr algn="just">
                        <a:lnSpc>
                          <a:spcPct val="150000"/>
                        </a:lnSpc>
                        <a:spcAft>
                          <a:spcPts val="0"/>
                        </a:spcAft>
                      </a:pPr>
                      <a:r>
                        <a:rPr lang="en-US" sz="1800" dirty="0">
                          <a:solidFill>
                            <a:schemeClr val="tx1"/>
                          </a:solidFill>
                          <a:effectLst/>
                        </a:rPr>
                        <a:t>EG</a:t>
                      </a:r>
                      <a:endParaRPr lang="en-US" sz="1800" dirty="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a:solidFill>
                            <a:schemeClr val="tx1"/>
                          </a:solidFill>
                          <a:effectLst/>
                        </a:rPr>
                        <a:t>0.175</a:t>
                      </a:r>
                      <a:endParaRPr lang="en-US" sz="180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a:solidFill>
                            <a:schemeClr val="tx1"/>
                          </a:solidFill>
                          <a:effectLst/>
                        </a:rPr>
                        <a:t>[0.153, 0.197]</a:t>
                      </a:r>
                      <a:endParaRPr lang="en-US" sz="1800">
                        <a:solidFill>
                          <a:schemeClr val="tx1"/>
                        </a:solidFill>
                        <a:effectLst/>
                        <a:latin typeface="Calibri"/>
                        <a:cs typeface="Times New Roman"/>
                      </a:endParaRPr>
                    </a:p>
                  </a:txBody>
                  <a:tcPr marL="31886" marR="31886" marT="0" marB="0"/>
                </a:tc>
                <a:tc>
                  <a:txBody>
                    <a:bodyPr/>
                    <a:lstStyle/>
                    <a:p>
                      <a:pPr algn="ctr">
                        <a:lnSpc>
                          <a:spcPct val="150000"/>
                        </a:lnSpc>
                        <a:spcAft>
                          <a:spcPts val="0"/>
                        </a:spcAft>
                      </a:pPr>
                      <a:r>
                        <a:rPr lang="en-US" sz="1800">
                          <a:solidFill>
                            <a:schemeClr val="tx1"/>
                          </a:solidFill>
                          <a:effectLst/>
                        </a:rPr>
                        <a:t> </a:t>
                      </a:r>
                      <a:endParaRPr lang="en-US" sz="1800">
                        <a:solidFill>
                          <a:schemeClr val="tx1"/>
                        </a:solidFill>
                        <a:effectLst/>
                        <a:latin typeface="Calibri"/>
                        <a:cs typeface="Times New Roman"/>
                      </a:endParaRPr>
                    </a:p>
                  </a:txBody>
                  <a:tcPr marL="31886" marR="31886" marT="0" marB="0"/>
                </a:tc>
                <a:tc>
                  <a:txBody>
                    <a:bodyPr/>
                    <a:lstStyle/>
                    <a:p>
                      <a:pPr algn="ctr">
                        <a:lnSpc>
                          <a:spcPct val="150000"/>
                        </a:lnSpc>
                        <a:spcAft>
                          <a:spcPts val="0"/>
                        </a:spcAft>
                      </a:pPr>
                      <a:r>
                        <a:rPr lang="en-US" sz="1800">
                          <a:solidFill>
                            <a:schemeClr val="tx1"/>
                          </a:solidFill>
                          <a:effectLst/>
                        </a:rPr>
                        <a:t>0.425</a:t>
                      </a:r>
                      <a:endParaRPr lang="en-US" sz="1800">
                        <a:solidFill>
                          <a:schemeClr val="tx1"/>
                        </a:solidFill>
                        <a:effectLst/>
                        <a:latin typeface="Calibri"/>
                        <a:cs typeface="Times New Roman"/>
                      </a:endParaRPr>
                    </a:p>
                  </a:txBody>
                  <a:tcPr marL="31886" marR="31886" marT="0" marB="0" anchor="b"/>
                </a:tc>
                <a:tc gridSpan="3">
                  <a:txBody>
                    <a:bodyPr/>
                    <a:lstStyle/>
                    <a:p>
                      <a:pPr algn="ctr">
                        <a:lnSpc>
                          <a:spcPct val="150000"/>
                        </a:lnSpc>
                        <a:spcAft>
                          <a:spcPts val="0"/>
                        </a:spcAft>
                      </a:pPr>
                      <a:r>
                        <a:rPr lang="en-US" sz="1800" dirty="0">
                          <a:solidFill>
                            <a:schemeClr val="tx1"/>
                          </a:solidFill>
                          <a:effectLst/>
                        </a:rPr>
                        <a:t>[0.405, 0.445]</a:t>
                      </a:r>
                      <a:endParaRPr lang="en-US" sz="1800" dirty="0">
                        <a:solidFill>
                          <a:schemeClr val="tx1"/>
                        </a:solidFill>
                        <a:effectLst/>
                        <a:latin typeface="Calibri"/>
                        <a:cs typeface="Times New Roman"/>
                      </a:endParaRPr>
                    </a:p>
                  </a:txBody>
                  <a:tcPr marL="31886" marR="31886" marT="0" marB="0"/>
                </a:tc>
                <a:tc hMerge="1">
                  <a:txBody>
                    <a:bodyPr/>
                    <a:lstStyle/>
                    <a:p>
                      <a:endParaRPr lang="en-US"/>
                    </a:p>
                  </a:txBody>
                  <a:tcPr/>
                </a:tc>
                <a:tc hMerge="1">
                  <a:txBody>
                    <a:bodyPr/>
                    <a:lstStyle/>
                    <a:p>
                      <a:endParaRPr lang="en-US"/>
                    </a:p>
                  </a:txBody>
                  <a:tcPr/>
                </a:tc>
              </a:tr>
              <a:tr h="383267">
                <a:tc>
                  <a:txBody>
                    <a:bodyPr/>
                    <a:lstStyle/>
                    <a:p>
                      <a:pPr algn="just">
                        <a:lnSpc>
                          <a:spcPct val="150000"/>
                        </a:lnSpc>
                        <a:spcAft>
                          <a:spcPts val="0"/>
                        </a:spcAft>
                      </a:pPr>
                      <a:r>
                        <a:rPr lang="en-US" sz="1800" dirty="0">
                          <a:solidFill>
                            <a:schemeClr val="tx1"/>
                          </a:solidFill>
                          <a:effectLst/>
                        </a:rPr>
                        <a:t>EVW</a:t>
                      </a:r>
                      <a:endParaRPr lang="en-US" sz="1800" dirty="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a:solidFill>
                            <a:schemeClr val="tx1"/>
                          </a:solidFill>
                          <a:effectLst/>
                        </a:rPr>
                        <a:t>-0.006</a:t>
                      </a:r>
                      <a:endParaRPr lang="en-US" sz="180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a:solidFill>
                            <a:schemeClr val="tx1"/>
                          </a:solidFill>
                          <a:effectLst/>
                        </a:rPr>
                        <a:t>[-0.028, 0.016]</a:t>
                      </a:r>
                      <a:endParaRPr lang="en-US" sz="1800">
                        <a:solidFill>
                          <a:schemeClr val="tx1"/>
                        </a:solidFill>
                        <a:effectLst/>
                        <a:latin typeface="Calibri"/>
                        <a:cs typeface="Times New Roman"/>
                      </a:endParaRPr>
                    </a:p>
                  </a:txBody>
                  <a:tcPr marL="31886" marR="31886" marT="0" marB="0"/>
                </a:tc>
                <a:tc>
                  <a:txBody>
                    <a:bodyPr/>
                    <a:lstStyle/>
                    <a:p>
                      <a:pPr algn="ctr">
                        <a:lnSpc>
                          <a:spcPct val="150000"/>
                        </a:lnSpc>
                        <a:spcAft>
                          <a:spcPts val="0"/>
                        </a:spcAft>
                      </a:pPr>
                      <a:r>
                        <a:rPr lang="en-US" sz="1800">
                          <a:solidFill>
                            <a:schemeClr val="tx1"/>
                          </a:solidFill>
                          <a:effectLst/>
                        </a:rPr>
                        <a:t> </a:t>
                      </a:r>
                      <a:endParaRPr lang="en-US" sz="1800">
                        <a:solidFill>
                          <a:schemeClr val="tx1"/>
                        </a:solidFill>
                        <a:effectLst/>
                        <a:latin typeface="Calibri"/>
                        <a:cs typeface="Times New Roman"/>
                      </a:endParaRPr>
                    </a:p>
                  </a:txBody>
                  <a:tcPr marL="31886" marR="31886" marT="0" marB="0"/>
                </a:tc>
                <a:tc>
                  <a:txBody>
                    <a:bodyPr/>
                    <a:lstStyle/>
                    <a:p>
                      <a:pPr algn="ctr">
                        <a:lnSpc>
                          <a:spcPct val="150000"/>
                        </a:lnSpc>
                        <a:spcAft>
                          <a:spcPts val="0"/>
                        </a:spcAft>
                      </a:pPr>
                      <a:r>
                        <a:rPr lang="en-US" sz="1800">
                          <a:solidFill>
                            <a:schemeClr val="tx1"/>
                          </a:solidFill>
                          <a:effectLst/>
                        </a:rPr>
                        <a:t>0.441</a:t>
                      </a:r>
                      <a:endParaRPr lang="en-US" sz="1800">
                        <a:solidFill>
                          <a:schemeClr val="tx1"/>
                        </a:solidFill>
                        <a:effectLst/>
                        <a:latin typeface="Calibri"/>
                        <a:cs typeface="Times New Roman"/>
                      </a:endParaRPr>
                    </a:p>
                  </a:txBody>
                  <a:tcPr marL="31886" marR="31886" marT="0" marB="0" anchor="b"/>
                </a:tc>
                <a:tc gridSpan="3">
                  <a:txBody>
                    <a:bodyPr/>
                    <a:lstStyle/>
                    <a:p>
                      <a:pPr algn="ctr">
                        <a:lnSpc>
                          <a:spcPct val="150000"/>
                        </a:lnSpc>
                        <a:spcAft>
                          <a:spcPts val="0"/>
                        </a:spcAft>
                      </a:pPr>
                      <a:r>
                        <a:rPr lang="en-US" sz="1800" dirty="0">
                          <a:solidFill>
                            <a:schemeClr val="tx1"/>
                          </a:solidFill>
                          <a:effectLst/>
                        </a:rPr>
                        <a:t>[0.421, 0.461]</a:t>
                      </a:r>
                      <a:endParaRPr lang="en-US" sz="1800" dirty="0">
                        <a:solidFill>
                          <a:schemeClr val="tx1"/>
                        </a:solidFill>
                        <a:effectLst/>
                        <a:latin typeface="Calibri"/>
                        <a:cs typeface="Times New Roman"/>
                      </a:endParaRPr>
                    </a:p>
                  </a:txBody>
                  <a:tcPr marL="31886" marR="31886" marT="0" marB="0"/>
                </a:tc>
                <a:tc hMerge="1">
                  <a:txBody>
                    <a:bodyPr/>
                    <a:lstStyle/>
                    <a:p>
                      <a:endParaRPr lang="en-US"/>
                    </a:p>
                  </a:txBody>
                  <a:tcPr/>
                </a:tc>
                <a:tc hMerge="1">
                  <a:txBody>
                    <a:bodyPr/>
                    <a:lstStyle/>
                    <a:p>
                      <a:endParaRPr lang="en-US"/>
                    </a:p>
                  </a:txBody>
                  <a:tcPr/>
                </a:tc>
              </a:tr>
              <a:tr h="424610">
                <a:tc>
                  <a:txBody>
                    <a:bodyPr/>
                    <a:lstStyle/>
                    <a:p>
                      <a:pPr algn="just">
                        <a:lnSpc>
                          <a:spcPct val="150000"/>
                        </a:lnSpc>
                        <a:spcAft>
                          <a:spcPts val="0"/>
                        </a:spcAft>
                      </a:pPr>
                      <a:r>
                        <a:rPr lang="en-US" sz="1800" dirty="0">
                          <a:solidFill>
                            <a:schemeClr val="tx1"/>
                          </a:solidFill>
                          <a:effectLst/>
                        </a:rPr>
                        <a:t>EGW</a:t>
                      </a:r>
                      <a:endParaRPr lang="en-US" sz="1800" dirty="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a:solidFill>
                            <a:schemeClr val="tx1"/>
                          </a:solidFill>
                          <a:effectLst/>
                        </a:rPr>
                        <a:t>0.172</a:t>
                      </a:r>
                      <a:endParaRPr lang="en-US" sz="180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a:solidFill>
                            <a:schemeClr val="tx1"/>
                          </a:solidFill>
                          <a:effectLst/>
                        </a:rPr>
                        <a:t>[0.150, 0.194]</a:t>
                      </a:r>
                      <a:endParaRPr lang="en-US" sz="1800">
                        <a:solidFill>
                          <a:schemeClr val="tx1"/>
                        </a:solidFill>
                        <a:effectLst/>
                        <a:latin typeface="Calibri"/>
                        <a:cs typeface="Times New Roman"/>
                      </a:endParaRPr>
                    </a:p>
                  </a:txBody>
                  <a:tcPr marL="31886" marR="31886" marT="0" marB="0"/>
                </a:tc>
                <a:tc>
                  <a:txBody>
                    <a:bodyPr/>
                    <a:lstStyle/>
                    <a:p>
                      <a:pPr algn="ctr">
                        <a:lnSpc>
                          <a:spcPct val="150000"/>
                        </a:lnSpc>
                        <a:spcAft>
                          <a:spcPts val="0"/>
                        </a:spcAft>
                      </a:pPr>
                      <a:r>
                        <a:rPr lang="en-US" sz="1800">
                          <a:solidFill>
                            <a:schemeClr val="tx1"/>
                          </a:solidFill>
                          <a:effectLst/>
                        </a:rPr>
                        <a:t> </a:t>
                      </a:r>
                      <a:endParaRPr lang="en-US" sz="1800">
                        <a:solidFill>
                          <a:schemeClr val="tx1"/>
                        </a:solidFill>
                        <a:effectLst/>
                        <a:latin typeface="Calibri"/>
                        <a:cs typeface="Times New Roman"/>
                      </a:endParaRPr>
                    </a:p>
                  </a:txBody>
                  <a:tcPr marL="31886" marR="31886" marT="0" marB="0"/>
                </a:tc>
                <a:tc>
                  <a:txBody>
                    <a:bodyPr/>
                    <a:lstStyle/>
                    <a:p>
                      <a:pPr algn="ctr">
                        <a:lnSpc>
                          <a:spcPct val="150000"/>
                        </a:lnSpc>
                        <a:spcAft>
                          <a:spcPts val="0"/>
                        </a:spcAft>
                      </a:pPr>
                      <a:r>
                        <a:rPr lang="en-US" sz="1800">
                          <a:solidFill>
                            <a:schemeClr val="tx1"/>
                          </a:solidFill>
                          <a:effectLst/>
                        </a:rPr>
                        <a:t>0.442</a:t>
                      </a:r>
                      <a:endParaRPr lang="en-US" sz="1800">
                        <a:solidFill>
                          <a:schemeClr val="tx1"/>
                        </a:solidFill>
                        <a:effectLst/>
                        <a:latin typeface="Calibri"/>
                        <a:cs typeface="Times New Roman"/>
                      </a:endParaRPr>
                    </a:p>
                  </a:txBody>
                  <a:tcPr marL="31886" marR="31886" marT="0" marB="0" anchor="b"/>
                </a:tc>
                <a:tc gridSpan="3">
                  <a:txBody>
                    <a:bodyPr/>
                    <a:lstStyle/>
                    <a:p>
                      <a:pPr algn="ctr">
                        <a:lnSpc>
                          <a:spcPct val="150000"/>
                        </a:lnSpc>
                        <a:spcAft>
                          <a:spcPts val="0"/>
                        </a:spcAft>
                      </a:pPr>
                      <a:r>
                        <a:rPr lang="en-US" sz="1800" dirty="0">
                          <a:solidFill>
                            <a:schemeClr val="tx1"/>
                          </a:solidFill>
                          <a:effectLst/>
                        </a:rPr>
                        <a:t>[0.422, 0.462]</a:t>
                      </a:r>
                      <a:endParaRPr lang="en-US" sz="1800" dirty="0">
                        <a:solidFill>
                          <a:schemeClr val="tx1"/>
                        </a:solidFill>
                        <a:effectLst/>
                        <a:latin typeface="Calibri"/>
                        <a:cs typeface="Times New Roman"/>
                      </a:endParaRPr>
                    </a:p>
                  </a:txBody>
                  <a:tcPr marL="31886" marR="31886" marT="0" marB="0"/>
                </a:tc>
                <a:tc hMerge="1">
                  <a:txBody>
                    <a:bodyPr/>
                    <a:lstStyle/>
                    <a:p>
                      <a:endParaRPr lang="en-US"/>
                    </a:p>
                  </a:txBody>
                  <a:tcPr/>
                </a:tc>
                <a:tc hMerge="1">
                  <a:txBody>
                    <a:bodyPr/>
                    <a:lstStyle/>
                    <a:p>
                      <a:endParaRPr lang="en-US"/>
                    </a:p>
                  </a:txBody>
                  <a:tcPr/>
                </a:tc>
              </a:tr>
              <a:tr h="402262">
                <a:tc>
                  <a:txBody>
                    <a:bodyPr/>
                    <a:lstStyle/>
                    <a:p>
                      <a:pPr algn="just">
                        <a:lnSpc>
                          <a:spcPct val="150000"/>
                        </a:lnSpc>
                        <a:spcAft>
                          <a:spcPts val="0"/>
                        </a:spcAft>
                      </a:pPr>
                      <a:r>
                        <a:rPr lang="en-US" sz="1800" dirty="0">
                          <a:solidFill>
                            <a:schemeClr val="tx1"/>
                          </a:solidFill>
                          <a:effectLst/>
                        </a:rPr>
                        <a:t>EGW-G×E</a:t>
                      </a:r>
                      <a:endParaRPr lang="en-US" sz="1800" dirty="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a:solidFill>
                            <a:schemeClr val="tx1"/>
                          </a:solidFill>
                          <a:effectLst/>
                        </a:rPr>
                        <a:t>0.192</a:t>
                      </a:r>
                      <a:endParaRPr lang="en-US" sz="180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a:solidFill>
                            <a:schemeClr val="tx1"/>
                          </a:solidFill>
                          <a:effectLst/>
                        </a:rPr>
                        <a:t>[0.170, 0.214]</a:t>
                      </a:r>
                      <a:endParaRPr lang="en-US" sz="1800">
                        <a:solidFill>
                          <a:schemeClr val="tx1"/>
                        </a:solidFill>
                        <a:effectLst/>
                        <a:latin typeface="Calibri"/>
                        <a:cs typeface="Times New Roman"/>
                      </a:endParaRPr>
                    </a:p>
                  </a:txBody>
                  <a:tcPr marL="31886" marR="31886" marT="0" marB="0"/>
                </a:tc>
                <a:tc>
                  <a:txBody>
                    <a:bodyPr/>
                    <a:lstStyle/>
                    <a:p>
                      <a:pPr algn="ctr">
                        <a:lnSpc>
                          <a:spcPct val="150000"/>
                        </a:lnSpc>
                        <a:spcAft>
                          <a:spcPts val="0"/>
                        </a:spcAft>
                      </a:pPr>
                      <a:r>
                        <a:rPr lang="en-US" sz="1800">
                          <a:solidFill>
                            <a:schemeClr val="tx1"/>
                          </a:solidFill>
                          <a:effectLst/>
                        </a:rPr>
                        <a:t> </a:t>
                      </a:r>
                      <a:endParaRPr lang="en-US" sz="1800">
                        <a:solidFill>
                          <a:schemeClr val="tx1"/>
                        </a:solidFill>
                        <a:effectLst/>
                        <a:latin typeface="Calibri"/>
                        <a:cs typeface="Times New Roman"/>
                      </a:endParaRPr>
                    </a:p>
                  </a:txBody>
                  <a:tcPr marL="31886" marR="31886" marT="0" marB="0"/>
                </a:tc>
                <a:tc>
                  <a:txBody>
                    <a:bodyPr/>
                    <a:lstStyle/>
                    <a:p>
                      <a:pPr algn="ctr">
                        <a:lnSpc>
                          <a:spcPct val="150000"/>
                        </a:lnSpc>
                        <a:spcAft>
                          <a:spcPts val="0"/>
                        </a:spcAft>
                      </a:pPr>
                      <a:r>
                        <a:rPr lang="en-US" sz="1800">
                          <a:solidFill>
                            <a:schemeClr val="tx1"/>
                          </a:solidFill>
                          <a:effectLst/>
                        </a:rPr>
                        <a:t>0.457</a:t>
                      </a:r>
                      <a:endParaRPr lang="en-US" sz="1800">
                        <a:solidFill>
                          <a:schemeClr val="tx1"/>
                        </a:solidFill>
                        <a:effectLst/>
                        <a:latin typeface="Calibri"/>
                        <a:cs typeface="Times New Roman"/>
                      </a:endParaRPr>
                    </a:p>
                  </a:txBody>
                  <a:tcPr marL="31886" marR="31886" marT="0" marB="0" anchor="b"/>
                </a:tc>
                <a:tc gridSpan="3">
                  <a:txBody>
                    <a:bodyPr/>
                    <a:lstStyle/>
                    <a:p>
                      <a:pPr algn="ctr">
                        <a:lnSpc>
                          <a:spcPct val="150000"/>
                        </a:lnSpc>
                        <a:spcAft>
                          <a:spcPts val="0"/>
                        </a:spcAft>
                      </a:pPr>
                      <a:r>
                        <a:rPr lang="en-US" sz="1800" dirty="0">
                          <a:solidFill>
                            <a:schemeClr val="tx1"/>
                          </a:solidFill>
                          <a:effectLst/>
                        </a:rPr>
                        <a:t>[0.437, 0.477]</a:t>
                      </a:r>
                      <a:endParaRPr lang="en-US" sz="1800" dirty="0">
                        <a:solidFill>
                          <a:schemeClr val="tx1"/>
                        </a:solidFill>
                        <a:effectLst/>
                        <a:latin typeface="Calibri"/>
                        <a:cs typeface="Times New Roman"/>
                      </a:endParaRPr>
                    </a:p>
                  </a:txBody>
                  <a:tcPr marL="31886" marR="31886" marT="0" marB="0"/>
                </a:tc>
                <a:tc hMerge="1">
                  <a:txBody>
                    <a:bodyPr/>
                    <a:lstStyle/>
                    <a:p>
                      <a:endParaRPr lang="en-US"/>
                    </a:p>
                  </a:txBody>
                  <a:tcPr/>
                </a:tc>
                <a:tc hMerge="1">
                  <a:txBody>
                    <a:bodyPr/>
                    <a:lstStyle/>
                    <a:p>
                      <a:endParaRPr lang="en-US"/>
                    </a:p>
                  </a:txBody>
                  <a:tcPr/>
                </a:tc>
              </a:tr>
              <a:tr h="383267">
                <a:tc>
                  <a:txBody>
                    <a:bodyPr/>
                    <a:lstStyle/>
                    <a:p>
                      <a:pPr algn="just">
                        <a:lnSpc>
                          <a:spcPct val="150000"/>
                        </a:lnSpc>
                        <a:spcAft>
                          <a:spcPts val="0"/>
                        </a:spcAft>
                      </a:pPr>
                      <a:r>
                        <a:rPr lang="en-US" sz="1800" dirty="0">
                          <a:solidFill>
                            <a:schemeClr val="tx1"/>
                          </a:solidFill>
                          <a:effectLst/>
                        </a:rPr>
                        <a:t>EGW-G×W</a:t>
                      </a:r>
                      <a:endParaRPr lang="en-US" sz="1800" dirty="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a:solidFill>
                            <a:schemeClr val="tx1"/>
                          </a:solidFill>
                          <a:effectLst/>
                        </a:rPr>
                        <a:t>0.196</a:t>
                      </a:r>
                      <a:endParaRPr lang="en-US" sz="180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a:solidFill>
                            <a:schemeClr val="tx1"/>
                          </a:solidFill>
                          <a:effectLst/>
                        </a:rPr>
                        <a:t>[0.174, 0.218]</a:t>
                      </a:r>
                      <a:endParaRPr lang="en-US" sz="1800">
                        <a:solidFill>
                          <a:schemeClr val="tx1"/>
                        </a:solidFill>
                        <a:effectLst/>
                        <a:latin typeface="Calibri"/>
                        <a:cs typeface="Times New Roman"/>
                      </a:endParaRPr>
                    </a:p>
                  </a:txBody>
                  <a:tcPr marL="31886" marR="31886" marT="0" marB="0"/>
                </a:tc>
                <a:tc>
                  <a:txBody>
                    <a:bodyPr/>
                    <a:lstStyle/>
                    <a:p>
                      <a:pPr algn="ctr">
                        <a:lnSpc>
                          <a:spcPct val="150000"/>
                        </a:lnSpc>
                        <a:spcAft>
                          <a:spcPts val="0"/>
                        </a:spcAft>
                      </a:pPr>
                      <a:r>
                        <a:rPr lang="en-US" sz="1800">
                          <a:solidFill>
                            <a:schemeClr val="tx1"/>
                          </a:solidFill>
                          <a:effectLst/>
                        </a:rPr>
                        <a:t> </a:t>
                      </a:r>
                      <a:endParaRPr lang="en-US" sz="1800">
                        <a:solidFill>
                          <a:schemeClr val="tx1"/>
                        </a:solidFill>
                        <a:effectLst/>
                        <a:latin typeface="Calibri"/>
                        <a:cs typeface="Times New Roman"/>
                      </a:endParaRPr>
                    </a:p>
                  </a:txBody>
                  <a:tcPr marL="31886" marR="31886" marT="0" marB="0"/>
                </a:tc>
                <a:tc>
                  <a:txBody>
                    <a:bodyPr/>
                    <a:lstStyle/>
                    <a:p>
                      <a:pPr algn="ctr">
                        <a:lnSpc>
                          <a:spcPct val="150000"/>
                        </a:lnSpc>
                        <a:spcAft>
                          <a:spcPts val="0"/>
                        </a:spcAft>
                      </a:pPr>
                      <a:r>
                        <a:rPr lang="en-US" sz="1800">
                          <a:solidFill>
                            <a:schemeClr val="tx1"/>
                          </a:solidFill>
                          <a:effectLst/>
                        </a:rPr>
                        <a:t>0.506</a:t>
                      </a:r>
                      <a:endParaRPr lang="en-US" sz="1800">
                        <a:solidFill>
                          <a:schemeClr val="tx1"/>
                        </a:solidFill>
                        <a:effectLst/>
                        <a:latin typeface="Calibri"/>
                        <a:cs typeface="Times New Roman"/>
                      </a:endParaRPr>
                    </a:p>
                  </a:txBody>
                  <a:tcPr marL="31886" marR="31886" marT="0" marB="0" anchor="b"/>
                </a:tc>
                <a:tc gridSpan="3">
                  <a:txBody>
                    <a:bodyPr/>
                    <a:lstStyle/>
                    <a:p>
                      <a:pPr algn="ctr">
                        <a:lnSpc>
                          <a:spcPct val="150000"/>
                        </a:lnSpc>
                        <a:spcAft>
                          <a:spcPts val="0"/>
                        </a:spcAft>
                      </a:pPr>
                      <a:r>
                        <a:rPr lang="en-US" sz="1800" dirty="0">
                          <a:solidFill>
                            <a:schemeClr val="tx1"/>
                          </a:solidFill>
                          <a:effectLst/>
                        </a:rPr>
                        <a:t>[0.487, 0.525]</a:t>
                      </a:r>
                      <a:endParaRPr lang="en-US" sz="1800" dirty="0">
                        <a:solidFill>
                          <a:schemeClr val="tx1"/>
                        </a:solidFill>
                        <a:effectLst/>
                        <a:latin typeface="Calibri"/>
                        <a:cs typeface="Times New Roman"/>
                      </a:endParaRPr>
                    </a:p>
                  </a:txBody>
                  <a:tcPr marL="31886" marR="31886" marT="0" marB="0"/>
                </a:tc>
                <a:tc hMerge="1">
                  <a:txBody>
                    <a:bodyPr/>
                    <a:lstStyle/>
                    <a:p>
                      <a:endParaRPr lang="en-US"/>
                    </a:p>
                  </a:txBody>
                  <a:tcPr/>
                </a:tc>
                <a:tc hMerge="1">
                  <a:txBody>
                    <a:bodyPr/>
                    <a:lstStyle/>
                    <a:p>
                      <a:endParaRPr lang="en-US"/>
                    </a:p>
                  </a:txBody>
                  <a:tcPr/>
                </a:tc>
              </a:tr>
              <a:tr h="337325">
                <a:tc>
                  <a:txBody>
                    <a:bodyPr/>
                    <a:lstStyle/>
                    <a:p>
                      <a:pPr algn="just">
                        <a:lnSpc>
                          <a:spcPct val="150000"/>
                        </a:lnSpc>
                        <a:spcAft>
                          <a:spcPts val="0"/>
                        </a:spcAft>
                      </a:pPr>
                      <a:r>
                        <a:rPr lang="en-US" sz="1800" dirty="0">
                          <a:solidFill>
                            <a:schemeClr val="tx1"/>
                          </a:solidFill>
                          <a:effectLst/>
                        </a:rPr>
                        <a:t>EGW-G×WG×E</a:t>
                      </a:r>
                      <a:endParaRPr lang="en-US" sz="1800" dirty="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b="1" u="sng" dirty="0">
                          <a:solidFill>
                            <a:schemeClr val="tx1"/>
                          </a:solidFill>
                          <a:effectLst/>
                        </a:rPr>
                        <a:t>0.211</a:t>
                      </a:r>
                      <a:endParaRPr lang="en-US" sz="1800" b="1" u="sng" dirty="0">
                        <a:solidFill>
                          <a:schemeClr val="tx1"/>
                        </a:solidFill>
                        <a:effectLst/>
                        <a:latin typeface="Calibri"/>
                        <a:cs typeface="Times New Roman"/>
                      </a:endParaRPr>
                    </a:p>
                  </a:txBody>
                  <a:tcPr marL="31886" marR="31886" marT="0" marB="0" anchor="b"/>
                </a:tc>
                <a:tc>
                  <a:txBody>
                    <a:bodyPr/>
                    <a:lstStyle/>
                    <a:p>
                      <a:pPr algn="ctr">
                        <a:lnSpc>
                          <a:spcPct val="150000"/>
                        </a:lnSpc>
                        <a:spcAft>
                          <a:spcPts val="0"/>
                        </a:spcAft>
                      </a:pPr>
                      <a:r>
                        <a:rPr lang="en-US" sz="1800" dirty="0">
                          <a:solidFill>
                            <a:schemeClr val="tx1"/>
                          </a:solidFill>
                          <a:effectLst/>
                        </a:rPr>
                        <a:t>[0.189, 0.233]</a:t>
                      </a:r>
                      <a:endParaRPr lang="en-US" sz="1800" dirty="0">
                        <a:solidFill>
                          <a:schemeClr val="tx1"/>
                        </a:solidFill>
                        <a:effectLst/>
                        <a:latin typeface="Calibri"/>
                        <a:cs typeface="Times New Roman"/>
                      </a:endParaRPr>
                    </a:p>
                  </a:txBody>
                  <a:tcPr marL="31886" marR="31886" marT="0" marB="0"/>
                </a:tc>
                <a:tc>
                  <a:txBody>
                    <a:bodyPr/>
                    <a:lstStyle/>
                    <a:p>
                      <a:pPr algn="ctr">
                        <a:lnSpc>
                          <a:spcPct val="150000"/>
                        </a:lnSpc>
                        <a:spcAft>
                          <a:spcPts val="0"/>
                        </a:spcAft>
                      </a:pPr>
                      <a:r>
                        <a:rPr lang="en-US" sz="1800" dirty="0">
                          <a:solidFill>
                            <a:schemeClr val="tx1"/>
                          </a:solidFill>
                          <a:effectLst/>
                        </a:rPr>
                        <a:t> </a:t>
                      </a:r>
                      <a:endParaRPr lang="en-US" sz="1800" dirty="0">
                        <a:solidFill>
                          <a:schemeClr val="tx1"/>
                        </a:solidFill>
                        <a:effectLst/>
                        <a:latin typeface="Calibri"/>
                        <a:cs typeface="Times New Roman"/>
                      </a:endParaRPr>
                    </a:p>
                  </a:txBody>
                  <a:tcPr marL="31886" marR="31886" marT="0" marB="0"/>
                </a:tc>
                <a:tc>
                  <a:txBody>
                    <a:bodyPr/>
                    <a:lstStyle/>
                    <a:p>
                      <a:pPr algn="ctr">
                        <a:lnSpc>
                          <a:spcPct val="150000"/>
                        </a:lnSpc>
                        <a:spcAft>
                          <a:spcPts val="0"/>
                        </a:spcAft>
                      </a:pPr>
                      <a:r>
                        <a:rPr lang="en-US" sz="1800" b="1" u="sng" dirty="0">
                          <a:solidFill>
                            <a:schemeClr val="tx1"/>
                          </a:solidFill>
                          <a:effectLst/>
                        </a:rPr>
                        <a:t>0.513</a:t>
                      </a:r>
                      <a:endParaRPr lang="en-US" sz="1800" b="1" u="sng" dirty="0">
                        <a:solidFill>
                          <a:schemeClr val="tx1"/>
                        </a:solidFill>
                        <a:effectLst/>
                        <a:latin typeface="Calibri"/>
                        <a:cs typeface="Times New Roman"/>
                      </a:endParaRPr>
                    </a:p>
                  </a:txBody>
                  <a:tcPr marL="31886" marR="31886" marT="0" marB="0" anchor="b"/>
                </a:tc>
                <a:tc gridSpan="3">
                  <a:txBody>
                    <a:bodyPr/>
                    <a:lstStyle/>
                    <a:p>
                      <a:pPr algn="ctr">
                        <a:lnSpc>
                          <a:spcPct val="150000"/>
                        </a:lnSpc>
                        <a:spcAft>
                          <a:spcPts val="0"/>
                        </a:spcAft>
                      </a:pPr>
                      <a:r>
                        <a:rPr lang="en-US" sz="1800" dirty="0">
                          <a:solidFill>
                            <a:schemeClr val="tx1"/>
                          </a:solidFill>
                          <a:effectLst/>
                        </a:rPr>
                        <a:t>[0.494, 0.532]</a:t>
                      </a:r>
                      <a:endParaRPr lang="en-US" sz="1800" dirty="0">
                        <a:solidFill>
                          <a:schemeClr val="tx1"/>
                        </a:solidFill>
                        <a:effectLst/>
                        <a:latin typeface="Calibri"/>
                        <a:cs typeface="Times New Roman"/>
                      </a:endParaRPr>
                    </a:p>
                  </a:txBody>
                  <a:tcPr marL="31886" marR="31886" marT="0" marB="0"/>
                </a:tc>
                <a:tc hMerge="1">
                  <a:txBody>
                    <a:bodyPr/>
                    <a:lstStyle/>
                    <a:p>
                      <a:endParaRPr lang="en-US"/>
                    </a:p>
                  </a:txBody>
                  <a:tcPr/>
                </a:tc>
                <a:tc hMerge="1">
                  <a:txBody>
                    <a:bodyPr/>
                    <a:lstStyle/>
                    <a:p>
                      <a:endParaRPr lang="en-US"/>
                    </a:p>
                  </a:txBody>
                  <a:tcPr/>
                </a:tc>
              </a:tr>
            </a:tbl>
          </a:graphicData>
        </a:graphic>
      </p:graphicFrame>
      <p:sp>
        <p:nvSpPr>
          <p:cNvPr id="3" name="TextBox 2"/>
          <p:cNvSpPr txBox="1"/>
          <p:nvPr/>
        </p:nvSpPr>
        <p:spPr>
          <a:xfrm>
            <a:off x="1791495" y="197050"/>
            <a:ext cx="5164362" cy="584775"/>
          </a:xfrm>
          <a:prstGeom prst="rect">
            <a:avLst/>
          </a:prstGeom>
          <a:noFill/>
        </p:spPr>
        <p:txBody>
          <a:bodyPr wrap="none" rtlCol="0">
            <a:spAutoFit/>
          </a:bodyPr>
          <a:lstStyle/>
          <a:p>
            <a:r>
              <a:rPr lang="en-US" sz="3200" b="1" dirty="0" smtClean="0"/>
              <a:t>PREDICTION ACCURACY</a:t>
            </a:r>
            <a:endParaRPr lang="en-US" sz="3200" b="1" dirty="0"/>
          </a:p>
        </p:txBody>
      </p:sp>
    </p:spTree>
    <p:extLst>
      <p:ext uri="{BB962C8B-B14F-4D97-AF65-F5344CB8AC3E}">
        <p14:creationId xmlns:p14="http://schemas.microsoft.com/office/powerpoint/2010/main" val="3307696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104"/>
          <p:cNvPicPr/>
          <p:nvPr/>
        </p:nvPicPr>
        <p:blipFill>
          <a:blip r:embed="rId2">
            <a:extLst>
              <a:ext uri="{28A0092B-C50C-407E-A947-70E740481C1C}">
                <a14:useLocalDpi xmlns:a14="http://schemas.microsoft.com/office/drawing/2010/main" val="0"/>
              </a:ext>
            </a:extLst>
          </a:blip>
          <a:srcRect/>
          <a:stretch>
            <a:fillRect/>
          </a:stretch>
        </p:blipFill>
        <p:spPr bwMode="auto">
          <a:xfrm>
            <a:off x="-74640" y="261254"/>
            <a:ext cx="8136290" cy="6643396"/>
          </a:xfrm>
          <a:prstGeom prst="rect">
            <a:avLst/>
          </a:prstGeom>
          <a:noFill/>
          <a:ln>
            <a:noFill/>
          </a:ln>
        </p:spPr>
      </p:pic>
      <p:sp>
        <p:nvSpPr>
          <p:cNvPr id="3" name="Rectangle 2"/>
          <p:cNvSpPr/>
          <p:nvPr/>
        </p:nvSpPr>
        <p:spPr>
          <a:xfrm>
            <a:off x="6354146" y="149539"/>
            <a:ext cx="2864498" cy="707886"/>
          </a:xfrm>
          <a:prstGeom prst="rect">
            <a:avLst/>
          </a:prstGeom>
        </p:spPr>
        <p:txBody>
          <a:bodyPr wrap="square">
            <a:spAutoFit/>
          </a:bodyPr>
          <a:lstStyle/>
          <a:p>
            <a:r>
              <a:rPr lang="en-US" dirty="0"/>
              <a:t>20%, 50% and 80% empirical percentiles </a:t>
            </a:r>
          </a:p>
        </p:txBody>
      </p:sp>
      <p:sp>
        <p:nvSpPr>
          <p:cNvPr id="2" name="Rectangle 1"/>
          <p:cNvSpPr/>
          <p:nvPr/>
        </p:nvSpPr>
        <p:spPr>
          <a:xfrm>
            <a:off x="7427168" y="1731449"/>
            <a:ext cx="1940767" cy="2554545"/>
          </a:xfrm>
          <a:prstGeom prst="rect">
            <a:avLst/>
          </a:prstGeom>
        </p:spPr>
        <p:txBody>
          <a:bodyPr wrap="square">
            <a:spAutoFit/>
          </a:bodyPr>
          <a:lstStyle/>
          <a:p>
            <a:r>
              <a:rPr lang="en-US" dirty="0"/>
              <a:t>62% of the top 20</a:t>
            </a:r>
            <a:r>
              <a:rPr lang="en-US" dirty="0" smtClean="0"/>
              <a:t>% lines (based on prediction) would </a:t>
            </a:r>
            <a:r>
              <a:rPr lang="en-US" dirty="0"/>
              <a:t>have a performance above the median</a:t>
            </a:r>
          </a:p>
        </p:txBody>
      </p:sp>
    </p:spTree>
    <p:extLst>
      <p:ext uri="{BB962C8B-B14F-4D97-AF65-F5344CB8AC3E}">
        <p14:creationId xmlns:p14="http://schemas.microsoft.com/office/powerpoint/2010/main" val="195076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05"/>
          <p:cNvPicPr/>
          <p:nvPr/>
        </p:nvPicPr>
        <p:blipFill>
          <a:blip r:embed="rId2">
            <a:extLst>
              <a:ext uri="{28A0092B-C50C-407E-A947-70E740481C1C}">
                <a14:useLocalDpi xmlns:a14="http://schemas.microsoft.com/office/drawing/2010/main" val="0"/>
              </a:ext>
            </a:extLst>
          </a:blip>
          <a:srcRect/>
          <a:stretch>
            <a:fillRect/>
          </a:stretch>
        </p:blipFill>
        <p:spPr bwMode="auto">
          <a:xfrm>
            <a:off x="0" y="116729"/>
            <a:ext cx="7711752" cy="6634265"/>
          </a:xfrm>
          <a:prstGeom prst="rect">
            <a:avLst/>
          </a:prstGeom>
          <a:noFill/>
          <a:ln>
            <a:noFill/>
          </a:ln>
        </p:spPr>
      </p:pic>
      <p:sp>
        <p:nvSpPr>
          <p:cNvPr id="2" name="Rectangle 1"/>
          <p:cNvSpPr/>
          <p:nvPr/>
        </p:nvSpPr>
        <p:spPr>
          <a:xfrm>
            <a:off x="6279502" y="224183"/>
            <a:ext cx="2864498" cy="707886"/>
          </a:xfrm>
          <a:prstGeom prst="rect">
            <a:avLst/>
          </a:prstGeom>
        </p:spPr>
        <p:txBody>
          <a:bodyPr wrap="square">
            <a:spAutoFit/>
          </a:bodyPr>
          <a:lstStyle/>
          <a:p>
            <a:r>
              <a:rPr lang="en-US" dirty="0"/>
              <a:t>20%, 50% and 80% empirical percentiles </a:t>
            </a:r>
          </a:p>
        </p:txBody>
      </p:sp>
      <p:sp>
        <p:nvSpPr>
          <p:cNvPr id="3" name="Rectangle 2"/>
          <p:cNvSpPr/>
          <p:nvPr/>
        </p:nvSpPr>
        <p:spPr>
          <a:xfrm>
            <a:off x="7198468" y="1467923"/>
            <a:ext cx="1809344" cy="2554545"/>
          </a:xfrm>
          <a:prstGeom prst="rect">
            <a:avLst/>
          </a:prstGeom>
        </p:spPr>
        <p:txBody>
          <a:bodyPr wrap="square">
            <a:spAutoFit/>
          </a:bodyPr>
          <a:lstStyle/>
          <a:p>
            <a:r>
              <a:rPr lang="en-US" dirty="0" smtClean="0"/>
              <a:t>80% of the </a:t>
            </a:r>
            <a:r>
              <a:rPr lang="en-US" dirty="0"/>
              <a:t>top 20% </a:t>
            </a:r>
            <a:r>
              <a:rPr lang="en-US" dirty="0" smtClean="0"/>
              <a:t>lines (base on prediction would </a:t>
            </a:r>
            <a:r>
              <a:rPr lang="en-US" dirty="0"/>
              <a:t>have a performance above the median</a:t>
            </a:r>
          </a:p>
        </p:txBody>
      </p:sp>
    </p:spTree>
    <p:extLst>
      <p:ext uri="{BB962C8B-B14F-4D97-AF65-F5344CB8AC3E}">
        <p14:creationId xmlns:p14="http://schemas.microsoft.com/office/powerpoint/2010/main" val="2345668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457200" y="0"/>
            <a:ext cx="8229600" cy="879475"/>
          </a:xfrm>
        </p:spPr>
        <p:txBody>
          <a:bodyPr/>
          <a:lstStyle/>
          <a:p>
            <a:pPr>
              <a:defRPr/>
            </a:pPr>
            <a:r>
              <a:rPr lang="en-US" sz="3600" b="1" dirty="0" smtClean="0">
                <a:solidFill>
                  <a:srgbClr val="C00000"/>
                </a:solidFill>
                <a:effectLst/>
                <a:cs typeface="Times New Roman" pitchFamily="18" charset="0"/>
              </a:rPr>
              <a:t>Multiplicative operator for GE </a:t>
            </a:r>
            <a:br>
              <a:rPr lang="en-US" sz="3600" b="1" dirty="0" smtClean="0">
                <a:solidFill>
                  <a:srgbClr val="C00000"/>
                </a:solidFill>
                <a:effectLst/>
                <a:cs typeface="Times New Roman" pitchFamily="18" charset="0"/>
              </a:rPr>
            </a:br>
            <a:r>
              <a:rPr lang="en-US" sz="2000" b="1" dirty="0" smtClean="0">
                <a:solidFill>
                  <a:srgbClr val="C00000"/>
                </a:solidFill>
                <a:effectLst/>
                <a:cs typeface="Times New Roman" pitchFamily="18" charset="0"/>
              </a:rPr>
              <a:t>(suggested since 1923 by RA Fisher and  W.A. McKenzie)</a:t>
            </a:r>
          </a:p>
        </p:txBody>
      </p:sp>
      <p:sp>
        <p:nvSpPr>
          <p:cNvPr id="535555" name="Rectangle 3"/>
          <p:cNvSpPr>
            <a:spLocks noGrp="1" noChangeArrowheads="1"/>
          </p:cNvSpPr>
          <p:nvPr>
            <p:ph type="body" idx="1"/>
          </p:nvPr>
        </p:nvSpPr>
        <p:spPr>
          <a:xfrm>
            <a:off x="457200" y="1257300"/>
            <a:ext cx="8229600" cy="5375975"/>
          </a:xfrm>
        </p:spPr>
        <p:txBody>
          <a:bodyPr/>
          <a:lstStyle/>
          <a:p>
            <a:pPr eaLnBrk="1" hangingPunct="1">
              <a:lnSpc>
                <a:spcPct val="90000"/>
              </a:lnSpc>
              <a:defRPr/>
            </a:pPr>
            <a:r>
              <a:rPr lang="en-US" sz="2800" dirty="0" smtClean="0">
                <a:effectLst/>
              </a:rPr>
              <a:t>Phenotype is the result of specific genotype responses, </a:t>
            </a:r>
            <a:r>
              <a:rPr lang="en-US" sz="2800" i="1" dirty="0">
                <a:effectLst/>
              </a:rPr>
              <a:t>g</a:t>
            </a:r>
            <a:r>
              <a:rPr lang="en-US" sz="2800" dirty="0" smtClean="0">
                <a:effectLst/>
              </a:rPr>
              <a:t>(</a:t>
            </a:r>
            <a:r>
              <a:rPr lang="en-US" sz="2800" i="1" dirty="0" smtClean="0">
                <a:effectLst/>
                <a:sym typeface="Symbol" pitchFamily="18" charset="2"/>
              </a:rPr>
              <a:t></a:t>
            </a:r>
            <a:r>
              <a:rPr lang="en-US" sz="2800" dirty="0" smtClean="0">
                <a:effectLst/>
              </a:rPr>
              <a:t>), to specific environmental effects, </a:t>
            </a:r>
            <a:r>
              <a:rPr lang="en-US" sz="2800" i="1" dirty="0" smtClean="0">
                <a:effectLst/>
              </a:rPr>
              <a:t>e</a:t>
            </a:r>
            <a:r>
              <a:rPr lang="en-US" sz="2800" dirty="0" smtClean="0">
                <a:effectLst/>
              </a:rPr>
              <a:t>(</a:t>
            </a:r>
            <a:r>
              <a:rPr lang="en-US" sz="2800" i="1" dirty="0" smtClean="0">
                <a:effectLst/>
                <a:sym typeface="Symbol" pitchFamily="18" charset="2"/>
              </a:rPr>
              <a:t></a:t>
            </a:r>
            <a:r>
              <a:rPr lang="en-US" sz="2800" dirty="0" smtClean="0">
                <a:effectLst/>
              </a:rPr>
              <a:t>)</a:t>
            </a:r>
          </a:p>
          <a:p>
            <a:pPr eaLnBrk="1" hangingPunct="1">
              <a:lnSpc>
                <a:spcPct val="90000"/>
              </a:lnSpc>
              <a:defRPr/>
            </a:pPr>
            <a:r>
              <a:rPr lang="en-US" sz="2800" dirty="0" smtClean="0">
                <a:effectLst/>
              </a:rPr>
              <a:t>It is proposed a joint multiplicative operator between these two effects -- </a:t>
            </a:r>
            <a:r>
              <a:rPr lang="en-US" sz="2800" i="1" dirty="0">
                <a:effectLst/>
              </a:rPr>
              <a:t>g</a:t>
            </a:r>
            <a:r>
              <a:rPr lang="en-US" sz="2800" dirty="0" smtClean="0">
                <a:effectLst/>
              </a:rPr>
              <a:t>(</a:t>
            </a:r>
            <a:r>
              <a:rPr lang="en-US" sz="2800" i="1" dirty="0" smtClean="0">
                <a:effectLst/>
                <a:sym typeface="Symbol" pitchFamily="18" charset="2"/>
              </a:rPr>
              <a:t></a:t>
            </a:r>
            <a:r>
              <a:rPr lang="en-US" sz="2800" dirty="0" smtClean="0">
                <a:effectLst/>
              </a:rPr>
              <a:t>)</a:t>
            </a:r>
            <a:r>
              <a:rPr lang="en-US" sz="2800" i="1" dirty="0">
                <a:effectLst/>
              </a:rPr>
              <a:t>e</a:t>
            </a:r>
            <a:r>
              <a:rPr lang="en-US" sz="2800" dirty="0" smtClean="0">
                <a:effectLst/>
              </a:rPr>
              <a:t>(</a:t>
            </a:r>
            <a:r>
              <a:rPr lang="en-US" sz="2800" i="1" dirty="0" smtClean="0">
                <a:effectLst/>
                <a:sym typeface="Symbol" pitchFamily="18" charset="2"/>
              </a:rPr>
              <a:t></a:t>
            </a:r>
            <a:r>
              <a:rPr lang="en-US" sz="2800" dirty="0" smtClean="0">
                <a:effectLst/>
              </a:rPr>
              <a:t>) -- to reflect non-</a:t>
            </a:r>
            <a:r>
              <a:rPr lang="en-US" sz="2800" dirty="0" err="1" smtClean="0">
                <a:effectLst/>
              </a:rPr>
              <a:t>additivity</a:t>
            </a:r>
            <a:r>
              <a:rPr lang="en-US" sz="2800" dirty="0" smtClean="0">
                <a:effectLst/>
              </a:rPr>
              <a:t> (i.e., non-</a:t>
            </a:r>
            <a:r>
              <a:rPr lang="en-US" sz="2800" dirty="0" err="1" smtClean="0">
                <a:effectLst/>
              </a:rPr>
              <a:t>separability</a:t>
            </a:r>
            <a:r>
              <a:rPr lang="en-US" sz="2800" dirty="0" smtClean="0">
                <a:effectLst/>
              </a:rPr>
              <a:t>), or </a:t>
            </a:r>
            <a:r>
              <a:rPr lang="en-US" sz="2800" dirty="0" err="1" smtClean="0">
                <a:effectLst/>
              </a:rPr>
              <a:t>additivity</a:t>
            </a:r>
            <a:r>
              <a:rPr lang="en-US" sz="2800" dirty="0" smtClean="0">
                <a:effectLst/>
              </a:rPr>
              <a:t> (i.e., </a:t>
            </a:r>
            <a:r>
              <a:rPr lang="en-US" sz="2800" dirty="0" err="1" smtClean="0">
                <a:effectLst/>
              </a:rPr>
              <a:t>separability</a:t>
            </a:r>
            <a:r>
              <a:rPr lang="en-US" sz="2800" dirty="0" smtClean="0">
                <a:effectLst/>
              </a:rPr>
              <a:t>) of effects .</a:t>
            </a:r>
          </a:p>
          <a:p>
            <a:pPr eaLnBrk="1" hangingPunct="1">
              <a:lnSpc>
                <a:spcPct val="90000"/>
              </a:lnSpc>
              <a:defRPr/>
            </a:pPr>
            <a:r>
              <a:rPr lang="en-US" sz="2800" dirty="0" smtClean="0">
                <a:effectLst/>
              </a:rPr>
              <a:t>In multi-environment trials (METs), </a:t>
            </a:r>
            <a:r>
              <a:rPr lang="en-US" sz="2800" dirty="0" err="1" smtClean="0">
                <a:effectLst/>
              </a:rPr>
              <a:t>additivity</a:t>
            </a:r>
            <a:r>
              <a:rPr lang="en-US" sz="2800" dirty="0" smtClean="0">
                <a:effectLst/>
              </a:rPr>
              <a:t> rarely occur, and a joint multiplicative operator of the </a:t>
            </a:r>
            <a:r>
              <a:rPr lang="en-US" sz="2800" i="1" dirty="0">
                <a:effectLst/>
              </a:rPr>
              <a:t>g</a:t>
            </a:r>
            <a:r>
              <a:rPr lang="en-US" sz="2800" dirty="0" smtClean="0">
                <a:effectLst/>
              </a:rPr>
              <a:t>(</a:t>
            </a:r>
            <a:r>
              <a:rPr lang="en-US" sz="2800" i="1" dirty="0" smtClean="0">
                <a:effectLst/>
                <a:sym typeface="Symbol" pitchFamily="18" charset="2"/>
              </a:rPr>
              <a:t></a:t>
            </a:r>
            <a:r>
              <a:rPr lang="en-US" sz="2800" dirty="0" smtClean="0">
                <a:effectLst/>
              </a:rPr>
              <a:t>)</a:t>
            </a:r>
            <a:r>
              <a:rPr lang="en-US" sz="2800" i="1" dirty="0">
                <a:effectLst/>
              </a:rPr>
              <a:t>e</a:t>
            </a:r>
            <a:r>
              <a:rPr lang="en-US" sz="2800" dirty="0" smtClean="0">
                <a:effectLst/>
              </a:rPr>
              <a:t>(</a:t>
            </a:r>
            <a:r>
              <a:rPr lang="en-US" sz="2800" i="1" dirty="0" smtClean="0">
                <a:effectLst/>
                <a:sym typeface="Symbol" pitchFamily="18" charset="2"/>
              </a:rPr>
              <a:t></a:t>
            </a:r>
            <a:r>
              <a:rPr lang="en-US" sz="2800" dirty="0" smtClean="0">
                <a:effectLst/>
              </a:rPr>
              <a:t>) type needs to be defined for studying the non-</a:t>
            </a:r>
            <a:r>
              <a:rPr lang="en-US" sz="2800" dirty="0" err="1" smtClean="0">
                <a:effectLst/>
              </a:rPr>
              <a:t>addtivity</a:t>
            </a:r>
            <a:r>
              <a:rPr lang="en-US" sz="2800" dirty="0" smtClean="0">
                <a:effectLst/>
              </a:rPr>
              <a:t> or </a:t>
            </a:r>
            <a:r>
              <a:rPr lang="en-US" sz="2800" dirty="0" err="1" smtClean="0">
                <a:effectLst/>
              </a:rPr>
              <a:t>additivity</a:t>
            </a:r>
            <a:r>
              <a:rPr lang="en-US" sz="2800" dirty="0" smtClean="0">
                <a:effectLst/>
              </a:rPr>
              <a:t> of effects.</a:t>
            </a:r>
          </a:p>
        </p:txBody>
      </p:sp>
    </p:spTree>
    <p:extLst>
      <p:ext uri="{BB962C8B-B14F-4D97-AF65-F5344CB8AC3E}">
        <p14:creationId xmlns:p14="http://schemas.microsoft.com/office/powerpoint/2010/main" val="356647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5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5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5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612" y="1045028"/>
            <a:ext cx="8770776" cy="5047071"/>
          </a:xfrm>
        </p:spPr>
        <p:txBody>
          <a:bodyPr/>
          <a:lstStyle/>
          <a:p>
            <a:endParaRPr lang="en-US" sz="2400" dirty="0" smtClean="0">
              <a:effectLst/>
            </a:endParaRPr>
          </a:p>
          <a:p>
            <a:r>
              <a:rPr lang="en-US" sz="2800" dirty="0" smtClean="0">
                <a:effectLst/>
              </a:rPr>
              <a:t>Modeling GE by multiplicative operators in multi-environments plant breeding trials  increase prediction of unobserved genotypes.</a:t>
            </a:r>
          </a:p>
          <a:p>
            <a:endParaRPr lang="en-US" sz="2800" dirty="0" smtClean="0">
              <a:effectLst/>
            </a:endParaRPr>
          </a:p>
          <a:p>
            <a:r>
              <a:rPr lang="en-US" sz="2800" dirty="0" smtClean="0">
                <a:effectLst/>
              </a:rPr>
              <a:t>The joint use of pedigree and markers when modeling GE increase prediction accuracy by exploiting information of relative and correlated environments.</a:t>
            </a:r>
          </a:p>
          <a:p>
            <a:endParaRPr lang="en-US" sz="2800" dirty="0" smtClean="0">
              <a:effectLst/>
            </a:endParaRPr>
          </a:p>
          <a:p>
            <a:endParaRPr lang="en-US" sz="2400" dirty="0" smtClean="0">
              <a:effectLst/>
            </a:endParaRPr>
          </a:p>
          <a:p>
            <a:endParaRPr lang="en-US" sz="2400" b="1" dirty="0" smtClean="0">
              <a:effectLst/>
            </a:endParaRPr>
          </a:p>
        </p:txBody>
      </p:sp>
      <p:sp>
        <p:nvSpPr>
          <p:cNvPr id="4" name="Title 3"/>
          <p:cNvSpPr>
            <a:spLocks noGrp="1"/>
          </p:cNvSpPr>
          <p:nvPr>
            <p:ph type="title"/>
          </p:nvPr>
        </p:nvSpPr>
        <p:spPr>
          <a:xfrm>
            <a:off x="457200" y="72542"/>
            <a:ext cx="8229600" cy="1139825"/>
          </a:xfrm>
        </p:spPr>
        <p:txBody>
          <a:bodyPr/>
          <a:lstStyle/>
          <a:p>
            <a:r>
              <a:rPr lang="en-US" b="1" dirty="0" smtClean="0">
                <a:effectLst/>
              </a:rPr>
              <a:t>CONCLUSIONS</a:t>
            </a:r>
            <a:endParaRPr lang="en-US" b="1" dirty="0">
              <a:effectLst/>
            </a:endParaRPr>
          </a:p>
        </p:txBody>
      </p:sp>
    </p:spTree>
    <p:extLst>
      <p:ext uri="{BB962C8B-B14F-4D97-AF65-F5344CB8AC3E}">
        <p14:creationId xmlns:p14="http://schemas.microsoft.com/office/powerpoint/2010/main" val="59346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45"/>
            <a:ext cx="8229600" cy="1139825"/>
          </a:xfrm>
        </p:spPr>
        <p:txBody>
          <a:bodyPr/>
          <a:lstStyle/>
          <a:p>
            <a:r>
              <a:rPr lang="en-US" b="1" dirty="0" smtClean="0">
                <a:effectLst/>
              </a:rPr>
              <a:t>CONCLUSIONS</a:t>
            </a:r>
            <a:endParaRPr lang="en-US" b="1" dirty="0">
              <a:effectLst/>
            </a:endParaRPr>
          </a:p>
        </p:txBody>
      </p:sp>
      <p:sp>
        <p:nvSpPr>
          <p:cNvPr id="3" name="Content Placeholder 2"/>
          <p:cNvSpPr>
            <a:spLocks noGrp="1"/>
          </p:cNvSpPr>
          <p:nvPr>
            <p:ph idx="1"/>
          </p:nvPr>
        </p:nvSpPr>
        <p:spPr>
          <a:xfrm>
            <a:off x="214607" y="969215"/>
            <a:ext cx="8229600" cy="3192237"/>
          </a:xfrm>
        </p:spPr>
        <p:txBody>
          <a:bodyPr/>
          <a:lstStyle/>
          <a:p>
            <a:r>
              <a:rPr lang="en-US" sz="2800" dirty="0">
                <a:effectLst/>
              </a:rPr>
              <a:t>C</a:t>
            </a:r>
            <a:r>
              <a:rPr lang="en-US" sz="2800" dirty="0" smtClean="0">
                <a:effectLst/>
              </a:rPr>
              <a:t>ovariance </a:t>
            </a:r>
            <a:r>
              <a:rPr lang="en-US" sz="2800" dirty="0">
                <a:effectLst/>
              </a:rPr>
              <a:t>function induced by a multiplicative mode of interaction is simply the </a:t>
            </a:r>
            <a:r>
              <a:rPr lang="en-US" sz="2800" dirty="0" err="1">
                <a:effectLst/>
              </a:rPr>
              <a:t>Hadamard</a:t>
            </a:r>
            <a:r>
              <a:rPr lang="en-US" sz="2800" dirty="0">
                <a:effectLst/>
              </a:rPr>
              <a:t> product of two covariance structures: one defining similarity based on markers (the </a:t>
            </a:r>
            <a:r>
              <a:rPr lang="en-US" sz="2800" b="1" dirty="0">
                <a:effectLst/>
              </a:rPr>
              <a:t>G</a:t>
            </a:r>
            <a:r>
              <a:rPr lang="en-US" sz="2800" dirty="0">
                <a:effectLst/>
              </a:rPr>
              <a:t> matrix used in standard GBLUP) and one describing similarity between records due to ECs (</a:t>
            </a:r>
            <a:r>
              <a:rPr lang="en-US" sz="2800" b="1" dirty="0">
                <a:effectLst/>
              </a:rPr>
              <a:t>Ω</a:t>
            </a:r>
            <a:r>
              <a:rPr lang="en-US" sz="2800" dirty="0" smtClean="0">
                <a:effectLst/>
              </a:rPr>
              <a:t>)</a:t>
            </a:r>
            <a:endParaRPr lang="en-US" sz="2800" dirty="0">
              <a:effectLst/>
            </a:endParaRPr>
          </a:p>
        </p:txBody>
      </p:sp>
      <p:sp>
        <p:nvSpPr>
          <p:cNvPr id="5" name="Content Placeholder 2"/>
          <p:cNvSpPr txBox="1">
            <a:spLocks/>
          </p:cNvSpPr>
          <p:nvPr/>
        </p:nvSpPr>
        <p:spPr bwMode="auto">
          <a:xfrm>
            <a:off x="195942" y="3923522"/>
            <a:ext cx="8948057" cy="306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r>
              <a:rPr lang="en-US" sz="2800" kern="0" dirty="0" smtClean="0">
                <a:effectLst/>
              </a:rPr>
              <a:t>For the </a:t>
            </a:r>
            <a:r>
              <a:rPr lang="en-US" sz="2800" kern="0" dirty="0" err="1" smtClean="0">
                <a:effectLst/>
              </a:rPr>
              <a:t>Arvalis</a:t>
            </a:r>
            <a:r>
              <a:rPr lang="en-US" sz="2800" kern="0" dirty="0" smtClean="0">
                <a:effectLst/>
              </a:rPr>
              <a:t> data set and incorporating the interaction defined by the cell-by-cell product of </a:t>
            </a:r>
            <a:r>
              <a:rPr lang="en-US" sz="2800" b="1" kern="0" dirty="0" smtClean="0">
                <a:effectLst/>
              </a:rPr>
              <a:t>GΩ</a:t>
            </a:r>
            <a:r>
              <a:rPr lang="en-US" sz="2800" kern="0" dirty="0" smtClean="0">
                <a:effectLst/>
              </a:rPr>
              <a:t>  </a:t>
            </a:r>
          </a:p>
          <a:p>
            <a:pPr marL="0" indent="0">
              <a:buNone/>
            </a:pPr>
            <a:r>
              <a:rPr lang="en-US" sz="2800" kern="0" dirty="0">
                <a:effectLst/>
              </a:rPr>
              <a:t> </a:t>
            </a:r>
            <a:r>
              <a:rPr lang="en-US" sz="2800" kern="0" dirty="0" smtClean="0">
                <a:effectLst/>
              </a:rPr>
              <a:t>  </a:t>
            </a:r>
            <a:r>
              <a:rPr lang="en-US" sz="2800" kern="0" dirty="0" smtClean="0">
                <a:effectLst/>
                <a:sym typeface="Wingdings" pitchFamily="2" charset="2"/>
              </a:rPr>
              <a:t> </a:t>
            </a:r>
            <a:r>
              <a:rPr lang="en-US" sz="2800" kern="0" dirty="0" smtClean="0">
                <a:effectLst/>
              </a:rPr>
              <a:t>24% (CV1) and 21% (CV2) increased in</a:t>
            </a:r>
          </a:p>
          <a:p>
            <a:pPr marL="0" indent="0">
              <a:buNone/>
            </a:pPr>
            <a:r>
              <a:rPr lang="en-US" sz="2800" kern="0" dirty="0">
                <a:effectLst/>
              </a:rPr>
              <a:t> </a:t>
            </a:r>
            <a:r>
              <a:rPr lang="en-US" sz="2800" kern="0" dirty="0" smtClean="0">
                <a:effectLst/>
              </a:rPr>
              <a:t>      prediction accuracy is observed as compared</a:t>
            </a:r>
          </a:p>
          <a:p>
            <a:pPr marL="0" indent="0">
              <a:buNone/>
            </a:pPr>
            <a:r>
              <a:rPr lang="en-US" sz="2800" kern="0" dirty="0">
                <a:effectLst/>
              </a:rPr>
              <a:t> </a:t>
            </a:r>
            <a:r>
              <a:rPr lang="en-US" sz="2800" kern="0" dirty="0" smtClean="0">
                <a:effectLst/>
              </a:rPr>
              <a:t>      with the model that does not include interaction</a:t>
            </a:r>
          </a:p>
          <a:p>
            <a:pPr marL="0" indent="0">
              <a:buFont typeface="Wingdings" pitchFamily="2" charset="2"/>
              <a:buNone/>
            </a:pPr>
            <a:endParaRPr lang="en-US" kern="0" dirty="0" smtClean="0">
              <a:effectLst/>
            </a:endParaRPr>
          </a:p>
          <a:p>
            <a:endParaRPr lang="en-US" kern="0" dirty="0"/>
          </a:p>
        </p:txBody>
      </p:sp>
    </p:spTree>
    <p:extLst>
      <p:ext uri="{BB962C8B-B14F-4D97-AF65-F5344CB8AC3E}">
        <p14:creationId xmlns:p14="http://schemas.microsoft.com/office/powerpoint/2010/main" val="134612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smtClean="0"/>
          </a:p>
          <a:p>
            <a:pPr marL="0" indent="0">
              <a:buFont typeface="Wingdings" pitchFamily="2" charset="2"/>
              <a:buNone/>
              <a:defRPr/>
            </a:pPr>
            <a:r>
              <a:rPr lang="en-US" dirty="0"/>
              <a:t> </a:t>
            </a:r>
            <a:r>
              <a:rPr lang="en-US" dirty="0" smtClean="0"/>
              <a:t>		</a:t>
            </a:r>
            <a:r>
              <a:rPr lang="en-US" dirty="0" smtClean="0">
                <a:hlinkClick r:id="rId2"/>
              </a:rPr>
              <a:t>http</a:t>
            </a:r>
            <a:r>
              <a:rPr lang="en-US" dirty="0">
                <a:hlinkClick r:id="rId2"/>
              </a:rPr>
              <a:t>://genomics.cimmyt.org</a:t>
            </a:r>
            <a:r>
              <a:rPr lang="en-US" dirty="0"/>
              <a:t>                         </a:t>
            </a:r>
            <a:endParaRPr lang="en-US" dirty="0" smtClean="0"/>
          </a:p>
          <a:p>
            <a:pPr marL="0" indent="0">
              <a:buFont typeface="Wingdings" pitchFamily="2" charset="2"/>
              <a:buNone/>
              <a:defRPr/>
            </a:pPr>
            <a:endParaRPr lang="en-US" dirty="0"/>
          </a:p>
          <a:p>
            <a:pPr marL="0" indent="0" algn="ctr">
              <a:buFont typeface="Wingdings" pitchFamily="2" charset="2"/>
              <a:buNone/>
              <a:defRPr/>
            </a:pPr>
            <a:r>
              <a:rPr lang="en-US" dirty="0" smtClean="0"/>
              <a:t>Thanks!!</a:t>
            </a:r>
          </a:p>
          <a:p>
            <a:pPr marL="0" indent="0" algn="ctr">
              <a:buFont typeface="Wingdings" pitchFamily="2" charset="2"/>
              <a:buNone/>
              <a:defRPr/>
            </a:pPr>
            <a:endParaRPr lang="en-US" dirty="0" smtClean="0"/>
          </a:p>
          <a:p>
            <a:pPr marL="0" indent="0" algn="ctr">
              <a:buFont typeface="Wingdings" pitchFamily="2" charset="2"/>
              <a:buNone/>
              <a:defRPr/>
            </a:pPr>
            <a:r>
              <a:rPr lang="en-US" b="1" dirty="0" smtClean="0">
                <a:effectLst/>
                <a:hlinkClick r:id="rId3"/>
              </a:rPr>
              <a:t>j.crossa@cgiar.org</a:t>
            </a:r>
            <a:r>
              <a:rPr lang="en-US" b="1" dirty="0" smtClean="0">
                <a:effectLst/>
              </a:rPr>
              <a:t> </a:t>
            </a:r>
          </a:p>
          <a:p>
            <a:pPr marL="0" indent="0">
              <a:buFont typeface="Wingdings" pitchFamily="2" charset="2"/>
              <a:buNone/>
              <a:defRPr/>
            </a:pPr>
            <a:endParaRPr lang="en-US" dirty="0" smtClean="0"/>
          </a:p>
        </p:txBody>
      </p:sp>
    </p:spTree>
    <p:extLst>
      <p:ext uri="{BB962C8B-B14F-4D97-AF65-F5344CB8AC3E}">
        <p14:creationId xmlns:p14="http://schemas.microsoft.com/office/powerpoint/2010/main" val="2357348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57135" y="0"/>
            <a:ext cx="7820025" cy="1131376"/>
          </a:xfrm>
        </p:spPr>
        <p:txBody>
          <a:bodyPr/>
          <a:lstStyle/>
          <a:p>
            <a:pPr algn="ctr" eaLnBrk="1" hangingPunct="1"/>
            <a:r>
              <a:rPr lang="en-US" sz="2800" dirty="0" smtClean="0">
                <a:solidFill>
                  <a:srgbClr val="FFFF00"/>
                </a:solidFill>
                <a:sym typeface="Wingdings" pitchFamily="2" charset="2"/>
              </a:rPr>
              <a:t/>
            </a:r>
            <a:br>
              <a:rPr lang="en-US" sz="2800" dirty="0" smtClean="0">
                <a:solidFill>
                  <a:srgbClr val="FFFF00"/>
                </a:solidFill>
                <a:sym typeface="Wingdings" pitchFamily="2" charset="2"/>
              </a:rPr>
            </a:br>
            <a:r>
              <a:rPr lang="en-US" sz="2800" dirty="0" smtClean="0">
                <a:solidFill>
                  <a:srgbClr val="C00000"/>
                </a:solidFill>
                <a:effectLst/>
                <a:sym typeface="Wingdings" pitchFamily="2" charset="2"/>
              </a:rPr>
              <a:t>BASELINE MODEL</a:t>
            </a:r>
            <a:r>
              <a:rPr lang="en-US" sz="3200" b="0" i="1" dirty="0" smtClean="0">
                <a:solidFill>
                  <a:srgbClr val="C00000"/>
                </a:solidFill>
                <a:effectLst/>
              </a:rPr>
              <a:t/>
            </a:r>
            <a:br>
              <a:rPr lang="en-US" sz="3200" b="0" i="1" dirty="0" smtClean="0">
                <a:solidFill>
                  <a:srgbClr val="C00000"/>
                </a:solidFill>
                <a:effectLst/>
              </a:rPr>
            </a:br>
            <a:r>
              <a:rPr lang="en-US" sz="3200" b="0" i="1" dirty="0" smtClean="0">
                <a:solidFill>
                  <a:srgbClr val="FFFF00"/>
                </a:solidFill>
              </a:rPr>
              <a:t/>
            </a:r>
            <a:br>
              <a:rPr lang="en-US" sz="3200" b="0" i="1" dirty="0" smtClean="0">
                <a:solidFill>
                  <a:srgbClr val="FFFF00"/>
                </a:solidFill>
              </a:rPr>
            </a:br>
            <a:endParaRPr lang="en-US" sz="3200" b="0" dirty="0" smtClean="0">
              <a:solidFill>
                <a:srgbClr val="FFFF00"/>
              </a:solidFill>
            </a:endParaRPr>
          </a:p>
        </p:txBody>
      </p:sp>
      <p:sp>
        <p:nvSpPr>
          <p:cNvPr id="5123" name="Content Placeholder 2"/>
          <p:cNvSpPr>
            <a:spLocks noGrp="1"/>
          </p:cNvSpPr>
          <p:nvPr>
            <p:ph idx="1"/>
          </p:nvPr>
        </p:nvSpPr>
        <p:spPr>
          <a:xfrm>
            <a:off x="1101725" y="484807"/>
            <a:ext cx="7820025" cy="1508125"/>
          </a:xfrm>
        </p:spPr>
        <p:txBody>
          <a:bodyPr/>
          <a:lstStyle/>
          <a:p>
            <a:pPr marL="0" indent="0" eaLnBrk="1" hangingPunct="1">
              <a:buFont typeface="Wingdings 3" pitchFamily="18" charset="2"/>
              <a:buNone/>
            </a:pPr>
            <a:r>
              <a:rPr lang="en-US" sz="2400" dirty="0" smtClean="0">
                <a:effectLst/>
                <a:cs typeface="Times New Roman" pitchFamily="18" charset="0"/>
              </a:rPr>
              <a:t>Response of the </a:t>
            </a:r>
            <a:r>
              <a:rPr lang="en-US" sz="2400" dirty="0" err="1" smtClean="0">
                <a:effectLst/>
                <a:cs typeface="Times New Roman" pitchFamily="18" charset="0"/>
              </a:rPr>
              <a:t>i</a:t>
            </a:r>
            <a:r>
              <a:rPr lang="en-US" sz="2400" baseline="30000" dirty="0" err="1" smtClean="0">
                <a:effectLst/>
                <a:cs typeface="Times New Roman" pitchFamily="18" charset="0"/>
              </a:rPr>
              <a:t>th</a:t>
            </a:r>
            <a:r>
              <a:rPr lang="en-US" sz="2400" dirty="0" smtClean="0">
                <a:effectLst/>
                <a:cs typeface="Times New Roman" pitchFamily="18" charset="0"/>
              </a:rPr>
              <a:t> genotype in the </a:t>
            </a:r>
            <a:r>
              <a:rPr lang="en-US" sz="2400" dirty="0" err="1" smtClean="0">
                <a:effectLst/>
                <a:cs typeface="Times New Roman" pitchFamily="18" charset="0"/>
              </a:rPr>
              <a:t>j</a:t>
            </a:r>
            <a:r>
              <a:rPr lang="en-US" sz="2400" baseline="30000" dirty="0" err="1" smtClean="0">
                <a:effectLst/>
                <a:cs typeface="Times New Roman" pitchFamily="18" charset="0"/>
              </a:rPr>
              <a:t>th</a:t>
            </a:r>
            <a:r>
              <a:rPr lang="en-US" sz="2400" dirty="0" smtClean="0">
                <a:effectLst/>
                <a:cs typeface="Times New Roman" pitchFamily="18" charset="0"/>
              </a:rPr>
              <a:t> environment</a:t>
            </a:r>
            <a:endParaRPr lang="es-MX" sz="2400" dirty="0" smtClean="0">
              <a:effectLst/>
              <a:cs typeface="Times New Roman" pitchFamily="18" charset="0"/>
            </a:endParaRPr>
          </a:p>
          <a:p>
            <a:pPr marL="0" indent="0" eaLnBrk="1" hangingPunct="1">
              <a:buFont typeface="Wingdings 3" pitchFamily="18" charset="2"/>
              <a:buNone/>
            </a:pPr>
            <a:r>
              <a:rPr lang="en-US" sz="2800" i="1" dirty="0" smtClean="0">
                <a:solidFill>
                  <a:srgbClr val="FFFF00"/>
                </a:solidFill>
              </a:rPr>
              <a:t/>
            </a:r>
            <a:br>
              <a:rPr lang="en-US" sz="2800" i="1" dirty="0" smtClean="0">
                <a:solidFill>
                  <a:srgbClr val="FFFF00"/>
                </a:solidFill>
              </a:rPr>
            </a:br>
            <a:endParaRPr lang="en-US" dirty="0" smtClean="0"/>
          </a:p>
        </p:txBody>
      </p:sp>
      <p:graphicFrame>
        <p:nvGraphicFramePr>
          <p:cNvPr id="5124" name="Object 3"/>
          <p:cNvGraphicFramePr>
            <a:graphicFrameLocks noChangeAspect="1"/>
          </p:cNvGraphicFramePr>
          <p:nvPr>
            <p:extLst>
              <p:ext uri="{D42A27DB-BD31-4B8C-83A1-F6EECF244321}">
                <p14:modId xmlns:p14="http://schemas.microsoft.com/office/powerpoint/2010/main" val="3618461636"/>
              </p:ext>
            </p:extLst>
          </p:nvPr>
        </p:nvGraphicFramePr>
        <p:xfrm>
          <a:off x="2494126" y="1083403"/>
          <a:ext cx="3401026" cy="630678"/>
        </p:xfrm>
        <a:graphic>
          <a:graphicData uri="http://schemas.openxmlformats.org/presentationml/2006/ole">
            <mc:AlternateContent xmlns:mc="http://schemas.openxmlformats.org/markup-compatibility/2006">
              <mc:Choice xmlns:v="urn:schemas-microsoft-com:vml" Requires="v">
                <p:oleObj spid="_x0000_s23644" name="Equation" r:id="rId3" imgW="3047760" imgH="520560" progId="Equation.3">
                  <p:embed/>
                </p:oleObj>
              </mc:Choice>
              <mc:Fallback>
                <p:oleObj name="Equation" r:id="rId3" imgW="3047760" imgH="520560" progId="Equation.3">
                  <p:embed/>
                  <p:pic>
                    <p:nvPicPr>
                      <p:cNvPr id="0" name=""/>
                      <p:cNvPicPr>
                        <a:picLocks noChangeAspect="1" noChangeArrowheads="1"/>
                      </p:cNvPicPr>
                      <p:nvPr/>
                    </p:nvPicPr>
                    <p:blipFill>
                      <a:blip r:embed="rId4"/>
                      <a:srcRect/>
                      <a:stretch>
                        <a:fillRect/>
                      </a:stretch>
                    </p:blipFill>
                    <p:spPr bwMode="auto">
                      <a:xfrm>
                        <a:off x="2494126" y="1083403"/>
                        <a:ext cx="3401026" cy="630678"/>
                      </a:xfrm>
                      <a:prstGeom prst="rect">
                        <a:avLst/>
                      </a:prstGeom>
                      <a:solidFill>
                        <a:srgbClr val="FFFFFF"/>
                      </a:solidFill>
                      <a:ln>
                        <a:noFill/>
                      </a:ln>
                      <a:effectLst>
                        <a:outerShdw dist="35921" dir="2700000" algn="ctr" rotWithShape="0">
                          <a:srgbClr val="000066"/>
                        </a:outerShdw>
                      </a:effectLst>
                      <a:extLst/>
                    </p:spPr>
                  </p:pic>
                </p:oleObj>
              </mc:Fallback>
            </mc:AlternateContent>
          </a:graphicData>
        </a:graphic>
      </p:graphicFrame>
      <p:cxnSp>
        <p:nvCxnSpPr>
          <p:cNvPr id="7175" name="Elbow Connector 13"/>
          <p:cNvCxnSpPr>
            <a:cxnSpLocks noChangeShapeType="1"/>
          </p:cNvCxnSpPr>
          <p:nvPr/>
        </p:nvCxnSpPr>
        <p:spPr bwMode="auto">
          <a:xfrm rot="16200000" flipH="1">
            <a:off x="8001000" y="3994150"/>
            <a:ext cx="1841500" cy="457200"/>
          </a:xfrm>
          <a:prstGeom prst="bent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 name="Object 1"/>
          <p:cNvGraphicFramePr>
            <a:graphicFrameLocks noChangeAspect="1"/>
          </p:cNvGraphicFramePr>
          <p:nvPr>
            <p:extLst>
              <p:ext uri="{D42A27DB-BD31-4B8C-83A1-F6EECF244321}">
                <p14:modId xmlns:p14="http://schemas.microsoft.com/office/powerpoint/2010/main" val="51683773"/>
              </p:ext>
            </p:extLst>
          </p:nvPr>
        </p:nvGraphicFramePr>
        <p:xfrm>
          <a:off x="139484" y="2298229"/>
          <a:ext cx="3642102" cy="654050"/>
        </p:xfrm>
        <a:graphic>
          <a:graphicData uri="http://schemas.openxmlformats.org/presentationml/2006/ole">
            <mc:AlternateContent xmlns:mc="http://schemas.openxmlformats.org/markup-compatibility/2006">
              <mc:Choice xmlns:v="urn:schemas-microsoft-com:vml" Requires="v">
                <p:oleObj spid="_x0000_s23645" name="Equation" r:id="rId5" imgW="2933640" imgH="520560" progId="Equation.3">
                  <p:embed/>
                </p:oleObj>
              </mc:Choice>
              <mc:Fallback>
                <p:oleObj name="Equation" r:id="rId5" imgW="2933640" imgH="520560" progId="Equation.3">
                  <p:embed/>
                  <p:pic>
                    <p:nvPicPr>
                      <p:cNvPr id="0" name="Object 3"/>
                      <p:cNvPicPr>
                        <a:picLocks noChangeAspect="1" noChangeArrowheads="1"/>
                      </p:cNvPicPr>
                      <p:nvPr/>
                    </p:nvPicPr>
                    <p:blipFill>
                      <a:blip r:embed="rId6"/>
                      <a:srcRect/>
                      <a:stretch>
                        <a:fillRect/>
                      </a:stretch>
                    </p:blipFill>
                    <p:spPr bwMode="auto">
                      <a:xfrm>
                        <a:off x="139484" y="2298229"/>
                        <a:ext cx="3642102" cy="654050"/>
                      </a:xfrm>
                      <a:prstGeom prst="rect">
                        <a:avLst/>
                      </a:prstGeom>
                      <a:solidFill>
                        <a:srgbClr val="FFFFFF"/>
                      </a:solidFill>
                      <a:ln>
                        <a:noFill/>
                      </a:ln>
                      <a:effectLst>
                        <a:outerShdw dist="35921" dir="2700000" algn="ctr" rotWithShape="0">
                          <a:srgbClr val="000066"/>
                        </a:outerShdw>
                      </a:effectLst>
                    </p:spPr>
                  </p:pic>
                </p:oleObj>
              </mc:Fallback>
            </mc:AlternateContent>
          </a:graphicData>
        </a:graphic>
      </p:graphicFrame>
      <p:sp>
        <p:nvSpPr>
          <p:cNvPr id="3" name="TextBox 2"/>
          <p:cNvSpPr txBox="1"/>
          <p:nvPr/>
        </p:nvSpPr>
        <p:spPr>
          <a:xfrm>
            <a:off x="2203817" y="1737697"/>
            <a:ext cx="4296369" cy="523220"/>
          </a:xfrm>
          <a:prstGeom prst="rect">
            <a:avLst/>
          </a:prstGeom>
          <a:noFill/>
          <a:ln cmpd="dbl">
            <a:solidFill>
              <a:schemeClr val="tx1"/>
            </a:solidFill>
          </a:ln>
        </p:spPr>
        <p:txBody>
          <a:bodyPr wrap="none" rtlCol="0">
            <a:spAutoFit/>
          </a:bodyPr>
          <a:lstStyle/>
          <a:p>
            <a:r>
              <a:rPr lang="en-US" sz="2800" b="1" dirty="0" smtClean="0">
                <a:solidFill>
                  <a:srgbClr val="C00000"/>
                </a:solidFill>
              </a:rPr>
              <a:t>Product operator for GE</a:t>
            </a:r>
            <a:endParaRPr lang="en-US" sz="2800" b="1" dirty="0">
              <a:solidFill>
                <a:srgbClr val="C0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323136694"/>
              </p:ext>
            </p:extLst>
          </p:nvPr>
        </p:nvGraphicFramePr>
        <p:xfrm>
          <a:off x="160255" y="3089615"/>
          <a:ext cx="4459871" cy="682729"/>
        </p:xfrm>
        <a:graphic>
          <a:graphicData uri="http://schemas.openxmlformats.org/presentationml/2006/ole">
            <mc:AlternateContent xmlns:mc="http://schemas.openxmlformats.org/markup-compatibility/2006">
              <mc:Choice xmlns:v="urn:schemas-microsoft-com:vml" Requires="v">
                <p:oleObj spid="_x0000_s23646" name="Equation" r:id="rId7" imgW="4254480" imgH="558720" progId="Equation.3">
                  <p:embed/>
                </p:oleObj>
              </mc:Choice>
              <mc:Fallback>
                <p:oleObj name="Equation" r:id="rId7" imgW="4254480" imgH="558720" progId="Equation.3">
                  <p:embed/>
                  <p:pic>
                    <p:nvPicPr>
                      <p:cNvPr id="0" name="Object 4"/>
                      <p:cNvPicPr>
                        <a:picLocks noChangeAspect="1" noChangeArrowheads="1"/>
                      </p:cNvPicPr>
                      <p:nvPr/>
                    </p:nvPicPr>
                    <p:blipFill>
                      <a:blip r:embed="rId8"/>
                      <a:srcRect/>
                      <a:stretch>
                        <a:fillRect/>
                      </a:stretch>
                    </p:blipFill>
                    <p:spPr bwMode="auto">
                      <a:xfrm>
                        <a:off x="160255" y="3089615"/>
                        <a:ext cx="4459871" cy="682729"/>
                      </a:xfrm>
                      <a:prstGeom prst="rect">
                        <a:avLst/>
                      </a:prstGeom>
                      <a:solidFill>
                        <a:srgbClr val="FFFFFF"/>
                      </a:solidFill>
                      <a:ln>
                        <a:noFill/>
                      </a:ln>
                      <a:effectLst>
                        <a:outerShdw dist="35921" dir="2700000" algn="ctr" rotWithShape="0">
                          <a:srgbClr val="000066"/>
                        </a:outerShdw>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24986445"/>
              </p:ext>
            </p:extLst>
          </p:nvPr>
        </p:nvGraphicFramePr>
        <p:xfrm>
          <a:off x="174293" y="3918372"/>
          <a:ext cx="4160380" cy="704000"/>
        </p:xfrm>
        <a:graphic>
          <a:graphicData uri="http://schemas.openxmlformats.org/presentationml/2006/ole">
            <mc:AlternateContent xmlns:mc="http://schemas.openxmlformats.org/markup-compatibility/2006">
              <mc:Choice xmlns:v="urn:schemas-microsoft-com:vml" Requires="v">
                <p:oleObj spid="_x0000_s23647" name="Equation" r:id="rId9" imgW="3848040" imgH="558720" progId="Equation.3">
                  <p:embed/>
                </p:oleObj>
              </mc:Choice>
              <mc:Fallback>
                <p:oleObj name="Equation" r:id="rId9" imgW="3848040" imgH="558720" progId="Equation.3">
                  <p:embed/>
                  <p:pic>
                    <p:nvPicPr>
                      <p:cNvPr id="0" name="Object 5"/>
                      <p:cNvPicPr>
                        <a:picLocks noChangeAspect="1" noChangeArrowheads="1"/>
                      </p:cNvPicPr>
                      <p:nvPr/>
                    </p:nvPicPr>
                    <p:blipFill>
                      <a:blip r:embed="rId10"/>
                      <a:srcRect/>
                      <a:stretch>
                        <a:fillRect/>
                      </a:stretch>
                    </p:blipFill>
                    <p:spPr bwMode="auto">
                      <a:xfrm>
                        <a:off x="174293" y="3918372"/>
                        <a:ext cx="4160380" cy="704000"/>
                      </a:xfrm>
                      <a:prstGeom prst="rect">
                        <a:avLst/>
                      </a:prstGeom>
                      <a:solidFill>
                        <a:srgbClr val="FFFFFF"/>
                      </a:solidFill>
                      <a:ln>
                        <a:noFill/>
                      </a:ln>
                      <a:effectLst>
                        <a:outerShdw dist="35921" dir="2700000" algn="ctr" rotWithShape="0">
                          <a:srgbClr val="000066"/>
                        </a:outerShdw>
                      </a:effectLst>
                    </p:spPr>
                  </p:pic>
                </p:oleObj>
              </mc:Fallback>
            </mc:AlternateContent>
          </a:graphicData>
        </a:graphic>
      </p:graphicFrame>
      <p:sp>
        <p:nvSpPr>
          <p:cNvPr id="10" name="Oval 9"/>
          <p:cNvSpPr/>
          <p:nvPr/>
        </p:nvSpPr>
        <p:spPr bwMode="auto">
          <a:xfrm>
            <a:off x="2342147" y="2260916"/>
            <a:ext cx="850232" cy="666767"/>
          </a:xfrm>
          <a:prstGeom prst="ellipse">
            <a:avLst/>
          </a:prstGeom>
          <a:noFill/>
          <a:ln w="12700" cap="sq"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2999874" y="3080083"/>
            <a:ext cx="1026694" cy="666767"/>
          </a:xfrm>
          <a:prstGeom prst="ellipse">
            <a:avLst/>
          </a:prstGeom>
          <a:noFill/>
          <a:ln w="12700" cap="sq"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2679032" y="3928661"/>
            <a:ext cx="1026694" cy="666767"/>
          </a:xfrm>
          <a:prstGeom prst="ellipse">
            <a:avLst/>
          </a:prstGeom>
          <a:noFill/>
          <a:ln w="12700" cap="sq"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14" name="Straight Arrow Connector 13"/>
          <p:cNvCxnSpPr>
            <a:endCxn id="30" idx="1"/>
          </p:cNvCxnSpPr>
          <p:nvPr/>
        </p:nvCxnSpPr>
        <p:spPr bwMode="auto">
          <a:xfrm>
            <a:off x="3796609" y="2594299"/>
            <a:ext cx="1799704" cy="0"/>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stCxn id="6" idx="3"/>
            <a:endCxn id="36" idx="1"/>
          </p:cNvCxnSpPr>
          <p:nvPr/>
        </p:nvCxnSpPr>
        <p:spPr bwMode="auto">
          <a:xfrm flipV="1">
            <a:off x="4620126" y="3413466"/>
            <a:ext cx="1282908" cy="17513"/>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stCxn id="7" idx="3"/>
          </p:cNvCxnSpPr>
          <p:nvPr/>
        </p:nvCxnSpPr>
        <p:spPr bwMode="auto">
          <a:xfrm flipV="1">
            <a:off x="4334673" y="4262044"/>
            <a:ext cx="1568361" cy="8328"/>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3796609" y="5344395"/>
            <a:ext cx="2106425" cy="0"/>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5596313" y="2394244"/>
            <a:ext cx="2892138" cy="400110"/>
          </a:xfrm>
          <a:prstGeom prst="rect">
            <a:avLst/>
          </a:prstGeom>
          <a:solidFill>
            <a:srgbClr val="00B0F0"/>
          </a:solidFill>
        </p:spPr>
        <p:txBody>
          <a:bodyPr wrap="none" rtlCol="0">
            <a:spAutoFit/>
          </a:bodyPr>
          <a:lstStyle/>
          <a:p>
            <a:r>
              <a:rPr lang="en-US" dirty="0" err="1" smtClean="0"/>
              <a:t>Regresion</a:t>
            </a:r>
            <a:r>
              <a:rPr lang="en-US" dirty="0" smtClean="0"/>
              <a:t> on site mean</a:t>
            </a:r>
            <a:endParaRPr lang="en-US" dirty="0"/>
          </a:p>
        </p:txBody>
      </p:sp>
      <p:sp>
        <p:nvSpPr>
          <p:cNvPr id="36" name="TextBox 35"/>
          <p:cNvSpPr txBox="1"/>
          <p:nvPr/>
        </p:nvSpPr>
        <p:spPr>
          <a:xfrm>
            <a:off x="5903034" y="3213411"/>
            <a:ext cx="713657" cy="400110"/>
          </a:xfrm>
          <a:prstGeom prst="rect">
            <a:avLst/>
          </a:prstGeom>
          <a:solidFill>
            <a:srgbClr val="92D050"/>
          </a:solidFill>
        </p:spPr>
        <p:txBody>
          <a:bodyPr wrap="none" rtlCol="0">
            <a:spAutoFit/>
          </a:bodyPr>
          <a:lstStyle/>
          <a:p>
            <a:r>
              <a:rPr lang="en-US" dirty="0" smtClean="0"/>
              <a:t>SVD</a:t>
            </a:r>
            <a:endParaRPr lang="en-US" dirty="0"/>
          </a:p>
        </p:txBody>
      </p:sp>
      <p:sp>
        <p:nvSpPr>
          <p:cNvPr id="39" name="TextBox 38"/>
          <p:cNvSpPr txBox="1"/>
          <p:nvPr/>
        </p:nvSpPr>
        <p:spPr>
          <a:xfrm>
            <a:off x="5903034" y="5023514"/>
            <a:ext cx="1994457" cy="707886"/>
          </a:xfrm>
          <a:prstGeom prst="rect">
            <a:avLst/>
          </a:prstGeom>
          <a:solidFill>
            <a:srgbClr val="FFFF00"/>
          </a:solidFill>
        </p:spPr>
        <p:txBody>
          <a:bodyPr wrap="none" rtlCol="0">
            <a:spAutoFit/>
          </a:bodyPr>
          <a:lstStyle/>
          <a:p>
            <a:r>
              <a:rPr lang="en-US" dirty="0" smtClean="0"/>
              <a:t>Latent variables</a:t>
            </a:r>
          </a:p>
          <a:p>
            <a:r>
              <a:rPr lang="en-US" dirty="0" smtClean="0"/>
              <a:t>       (i.e. FA)</a:t>
            </a:r>
            <a:endParaRPr lang="en-US" dirty="0"/>
          </a:p>
        </p:txBody>
      </p:sp>
      <p:sp>
        <p:nvSpPr>
          <p:cNvPr id="31" name="TextBox 30"/>
          <p:cNvSpPr txBox="1"/>
          <p:nvPr/>
        </p:nvSpPr>
        <p:spPr>
          <a:xfrm>
            <a:off x="5903034" y="4061989"/>
            <a:ext cx="713657" cy="400110"/>
          </a:xfrm>
          <a:prstGeom prst="rect">
            <a:avLst/>
          </a:prstGeom>
          <a:solidFill>
            <a:srgbClr val="92D050"/>
          </a:solidFill>
        </p:spPr>
        <p:txBody>
          <a:bodyPr wrap="none" rtlCol="0">
            <a:spAutoFit/>
          </a:bodyPr>
          <a:lstStyle/>
          <a:p>
            <a:r>
              <a:rPr lang="en-US" dirty="0" smtClean="0"/>
              <a:t>SVD</a:t>
            </a:r>
            <a:endParaRPr lang="en-US" dirty="0"/>
          </a:p>
        </p:txBody>
      </p:sp>
      <p:graphicFrame>
        <p:nvGraphicFramePr>
          <p:cNvPr id="21" name="Object 20"/>
          <p:cNvGraphicFramePr>
            <a:graphicFrameLocks noChangeAspect="1"/>
          </p:cNvGraphicFramePr>
          <p:nvPr>
            <p:extLst>
              <p:ext uri="{D42A27DB-BD31-4B8C-83A1-F6EECF244321}">
                <p14:modId xmlns:p14="http://schemas.microsoft.com/office/powerpoint/2010/main" val="615946025"/>
              </p:ext>
            </p:extLst>
          </p:nvPr>
        </p:nvGraphicFramePr>
        <p:xfrm>
          <a:off x="258920" y="4992688"/>
          <a:ext cx="4254500" cy="704850"/>
        </p:xfrm>
        <a:graphic>
          <a:graphicData uri="http://schemas.openxmlformats.org/presentationml/2006/ole">
            <mc:AlternateContent xmlns:mc="http://schemas.openxmlformats.org/markup-compatibility/2006">
              <mc:Choice xmlns:v="urn:schemas-microsoft-com:vml" Requires="v">
                <p:oleObj spid="_x0000_s23648" name="Equation" r:id="rId11" imgW="3936960" imgH="558720" progId="Equation.3">
                  <p:embed/>
                </p:oleObj>
              </mc:Choice>
              <mc:Fallback>
                <p:oleObj name="Equation" r:id="rId11" imgW="3936960" imgH="558720" progId="Equation.3">
                  <p:embed/>
                  <p:pic>
                    <p:nvPicPr>
                      <p:cNvPr id="0" name="Object 6"/>
                      <p:cNvPicPr>
                        <a:picLocks noChangeAspect="1" noChangeArrowheads="1"/>
                      </p:cNvPicPr>
                      <p:nvPr/>
                    </p:nvPicPr>
                    <p:blipFill>
                      <a:blip r:embed="rId12"/>
                      <a:srcRect/>
                      <a:stretch>
                        <a:fillRect/>
                      </a:stretch>
                    </p:blipFill>
                    <p:spPr bwMode="auto">
                      <a:xfrm>
                        <a:off x="258920" y="4992688"/>
                        <a:ext cx="4254500" cy="704850"/>
                      </a:xfrm>
                      <a:prstGeom prst="rect">
                        <a:avLst/>
                      </a:prstGeom>
                      <a:solidFill>
                        <a:srgbClr val="FFFFFF"/>
                      </a:solidFill>
                      <a:ln>
                        <a:noFill/>
                      </a:ln>
                      <a:effectLst>
                        <a:outerShdw dist="35921" dir="2700000" algn="ctr" rotWithShape="0">
                          <a:srgbClr val="000066"/>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Oval 22"/>
          <p:cNvSpPr/>
          <p:nvPr/>
        </p:nvSpPr>
        <p:spPr bwMode="auto">
          <a:xfrm>
            <a:off x="2398460" y="4948870"/>
            <a:ext cx="914400" cy="707886"/>
          </a:xfrm>
          <a:prstGeom prst="ellipse">
            <a:avLst/>
          </a:prstGeom>
          <a:noFill/>
          <a:ln w="12700" cap="sq"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797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7" grpId="0" animBg="1"/>
      <p:bldP spid="18" grpId="0" animBg="1"/>
      <p:bldP spid="30" grpId="0" animBg="1"/>
      <p:bldP spid="36" grpId="0" animBg="1"/>
      <p:bldP spid="39" grpId="0" animBg="1"/>
      <p:bldP spid="3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345752592"/>
              </p:ext>
            </p:extLst>
          </p:nvPr>
        </p:nvGraphicFramePr>
        <p:xfrm>
          <a:off x="364207" y="2068160"/>
          <a:ext cx="4939208" cy="768027"/>
        </p:xfrm>
        <a:graphic>
          <a:graphicData uri="http://schemas.openxmlformats.org/presentationml/2006/ole">
            <mc:AlternateContent xmlns:mc="http://schemas.openxmlformats.org/markup-compatibility/2006">
              <mc:Choice xmlns:v="urn:schemas-microsoft-com:vml" Requires="v">
                <p:oleObj spid="_x0000_s3831" name="Equation" r:id="rId3" imgW="3593880" imgH="558720" progId="Equation.3">
                  <p:embed/>
                </p:oleObj>
              </mc:Choice>
              <mc:Fallback>
                <p:oleObj name="Equation" r:id="rId3" imgW="3593880" imgH="558720" progId="Equation.3">
                  <p:embed/>
                  <p:pic>
                    <p:nvPicPr>
                      <p:cNvPr id="0" name="Object 5"/>
                      <p:cNvPicPr>
                        <a:picLocks noChangeAspect="1" noChangeArrowheads="1"/>
                      </p:cNvPicPr>
                      <p:nvPr/>
                    </p:nvPicPr>
                    <p:blipFill>
                      <a:blip r:embed="rId4"/>
                      <a:srcRect/>
                      <a:stretch>
                        <a:fillRect/>
                      </a:stretch>
                    </p:blipFill>
                    <p:spPr bwMode="auto">
                      <a:xfrm>
                        <a:off x="364207" y="2068160"/>
                        <a:ext cx="4939208" cy="768027"/>
                      </a:xfrm>
                      <a:prstGeom prst="rect">
                        <a:avLst/>
                      </a:prstGeom>
                      <a:solidFill>
                        <a:srgbClr val="FFFFFF"/>
                      </a:solidFill>
                      <a:ln>
                        <a:noFill/>
                      </a:ln>
                      <a:effectLst>
                        <a:outerShdw dist="35921" dir="2700000" algn="ctr" rotWithShape="0">
                          <a:srgbClr val="000066"/>
                        </a:outerShdw>
                      </a:effectLst>
                    </p:spPr>
                  </p:pic>
                </p:oleObj>
              </mc:Fallback>
            </mc:AlternateContent>
          </a:graphicData>
        </a:graphic>
      </p:graphicFrame>
      <p:sp>
        <p:nvSpPr>
          <p:cNvPr id="6" name="Rectangle 5"/>
          <p:cNvSpPr/>
          <p:nvPr/>
        </p:nvSpPr>
        <p:spPr>
          <a:xfrm>
            <a:off x="364206" y="1404086"/>
            <a:ext cx="6269065" cy="400110"/>
          </a:xfrm>
          <a:prstGeom prst="rect">
            <a:avLst/>
          </a:prstGeom>
        </p:spPr>
        <p:txBody>
          <a:bodyPr wrap="square">
            <a:spAutoFit/>
          </a:bodyPr>
          <a:lstStyle/>
          <a:p>
            <a:pPr marL="457200" indent="-457200">
              <a:buClr>
                <a:srgbClr val="66FFFF"/>
              </a:buClr>
              <a:buSzPct val="90000"/>
              <a:buFont typeface="Wingdings 2" pitchFamily="18" charset="2"/>
              <a:buNone/>
              <a:tabLst>
                <a:tab pos="5033963" algn="l"/>
                <a:tab pos="6853238" algn="l"/>
              </a:tabLst>
            </a:pPr>
            <a:r>
              <a:rPr lang="en-US" dirty="0">
                <a:cs typeface="Times New Roman" pitchFamily="18" charset="0"/>
              </a:rPr>
              <a:t>For </a:t>
            </a:r>
            <a:r>
              <a:rPr lang="en-US" i="1" dirty="0">
                <a:cs typeface="Times New Roman" pitchFamily="18" charset="0"/>
              </a:rPr>
              <a:t>h</a:t>
            </a:r>
            <a:r>
              <a:rPr lang="en-US" dirty="0">
                <a:cs typeface="Times New Roman" pitchFamily="18" charset="0"/>
              </a:rPr>
              <a:t>=1,…,</a:t>
            </a:r>
            <a:r>
              <a:rPr lang="en-US" i="1" dirty="0">
                <a:cs typeface="Times New Roman" pitchFamily="18" charset="0"/>
              </a:rPr>
              <a:t>H</a:t>
            </a:r>
            <a:r>
              <a:rPr lang="en-US" dirty="0">
                <a:cs typeface="Times New Roman" pitchFamily="18" charset="0"/>
              </a:rPr>
              <a:t> </a:t>
            </a:r>
            <a:r>
              <a:rPr lang="en-US" dirty="0" err="1">
                <a:cs typeface="Times New Roman" pitchFamily="18" charset="0"/>
              </a:rPr>
              <a:t>enviromental</a:t>
            </a:r>
            <a:r>
              <a:rPr lang="en-US" dirty="0">
                <a:cs typeface="Times New Roman" pitchFamily="18" charset="0"/>
              </a:rPr>
              <a:t> </a:t>
            </a:r>
            <a:r>
              <a:rPr lang="en-US" dirty="0" err="1">
                <a:cs typeface="Times New Roman" pitchFamily="18" charset="0"/>
              </a:rPr>
              <a:t>covariables</a:t>
            </a:r>
            <a:r>
              <a:rPr lang="en-US" dirty="0">
                <a:cs typeface="Times New Roman" pitchFamily="18" charset="0"/>
              </a:rPr>
              <a:t> (centered), </a:t>
            </a:r>
          </a:p>
        </p:txBody>
      </p:sp>
      <p:graphicFrame>
        <p:nvGraphicFramePr>
          <p:cNvPr id="7" name="Object 6"/>
          <p:cNvGraphicFramePr>
            <a:graphicFrameLocks noChangeAspect="1"/>
          </p:cNvGraphicFramePr>
          <p:nvPr>
            <p:extLst>
              <p:ext uri="{D42A27DB-BD31-4B8C-83A1-F6EECF244321}">
                <p14:modId xmlns:p14="http://schemas.microsoft.com/office/powerpoint/2010/main" val="3705552290"/>
              </p:ext>
            </p:extLst>
          </p:nvPr>
        </p:nvGraphicFramePr>
        <p:xfrm>
          <a:off x="6088524" y="1437156"/>
          <a:ext cx="2501900" cy="488950"/>
        </p:xfrm>
        <a:graphic>
          <a:graphicData uri="http://schemas.openxmlformats.org/presentationml/2006/ole">
            <mc:AlternateContent xmlns:mc="http://schemas.openxmlformats.org/markup-compatibility/2006">
              <mc:Choice xmlns:v="urn:schemas-microsoft-com:vml" Requires="v">
                <p:oleObj spid="_x0000_s3832" name="Equation" r:id="rId5" imgW="2489040" imgH="482400" progId="Equation.3">
                  <p:embed/>
                </p:oleObj>
              </mc:Choice>
              <mc:Fallback>
                <p:oleObj name="Equation" r:id="rId5" imgW="2489040" imgH="482400" progId="Equation.3">
                  <p:embed/>
                  <p:pic>
                    <p:nvPicPr>
                      <p:cNvPr id="0" name="Object 4"/>
                      <p:cNvPicPr>
                        <a:picLocks noChangeAspect="1" noChangeArrowheads="1"/>
                      </p:cNvPicPr>
                      <p:nvPr/>
                    </p:nvPicPr>
                    <p:blipFill>
                      <a:blip r:embed="rId6"/>
                      <a:srcRect/>
                      <a:stretch>
                        <a:fillRect/>
                      </a:stretch>
                    </p:blipFill>
                    <p:spPr bwMode="auto">
                      <a:xfrm>
                        <a:off x="6088524" y="1437156"/>
                        <a:ext cx="2501900" cy="488950"/>
                      </a:xfrm>
                      <a:prstGeom prst="rect">
                        <a:avLst/>
                      </a:prstGeom>
                      <a:solidFill>
                        <a:srgbClr val="FFFFFF"/>
                      </a:solidFill>
                      <a:ln>
                        <a:noFill/>
                      </a:ln>
                      <a:effectLst>
                        <a:outerShdw dist="35921" dir="2700000" algn="ctr" rotWithShape="0">
                          <a:srgbClr val="000066"/>
                        </a:outerShdw>
                      </a:effectLst>
                    </p:spPr>
                  </p:pic>
                </p:oleObj>
              </mc:Fallback>
            </mc:AlternateContent>
          </a:graphicData>
        </a:graphic>
      </p:graphicFrame>
      <p:sp>
        <p:nvSpPr>
          <p:cNvPr id="8" name="Title 7"/>
          <p:cNvSpPr txBox="1">
            <a:spLocks noGrp="1"/>
          </p:cNvSpPr>
          <p:nvPr>
            <p:ph type="title"/>
          </p:nvPr>
        </p:nvSpPr>
        <p:spPr>
          <a:xfrm>
            <a:off x="1962958" y="30147"/>
            <a:ext cx="5218095" cy="1077218"/>
          </a:xfrm>
          <a:prstGeom prst="rect">
            <a:avLst/>
          </a:prstGeom>
          <a:noFill/>
          <a:ln cmpd="dbl">
            <a:solidFill>
              <a:schemeClr val="tx1"/>
            </a:solidFill>
          </a:ln>
        </p:spPr>
        <p:txBody>
          <a:bodyPr wrap="none" rtlCol="0">
            <a:spAutoFit/>
          </a:bodyPr>
          <a:lstStyle/>
          <a:p>
            <a:r>
              <a:rPr lang="en-US" sz="3200" b="1" dirty="0" smtClean="0">
                <a:solidFill>
                  <a:srgbClr val="C00000"/>
                </a:solidFill>
                <a:effectLst/>
              </a:rPr>
              <a:t>Product operators for GE </a:t>
            </a:r>
            <a:br>
              <a:rPr lang="en-US" sz="3200" b="1" dirty="0" smtClean="0">
                <a:solidFill>
                  <a:srgbClr val="C00000"/>
                </a:solidFill>
                <a:effectLst/>
              </a:rPr>
            </a:br>
            <a:r>
              <a:rPr lang="en-US" sz="3200" b="1" dirty="0" smtClean="0">
                <a:solidFill>
                  <a:srgbClr val="C00000"/>
                </a:solidFill>
                <a:effectLst/>
              </a:rPr>
              <a:t>with external </a:t>
            </a:r>
            <a:r>
              <a:rPr lang="en-US" sz="3200" b="1" dirty="0" err="1" smtClean="0">
                <a:solidFill>
                  <a:srgbClr val="C00000"/>
                </a:solidFill>
                <a:effectLst/>
              </a:rPr>
              <a:t>covariables</a:t>
            </a:r>
            <a:r>
              <a:rPr lang="en-US" sz="3200" b="1" dirty="0" smtClean="0">
                <a:solidFill>
                  <a:srgbClr val="C00000"/>
                </a:solidFill>
                <a:effectLst/>
              </a:rPr>
              <a:t> </a:t>
            </a:r>
            <a:endParaRPr lang="en-US" sz="3200" b="1" dirty="0">
              <a:solidFill>
                <a:srgbClr val="C00000"/>
              </a:solidFill>
              <a:effectLst/>
            </a:endParaRPr>
          </a:p>
        </p:txBody>
      </p:sp>
      <p:sp>
        <p:nvSpPr>
          <p:cNvPr id="9" name="Rectangle 8"/>
          <p:cNvSpPr/>
          <p:nvPr/>
        </p:nvSpPr>
        <p:spPr>
          <a:xfrm>
            <a:off x="154069" y="3915456"/>
            <a:ext cx="6269065" cy="400110"/>
          </a:xfrm>
          <a:prstGeom prst="rect">
            <a:avLst/>
          </a:prstGeom>
        </p:spPr>
        <p:txBody>
          <a:bodyPr wrap="square">
            <a:spAutoFit/>
          </a:bodyPr>
          <a:lstStyle/>
          <a:p>
            <a:r>
              <a:rPr lang="en-US" dirty="0">
                <a:cs typeface="Times New Roman" pitchFamily="18" charset="0"/>
              </a:rPr>
              <a:t>For </a:t>
            </a:r>
            <a:r>
              <a:rPr lang="en-US" i="1" dirty="0">
                <a:cs typeface="Times New Roman" pitchFamily="18" charset="0"/>
              </a:rPr>
              <a:t>k</a:t>
            </a:r>
            <a:r>
              <a:rPr lang="en-US" dirty="0">
                <a:cs typeface="Times New Roman" pitchFamily="18" charset="0"/>
              </a:rPr>
              <a:t>=1,…,</a:t>
            </a:r>
            <a:r>
              <a:rPr lang="en-US" i="1" dirty="0">
                <a:cs typeface="Times New Roman" pitchFamily="18" charset="0"/>
              </a:rPr>
              <a:t>G</a:t>
            </a:r>
            <a:r>
              <a:rPr lang="en-US" dirty="0">
                <a:cs typeface="Times New Roman" pitchFamily="18" charset="0"/>
              </a:rPr>
              <a:t> genotypic </a:t>
            </a:r>
            <a:r>
              <a:rPr lang="en-US" dirty="0" err="1">
                <a:cs typeface="Times New Roman" pitchFamily="18" charset="0"/>
              </a:rPr>
              <a:t>covariables</a:t>
            </a:r>
            <a:r>
              <a:rPr lang="en-US" dirty="0">
                <a:cs typeface="Times New Roman" pitchFamily="18" charset="0"/>
              </a:rPr>
              <a:t> (centered)</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654477348"/>
              </p:ext>
            </p:extLst>
          </p:nvPr>
        </p:nvGraphicFramePr>
        <p:xfrm>
          <a:off x="5539085" y="3923101"/>
          <a:ext cx="2333625" cy="490538"/>
        </p:xfrm>
        <a:graphic>
          <a:graphicData uri="http://schemas.openxmlformats.org/presentationml/2006/ole">
            <mc:AlternateContent xmlns:mc="http://schemas.openxmlformats.org/markup-compatibility/2006">
              <mc:Choice xmlns:v="urn:schemas-microsoft-com:vml" Requires="v">
                <p:oleObj spid="_x0000_s3833" name="Equation" r:id="rId7" imgW="2323800" imgH="482400" progId="Equation.3">
                  <p:embed/>
                </p:oleObj>
              </mc:Choice>
              <mc:Fallback>
                <p:oleObj name="Equation" r:id="rId7" imgW="2323800" imgH="482400" progId="Equation.3">
                  <p:embed/>
                  <p:pic>
                    <p:nvPicPr>
                      <p:cNvPr id="0" name="Object 4"/>
                      <p:cNvPicPr>
                        <a:picLocks noChangeAspect="1" noChangeArrowheads="1"/>
                      </p:cNvPicPr>
                      <p:nvPr/>
                    </p:nvPicPr>
                    <p:blipFill>
                      <a:blip r:embed="rId8"/>
                      <a:srcRect/>
                      <a:stretch>
                        <a:fillRect/>
                      </a:stretch>
                    </p:blipFill>
                    <p:spPr bwMode="auto">
                      <a:xfrm>
                        <a:off x="5539085" y="3923101"/>
                        <a:ext cx="2333625" cy="490538"/>
                      </a:xfrm>
                      <a:prstGeom prst="rect">
                        <a:avLst/>
                      </a:prstGeom>
                      <a:solidFill>
                        <a:srgbClr val="FFFFFF"/>
                      </a:solidFill>
                      <a:ln>
                        <a:noFill/>
                      </a:ln>
                      <a:effectLst>
                        <a:outerShdw dist="35921" dir="2700000" algn="ctr" rotWithShape="0">
                          <a:srgbClr val="000066"/>
                        </a:outerShdw>
                      </a:effec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8305296"/>
              </p:ext>
            </p:extLst>
          </p:nvPr>
        </p:nvGraphicFramePr>
        <p:xfrm>
          <a:off x="134841" y="4923712"/>
          <a:ext cx="5019137" cy="803589"/>
        </p:xfrm>
        <a:graphic>
          <a:graphicData uri="http://schemas.openxmlformats.org/presentationml/2006/ole">
            <mc:AlternateContent xmlns:mc="http://schemas.openxmlformats.org/markup-compatibility/2006">
              <mc:Choice xmlns:v="urn:schemas-microsoft-com:vml" Requires="v">
                <p:oleObj spid="_x0000_s3834" name="Equation" r:id="rId9" imgW="3619440" imgH="571320" progId="Equation.3">
                  <p:embed/>
                </p:oleObj>
              </mc:Choice>
              <mc:Fallback>
                <p:oleObj name="Equation" r:id="rId9" imgW="3619440" imgH="571320" progId="Equation.3">
                  <p:embed/>
                  <p:pic>
                    <p:nvPicPr>
                      <p:cNvPr id="0" name="Object 5"/>
                      <p:cNvPicPr>
                        <a:picLocks noChangeAspect="1" noChangeArrowheads="1"/>
                      </p:cNvPicPr>
                      <p:nvPr/>
                    </p:nvPicPr>
                    <p:blipFill>
                      <a:blip r:embed="rId10"/>
                      <a:srcRect/>
                      <a:stretch>
                        <a:fillRect/>
                      </a:stretch>
                    </p:blipFill>
                    <p:spPr bwMode="auto">
                      <a:xfrm>
                        <a:off x="134841" y="4923712"/>
                        <a:ext cx="5019137" cy="803589"/>
                      </a:xfrm>
                      <a:prstGeom prst="rect">
                        <a:avLst/>
                      </a:prstGeom>
                      <a:solidFill>
                        <a:srgbClr val="FFFFFF"/>
                      </a:solidFill>
                      <a:ln>
                        <a:noFill/>
                      </a:ln>
                      <a:effectLst>
                        <a:outerShdw dist="35921" dir="2700000" algn="ctr" rotWithShape="0">
                          <a:srgbClr val="000066"/>
                        </a:outerShdw>
                      </a:effectLst>
                    </p:spPr>
                  </p:pic>
                </p:oleObj>
              </mc:Fallback>
            </mc:AlternateContent>
          </a:graphicData>
        </a:graphic>
      </p:graphicFrame>
      <p:sp>
        <p:nvSpPr>
          <p:cNvPr id="16" name="Oval 15"/>
          <p:cNvSpPr/>
          <p:nvPr/>
        </p:nvSpPr>
        <p:spPr bwMode="auto">
          <a:xfrm>
            <a:off x="3572349" y="2161854"/>
            <a:ext cx="1026694" cy="666767"/>
          </a:xfrm>
          <a:prstGeom prst="ellipse">
            <a:avLst/>
          </a:prstGeom>
          <a:noFill/>
          <a:ln w="12700" cap="sq"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3288602" y="5011012"/>
            <a:ext cx="1026694" cy="666767"/>
          </a:xfrm>
          <a:prstGeom prst="ellipse">
            <a:avLst/>
          </a:prstGeom>
          <a:noFill/>
          <a:ln w="12700" cap="sq"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22" name="Straight Arrow Connector 21"/>
          <p:cNvCxnSpPr>
            <a:stCxn id="16" idx="6"/>
            <a:endCxn id="31" idx="1"/>
          </p:cNvCxnSpPr>
          <p:nvPr/>
        </p:nvCxnSpPr>
        <p:spPr bwMode="auto">
          <a:xfrm>
            <a:off x="4599043" y="2495238"/>
            <a:ext cx="2354184" cy="20559"/>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stCxn id="17" idx="6"/>
          </p:cNvCxnSpPr>
          <p:nvPr/>
        </p:nvCxnSpPr>
        <p:spPr bwMode="auto">
          <a:xfrm flipV="1">
            <a:off x="4315296" y="5344395"/>
            <a:ext cx="2962582" cy="1"/>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p:nvPr/>
        </p:nvSpPr>
        <p:spPr>
          <a:xfrm>
            <a:off x="6953227" y="2161854"/>
            <a:ext cx="1838965" cy="707886"/>
          </a:xfrm>
          <a:prstGeom prst="rect">
            <a:avLst/>
          </a:prstGeom>
          <a:solidFill>
            <a:srgbClr val="92D050"/>
          </a:solidFill>
        </p:spPr>
        <p:txBody>
          <a:bodyPr wrap="none" rtlCol="0">
            <a:spAutoFit/>
          </a:bodyPr>
          <a:lstStyle/>
          <a:p>
            <a:r>
              <a:rPr lang="en-US" dirty="0" smtClean="0"/>
              <a:t>Regression </a:t>
            </a:r>
          </a:p>
          <a:p>
            <a:r>
              <a:rPr lang="en-US" dirty="0" smtClean="0"/>
              <a:t>on </a:t>
            </a:r>
            <a:r>
              <a:rPr lang="en-US" dirty="0" err="1" smtClean="0"/>
              <a:t>covariables</a:t>
            </a:r>
            <a:endParaRPr lang="en-US" dirty="0"/>
          </a:p>
        </p:txBody>
      </p:sp>
      <p:sp>
        <p:nvSpPr>
          <p:cNvPr id="32" name="TextBox 31"/>
          <p:cNvSpPr txBox="1"/>
          <p:nvPr/>
        </p:nvSpPr>
        <p:spPr>
          <a:xfrm>
            <a:off x="7305035" y="5011012"/>
            <a:ext cx="1838965" cy="707886"/>
          </a:xfrm>
          <a:prstGeom prst="rect">
            <a:avLst/>
          </a:prstGeom>
          <a:solidFill>
            <a:srgbClr val="92D050"/>
          </a:solidFill>
        </p:spPr>
        <p:txBody>
          <a:bodyPr wrap="none" rtlCol="0">
            <a:spAutoFit/>
          </a:bodyPr>
          <a:lstStyle/>
          <a:p>
            <a:r>
              <a:rPr lang="en-US" dirty="0" smtClean="0"/>
              <a:t>Regression </a:t>
            </a:r>
          </a:p>
          <a:p>
            <a:r>
              <a:rPr lang="en-US" dirty="0" smtClean="0"/>
              <a:t>on </a:t>
            </a:r>
            <a:r>
              <a:rPr lang="en-US" dirty="0" err="1" smtClean="0"/>
              <a:t>covariables</a:t>
            </a:r>
            <a:endParaRPr lang="en-US" dirty="0"/>
          </a:p>
        </p:txBody>
      </p:sp>
    </p:spTree>
    <p:extLst>
      <p:ext uri="{BB962C8B-B14F-4D97-AF65-F5344CB8AC3E}">
        <p14:creationId xmlns:p14="http://schemas.microsoft.com/office/powerpoint/2010/main" val="20854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6" grpId="0" animBg="1"/>
      <p:bldP spid="17"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0" y="2324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244" name="Text Box 35"/>
          <p:cNvSpPr txBox="1">
            <a:spLocks noChangeArrowheads="1"/>
          </p:cNvSpPr>
          <p:nvPr/>
        </p:nvSpPr>
        <p:spPr bwMode="auto">
          <a:xfrm>
            <a:off x="0" y="3717925"/>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solidFill>
                  <a:srgbClr val="FFFF00"/>
                </a:solidFill>
              </a:rPr>
              <a:t>                                                     </a:t>
            </a:r>
            <a:r>
              <a:rPr lang="en-US" b="1" dirty="0">
                <a:solidFill>
                  <a:srgbClr val="C00000"/>
                </a:solidFill>
              </a:rPr>
              <a:t>HOW TO MODEL  </a:t>
            </a:r>
            <a:r>
              <a:rPr lang="en-US" b="1" dirty="0" smtClean="0">
                <a:solidFill>
                  <a:srgbClr val="C00000"/>
                </a:solidFill>
              </a:rPr>
              <a:t>GE  </a:t>
            </a:r>
            <a:r>
              <a:rPr lang="en-US" b="1" dirty="0">
                <a:solidFill>
                  <a:srgbClr val="C00000"/>
                </a:solidFill>
              </a:rPr>
              <a:t>?</a:t>
            </a:r>
          </a:p>
          <a:p>
            <a:pPr eaLnBrk="1" hangingPunct="1"/>
            <a:r>
              <a:rPr lang="en-US" dirty="0">
                <a:solidFill>
                  <a:srgbClr val="FFFF00"/>
                </a:solidFill>
              </a:rPr>
              <a:t>                                      </a:t>
            </a:r>
            <a:r>
              <a:rPr lang="en-US" dirty="0">
                <a:solidFill>
                  <a:srgbClr val="333333"/>
                </a:solidFill>
              </a:rPr>
              <a:t>Different (co)-variance structures are available. </a:t>
            </a:r>
          </a:p>
          <a:p>
            <a:pPr eaLnBrk="1" hangingPunct="1"/>
            <a:r>
              <a:rPr lang="en-US" dirty="0">
                <a:solidFill>
                  <a:srgbClr val="333333"/>
                </a:solidFill>
              </a:rPr>
              <a:t>The factor-analytic (FA) model expresses the random effect of the </a:t>
            </a:r>
            <a:r>
              <a:rPr lang="en-US" dirty="0" err="1">
                <a:solidFill>
                  <a:srgbClr val="333333"/>
                </a:solidFill>
              </a:rPr>
              <a:t>i</a:t>
            </a:r>
            <a:r>
              <a:rPr lang="en-US" baseline="30000" dirty="0" err="1">
                <a:solidFill>
                  <a:srgbClr val="333333"/>
                </a:solidFill>
              </a:rPr>
              <a:t>th</a:t>
            </a:r>
            <a:r>
              <a:rPr lang="en-US" dirty="0">
                <a:solidFill>
                  <a:srgbClr val="333333"/>
                </a:solidFill>
              </a:rPr>
              <a:t> genotype in the </a:t>
            </a:r>
            <a:r>
              <a:rPr lang="en-US" dirty="0" err="1">
                <a:solidFill>
                  <a:srgbClr val="333333"/>
                </a:solidFill>
              </a:rPr>
              <a:t>j</a:t>
            </a:r>
            <a:r>
              <a:rPr lang="en-US" baseline="30000" dirty="0" err="1">
                <a:solidFill>
                  <a:srgbClr val="333333"/>
                </a:solidFill>
              </a:rPr>
              <a:t>th</a:t>
            </a:r>
            <a:r>
              <a:rPr lang="en-US" dirty="0">
                <a:solidFill>
                  <a:srgbClr val="333333"/>
                </a:solidFill>
              </a:rPr>
              <a:t> environment as a linear function of </a:t>
            </a:r>
            <a:r>
              <a:rPr lang="en-US" b="1" u="sng" dirty="0" smtClean="0">
                <a:solidFill>
                  <a:srgbClr val="333333"/>
                </a:solidFill>
              </a:rPr>
              <a:t>scores</a:t>
            </a:r>
            <a:r>
              <a:rPr lang="en-US" b="1" dirty="0" smtClean="0">
                <a:solidFill>
                  <a:srgbClr val="333333"/>
                </a:solidFill>
              </a:rPr>
              <a:t> </a:t>
            </a:r>
            <a:r>
              <a:rPr lang="en-US" dirty="0" smtClean="0">
                <a:solidFill>
                  <a:srgbClr val="333333"/>
                </a:solidFill>
              </a:rPr>
              <a:t>with </a:t>
            </a:r>
            <a:r>
              <a:rPr lang="en-US" b="1" u="sng" dirty="0" smtClean="0">
                <a:solidFill>
                  <a:srgbClr val="333333"/>
                </a:solidFill>
              </a:rPr>
              <a:t>loadings</a:t>
            </a:r>
            <a:r>
              <a:rPr lang="en-US" dirty="0" smtClean="0">
                <a:solidFill>
                  <a:srgbClr val="333333"/>
                </a:solidFill>
              </a:rPr>
              <a:t> </a:t>
            </a:r>
            <a:r>
              <a:rPr lang="en-US" dirty="0">
                <a:solidFill>
                  <a:srgbClr val="333333"/>
                </a:solidFill>
              </a:rPr>
              <a:t>plus </a:t>
            </a:r>
            <a:r>
              <a:rPr lang="en-US" dirty="0" smtClean="0">
                <a:solidFill>
                  <a:srgbClr val="333333"/>
                </a:solidFill>
              </a:rPr>
              <a:t>a </a:t>
            </a:r>
          </a:p>
          <a:p>
            <a:pPr eaLnBrk="1" hangingPunct="1"/>
            <a:r>
              <a:rPr lang="en-US" dirty="0">
                <a:solidFill>
                  <a:srgbClr val="333333"/>
                </a:solidFill>
              </a:rPr>
              <a:t> </a:t>
            </a:r>
            <a:r>
              <a:rPr lang="en-US" dirty="0" smtClean="0">
                <a:solidFill>
                  <a:srgbClr val="333333"/>
                </a:solidFill>
              </a:rPr>
              <a:t>                                                                                                               </a:t>
            </a:r>
            <a:r>
              <a:rPr lang="en-US" b="1" u="sng" dirty="0" smtClean="0">
                <a:solidFill>
                  <a:srgbClr val="333333"/>
                </a:solidFill>
              </a:rPr>
              <a:t>residual</a:t>
            </a:r>
            <a:endParaRPr lang="en-US" b="1" u="sng" dirty="0">
              <a:solidFill>
                <a:srgbClr val="333333"/>
              </a:solidFill>
            </a:endParaRPr>
          </a:p>
          <a:p>
            <a:pPr eaLnBrk="1" hangingPunct="1"/>
            <a:endParaRPr lang="en-US" dirty="0">
              <a:solidFill>
                <a:srgbClr val="FFFF00"/>
              </a:solidFill>
            </a:endParaRPr>
          </a:p>
          <a:p>
            <a:pPr eaLnBrk="1" hangingPunct="1"/>
            <a:r>
              <a:rPr lang="en-US" dirty="0">
                <a:solidFill>
                  <a:schemeClr val="bg1"/>
                </a:solidFill>
              </a:rPr>
              <a:t>      </a:t>
            </a:r>
          </a:p>
          <a:p>
            <a:pPr eaLnBrk="1" hangingPunct="1"/>
            <a:endParaRPr lang="en-US" dirty="0">
              <a:solidFill>
                <a:schemeClr val="bg1"/>
              </a:solidFill>
            </a:endParaRPr>
          </a:p>
          <a:p>
            <a:pPr eaLnBrk="1" hangingPunct="1"/>
            <a:endParaRPr lang="en-US" dirty="0">
              <a:solidFill>
                <a:schemeClr val="bg1"/>
              </a:solidFill>
            </a:endParaRPr>
          </a:p>
          <a:p>
            <a:pPr eaLnBrk="1" hangingPunct="1"/>
            <a:endParaRPr lang="en-US" dirty="0">
              <a:solidFill>
                <a:schemeClr val="bg1"/>
              </a:solidFill>
            </a:endParaRPr>
          </a:p>
          <a:p>
            <a:pPr eaLnBrk="1" hangingPunct="1"/>
            <a:endParaRPr lang="en-US" dirty="0">
              <a:solidFill>
                <a:schemeClr val="bg1"/>
              </a:solidFill>
            </a:endParaRPr>
          </a:p>
          <a:p>
            <a:pPr eaLnBrk="1" hangingPunct="1"/>
            <a:r>
              <a:rPr lang="en-US" dirty="0">
                <a:solidFill>
                  <a:schemeClr val="bg1"/>
                </a:solidFill>
              </a:rPr>
              <a:t>       </a:t>
            </a:r>
          </a:p>
        </p:txBody>
      </p:sp>
      <p:sp>
        <p:nvSpPr>
          <p:cNvPr id="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245" name="Rectangle 6"/>
          <p:cNvSpPr>
            <a:spLocks noChangeArrowheads="1"/>
          </p:cNvSpPr>
          <p:nvPr/>
        </p:nvSpPr>
        <p:spPr bwMode="auto">
          <a:xfrm>
            <a:off x="0" y="69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24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602653913"/>
              </p:ext>
            </p:extLst>
          </p:nvPr>
        </p:nvGraphicFramePr>
        <p:xfrm>
          <a:off x="1957388" y="5005388"/>
          <a:ext cx="3771900" cy="911225"/>
        </p:xfrm>
        <a:graphic>
          <a:graphicData uri="http://schemas.openxmlformats.org/presentationml/2006/ole">
            <mc:AlternateContent xmlns:mc="http://schemas.openxmlformats.org/markup-compatibility/2006">
              <mc:Choice xmlns:v="urn:schemas-microsoft-com:vml" Requires="v">
                <p:oleObj spid="_x0000_s5835" name="Equation" r:id="rId3" imgW="2044440" imgH="495000" progId="Equation.3">
                  <p:embed/>
                </p:oleObj>
              </mc:Choice>
              <mc:Fallback>
                <p:oleObj name="Equation" r:id="rId3" imgW="2044440" imgH="495000" progId="Equation.3">
                  <p:embed/>
                  <p:pic>
                    <p:nvPicPr>
                      <p:cNvPr id="0" name=""/>
                      <p:cNvPicPr>
                        <a:picLocks noChangeAspect="1" noChangeArrowheads="1"/>
                      </p:cNvPicPr>
                      <p:nvPr/>
                    </p:nvPicPr>
                    <p:blipFill>
                      <a:blip r:embed="rId4"/>
                      <a:srcRect/>
                      <a:stretch>
                        <a:fillRect/>
                      </a:stretch>
                    </p:blipFill>
                    <p:spPr bwMode="auto">
                      <a:xfrm>
                        <a:off x="1957388" y="5005388"/>
                        <a:ext cx="3771900"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4" name="Object 10"/>
          <p:cNvGraphicFramePr>
            <a:graphicFrameLocks noChangeAspect="1"/>
          </p:cNvGraphicFramePr>
          <p:nvPr>
            <p:extLst>
              <p:ext uri="{D42A27DB-BD31-4B8C-83A1-F6EECF244321}">
                <p14:modId xmlns:p14="http://schemas.microsoft.com/office/powerpoint/2010/main" val="138440367"/>
              </p:ext>
            </p:extLst>
          </p:nvPr>
        </p:nvGraphicFramePr>
        <p:xfrm>
          <a:off x="2628900" y="657225"/>
          <a:ext cx="4560888" cy="3022600"/>
        </p:xfrm>
        <a:graphic>
          <a:graphicData uri="http://schemas.openxmlformats.org/presentationml/2006/ole">
            <mc:AlternateContent xmlns:mc="http://schemas.openxmlformats.org/markup-compatibility/2006">
              <mc:Choice xmlns:v="urn:schemas-microsoft-com:vml" Requires="v">
                <p:oleObj spid="_x0000_s5836" name="Equation" r:id="rId5" imgW="3555720" imgH="2336760" progId="Equation.3">
                  <p:embed/>
                </p:oleObj>
              </mc:Choice>
              <mc:Fallback>
                <p:oleObj name="Equation" r:id="rId5" imgW="3555720" imgH="2336760" progId="Equation.3">
                  <p:embed/>
                  <p:pic>
                    <p:nvPicPr>
                      <p:cNvPr id="0" name=""/>
                      <p:cNvPicPr>
                        <a:picLocks noChangeAspect="1" noChangeArrowheads="1"/>
                      </p:cNvPicPr>
                      <p:nvPr/>
                    </p:nvPicPr>
                    <p:blipFill>
                      <a:blip r:embed="rId6"/>
                      <a:srcRect/>
                      <a:stretch>
                        <a:fillRect/>
                      </a:stretch>
                    </p:blipFill>
                    <p:spPr bwMode="auto">
                      <a:xfrm>
                        <a:off x="2628900" y="657225"/>
                        <a:ext cx="4560888" cy="3022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5" name="Object 11"/>
          <p:cNvGraphicFramePr>
            <a:graphicFrameLocks noChangeAspect="1"/>
          </p:cNvGraphicFramePr>
          <p:nvPr>
            <p:extLst>
              <p:ext uri="{D42A27DB-BD31-4B8C-83A1-F6EECF244321}">
                <p14:modId xmlns:p14="http://schemas.microsoft.com/office/powerpoint/2010/main" val="3213155805"/>
              </p:ext>
            </p:extLst>
          </p:nvPr>
        </p:nvGraphicFramePr>
        <p:xfrm>
          <a:off x="5403850" y="101600"/>
          <a:ext cx="3065463" cy="590550"/>
        </p:xfrm>
        <a:graphic>
          <a:graphicData uri="http://schemas.openxmlformats.org/presentationml/2006/ole">
            <mc:AlternateContent xmlns:mc="http://schemas.openxmlformats.org/markup-compatibility/2006">
              <mc:Choice xmlns:v="urn:schemas-microsoft-com:vml" Requires="v">
                <p:oleObj spid="_x0000_s5837" name="Equation" r:id="rId7" imgW="1600200" imgH="304560" progId="Equation.3">
                  <p:embed/>
                </p:oleObj>
              </mc:Choice>
              <mc:Fallback>
                <p:oleObj name="Equation" r:id="rId7" imgW="1600200" imgH="304560" progId="Equation.3">
                  <p:embed/>
                  <p:pic>
                    <p:nvPicPr>
                      <p:cNvPr id="0" name=""/>
                      <p:cNvPicPr>
                        <a:picLocks noChangeAspect="1" noChangeArrowheads="1"/>
                      </p:cNvPicPr>
                      <p:nvPr/>
                    </p:nvPicPr>
                    <p:blipFill>
                      <a:blip r:embed="rId8"/>
                      <a:srcRect/>
                      <a:stretch>
                        <a:fillRect/>
                      </a:stretch>
                    </p:blipFill>
                    <p:spPr bwMode="auto">
                      <a:xfrm>
                        <a:off x="5403850" y="101600"/>
                        <a:ext cx="3065463" cy="590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6" name="TextBox 16"/>
          <p:cNvSpPr txBox="1">
            <a:spLocks noChangeArrowheads="1"/>
          </p:cNvSpPr>
          <p:nvPr/>
        </p:nvSpPr>
        <p:spPr bwMode="auto">
          <a:xfrm>
            <a:off x="152400" y="127000"/>
            <a:ext cx="551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a:solidFill>
                  <a:srgbClr val="C00000"/>
                </a:solidFill>
              </a:rPr>
              <a:t>Modeling GE with additive effects </a:t>
            </a:r>
          </a:p>
        </p:txBody>
      </p:sp>
      <p:graphicFrame>
        <p:nvGraphicFramePr>
          <p:cNvPr id="10257" name="Object 17"/>
          <p:cNvGraphicFramePr>
            <a:graphicFrameLocks noChangeAspect="1"/>
          </p:cNvGraphicFramePr>
          <p:nvPr/>
        </p:nvGraphicFramePr>
        <p:xfrm>
          <a:off x="7275513" y="2324100"/>
          <a:ext cx="1219200" cy="571500"/>
        </p:xfrm>
        <a:graphic>
          <a:graphicData uri="http://schemas.openxmlformats.org/presentationml/2006/ole">
            <mc:AlternateContent xmlns:mc="http://schemas.openxmlformats.org/markup-compatibility/2006">
              <mc:Choice xmlns:v="urn:schemas-microsoft-com:vml" Requires="v">
                <p:oleObj spid="_x0000_s5838" name="Equation" r:id="rId9" imgW="596900" imgH="279400" progId="Equation.3">
                  <p:embed/>
                </p:oleObj>
              </mc:Choice>
              <mc:Fallback>
                <p:oleObj name="Equation" r:id="rId9" imgW="596900" imgH="279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5513" y="2324100"/>
                        <a:ext cx="1219200" cy="571500"/>
                      </a:xfrm>
                      <a:prstGeom prst="rect">
                        <a:avLst/>
                      </a:prstGeom>
                      <a:solidFill>
                        <a:srgbClr val="FFDE75"/>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Arrow Connector 4"/>
          <p:cNvCxnSpPr/>
          <p:nvPr/>
        </p:nvCxnSpPr>
        <p:spPr bwMode="auto">
          <a:xfrm flipH="1">
            <a:off x="4417017" y="4958965"/>
            <a:ext cx="2412991" cy="434444"/>
          </a:xfrm>
          <a:prstGeom prst="straightConnector1">
            <a:avLst/>
          </a:prstGeom>
          <a:solidFill>
            <a:schemeClr val="accent1"/>
          </a:solidFill>
          <a:ln w="25400" cap="sq"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a:off x="3843580" y="4958965"/>
            <a:ext cx="1549514" cy="434444"/>
          </a:xfrm>
          <a:prstGeom prst="straightConnector1">
            <a:avLst/>
          </a:prstGeom>
          <a:solidFill>
            <a:schemeClr val="accent1"/>
          </a:solidFill>
          <a:ln w="25400" cap="sq" cmpd="sng" algn="ctr">
            <a:solidFill>
              <a:srgbClr val="C0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Oval 3"/>
          <p:cNvSpPr/>
          <p:nvPr/>
        </p:nvSpPr>
        <p:spPr bwMode="auto">
          <a:xfrm>
            <a:off x="3745213" y="5182897"/>
            <a:ext cx="914400" cy="651786"/>
          </a:xfrm>
          <a:prstGeom prst="ellipse">
            <a:avLst/>
          </a:prstGeom>
          <a:noFill/>
          <a:ln w="12700" cap="sq"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19" name="Straight Arrow Connector 18"/>
          <p:cNvCxnSpPr/>
          <p:nvPr/>
        </p:nvCxnSpPr>
        <p:spPr bwMode="auto">
          <a:xfrm flipH="1">
            <a:off x="5019869" y="5159312"/>
            <a:ext cx="2879523" cy="349478"/>
          </a:xfrm>
          <a:prstGeom prst="straightConnector1">
            <a:avLst/>
          </a:prstGeom>
          <a:solidFill>
            <a:schemeClr val="accent1"/>
          </a:solidFill>
          <a:ln w="25400" cap="sq"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56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061568623"/>
              </p:ext>
            </p:extLst>
          </p:nvPr>
        </p:nvGraphicFramePr>
        <p:xfrm>
          <a:off x="2171543" y="5940425"/>
          <a:ext cx="3978275" cy="669925"/>
        </p:xfrm>
        <a:graphic>
          <a:graphicData uri="http://schemas.openxmlformats.org/presentationml/2006/ole">
            <mc:AlternateContent xmlns:mc="http://schemas.openxmlformats.org/markup-compatibility/2006">
              <mc:Choice xmlns:v="urn:schemas-microsoft-com:vml" Requires="v">
                <p:oleObj spid="_x0000_s5839" name="Equation" r:id="rId11" imgW="1765080" imgH="279360" progId="Equation.3">
                  <p:embed/>
                </p:oleObj>
              </mc:Choice>
              <mc:Fallback>
                <p:oleObj name="Equation" r:id="rId11" imgW="1765080" imgH="279360" progId="Equation.3">
                  <p:embed/>
                  <p:pic>
                    <p:nvPicPr>
                      <p:cNvPr id="0" name="Object 567"/>
                      <p:cNvPicPr>
                        <a:picLocks noChangeAspect="1" noChangeArrowheads="1"/>
                      </p:cNvPicPr>
                      <p:nvPr/>
                    </p:nvPicPr>
                    <p:blipFill>
                      <a:blip r:embed="rId12"/>
                      <a:srcRect/>
                      <a:stretch>
                        <a:fillRect/>
                      </a:stretch>
                    </p:blipFill>
                    <p:spPr bwMode="auto">
                      <a:xfrm>
                        <a:off x="2171543" y="5940425"/>
                        <a:ext cx="3978275" cy="669925"/>
                      </a:xfrm>
                      <a:prstGeom prst="rect">
                        <a:avLst/>
                      </a:prstGeom>
                      <a:noFill/>
                    </p:spPr>
                  </p:pic>
                </p:oleObj>
              </mc:Fallback>
            </mc:AlternateContent>
          </a:graphicData>
        </a:graphic>
      </p:graphicFrame>
    </p:spTree>
    <p:extLst>
      <p:ext uri="{BB962C8B-B14F-4D97-AF65-F5344CB8AC3E}">
        <p14:creationId xmlns:p14="http://schemas.microsoft.com/office/powerpoint/2010/main" val="220414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sz="quarter"/>
          </p:nvPr>
        </p:nvSpPr>
        <p:spPr>
          <a:xfrm>
            <a:off x="-47624" y="0"/>
            <a:ext cx="5441034" cy="830263"/>
          </a:xfrm>
        </p:spPr>
        <p:txBody>
          <a:bodyPr rtlCol="0"/>
          <a:lstStyle/>
          <a:p>
            <a:pPr algn="l">
              <a:defRPr/>
            </a:pPr>
            <a:r>
              <a:rPr lang="en-US" sz="2400" b="1" dirty="0" smtClean="0">
                <a:solidFill>
                  <a:srgbClr val="333333"/>
                </a:solidFill>
                <a:effectLst/>
                <a:latin typeface="+mn-lt"/>
              </a:rPr>
              <a:t>Modeling GE with additive and</a:t>
            </a:r>
            <a:br>
              <a:rPr lang="en-US" sz="2400" b="1" dirty="0" smtClean="0">
                <a:solidFill>
                  <a:srgbClr val="333333"/>
                </a:solidFill>
                <a:effectLst/>
                <a:latin typeface="+mn-lt"/>
              </a:rPr>
            </a:br>
            <a:r>
              <a:rPr lang="en-US" sz="2400" b="1" dirty="0" smtClean="0">
                <a:solidFill>
                  <a:srgbClr val="333333"/>
                </a:solidFill>
                <a:effectLst/>
                <a:latin typeface="+mn-lt"/>
              </a:rPr>
              <a:t>additive x additive effect</a:t>
            </a:r>
            <a:endParaRPr lang="en-US" sz="2400" b="1" dirty="0">
              <a:solidFill>
                <a:srgbClr val="333333"/>
              </a:solidFill>
              <a:effectLst/>
            </a:endParaRPr>
          </a:p>
        </p:txBody>
      </p:sp>
      <p:graphicFrame>
        <p:nvGraphicFramePr>
          <p:cNvPr id="12291" name="Object 8"/>
          <p:cNvGraphicFramePr>
            <a:graphicFrameLocks noChangeAspect="1"/>
          </p:cNvGraphicFramePr>
          <p:nvPr>
            <p:extLst>
              <p:ext uri="{D42A27DB-BD31-4B8C-83A1-F6EECF244321}">
                <p14:modId xmlns:p14="http://schemas.microsoft.com/office/powerpoint/2010/main" val="2201891875"/>
              </p:ext>
            </p:extLst>
          </p:nvPr>
        </p:nvGraphicFramePr>
        <p:xfrm>
          <a:off x="5167313" y="179388"/>
          <a:ext cx="3697287" cy="590550"/>
        </p:xfrm>
        <a:graphic>
          <a:graphicData uri="http://schemas.openxmlformats.org/presentationml/2006/ole">
            <mc:AlternateContent xmlns:mc="http://schemas.openxmlformats.org/markup-compatibility/2006">
              <mc:Choice xmlns:v="urn:schemas-microsoft-com:vml" Requires="v">
                <p:oleObj spid="_x0000_s10829" name="Equation" r:id="rId3" imgW="1930320" imgH="304560" progId="Equation.3">
                  <p:embed/>
                </p:oleObj>
              </mc:Choice>
              <mc:Fallback>
                <p:oleObj name="Equation" r:id="rId3" imgW="1930320" imgH="304560" progId="Equation.3">
                  <p:embed/>
                  <p:pic>
                    <p:nvPicPr>
                      <p:cNvPr id="0" name=""/>
                      <p:cNvPicPr>
                        <a:picLocks noChangeAspect="1" noChangeArrowheads="1"/>
                      </p:cNvPicPr>
                      <p:nvPr/>
                    </p:nvPicPr>
                    <p:blipFill>
                      <a:blip r:embed="rId4"/>
                      <a:srcRect/>
                      <a:stretch>
                        <a:fillRect/>
                      </a:stretch>
                    </p:blipFill>
                    <p:spPr bwMode="auto">
                      <a:xfrm>
                        <a:off x="5167313" y="179388"/>
                        <a:ext cx="3697287" cy="590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 name="Object 10"/>
          <p:cNvGraphicFramePr>
            <a:graphicFrameLocks noChangeAspect="1"/>
          </p:cNvGraphicFramePr>
          <p:nvPr/>
        </p:nvGraphicFramePr>
        <p:xfrm>
          <a:off x="2133600" y="1079500"/>
          <a:ext cx="4621213" cy="1952625"/>
        </p:xfrm>
        <a:graphic>
          <a:graphicData uri="http://schemas.openxmlformats.org/presentationml/2006/ole">
            <mc:AlternateContent xmlns:mc="http://schemas.openxmlformats.org/markup-compatibility/2006">
              <mc:Choice xmlns:v="urn:schemas-microsoft-com:vml" Requires="v">
                <p:oleObj spid="_x0000_s10830" name="Equation" r:id="rId5" imgW="2298700" imgH="965200" progId="Equation.3">
                  <p:embed/>
                </p:oleObj>
              </mc:Choice>
              <mc:Fallback>
                <p:oleObj name="Equation" r:id="rId5" imgW="2298700" imgH="965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079500"/>
                        <a:ext cx="4621213" cy="19526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669500904"/>
              </p:ext>
            </p:extLst>
          </p:nvPr>
        </p:nvGraphicFramePr>
        <p:xfrm>
          <a:off x="1900238" y="3038770"/>
          <a:ext cx="4960937" cy="3013075"/>
        </p:xfrm>
        <a:graphic>
          <a:graphicData uri="http://schemas.openxmlformats.org/presentationml/2006/ole">
            <mc:AlternateContent xmlns:mc="http://schemas.openxmlformats.org/markup-compatibility/2006">
              <mc:Choice xmlns:v="urn:schemas-microsoft-com:vml" Requires="v">
                <p:oleObj spid="_x0000_s10831" name="Equation" r:id="rId7" imgW="4000500" imgH="2425700" progId="Equation.3">
                  <p:embed/>
                </p:oleObj>
              </mc:Choice>
              <mc:Fallback>
                <p:oleObj name="Equation" r:id="rId7" imgW="4000500" imgH="2425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0238" y="3038770"/>
                        <a:ext cx="4960937" cy="3013075"/>
                      </a:xfrm>
                      <a:prstGeom prst="rect">
                        <a:avLst/>
                      </a:prstGeom>
                      <a:solidFill>
                        <a:srgbClr val="FFDE75">
                          <a:alpha val="90979"/>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958585726"/>
              </p:ext>
            </p:extLst>
          </p:nvPr>
        </p:nvGraphicFramePr>
        <p:xfrm>
          <a:off x="6921500" y="4626722"/>
          <a:ext cx="2008188" cy="538162"/>
        </p:xfrm>
        <a:graphic>
          <a:graphicData uri="http://schemas.openxmlformats.org/presentationml/2006/ole">
            <mc:AlternateContent xmlns:mc="http://schemas.openxmlformats.org/markup-compatibility/2006">
              <mc:Choice xmlns:v="urn:schemas-microsoft-com:vml" Requires="v">
                <p:oleObj spid="_x0000_s10832" name="Equation" r:id="rId9" imgW="1282700" imgH="342900" progId="Equation.3">
                  <p:embed/>
                </p:oleObj>
              </mc:Choice>
              <mc:Fallback>
                <p:oleObj name="Equation" r:id="rId9" imgW="1282700" imgH="342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21500" y="4626722"/>
                        <a:ext cx="2008188" cy="538162"/>
                      </a:xfrm>
                      <a:prstGeom prst="rect">
                        <a:avLst/>
                      </a:prstGeom>
                      <a:solidFill>
                        <a:srgbClr val="FFDE75"/>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582600375"/>
              </p:ext>
            </p:extLst>
          </p:nvPr>
        </p:nvGraphicFramePr>
        <p:xfrm>
          <a:off x="2246344" y="5996408"/>
          <a:ext cx="3978275" cy="669925"/>
        </p:xfrm>
        <a:graphic>
          <a:graphicData uri="http://schemas.openxmlformats.org/presentationml/2006/ole">
            <mc:AlternateContent xmlns:mc="http://schemas.openxmlformats.org/markup-compatibility/2006">
              <mc:Choice xmlns:v="urn:schemas-microsoft-com:vml" Requires="v">
                <p:oleObj spid="_x0000_s10833" name="Equation" r:id="rId11" imgW="1765080" imgH="279360" progId="Equation.3">
                  <p:embed/>
                </p:oleObj>
              </mc:Choice>
              <mc:Fallback>
                <p:oleObj name="Equation" r:id="rId11" imgW="1765080" imgH="279360" progId="Equation.3">
                  <p:embed/>
                  <p:pic>
                    <p:nvPicPr>
                      <p:cNvPr id="0" name="Object 13"/>
                      <p:cNvPicPr>
                        <a:picLocks noChangeAspect="1" noChangeArrowheads="1"/>
                      </p:cNvPicPr>
                      <p:nvPr/>
                    </p:nvPicPr>
                    <p:blipFill>
                      <a:blip r:embed="rId12"/>
                      <a:srcRect/>
                      <a:stretch>
                        <a:fillRect/>
                      </a:stretch>
                    </p:blipFill>
                    <p:spPr bwMode="auto">
                      <a:xfrm>
                        <a:off x="2246344" y="5996408"/>
                        <a:ext cx="39782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485188" y="6083563"/>
            <a:ext cx="1694695" cy="707886"/>
          </a:xfrm>
          <a:prstGeom prst="rect">
            <a:avLst/>
          </a:prstGeom>
          <a:noFill/>
        </p:spPr>
        <p:txBody>
          <a:bodyPr wrap="none" rtlCol="0">
            <a:spAutoFit/>
          </a:bodyPr>
          <a:lstStyle/>
          <a:p>
            <a:r>
              <a:rPr lang="en-US" dirty="0" smtClean="0"/>
              <a:t>When model </a:t>
            </a:r>
          </a:p>
          <a:p>
            <a:r>
              <a:rPr lang="en-US" dirty="0"/>
              <a:t> </a:t>
            </a:r>
            <a:r>
              <a:rPr lang="en-US" dirty="0" smtClean="0"/>
              <a:t>    with FA</a:t>
            </a:r>
            <a:endParaRPr lang="en-US" dirty="0"/>
          </a:p>
        </p:txBody>
      </p:sp>
    </p:spTree>
    <p:extLst>
      <p:ext uri="{BB962C8B-B14F-4D97-AF65-F5344CB8AC3E}">
        <p14:creationId xmlns:p14="http://schemas.microsoft.com/office/powerpoint/2010/main" val="427043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smtClean="0"/>
          </a:p>
        </p:txBody>
      </p:sp>
      <p:sp>
        <p:nvSpPr>
          <p:cNvPr id="27651" name="Content Placeholder 2"/>
          <p:cNvSpPr>
            <a:spLocks noGrp="1"/>
          </p:cNvSpPr>
          <p:nvPr>
            <p:ph idx="1"/>
          </p:nvPr>
        </p:nvSpPr>
        <p:spPr/>
        <p:txBody>
          <a:bodyPr/>
          <a:lstStyle/>
          <a:p>
            <a:endParaRPr lang="en-US" smtClean="0"/>
          </a:p>
        </p:txBody>
      </p:sp>
      <p:pic>
        <p:nvPicPr>
          <p:cNvPr id="27652" name="Picture 2" descr="C:\Users\jcrossa\Desktop\PRESENTATIONS\2012\PAG January, 2012\ASA-CSSA San Antonio 2011\Slide16.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7976" y="216983"/>
            <a:ext cx="8623308" cy="707886"/>
          </a:xfrm>
          <a:prstGeom prst="rect">
            <a:avLst/>
          </a:prstGeom>
          <a:solidFill>
            <a:schemeClr val="bg1"/>
          </a:solidFill>
        </p:spPr>
        <p:txBody>
          <a:bodyPr wrap="square" rtlCol="0">
            <a:spAutoFit/>
          </a:bodyPr>
          <a:lstStyle/>
          <a:p>
            <a:r>
              <a:rPr lang="en-US" dirty="0" smtClean="0"/>
              <a:t>                                                                                                                        </a:t>
            </a:r>
          </a:p>
          <a:p>
            <a:r>
              <a:rPr lang="en-US" dirty="0" smtClean="0"/>
              <a:t>                                                                                  </a:t>
            </a:r>
            <a:endParaRPr lang="en-US" dirty="0"/>
          </a:p>
        </p:txBody>
      </p:sp>
      <p:sp>
        <p:nvSpPr>
          <p:cNvPr id="3" name="TextBox 2"/>
          <p:cNvSpPr txBox="1"/>
          <p:nvPr/>
        </p:nvSpPr>
        <p:spPr>
          <a:xfrm>
            <a:off x="538789" y="107359"/>
            <a:ext cx="7860293" cy="954107"/>
          </a:xfrm>
          <a:prstGeom prst="rect">
            <a:avLst/>
          </a:prstGeom>
          <a:noFill/>
        </p:spPr>
        <p:txBody>
          <a:bodyPr wrap="none" rtlCol="0">
            <a:spAutoFit/>
          </a:bodyPr>
          <a:lstStyle/>
          <a:p>
            <a:r>
              <a:rPr lang="en-US" sz="2800" b="1" dirty="0" smtClean="0">
                <a:solidFill>
                  <a:srgbClr val="C00000"/>
                </a:solidFill>
              </a:rPr>
              <a:t>HOW TO INCORPORATE GE INTO GENOMIC </a:t>
            </a:r>
          </a:p>
          <a:p>
            <a:r>
              <a:rPr lang="en-US" sz="2800" b="1" dirty="0">
                <a:solidFill>
                  <a:srgbClr val="C00000"/>
                </a:solidFill>
              </a:rPr>
              <a:t> </a:t>
            </a:r>
            <a:r>
              <a:rPr lang="en-US" sz="2800" b="1" dirty="0" smtClean="0">
                <a:solidFill>
                  <a:srgbClr val="C00000"/>
                </a:solidFill>
              </a:rPr>
              <a:t>                          PREDICTION</a:t>
            </a:r>
            <a:endParaRPr lang="en-US" sz="2800" b="1" dirty="0">
              <a:solidFill>
                <a:srgbClr val="C00000"/>
              </a:solidFill>
            </a:endParaRPr>
          </a:p>
        </p:txBody>
      </p:sp>
    </p:spTree>
    <p:extLst>
      <p:ext uri="{BB962C8B-B14F-4D97-AF65-F5344CB8AC3E}">
        <p14:creationId xmlns:p14="http://schemas.microsoft.com/office/powerpoint/2010/main" val="490243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 y="0"/>
            <a:ext cx="9144000" cy="1138238"/>
          </a:xfrm>
        </p:spPr>
        <p:txBody>
          <a:bodyPr/>
          <a:lstStyle/>
          <a:p>
            <a:pPr algn="ctr"/>
            <a:r>
              <a:rPr lang="en-US" sz="2400" b="1" dirty="0" smtClean="0">
                <a:solidFill>
                  <a:srgbClr val="C00000"/>
                </a:solidFill>
                <a:effectLst/>
              </a:rPr>
              <a:t>Pedigree and genomic models for multi-environment plant breeding trials with GE</a:t>
            </a:r>
            <a:br>
              <a:rPr lang="en-US" sz="2400" b="1" dirty="0" smtClean="0">
                <a:solidFill>
                  <a:srgbClr val="C00000"/>
                </a:solidFill>
                <a:effectLst/>
              </a:rPr>
            </a:br>
            <a:r>
              <a:rPr lang="en-US" sz="2000" dirty="0" smtClean="0">
                <a:solidFill>
                  <a:srgbClr val="333333"/>
                </a:solidFill>
                <a:effectLst/>
              </a:rPr>
              <a:t>(marginal density of the data)</a:t>
            </a:r>
          </a:p>
        </p:txBody>
      </p:sp>
      <p:sp>
        <p:nvSpPr>
          <p:cNvPr id="28675" name="Content Placeholder 2"/>
          <p:cNvSpPr>
            <a:spLocks noGrp="1"/>
          </p:cNvSpPr>
          <p:nvPr>
            <p:ph idx="1"/>
          </p:nvPr>
        </p:nvSpPr>
        <p:spPr>
          <a:xfrm>
            <a:off x="0" y="1084263"/>
            <a:ext cx="7820025" cy="400050"/>
          </a:xfrm>
        </p:spPr>
        <p:txBody>
          <a:bodyPr/>
          <a:lstStyle/>
          <a:p>
            <a:r>
              <a:rPr lang="en-US" sz="2000" dirty="0" smtClean="0">
                <a:effectLst/>
              </a:rPr>
              <a:t>Models with only pedigree or only markers</a:t>
            </a:r>
          </a:p>
        </p:txBody>
      </p:sp>
      <p:sp>
        <p:nvSpPr>
          <p:cNvPr id="2867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8677" name="Object 5"/>
          <p:cNvGraphicFramePr>
            <a:graphicFrameLocks noChangeAspect="1"/>
          </p:cNvGraphicFramePr>
          <p:nvPr>
            <p:extLst>
              <p:ext uri="{D42A27DB-BD31-4B8C-83A1-F6EECF244321}">
                <p14:modId xmlns:p14="http://schemas.microsoft.com/office/powerpoint/2010/main" val="3695450627"/>
              </p:ext>
            </p:extLst>
          </p:nvPr>
        </p:nvGraphicFramePr>
        <p:xfrm>
          <a:off x="5337597" y="1147018"/>
          <a:ext cx="1385887" cy="304800"/>
        </p:xfrm>
        <a:graphic>
          <a:graphicData uri="http://schemas.openxmlformats.org/presentationml/2006/ole">
            <mc:AlternateContent xmlns:mc="http://schemas.openxmlformats.org/markup-compatibility/2006">
              <mc:Choice xmlns:v="urn:schemas-microsoft-com:vml" Requires="v">
                <p:oleObj spid="_x0000_s25693" name="Equation" r:id="rId3" imgW="990170" imgH="203112" progId="Equation.DSMT4">
                  <p:embed/>
                </p:oleObj>
              </mc:Choice>
              <mc:Fallback>
                <p:oleObj name="Equation" r:id="rId3" imgW="990170"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597" y="1147018"/>
                        <a:ext cx="1385887" cy="304800"/>
                      </a:xfrm>
                      <a:prstGeom prst="rect">
                        <a:avLst/>
                      </a:prstGeom>
                      <a:solidFill>
                        <a:schemeClr val="bg1">
                          <a:lumMod val="90000"/>
                        </a:schemeClr>
                      </a:solidFill>
                      <a:ln>
                        <a:noFill/>
                      </a:ln>
                      <a:extLst/>
                    </p:spPr>
                  </p:pic>
                </p:oleObj>
              </mc:Fallback>
            </mc:AlternateContent>
          </a:graphicData>
        </a:graphic>
      </p:graphicFrame>
      <p:sp>
        <p:nvSpPr>
          <p:cNvPr id="2867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538527099"/>
              </p:ext>
            </p:extLst>
          </p:nvPr>
        </p:nvGraphicFramePr>
        <p:xfrm>
          <a:off x="1128713" y="1450975"/>
          <a:ext cx="4911725" cy="430213"/>
        </p:xfrm>
        <a:graphic>
          <a:graphicData uri="http://schemas.openxmlformats.org/presentationml/2006/ole">
            <mc:AlternateContent xmlns:mc="http://schemas.openxmlformats.org/markup-compatibility/2006">
              <mc:Choice xmlns:v="urn:schemas-microsoft-com:vml" Requires="v">
                <p:oleObj spid="_x0000_s25694" name="Equation" r:id="rId5" imgW="3111480" imgH="266400" progId="Equation.3">
                  <p:embed/>
                </p:oleObj>
              </mc:Choice>
              <mc:Fallback>
                <p:oleObj name="Equation" r:id="rId5" imgW="3111480" imgH="266400" progId="Equation.3">
                  <p:embed/>
                  <p:pic>
                    <p:nvPicPr>
                      <p:cNvPr id="0" name=""/>
                      <p:cNvPicPr>
                        <a:picLocks noChangeAspect="1" noChangeArrowheads="1"/>
                      </p:cNvPicPr>
                      <p:nvPr/>
                    </p:nvPicPr>
                    <p:blipFill>
                      <a:blip r:embed="rId6"/>
                      <a:srcRect/>
                      <a:stretch>
                        <a:fillRect/>
                      </a:stretch>
                    </p:blipFill>
                    <p:spPr bwMode="auto">
                      <a:xfrm>
                        <a:off x="1128713" y="1450975"/>
                        <a:ext cx="4911725" cy="430213"/>
                      </a:xfrm>
                      <a:prstGeom prst="rect">
                        <a:avLst/>
                      </a:prstGeom>
                      <a:solidFill>
                        <a:schemeClr val="bg1"/>
                      </a:solidFill>
                      <a:ln>
                        <a:noFill/>
                      </a:ln>
                      <a:effectLst>
                        <a:outerShdw dist="35921" dir="2700000" algn="ctr" rotWithShape="0">
                          <a:srgbClr val="000066"/>
                        </a:outerShdw>
                      </a:effectLs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83153193"/>
              </p:ext>
            </p:extLst>
          </p:nvPr>
        </p:nvGraphicFramePr>
        <p:xfrm>
          <a:off x="1216025" y="2009775"/>
          <a:ext cx="4953000" cy="431800"/>
        </p:xfrm>
        <a:graphic>
          <a:graphicData uri="http://schemas.openxmlformats.org/presentationml/2006/ole">
            <mc:AlternateContent xmlns:mc="http://schemas.openxmlformats.org/markup-compatibility/2006">
              <mc:Choice xmlns:v="urn:schemas-microsoft-com:vml" Requires="v">
                <p:oleObj spid="_x0000_s25695" name="Equation" r:id="rId7" imgW="3276360" imgH="266400" progId="Equation.3">
                  <p:embed/>
                </p:oleObj>
              </mc:Choice>
              <mc:Fallback>
                <p:oleObj name="Equation" r:id="rId7" imgW="3276360" imgH="266400" progId="Equation.3">
                  <p:embed/>
                  <p:pic>
                    <p:nvPicPr>
                      <p:cNvPr id="0" name=""/>
                      <p:cNvPicPr>
                        <a:picLocks noChangeAspect="1" noChangeArrowheads="1"/>
                      </p:cNvPicPr>
                      <p:nvPr/>
                    </p:nvPicPr>
                    <p:blipFill>
                      <a:blip r:embed="rId8"/>
                      <a:srcRect/>
                      <a:stretch>
                        <a:fillRect/>
                      </a:stretch>
                    </p:blipFill>
                    <p:spPr bwMode="auto">
                      <a:xfrm>
                        <a:off x="1216025" y="2009775"/>
                        <a:ext cx="4953000" cy="431800"/>
                      </a:xfrm>
                      <a:prstGeom prst="rect">
                        <a:avLst/>
                      </a:prstGeom>
                      <a:solidFill>
                        <a:schemeClr val="bg1"/>
                      </a:solidFill>
                      <a:ln>
                        <a:noFill/>
                      </a:ln>
                      <a:effectLst>
                        <a:outerShdw dist="35921" dir="2700000" algn="ctr" rotWithShape="0">
                          <a:srgbClr val="000066"/>
                        </a:outerShdw>
                      </a:effectLst>
                      <a:extLst/>
                    </p:spPr>
                  </p:pic>
                </p:oleObj>
              </mc:Fallback>
            </mc:AlternateContent>
          </a:graphicData>
        </a:graphic>
      </p:graphicFrame>
      <p:sp>
        <p:nvSpPr>
          <p:cNvPr id="28681" name="Content Placeholder 2"/>
          <p:cNvSpPr txBox="1">
            <a:spLocks/>
          </p:cNvSpPr>
          <p:nvPr/>
        </p:nvSpPr>
        <p:spPr bwMode="auto">
          <a:xfrm>
            <a:off x="0" y="2663825"/>
            <a:ext cx="78200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buClr>
                <a:srgbClr val="7DA7D8"/>
              </a:buClr>
              <a:buFont typeface="Wingdings 3" pitchFamily="18" charset="2"/>
              <a:buChar char=""/>
            </a:pPr>
            <a:r>
              <a:rPr lang="en-US" sz="2000" dirty="0">
                <a:solidFill>
                  <a:srgbClr val="333333"/>
                </a:solidFill>
              </a:rPr>
              <a:t>Models with pedigree + markers</a:t>
            </a:r>
          </a:p>
        </p:txBody>
      </p:sp>
      <p:sp>
        <p:nvSpPr>
          <p:cNvPr id="28682"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8683" name="Object 13"/>
          <p:cNvGraphicFramePr>
            <a:graphicFrameLocks noChangeAspect="1"/>
          </p:cNvGraphicFramePr>
          <p:nvPr>
            <p:extLst>
              <p:ext uri="{D42A27DB-BD31-4B8C-83A1-F6EECF244321}">
                <p14:modId xmlns:p14="http://schemas.microsoft.com/office/powerpoint/2010/main" val="3203409460"/>
              </p:ext>
            </p:extLst>
          </p:nvPr>
        </p:nvGraphicFramePr>
        <p:xfrm>
          <a:off x="4232275" y="2706688"/>
          <a:ext cx="2095500" cy="314325"/>
        </p:xfrm>
        <a:graphic>
          <a:graphicData uri="http://schemas.openxmlformats.org/presentationml/2006/ole">
            <mc:AlternateContent xmlns:mc="http://schemas.openxmlformats.org/markup-compatibility/2006">
              <mc:Choice xmlns:v="urn:schemas-microsoft-com:vml" Requires="v">
                <p:oleObj spid="_x0000_s25696" name="Equation" r:id="rId9" imgW="1587500" imgH="228600" progId="Equation.DSMT4">
                  <p:embed/>
                </p:oleObj>
              </mc:Choice>
              <mc:Fallback>
                <p:oleObj name="Equation" r:id="rId9" imgW="15875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2275" y="2706688"/>
                        <a:ext cx="2095500" cy="314325"/>
                      </a:xfrm>
                      <a:prstGeom prst="rect">
                        <a:avLst/>
                      </a:prstGeom>
                      <a:solidFill>
                        <a:schemeClr val="bg1">
                          <a:lumMod val="90000"/>
                        </a:schemeClr>
                      </a:solidFill>
                      <a:ln>
                        <a:noFill/>
                      </a:ln>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677976230"/>
              </p:ext>
            </p:extLst>
          </p:nvPr>
        </p:nvGraphicFramePr>
        <p:xfrm>
          <a:off x="1101725" y="3203575"/>
          <a:ext cx="5616575" cy="369888"/>
        </p:xfrm>
        <a:graphic>
          <a:graphicData uri="http://schemas.openxmlformats.org/presentationml/2006/ole">
            <mc:AlternateContent xmlns:mc="http://schemas.openxmlformats.org/markup-compatibility/2006">
              <mc:Choice xmlns:v="urn:schemas-microsoft-com:vml" Requires="v">
                <p:oleObj spid="_x0000_s25697" name="Equation" r:id="rId11" imgW="4343400" imgH="266400" progId="Equation.3">
                  <p:embed/>
                </p:oleObj>
              </mc:Choice>
              <mc:Fallback>
                <p:oleObj name="Equation" r:id="rId11" imgW="4343400" imgH="266400" progId="Equation.3">
                  <p:embed/>
                  <p:pic>
                    <p:nvPicPr>
                      <p:cNvPr id="0" name=""/>
                      <p:cNvPicPr>
                        <a:picLocks noChangeAspect="1" noChangeArrowheads="1"/>
                      </p:cNvPicPr>
                      <p:nvPr/>
                    </p:nvPicPr>
                    <p:blipFill>
                      <a:blip r:embed="rId12"/>
                      <a:srcRect/>
                      <a:stretch>
                        <a:fillRect/>
                      </a:stretch>
                    </p:blipFill>
                    <p:spPr bwMode="auto">
                      <a:xfrm>
                        <a:off x="1101725" y="3203575"/>
                        <a:ext cx="5616575" cy="369888"/>
                      </a:xfrm>
                      <a:prstGeom prst="rect">
                        <a:avLst/>
                      </a:prstGeom>
                      <a:solidFill>
                        <a:schemeClr val="bg1"/>
                      </a:solidFill>
                      <a:ln>
                        <a:noFill/>
                      </a:ln>
                      <a:effectLst>
                        <a:outerShdw dist="35921" dir="2700000" algn="ctr" rotWithShape="0">
                          <a:srgbClr val="000066"/>
                        </a:outerShdw>
                      </a:effectLst>
                      <a:extLst/>
                    </p:spPr>
                  </p:pic>
                </p:oleObj>
              </mc:Fallback>
            </mc:AlternateContent>
          </a:graphicData>
        </a:graphic>
      </p:graphicFrame>
      <p:sp>
        <p:nvSpPr>
          <p:cNvPr id="28685" name="Content Placeholder 2"/>
          <p:cNvSpPr txBox="1">
            <a:spLocks/>
          </p:cNvSpPr>
          <p:nvPr/>
        </p:nvSpPr>
        <p:spPr bwMode="auto">
          <a:xfrm>
            <a:off x="0" y="3838575"/>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buClr>
                <a:srgbClr val="7DA7D8"/>
              </a:buClr>
              <a:buFont typeface="Wingdings 3" pitchFamily="18" charset="2"/>
              <a:buChar char=""/>
            </a:pPr>
            <a:r>
              <a:rPr lang="en-US" sz="2000" dirty="0">
                <a:solidFill>
                  <a:srgbClr val="333333"/>
                </a:solidFill>
              </a:rPr>
              <a:t>Models with epistasis from pedigree or from markers</a:t>
            </a:r>
          </a:p>
        </p:txBody>
      </p:sp>
      <p:graphicFrame>
        <p:nvGraphicFramePr>
          <p:cNvPr id="28686" name="Object 16"/>
          <p:cNvGraphicFramePr>
            <a:graphicFrameLocks noChangeAspect="1"/>
          </p:cNvGraphicFramePr>
          <p:nvPr>
            <p:extLst>
              <p:ext uri="{D42A27DB-BD31-4B8C-83A1-F6EECF244321}">
                <p14:modId xmlns:p14="http://schemas.microsoft.com/office/powerpoint/2010/main" val="3544920997"/>
              </p:ext>
            </p:extLst>
          </p:nvPr>
        </p:nvGraphicFramePr>
        <p:xfrm>
          <a:off x="6438900" y="3835400"/>
          <a:ext cx="2430463" cy="412750"/>
        </p:xfrm>
        <a:graphic>
          <a:graphicData uri="http://schemas.openxmlformats.org/presentationml/2006/ole">
            <mc:AlternateContent xmlns:mc="http://schemas.openxmlformats.org/markup-compatibility/2006">
              <mc:Choice xmlns:v="urn:schemas-microsoft-com:vml" Requires="v">
                <p:oleObj spid="_x0000_s25698" name="Equation" r:id="rId13" imgW="1663560" imgH="279360" progId="Equation.3">
                  <p:embed/>
                </p:oleObj>
              </mc:Choice>
              <mc:Fallback>
                <p:oleObj name="Equation" r:id="rId13" imgW="1663560" imgH="279360" progId="Equation.3">
                  <p:embed/>
                  <p:pic>
                    <p:nvPicPr>
                      <p:cNvPr id="0" name=""/>
                      <p:cNvPicPr>
                        <a:picLocks noChangeAspect="1" noChangeArrowheads="1"/>
                      </p:cNvPicPr>
                      <p:nvPr/>
                    </p:nvPicPr>
                    <p:blipFill>
                      <a:blip r:embed="rId14"/>
                      <a:srcRect/>
                      <a:stretch>
                        <a:fillRect/>
                      </a:stretch>
                    </p:blipFill>
                    <p:spPr bwMode="auto">
                      <a:xfrm>
                        <a:off x="6438900" y="3835400"/>
                        <a:ext cx="2430463" cy="412750"/>
                      </a:xfrm>
                      <a:prstGeom prst="rect">
                        <a:avLst/>
                      </a:prstGeom>
                      <a:solidFill>
                        <a:schemeClr val="bg1">
                          <a:lumMod val="90000"/>
                        </a:schemeClr>
                      </a:solidFill>
                      <a:ln>
                        <a:noFill/>
                      </a:ln>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478409125"/>
              </p:ext>
            </p:extLst>
          </p:nvPr>
        </p:nvGraphicFramePr>
        <p:xfrm>
          <a:off x="1184275" y="4324350"/>
          <a:ext cx="5919788" cy="409575"/>
        </p:xfrm>
        <a:graphic>
          <a:graphicData uri="http://schemas.openxmlformats.org/presentationml/2006/ole">
            <mc:AlternateContent xmlns:mc="http://schemas.openxmlformats.org/markup-compatibility/2006">
              <mc:Choice xmlns:v="urn:schemas-microsoft-com:vml" Requires="v">
                <p:oleObj spid="_x0000_s25699" name="Equation" r:id="rId15" imgW="4444920" imgH="291960" progId="Equation.3">
                  <p:embed/>
                </p:oleObj>
              </mc:Choice>
              <mc:Fallback>
                <p:oleObj name="Equation" r:id="rId15" imgW="4444920" imgH="291960" progId="Equation.3">
                  <p:embed/>
                  <p:pic>
                    <p:nvPicPr>
                      <p:cNvPr id="0" name=""/>
                      <p:cNvPicPr>
                        <a:picLocks noChangeAspect="1" noChangeArrowheads="1"/>
                      </p:cNvPicPr>
                      <p:nvPr/>
                    </p:nvPicPr>
                    <p:blipFill>
                      <a:blip r:embed="rId16"/>
                      <a:srcRect/>
                      <a:stretch>
                        <a:fillRect/>
                      </a:stretch>
                    </p:blipFill>
                    <p:spPr bwMode="auto">
                      <a:xfrm>
                        <a:off x="1184275" y="4324350"/>
                        <a:ext cx="5919788" cy="409575"/>
                      </a:xfrm>
                      <a:prstGeom prst="rect">
                        <a:avLst/>
                      </a:prstGeom>
                      <a:solidFill>
                        <a:schemeClr val="bg1"/>
                      </a:solidFill>
                      <a:ln>
                        <a:noFill/>
                      </a:ln>
                      <a:effectLst>
                        <a:outerShdw dist="35921" dir="2700000" algn="ctr" rotWithShape="0">
                          <a:srgbClr val="000066"/>
                        </a:outerShdw>
                      </a:effectLs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91570991"/>
              </p:ext>
            </p:extLst>
          </p:nvPr>
        </p:nvGraphicFramePr>
        <p:xfrm>
          <a:off x="887413" y="4927600"/>
          <a:ext cx="6527800" cy="407988"/>
        </p:xfrm>
        <a:graphic>
          <a:graphicData uri="http://schemas.openxmlformats.org/presentationml/2006/ole">
            <mc:AlternateContent xmlns:mc="http://schemas.openxmlformats.org/markup-compatibility/2006">
              <mc:Choice xmlns:v="urn:schemas-microsoft-com:vml" Requires="v">
                <p:oleObj spid="_x0000_s25700" name="Equation" r:id="rId17" imgW="4902120" imgH="291960" progId="Equation.3">
                  <p:embed/>
                </p:oleObj>
              </mc:Choice>
              <mc:Fallback>
                <p:oleObj name="Equation" r:id="rId17" imgW="4902120" imgH="291960" progId="Equation.3">
                  <p:embed/>
                  <p:pic>
                    <p:nvPicPr>
                      <p:cNvPr id="0" name=""/>
                      <p:cNvPicPr>
                        <a:picLocks noChangeAspect="1" noChangeArrowheads="1"/>
                      </p:cNvPicPr>
                      <p:nvPr/>
                    </p:nvPicPr>
                    <p:blipFill>
                      <a:blip r:embed="rId18"/>
                      <a:srcRect/>
                      <a:stretch>
                        <a:fillRect/>
                      </a:stretch>
                    </p:blipFill>
                    <p:spPr bwMode="auto">
                      <a:xfrm>
                        <a:off x="887413" y="4927600"/>
                        <a:ext cx="6527800" cy="407988"/>
                      </a:xfrm>
                      <a:prstGeom prst="rect">
                        <a:avLst/>
                      </a:prstGeom>
                      <a:solidFill>
                        <a:schemeClr val="bg1"/>
                      </a:solidFill>
                      <a:ln>
                        <a:noFill/>
                      </a:ln>
                      <a:effectLst>
                        <a:outerShdw dist="35921" dir="2700000" algn="ctr" rotWithShape="0">
                          <a:srgbClr val="000066"/>
                        </a:outerShdw>
                      </a:effectLst>
                      <a:extLst/>
                    </p:spPr>
                  </p:pic>
                </p:oleObj>
              </mc:Fallback>
            </mc:AlternateContent>
          </a:graphicData>
        </a:graphic>
      </p:graphicFrame>
      <p:sp>
        <p:nvSpPr>
          <p:cNvPr id="28689" name="Content Placeholder 2"/>
          <p:cNvSpPr txBox="1">
            <a:spLocks/>
          </p:cNvSpPr>
          <p:nvPr/>
        </p:nvSpPr>
        <p:spPr bwMode="auto">
          <a:xfrm>
            <a:off x="-190500" y="5467350"/>
            <a:ext cx="9144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buClr>
                <a:srgbClr val="7DA7D8"/>
              </a:buClr>
              <a:buFont typeface="Wingdings 3" pitchFamily="18" charset="2"/>
              <a:buChar char=""/>
            </a:pPr>
            <a:r>
              <a:rPr lang="en-US" sz="2000" b="1" dirty="0">
                <a:solidFill>
                  <a:srgbClr val="333333"/>
                </a:solidFill>
              </a:rPr>
              <a:t>Use FA model for modeling marker or pedigree additive x environment and additive x additive x environment interactions</a:t>
            </a:r>
          </a:p>
        </p:txBody>
      </p:sp>
    </p:spTree>
    <p:extLst>
      <p:ext uri="{BB962C8B-B14F-4D97-AF65-F5344CB8AC3E}">
        <p14:creationId xmlns:p14="http://schemas.microsoft.com/office/powerpoint/2010/main" val="324634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6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68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81" grpId="0"/>
      <p:bldP spid="28685" grpId="0"/>
      <p:bldP spid="28689" grpId="0"/>
    </p:bldLst>
  </p:timing>
</p:sld>
</file>

<file path=ppt/theme/theme1.xml><?xml version="1.0" encoding="utf-8"?>
<a:theme xmlns:a="http://schemas.openxmlformats.org/drawingml/2006/main" name="PAG-20120-Presentation-JCrossa">
  <a:themeElements>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PAG-20120-Presentation-JCrossa</Template>
  <TotalTime>3496</TotalTime>
  <Words>2139</Words>
  <Application>Microsoft Office PowerPoint</Application>
  <PresentationFormat>On-screen Show (4:3)</PresentationFormat>
  <Paragraphs>553</Paragraphs>
  <Slides>32</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3" baseType="lpstr">
      <vt:lpstr>Microsoft YaHei</vt:lpstr>
      <vt:lpstr>Arial</vt:lpstr>
      <vt:lpstr>Calibri</vt:lpstr>
      <vt:lpstr>Symbol</vt:lpstr>
      <vt:lpstr>Times New Roman</vt:lpstr>
      <vt:lpstr>Wingdings</vt:lpstr>
      <vt:lpstr>Wingdings 2</vt:lpstr>
      <vt:lpstr>Wingdings 3</vt:lpstr>
      <vt:lpstr>PAG-20120-Presentation-JCrossa</vt:lpstr>
      <vt:lpstr>Equation</vt:lpstr>
      <vt:lpstr>Presentation</vt:lpstr>
      <vt:lpstr>Genome-enabled prediction using highly dimensional markers and environmental covariates </vt:lpstr>
      <vt:lpstr>Outline</vt:lpstr>
      <vt:lpstr>Multiplicative operator for GE  (suggested since 1923 by RA Fisher and  W.A. McKenzie)</vt:lpstr>
      <vt:lpstr> BASELINE MODEL  </vt:lpstr>
      <vt:lpstr>Product operators for GE  with external covariables </vt:lpstr>
      <vt:lpstr>PowerPoint Presentation</vt:lpstr>
      <vt:lpstr>Modeling GE with additive and additive x additive effect</vt:lpstr>
      <vt:lpstr>PowerPoint Presentation</vt:lpstr>
      <vt:lpstr>Pedigree and genomic models for multi-environment plant breeding trials with GE (marginal density of the data)</vt:lpstr>
      <vt:lpstr>Data: Wheat 599 lines in 4 environments with 1442 markers</vt:lpstr>
      <vt:lpstr>Average (across four environments) correlations between predicted and observed performance derived from models using only pedigree, only markers or pedigree + markers for two cross-validation schemes (CV1 and CV2).</vt:lpstr>
      <vt:lpstr>PowerPoint Presentation</vt:lpstr>
      <vt:lpstr>How to assess GE?  -- estimate genetic correlations of line performance across environments</vt:lpstr>
      <vt:lpstr>How to assess  marker x environment?</vt:lpstr>
      <vt:lpstr>Highly dimensional data information</vt:lpstr>
      <vt:lpstr>How to confront the challenges of highly dimensional predictors</vt:lpstr>
      <vt:lpstr>Proposition</vt:lpstr>
      <vt:lpstr>PowerPoint Presentation</vt:lpstr>
      <vt:lpstr>Markers x EC interaction models A parsimonious model for incorporating interactions using co-variance structures</vt:lpstr>
      <vt:lpstr>Random process obtained by multiplying both random scores </vt:lpstr>
      <vt:lpstr>How much of GE is explained by       ?  </vt:lpstr>
      <vt:lpstr>PowerPoint Presentation</vt:lpstr>
      <vt:lpstr>DATA from Arvalis</vt:lpstr>
      <vt:lpstr>PowerPoint Presentation</vt:lpstr>
      <vt:lpstr>PowerPoint Presentation</vt:lpstr>
      <vt:lpstr>PowerPoint Presentation</vt:lpstr>
      <vt:lpstr>PowerPoint Presentation</vt:lpstr>
      <vt:lpstr>PowerPoint Presentation</vt:lpstr>
      <vt:lpstr>PowerPoint Presentation</vt:lpstr>
      <vt:lpstr>CONCLUSIONS</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Crossa, Jose (CIMMYT)</dc:creator>
  <cp:lastModifiedBy>CROSSA HIRIART, José Luis Francisco (CIMMYT)</cp:lastModifiedBy>
  <cp:revision>242</cp:revision>
  <cp:lastPrinted>2013-01-14T22:35:13Z</cp:lastPrinted>
  <dcterms:created xsi:type="dcterms:W3CDTF">2012-01-15T07:17:57Z</dcterms:created>
  <dcterms:modified xsi:type="dcterms:W3CDTF">2016-09-27T20:53:44Z</dcterms:modified>
</cp:coreProperties>
</file>