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handoutMasterIdLst>
    <p:handoutMasterId r:id="rId24"/>
  </p:handoutMasterIdLst>
  <p:sldIdLst>
    <p:sldId id="281" r:id="rId5"/>
    <p:sldId id="312" r:id="rId6"/>
    <p:sldId id="259" r:id="rId7"/>
    <p:sldId id="306" r:id="rId8"/>
    <p:sldId id="282" r:id="rId9"/>
    <p:sldId id="307" r:id="rId10"/>
    <p:sldId id="308" r:id="rId11"/>
    <p:sldId id="311" r:id="rId12"/>
    <p:sldId id="296" r:id="rId13"/>
    <p:sldId id="299" r:id="rId14"/>
    <p:sldId id="300" r:id="rId15"/>
    <p:sldId id="291" r:id="rId16"/>
    <p:sldId id="283" r:id="rId17"/>
    <p:sldId id="313" r:id="rId18"/>
    <p:sldId id="314" r:id="rId19"/>
    <p:sldId id="289" r:id="rId20"/>
    <p:sldId id="315" r:id="rId21"/>
    <p:sldId id="29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87" autoAdjust="0"/>
  </p:normalViewPr>
  <p:slideViewPr>
    <p:cSldViewPr>
      <p:cViewPr varScale="1">
        <p:scale>
          <a:sx n="54" d="100"/>
          <a:sy n="54" d="100"/>
        </p:scale>
        <p:origin x="4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6" d="100"/>
          <a:sy n="96" d="100"/>
        </p:scale>
        <p:origin x="-407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ybeyene\AppData\Local\Temp\Rar$DIa0.857\Figure%203%20Grain%20yield%20for%20each%20of%20the%208%20population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758058632501445"/>
          <c:y val="3.3644296775361737E-2"/>
          <c:w val="0.80140682414698161"/>
          <c:h val="0.722412037350011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'DTMA and WEMA'!$A$4</c:f>
              <c:strCache>
                <c:ptCount val="1"/>
                <c:pt idx="0">
                  <c:v>Cycle0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'DTMA and WEMA'!$B$3:$I$3</c:f>
              <c:strCache>
                <c:ptCount val="8"/>
                <c:pt idx="0">
                  <c:v>CML440xCML504</c:v>
                </c:pt>
                <c:pt idx="1">
                  <c:v>CML441xCML444</c:v>
                </c:pt>
                <c:pt idx="2">
                  <c:v>CML444xMalawi</c:v>
                </c:pt>
                <c:pt idx="3">
                  <c:v>6x1008</c:v>
                </c:pt>
                <c:pt idx="4">
                  <c:v>6x1016</c:v>
                </c:pt>
                <c:pt idx="5">
                  <c:v>6x1017</c:v>
                </c:pt>
                <c:pt idx="6">
                  <c:v>6x1020</c:v>
                </c:pt>
                <c:pt idx="7">
                  <c:v>6x1028</c:v>
                </c:pt>
              </c:strCache>
            </c:strRef>
          </c:cat>
          <c:val>
            <c:numRef>
              <c:f>'DTMA and WEMA'!$B$4:$I$4</c:f>
              <c:numCache>
                <c:formatCode>0.000</c:formatCode>
                <c:ptCount val="8"/>
                <c:pt idx="0">
                  <c:v>2.1709999999999998</c:v>
                </c:pt>
                <c:pt idx="1">
                  <c:v>2.5169999999999999</c:v>
                </c:pt>
                <c:pt idx="2">
                  <c:v>2.54</c:v>
                </c:pt>
                <c:pt idx="3" formatCode="General">
                  <c:v>2.2829999999999999</c:v>
                </c:pt>
                <c:pt idx="4" formatCode="General">
                  <c:v>2.2610000000000001</c:v>
                </c:pt>
                <c:pt idx="5" formatCode="General">
                  <c:v>2.532</c:v>
                </c:pt>
                <c:pt idx="6" formatCode="General">
                  <c:v>2.141</c:v>
                </c:pt>
                <c:pt idx="7" formatCode="General">
                  <c:v>1.8440000000000001</c:v>
                </c:pt>
              </c:numCache>
            </c:numRef>
          </c:val>
        </c:ser>
        <c:ser>
          <c:idx val="1"/>
          <c:order val="1"/>
          <c:tx>
            <c:strRef>
              <c:f>'DTMA and WEMA'!$A$5</c:f>
              <c:strCache>
                <c:ptCount val="1"/>
                <c:pt idx="0">
                  <c:v>Cycle1</c:v>
                </c:pt>
              </c:strCache>
            </c:strRef>
          </c:tx>
          <c:spPr>
            <a:pattFill prst="narVert">
              <a:fgClr>
                <a:srgbClr val="FF00FF"/>
              </a:fgClr>
              <a:bgClr>
                <a:schemeClr val="bg1"/>
              </a:bgClr>
            </a:pattFill>
            <a:ln>
              <a:solidFill>
                <a:srgbClr val="FF00FF"/>
              </a:solidFill>
            </a:ln>
          </c:spPr>
          <c:invertIfNegative val="0"/>
          <c:cat>
            <c:strRef>
              <c:f>'DTMA and WEMA'!$B$3:$I$3</c:f>
              <c:strCache>
                <c:ptCount val="8"/>
                <c:pt idx="0">
                  <c:v>CML440xCML504</c:v>
                </c:pt>
                <c:pt idx="1">
                  <c:v>CML441xCML444</c:v>
                </c:pt>
                <c:pt idx="2">
                  <c:v>CML444xMalawi</c:v>
                </c:pt>
                <c:pt idx="3">
                  <c:v>6x1008</c:v>
                </c:pt>
                <c:pt idx="4">
                  <c:v>6x1016</c:v>
                </c:pt>
                <c:pt idx="5">
                  <c:v>6x1017</c:v>
                </c:pt>
                <c:pt idx="6">
                  <c:v>6x1020</c:v>
                </c:pt>
                <c:pt idx="7">
                  <c:v>6x1028</c:v>
                </c:pt>
              </c:strCache>
            </c:strRef>
          </c:cat>
          <c:val>
            <c:numRef>
              <c:f>'DTMA and WEMA'!$B$5:$I$5</c:f>
              <c:numCache>
                <c:formatCode>0.000</c:formatCode>
                <c:ptCount val="8"/>
                <c:pt idx="0">
                  <c:v>2.5920000000000001</c:v>
                </c:pt>
                <c:pt idx="1">
                  <c:v>2.2370000000000001</c:v>
                </c:pt>
                <c:pt idx="2">
                  <c:v>2.129</c:v>
                </c:pt>
                <c:pt idx="3" formatCode="General">
                  <c:v>2.6970000000000001</c:v>
                </c:pt>
                <c:pt idx="4" formatCode="General">
                  <c:v>2.5830000000000002</c:v>
                </c:pt>
                <c:pt idx="5" formatCode="General">
                  <c:v>2.3839999999999999</c:v>
                </c:pt>
                <c:pt idx="6" formatCode="General">
                  <c:v>2.3170000000000002</c:v>
                </c:pt>
                <c:pt idx="7" formatCode="General">
                  <c:v>2.4289999999999998</c:v>
                </c:pt>
              </c:numCache>
            </c:numRef>
          </c:val>
        </c:ser>
        <c:ser>
          <c:idx val="2"/>
          <c:order val="2"/>
          <c:tx>
            <c:strRef>
              <c:f>'DTMA and WEMA'!$A$6</c:f>
              <c:strCache>
                <c:ptCount val="1"/>
                <c:pt idx="0">
                  <c:v>Cycle2</c:v>
                </c:pt>
              </c:strCache>
            </c:strRef>
          </c:tx>
          <c:spPr>
            <a:solidFill>
              <a:srgbClr val="0000CC"/>
            </a:solidFill>
            <a:ln>
              <a:solidFill>
                <a:schemeClr val="accent1"/>
              </a:solidFill>
            </a:ln>
          </c:spPr>
          <c:invertIfNegative val="0"/>
          <c:cat>
            <c:strRef>
              <c:f>'DTMA and WEMA'!$B$3:$I$3</c:f>
              <c:strCache>
                <c:ptCount val="8"/>
                <c:pt idx="0">
                  <c:v>CML440xCML504</c:v>
                </c:pt>
                <c:pt idx="1">
                  <c:v>CML441xCML444</c:v>
                </c:pt>
                <c:pt idx="2">
                  <c:v>CML444xMalawi</c:v>
                </c:pt>
                <c:pt idx="3">
                  <c:v>6x1008</c:v>
                </c:pt>
                <c:pt idx="4">
                  <c:v>6x1016</c:v>
                </c:pt>
                <c:pt idx="5">
                  <c:v>6x1017</c:v>
                </c:pt>
                <c:pt idx="6">
                  <c:v>6x1020</c:v>
                </c:pt>
                <c:pt idx="7">
                  <c:v>6x1028</c:v>
                </c:pt>
              </c:strCache>
            </c:strRef>
          </c:cat>
          <c:val>
            <c:numRef>
              <c:f>'DTMA and WEMA'!$B$6:$I$6</c:f>
              <c:numCache>
                <c:formatCode>0.000</c:formatCode>
                <c:ptCount val="8"/>
                <c:pt idx="0">
                  <c:v>2.1850000000000001</c:v>
                </c:pt>
                <c:pt idx="1">
                  <c:v>2.3330000000000002</c:v>
                </c:pt>
                <c:pt idx="2">
                  <c:v>2.5619999999999998</c:v>
                </c:pt>
                <c:pt idx="3" formatCode="General">
                  <c:v>2.4710000000000001</c:v>
                </c:pt>
                <c:pt idx="4" formatCode="General">
                  <c:v>2.573</c:v>
                </c:pt>
                <c:pt idx="5" formatCode="General">
                  <c:v>2.9649999999999999</c:v>
                </c:pt>
                <c:pt idx="6" formatCode="General">
                  <c:v>2.2629999999999999</c:v>
                </c:pt>
                <c:pt idx="7" formatCode="General">
                  <c:v>2.0979999999999999</c:v>
                </c:pt>
              </c:numCache>
            </c:numRef>
          </c:val>
        </c:ser>
        <c:ser>
          <c:idx val="3"/>
          <c:order val="3"/>
          <c:tx>
            <c:strRef>
              <c:f>'DTMA and WEMA'!$A$7</c:f>
              <c:strCache>
                <c:ptCount val="1"/>
                <c:pt idx="0">
                  <c:v>Cycle3</c:v>
                </c:pt>
              </c:strCache>
            </c:strRef>
          </c:tx>
          <c:spPr>
            <a:pattFill prst="sphere">
              <a:fgClr>
                <a:srgbClr val="00B050"/>
              </a:fgClr>
              <a:bgClr>
                <a:schemeClr val="bg1"/>
              </a:bgClr>
            </a:pattFill>
            <a:ln>
              <a:solidFill>
                <a:schemeClr val="accent1"/>
              </a:solidFill>
            </a:ln>
          </c:spPr>
          <c:invertIfNegative val="0"/>
          <c:cat>
            <c:strRef>
              <c:f>'DTMA and WEMA'!$B$3:$I$3</c:f>
              <c:strCache>
                <c:ptCount val="8"/>
                <c:pt idx="0">
                  <c:v>CML440xCML504</c:v>
                </c:pt>
                <c:pt idx="1">
                  <c:v>CML441xCML444</c:v>
                </c:pt>
                <c:pt idx="2">
                  <c:v>CML444xMalawi</c:v>
                </c:pt>
                <c:pt idx="3">
                  <c:v>6x1008</c:v>
                </c:pt>
                <c:pt idx="4">
                  <c:v>6x1016</c:v>
                </c:pt>
                <c:pt idx="5">
                  <c:v>6x1017</c:v>
                </c:pt>
                <c:pt idx="6">
                  <c:v>6x1020</c:v>
                </c:pt>
                <c:pt idx="7">
                  <c:v>6x1028</c:v>
                </c:pt>
              </c:strCache>
            </c:strRef>
          </c:cat>
          <c:val>
            <c:numRef>
              <c:f>'DTMA and WEMA'!$B$7:$I$7</c:f>
              <c:numCache>
                <c:formatCode>0.000</c:formatCode>
                <c:ptCount val="8"/>
                <c:pt idx="0">
                  <c:v>2.6219999999999999</c:v>
                </c:pt>
                <c:pt idx="1">
                  <c:v>2.387</c:v>
                </c:pt>
                <c:pt idx="2">
                  <c:v>2.883</c:v>
                </c:pt>
                <c:pt idx="3" formatCode="General">
                  <c:v>2.754</c:v>
                </c:pt>
                <c:pt idx="4" formatCode="General">
                  <c:v>2.9180000000000001</c:v>
                </c:pt>
                <c:pt idx="5" formatCode="General">
                  <c:v>2.375</c:v>
                </c:pt>
                <c:pt idx="6" formatCode="General">
                  <c:v>2.734</c:v>
                </c:pt>
                <c:pt idx="7" formatCode="General">
                  <c:v>2.1269999999999998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27592"/>
        <c:axId val="8757600"/>
      </c:barChart>
      <c:catAx>
        <c:axId val="11042759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Populations</a:t>
                </a:r>
              </a:p>
            </c:rich>
          </c:tx>
          <c:layout/>
          <c:overlay val="0"/>
        </c:title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8757600"/>
        <c:crosses val="autoZero"/>
        <c:auto val="1"/>
        <c:lblAlgn val="ctr"/>
        <c:lblOffset val="100"/>
        <c:noMultiLvlLbl val="0"/>
      </c:catAx>
      <c:valAx>
        <c:axId val="875760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1200">
                    <a:latin typeface="Times New Roman" pitchFamily="18" charset="0"/>
                    <a:cs typeface="Times New Roman" pitchFamily="18" charset="0"/>
                  </a:rPr>
                  <a:t>Grain</a:t>
                </a:r>
                <a:r>
                  <a:rPr lang="en-US" sz="1200" baseline="0">
                    <a:latin typeface="Times New Roman" pitchFamily="18" charset="0"/>
                    <a:cs typeface="Times New Roman" pitchFamily="18" charset="0"/>
                  </a:rPr>
                  <a:t> yield (Mg/ha)</a:t>
                </a:r>
                <a:endParaRPr lang="en-US" sz="120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"/>
              <c:y val="0.23001901548020784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110427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555034180049527"/>
          <c:y val="2.3197922143442906E-2"/>
          <c:w val="0.434515414386761"/>
          <c:h val="6.4714921778198417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45769387996806E-2"/>
          <c:y val="4.3475351829315105E-2"/>
          <c:w val="0.91093521606742389"/>
          <c:h val="0.858427145747970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opt!$H$1</c:f>
              <c:strCache>
                <c:ptCount val="1"/>
                <c:pt idx="0">
                  <c:v>Top 5 hybrids</c:v>
                </c:pt>
              </c:strCache>
            </c:strRef>
          </c:tx>
          <c:invertIfNegative val="0"/>
          <c:cat>
            <c:strRef>
              <c:f>opt!$G$2:$G$6</c:f>
              <c:strCache>
                <c:ptCount val="5"/>
                <c:pt idx="0">
                  <c:v>Pop1-GWS</c:v>
                </c:pt>
                <c:pt idx="1">
                  <c:v>Pop2-GWS</c:v>
                </c:pt>
                <c:pt idx="2">
                  <c:v>Pop3-GWS</c:v>
                </c:pt>
                <c:pt idx="3">
                  <c:v>Pop4-GWS</c:v>
                </c:pt>
                <c:pt idx="4">
                  <c:v>Pop5-GWS</c:v>
                </c:pt>
              </c:strCache>
            </c:strRef>
          </c:cat>
          <c:val>
            <c:numRef>
              <c:f>opt!$H$2:$H$6</c:f>
              <c:numCache>
                <c:formatCode>General</c:formatCode>
                <c:ptCount val="5"/>
                <c:pt idx="0">
                  <c:v>8.1999999999999993</c:v>
                </c:pt>
                <c:pt idx="1">
                  <c:v>7.38</c:v>
                </c:pt>
                <c:pt idx="2">
                  <c:v>7.84</c:v>
                </c:pt>
                <c:pt idx="3">
                  <c:v>8.1300000000000008</c:v>
                </c:pt>
                <c:pt idx="4">
                  <c:v>8.0500000000000007</c:v>
                </c:pt>
              </c:numCache>
            </c:numRef>
          </c:val>
        </c:ser>
        <c:ser>
          <c:idx val="1"/>
          <c:order val="1"/>
          <c:tx>
            <c:strRef>
              <c:f>opt!$I$1</c:f>
              <c:strCache>
                <c:ptCount val="1"/>
                <c:pt idx="0">
                  <c:v>Parents</c:v>
                </c:pt>
              </c:strCache>
            </c:strRef>
          </c:tx>
          <c:invertIfNegative val="0"/>
          <c:cat>
            <c:strRef>
              <c:f>opt!$G$2:$G$6</c:f>
              <c:strCache>
                <c:ptCount val="5"/>
                <c:pt idx="0">
                  <c:v>Pop1-GWS</c:v>
                </c:pt>
                <c:pt idx="1">
                  <c:v>Pop2-GWS</c:v>
                </c:pt>
                <c:pt idx="2">
                  <c:v>Pop3-GWS</c:v>
                </c:pt>
                <c:pt idx="3">
                  <c:v>Pop4-GWS</c:v>
                </c:pt>
                <c:pt idx="4">
                  <c:v>Pop5-GWS</c:v>
                </c:pt>
              </c:strCache>
            </c:strRef>
          </c:cat>
          <c:val>
            <c:numRef>
              <c:f>opt!$I$2:$I$6</c:f>
              <c:numCache>
                <c:formatCode>General</c:formatCode>
                <c:ptCount val="5"/>
                <c:pt idx="0">
                  <c:v>4.29</c:v>
                </c:pt>
                <c:pt idx="1">
                  <c:v>5.46</c:v>
                </c:pt>
                <c:pt idx="2">
                  <c:v>5.19</c:v>
                </c:pt>
                <c:pt idx="3">
                  <c:v>7.46</c:v>
                </c:pt>
                <c:pt idx="4">
                  <c:v>7.13</c:v>
                </c:pt>
              </c:numCache>
            </c:numRef>
          </c:val>
        </c:ser>
        <c:ser>
          <c:idx val="2"/>
          <c:order val="2"/>
          <c:tx>
            <c:strRef>
              <c:f>opt!$J$1</c:f>
              <c:strCache>
                <c:ptCount val="1"/>
                <c:pt idx="0">
                  <c:v>Commercial checks</c:v>
                </c:pt>
              </c:strCache>
            </c:strRef>
          </c:tx>
          <c:invertIfNegative val="0"/>
          <c:cat>
            <c:strRef>
              <c:f>opt!$G$2:$G$6</c:f>
              <c:strCache>
                <c:ptCount val="5"/>
                <c:pt idx="0">
                  <c:v>Pop1-GWS</c:v>
                </c:pt>
                <c:pt idx="1">
                  <c:v>Pop2-GWS</c:v>
                </c:pt>
                <c:pt idx="2">
                  <c:v>Pop3-GWS</c:v>
                </c:pt>
                <c:pt idx="3">
                  <c:v>Pop4-GWS</c:v>
                </c:pt>
                <c:pt idx="4">
                  <c:v>Pop5-GWS</c:v>
                </c:pt>
              </c:strCache>
            </c:strRef>
          </c:cat>
          <c:val>
            <c:numRef>
              <c:f>opt!$J$2:$J$6</c:f>
              <c:numCache>
                <c:formatCode>General</c:formatCode>
                <c:ptCount val="5"/>
                <c:pt idx="0">
                  <c:v>6.79</c:v>
                </c:pt>
                <c:pt idx="1">
                  <c:v>6.79</c:v>
                </c:pt>
                <c:pt idx="2">
                  <c:v>6.79</c:v>
                </c:pt>
                <c:pt idx="3">
                  <c:v>6.79</c:v>
                </c:pt>
                <c:pt idx="4">
                  <c:v>6.79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661728"/>
        <c:axId val="229662120"/>
        <c:axId val="0"/>
      </c:bar3DChart>
      <c:catAx>
        <c:axId val="2296617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9662120"/>
        <c:crosses val="autoZero"/>
        <c:auto val="1"/>
        <c:lblAlgn val="ctr"/>
        <c:lblOffset val="100"/>
        <c:noMultiLvlLbl val="0"/>
      </c:catAx>
      <c:valAx>
        <c:axId val="229662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6617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8865637428509205"/>
          <c:y val="2.2051865667384704E-3"/>
          <c:w val="0.54351247578768813"/>
          <c:h val="0.21242773096107223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8975357473783893E-2"/>
          <c:y val="4.3992146421258448E-2"/>
          <c:w val="0.8953122461558557"/>
          <c:h val="0.856744259184322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drt!$J$2</c:f>
              <c:strCache>
                <c:ptCount val="1"/>
                <c:pt idx="0">
                  <c:v>Top 5 hybrids</c:v>
                </c:pt>
              </c:strCache>
            </c:strRef>
          </c:tx>
          <c:invertIfNegative val="0"/>
          <c:cat>
            <c:strRef>
              <c:f>drt!$I$3:$I$7</c:f>
              <c:strCache>
                <c:ptCount val="5"/>
                <c:pt idx="0">
                  <c:v>Pop1-GWS</c:v>
                </c:pt>
                <c:pt idx="1">
                  <c:v>Pop2-GWS</c:v>
                </c:pt>
                <c:pt idx="2">
                  <c:v>Pop3-GWS</c:v>
                </c:pt>
                <c:pt idx="3">
                  <c:v>Pop4-GWS</c:v>
                </c:pt>
                <c:pt idx="4">
                  <c:v>Pop5-GWS</c:v>
                </c:pt>
              </c:strCache>
            </c:strRef>
          </c:cat>
          <c:val>
            <c:numRef>
              <c:f>drt!$J$3:$J$7</c:f>
              <c:numCache>
                <c:formatCode>General</c:formatCode>
                <c:ptCount val="5"/>
                <c:pt idx="0">
                  <c:v>1.95</c:v>
                </c:pt>
                <c:pt idx="1">
                  <c:v>1.84</c:v>
                </c:pt>
                <c:pt idx="2">
                  <c:v>1.65</c:v>
                </c:pt>
                <c:pt idx="3">
                  <c:v>2.1800000000000002</c:v>
                </c:pt>
                <c:pt idx="4">
                  <c:v>2.2200000000000002</c:v>
                </c:pt>
              </c:numCache>
            </c:numRef>
          </c:val>
        </c:ser>
        <c:ser>
          <c:idx val="1"/>
          <c:order val="1"/>
          <c:tx>
            <c:strRef>
              <c:f>drt!$K$2</c:f>
              <c:strCache>
                <c:ptCount val="1"/>
                <c:pt idx="0">
                  <c:v>Parents</c:v>
                </c:pt>
              </c:strCache>
            </c:strRef>
          </c:tx>
          <c:invertIfNegative val="0"/>
          <c:cat>
            <c:strRef>
              <c:f>drt!$I$3:$I$7</c:f>
              <c:strCache>
                <c:ptCount val="5"/>
                <c:pt idx="0">
                  <c:v>Pop1-GWS</c:v>
                </c:pt>
                <c:pt idx="1">
                  <c:v>Pop2-GWS</c:v>
                </c:pt>
                <c:pt idx="2">
                  <c:v>Pop3-GWS</c:v>
                </c:pt>
                <c:pt idx="3">
                  <c:v>Pop4-GWS</c:v>
                </c:pt>
                <c:pt idx="4">
                  <c:v>Pop5-GWS</c:v>
                </c:pt>
              </c:strCache>
            </c:strRef>
          </c:cat>
          <c:val>
            <c:numRef>
              <c:f>drt!$K$3:$K$7</c:f>
              <c:numCache>
                <c:formatCode>General</c:formatCode>
                <c:ptCount val="5"/>
                <c:pt idx="0">
                  <c:v>1.24</c:v>
                </c:pt>
                <c:pt idx="1">
                  <c:v>1.23</c:v>
                </c:pt>
                <c:pt idx="2">
                  <c:v>1.34</c:v>
                </c:pt>
                <c:pt idx="3">
                  <c:v>1.86</c:v>
                </c:pt>
                <c:pt idx="4">
                  <c:v>1.55</c:v>
                </c:pt>
              </c:numCache>
            </c:numRef>
          </c:val>
        </c:ser>
        <c:ser>
          <c:idx val="2"/>
          <c:order val="2"/>
          <c:tx>
            <c:strRef>
              <c:f>drt!$L$2</c:f>
              <c:strCache>
                <c:ptCount val="1"/>
                <c:pt idx="0">
                  <c:v>Commercial checks</c:v>
                </c:pt>
              </c:strCache>
            </c:strRef>
          </c:tx>
          <c:invertIfNegative val="0"/>
          <c:cat>
            <c:strRef>
              <c:f>drt!$I$3:$I$7</c:f>
              <c:strCache>
                <c:ptCount val="5"/>
                <c:pt idx="0">
                  <c:v>Pop1-GWS</c:v>
                </c:pt>
                <c:pt idx="1">
                  <c:v>Pop2-GWS</c:v>
                </c:pt>
                <c:pt idx="2">
                  <c:v>Pop3-GWS</c:v>
                </c:pt>
                <c:pt idx="3">
                  <c:v>Pop4-GWS</c:v>
                </c:pt>
                <c:pt idx="4">
                  <c:v>Pop5-GWS</c:v>
                </c:pt>
              </c:strCache>
            </c:strRef>
          </c:cat>
          <c:val>
            <c:numRef>
              <c:f>drt!$L$3:$L$7</c:f>
              <c:numCache>
                <c:formatCode>General</c:formatCode>
                <c:ptCount val="5"/>
                <c:pt idx="0">
                  <c:v>1.1200000000000001</c:v>
                </c:pt>
                <c:pt idx="1">
                  <c:v>1.1200000000000001</c:v>
                </c:pt>
                <c:pt idx="2">
                  <c:v>1.1200000000000001</c:v>
                </c:pt>
                <c:pt idx="3">
                  <c:v>1.1200000000000001</c:v>
                </c:pt>
                <c:pt idx="4">
                  <c:v>1.1200000000000001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9662904"/>
        <c:axId val="229663296"/>
        <c:axId val="0"/>
      </c:bar3DChart>
      <c:catAx>
        <c:axId val="229662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29663296"/>
        <c:crosses val="autoZero"/>
        <c:auto val="1"/>
        <c:lblAlgn val="ctr"/>
        <c:lblOffset val="100"/>
        <c:noMultiLvlLbl val="0"/>
      </c:catAx>
      <c:valAx>
        <c:axId val="22966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9662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9949237294016317"/>
          <c:y val="2.5022128359771764E-4"/>
          <c:w val="0.51227538237347081"/>
          <c:h val="0.21495287447159472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086B33-55F8-449D-B6DA-92F7C55C4A3D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DC873-2790-4050-B7EF-CF333A3E4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130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2E2BCB-D4A1-4AA4-B43C-079FA865506C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846BB8-2F67-45D9-A7C3-30E7F821D7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5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2201966-3613-4FDC-9254-1B8C730341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16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and Author nam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2736056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371600" y="4491831"/>
            <a:ext cx="6400800" cy="682625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s-ES" dirty="0"/>
          </a:p>
        </p:txBody>
      </p:sp>
      <p:pic>
        <p:nvPicPr>
          <p:cNvPr id="4" name="Picture 3" descr="CIMMYT 50th Logo FINAL 2110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42"/>
          <a:stretch/>
        </p:blipFill>
        <p:spPr>
          <a:xfrm>
            <a:off x="3505200" y="381000"/>
            <a:ext cx="2133600" cy="1701845"/>
          </a:xfrm>
          <a:prstGeom prst="rect">
            <a:avLst/>
          </a:prstGeom>
        </p:spPr>
      </p:pic>
      <p:pic>
        <p:nvPicPr>
          <p:cNvPr id="5" name="Picture 4" descr="Water mark 10 percen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9764"/>
            <a:ext cx="9296400" cy="441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404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524000"/>
            <a:ext cx="8229600" cy="44196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398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pa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inal Pocket Folder Art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9" y="152400"/>
            <a:ext cx="4952453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3"/>
          <p:cNvSpPr txBox="1">
            <a:spLocks/>
          </p:cNvSpPr>
          <p:nvPr/>
        </p:nvSpPr>
        <p:spPr bwMode="auto">
          <a:xfrm>
            <a:off x="5638800" y="2124075"/>
            <a:ext cx="2971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ES" sz="4000" b="1" dirty="0">
                <a:solidFill>
                  <a:srgbClr val="76BD44"/>
                </a:solidFill>
              </a:rPr>
              <a:t>Thank you for your interest!</a:t>
            </a:r>
            <a:endParaRPr lang="es-ES" altLang="es-ES" sz="4000" b="1" dirty="0">
              <a:solidFill>
                <a:srgbClr val="76BD44"/>
              </a:solidFill>
            </a:endParaRPr>
          </a:p>
        </p:txBody>
      </p:sp>
      <p:pic>
        <p:nvPicPr>
          <p:cNvPr id="5" name="Picture 4" descr="CIMMYT 50th Logo EMAIL 201015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7"/>
          <a:stretch/>
        </p:blipFill>
        <p:spPr>
          <a:xfrm>
            <a:off x="6324600" y="5105400"/>
            <a:ext cx="1644854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906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05AEAB12-BC1D-4F50-ADFD-9C73253CFEF3}" type="datetimeFigureOut">
              <a:rPr lang="en-US" smtClean="0"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ACA048B8-8D47-462A-B353-E47093B5BA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265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66775" y="781050"/>
            <a:ext cx="7820025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66775" y="1871663"/>
            <a:ext cx="3833813" cy="625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52988" y="1871663"/>
            <a:ext cx="3833812" cy="625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66775" y="2649538"/>
            <a:ext cx="3833813" cy="627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2988" y="2649538"/>
            <a:ext cx="3833812" cy="627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056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AAB0DF4-A97F-478A-85C6-A6FFDBBDA9FE}" type="datetimeFigureOut">
              <a:rPr lang="en-US" smtClean="0"/>
              <a:pPr/>
              <a:t>8/14/2016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7B5BCE-AE65-4F12-A03F-C2ACFEE9E4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26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24000"/>
            <a:ext cx="8229600" cy="4419600"/>
          </a:xfrm>
        </p:spPr>
        <p:txBody>
          <a:bodyPr/>
          <a:lstStyle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09093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7200" y="1524000"/>
            <a:ext cx="8229600" cy="44958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813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648200" y="1527638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85999"/>
            <a:ext cx="4040188" cy="3810001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>
              <a:defRPr sz="1800" i="1"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0" y="1524000"/>
            <a:ext cx="4038600" cy="4572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3259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24000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0" i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 </a:t>
            </a:r>
          </a:p>
        </p:txBody>
      </p:sp>
      <p:sp>
        <p:nvSpPr>
          <p:cNvPr id="9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3810001"/>
          </a:xfrm>
        </p:spPr>
        <p:txBody>
          <a:bodyPr/>
          <a:lstStyle>
            <a:lvl1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Palatino Linotype" panose="02040502050505030304" pitchFamily="18" charset="0"/>
                <a:cs typeface="Times New Roman" panose="02020603050405020304" pitchFamily="18" charset="0"/>
              </a:defRPr>
            </a:lvl2pPr>
            <a:lvl3pPr>
              <a:defRPr sz="1800" i="1">
                <a:latin typeface="Palatino Linotype" panose="02040502050505030304" pitchFamily="18" charset="0"/>
                <a:cs typeface="Times New Roman" panose="02020603050405020304" pitchFamily="18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648200" y="1524000"/>
            <a:ext cx="4038600" cy="4572000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endParaRPr lang="es-E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0103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200" y="2255837"/>
            <a:ext cx="3962400" cy="3763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0"/>
          </p:nvPr>
        </p:nvSpPr>
        <p:spPr>
          <a:xfrm>
            <a:off x="4746172" y="2255837"/>
            <a:ext cx="3962400" cy="3763963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57200" y="1524000"/>
            <a:ext cx="8305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660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7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457200" y="1524000"/>
            <a:ext cx="8305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6"/>
          </p:nvPr>
        </p:nvSpPr>
        <p:spPr>
          <a:xfrm>
            <a:off x="457200" y="4495800"/>
            <a:ext cx="8305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706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5105400" cy="4191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791200" y="1600200"/>
            <a:ext cx="2895599" cy="1325562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791200" y="3008586"/>
            <a:ext cx="2895599" cy="1325562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5791200" y="4419600"/>
            <a:ext cx="2895599" cy="1325562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5851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hree pictures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505200"/>
            <a:ext cx="8229600" cy="2438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457201" y="1600200"/>
            <a:ext cx="2590800" cy="17526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>
            <a:lvl1pPr>
              <a:defRPr sz="3800" b="1"/>
            </a:lvl1pPr>
          </a:lstStyle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3276600" y="1600200"/>
            <a:ext cx="2590800" cy="17526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96000" y="1600200"/>
            <a:ext cx="2590800" cy="1752600"/>
          </a:xfrm>
        </p:spPr>
        <p:txBody>
          <a:bodyPr>
            <a:normAutofit/>
          </a:bodyPr>
          <a:lstStyle>
            <a:lvl1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8506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01" y="5994011"/>
            <a:ext cx="5181600" cy="71158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6365875"/>
            <a:ext cx="1676400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IMMYT 50th Logo EMAIL 201015.jpg"/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57"/>
          <a:stretch/>
        </p:blipFill>
        <p:spPr>
          <a:xfrm>
            <a:off x="304801" y="6009850"/>
            <a:ext cx="914400" cy="72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1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8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i="1" kern="1200">
          <a:solidFill>
            <a:schemeClr val="tx1"/>
          </a:solidFill>
          <a:latin typeface="Palatino Linotype" panose="0204050205050503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j.crossa@cgiar.org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76" y="0"/>
            <a:ext cx="9144000" cy="14017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Genomic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selection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CIMMYT: Theory and practical results</a:t>
            </a:r>
            <a:endParaRPr lang="en-US" sz="27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1376" y="1401762"/>
            <a:ext cx="9144000" cy="545623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s-MX" sz="1800" dirty="0" smtClean="0"/>
              <a:t>, </a:t>
            </a:r>
          </a:p>
          <a:p>
            <a:pPr marL="0" indent="0" algn="ctr">
              <a:buNone/>
            </a:pPr>
            <a:endParaRPr lang="es-MX" sz="1800" dirty="0"/>
          </a:p>
          <a:p>
            <a:pPr marL="0" indent="0" algn="ctr">
              <a:buNone/>
            </a:pPr>
            <a:endParaRPr lang="es-MX" sz="2400" dirty="0"/>
          </a:p>
          <a:p>
            <a:pPr marL="0" indent="0" algn="ctr">
              <a:buNone/>
            </a:pPr>
            <a:endParaRPr lang="es-MX" sz="2400" dirty="0" smtClean="0"/>
          </a:p>
          <a:p>
            <a:pPr marL="0" indent="0" algn="ctr">
              <a:buNone/>
            </a:pPr>
            <a:r>
              <a:rPr lang="en-US" sz="3300" b="1" dirty="0" smtClean="0"/>
              <a:t>Jose </a:t>
            </a:r>
            <a:r>
              <a:rPr lang="en-US" sz="3300" b="1" dirty="0" err="1" smtClean="0"/>
              <a:t>Crossa</a:t>
            </a:r>
            <a:endParaRPr lang="en-US" sz="3300" b="1" dirty="0" smtClean="0"/>
          </a:p>
          <a:p>
            <a:pPr marL="0" indent="0" algn="ctr">
              <a:buNone/>
            </a:pPr>
            <a:endParaRPr lang="en-US" sz="33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3300" dirty="0"/>
              <a:t>C</a:t>
            </a:r>
            <a:r>
              <a:rPr lang="en-US" sz="3300" dirty="0" smtClean="0"/>
              <a:t>ollaborative work </a:t>
            </a:r>
            <a:r>
              <a:rPr lang="en-US" sz="3300" dirty="0"/>
              <a:t>between </a:t>
            </a:r>
            <a:endParaRPr lang="en-US" sz="3300" dirty="0" smtClean="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300" dirty="0" smtClean="0"/>
              <a:t>CIMMYT-Biometrics </a:t>
            </a:r>
            <a:r>
              <a:rPr lang="en-US" sz="3300" dirty="0"/>
              <a:t>and Statistics </a:t>
            </a:r>
            <a:r>
              <a:rPr lang="en-US" sz="3300" dirty="0" smtClean="0"/>
              <a:t>Unit (Mexico),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300" dirty="0" smtClean="0"/>
              <a:t>CIMMYT-Global Wheat Program (Mexico),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300" dirty="0" smtClean="0"/>
              <a:t>CIMMYT-Global Maize Program (Mexico),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300" dirty="0" err="1"/>
              <a:t>Colegio</a:t>
            </a:r>
            <a:r>
              <a:rPr lang="en-US" sz="3300" dirty="0"/>
              <a:t> de </a:t>
            </a:r>
            <a:r>
              <a:rPr lang="en-US" sz="3300" dirty="0" err="1"/>
              <a:t>Postgraduados</a:t>
            </a:r>
            <a:r>
              <a:rPr lang="en-US" sz="3300" dirty="0"/>
              <a:t> </a:t>
            </a:r>
            <a:r>
              <a:rPr lang="en-US" sz="3300" dirty="0" smtClean="0"/>
              <a:t>(COLPOS) (Mexico)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300" dirty="0" smtClean="0"/>
              <a:t>Cornell University (USA),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300" dirty="0" smtClean="0"/>
              <a:t>Kansas State University (USA),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300" dirty="0"/>
              <a:t>Michigan State University (USA), 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3300" dirty="0" smtClean="0"/>
          </a:p>
          <a:p>
            <a:pPr marL="0" indent="0" algn="ctr">
              <a:buNone/>
            </a:pPr>
            <a:endParaRPr lang="en-US" sz="2900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8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96"/>
            <a:ext cx="9144000" cy="6840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0143" y="31001"/>
            <a:ext cx="889987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0143" y="-61992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testing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71172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84"/>
            <a:ext cx="9144000" cy="689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624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8250959"/>
              </p:ext>
            </p:extLst>
          </p:nvPr>
        </p:nvGraphicFramePr>
        <p:xfrm>
          <a:off x="515983" y="1524000"/>
          <a:ext cx="7848600" cy="29783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88994"/>
                <a:gridCol w="1316100"/>
                <a:gridCol w="1655987"/>
                <a:gridCol w="1287519"/>
              </a:tblGrid>
              <a:tr h="48415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Entries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Across eight populations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Three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populations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Five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populations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 anchor="b"/>
                </a:tc>
              </a:tr>
              <a:tr h="421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Grain Yield</a:t>
                      </a:r>
                      <a:r>
                        <a:rPr lang="en-US" sz="1400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</a:rPr>
                        <a:t>(ton/ha)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</a:tr>
              <a:tr h="411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2.286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2.410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2.212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</a:tr>
              <a:tr h="411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2.420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2.319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2.482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</a:tr>
              <a:tr h="411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2.438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</a:rPr>
                        <a:t>2.378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2.474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</a:tr>
              <a:tr h="41104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2.593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2.613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effectLst/>
                        </a:rPr>
                        <a:t>2.581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</a:tr>
              <a:tr h="4217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Average gain per cycle (C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C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, C</a:t>
                      </a:r>
                      <a:r>
                        <a:rPr lang="en-US" sz="1400" baseline="-25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272" marR="612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0.086 </a:t>
                      </a:r>
                    </a:p>
                  </a:txBody>
                  <a:tcPr marL="61272" marR="612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0.151</a:t>
                      </a:r>
                    </a:p>
                  </a:txBody>
                  <a:tcPr marL="61272" marR="6127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</a:rPr>
                        <a:t>0.050</a:t>
                      </a:r>
                    </a:p>
                  </a:txBody>
                  <a:tcPr marL="61272" marR="61272" marT="0" marB="0"/>
                </a:tc>
              </a:tr>
            </a:tbl>
          </a:graphicData>
        </a:graphic>
      </p:graphicFrame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</a:rPr>
              <a:t>Rapid cycling </a:t>
            </a:r>
            <a:r>
              <a:rPr lang="en-US" sz="2000" u="sng" dirty="0" smtClean="0">
                <a:solidFill>
                  <a:schemeClr val="accent6">
                    <a:lumMod val="75000"/>
                  </a:schemeClr>
                </a:solidFill>
              </a:rPr>
              <a:t>-- gains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</a:rPr>
              <a:t>in grain yield using GS in 8 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bi-parental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</a:rPr>
              <a:t>maize populations </a:t>
            </a:r>
            <a:r>
              <a:rPr lang="en-US" sz="2800" u="sng" dirty="0">
                <a:solidFill>
                  <a:schemeClr val="accent6">
                    <a:lumMod val="75000"/>
                  </a:schemeClr>
                </a:solidFill>
              </a:rPr>
              <a:t>under drought </a:t>
            </a:r>
            <a:r>
              <a:rPr lang="en-US" sz="2000" u="sng" dirty="0">
                <a:solidFill>
                  <a:schemeClr val="accent6">
                    <a:lumMod val="75000"/>
                  </a:schemeClr>
                </a:solidFill>
              </a:rPr>
              <a:t>environments in Sub-Saharan Africa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905000" y="990600"/>
            <a:ext cx="51198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Beyene et al. (2015) </a:t>
            </a:r>
            <a:r>
              <a:rPr lang="en-US" dirty="0"/>
              <a:t>Crop Sci. 55:154–163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0749" y="4572000"/>
            <a:ext cx="7239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ADVANTAGES OF GS </a:t>
            </a:r>
          </a:p>
          <a:p>
            <a:pPr algn="ctr"/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Hybrids derived from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C3 produced 7.3% (0.176 Mg ha–1) higher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grain yield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than those developed through the conventional</a:t>
            </a: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pedigree breeding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method</a:t>
            </a:r>
          </a:p>
          <a:p>
            <a:pPr algn="ctr"/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ignificant time-savings over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conventional breeding methods, </a:t>
            </a:r>
            <a:r>
              <a:rPr lang="en-US" b="1" u="sng" dirty="0">
                <a:solidFill>
                  <a:srgbClr val="FF0000"/>
                </a:solidFill>
              </a:rPr>
              <a:t>since up to </a:t>
            </a:r>
            <a:r>
              <a:rPr lang="en-US" b="1" u="sng" dirty="0" smtClean="0">
                <a:solidFill>
                  <a:srgbClr val="FF0000"/>
                </a:solidFill>
              </a:rPr>
              <a:t>three cycles </a:t>
            </a:r>
            <a:r>
              <a:rPr lang="en-US" b="1" u="sng" dirty="0">
                <a:solidFill>
                  <a:srgbClr val="FF0000"/>
                </a:solidFill>
              </a:rPr>
              <a:t>of GS could be conducted within a </a:t>
            </a:r>
            <a:r>
              <a:rPr lang="en-US" b="1" u="sng" dirty="0" smtClean="0">
                <a:solidFill>
                  <a:srgbClr val="FF0000"/>
                </a:solidFill>
              </a:rPr>
              <a:t>year.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79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Autofit/>
          </a:bodyPr>
          <a:lstStyle/>
          <a:p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Rapid cycling -- gains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in grain yield using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GS in 8 </a:t>
            </a: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bi-parental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 maize populations </a:t>
            </a:r>
            <a:r>
              <a:rPr lang="en-US" sz="3200" u="sng" dirty="0" smtClean="0">
                <a:solidFill>
                  <a:schemeClr val="accent6">
                    <a:lumMod val="75000"/>
                  </a:schemeClr>
                </a:solidFill>
              </a:rPr>
              <a:t>under </a:t>
            </a:r>
            <a:r>
              <a:rPr lang="en-US" sz="3200" u="sng" dirty="0">
                <a:solidFill>
                  <a:schemeClr val="accent6">
                    <a:lumMod val="75000"/>
                  </a:schemeClr>
                </a:solidFill>
              </a:rPr>
              <a:t>drought </a:t>
            </a:r>
            <a:r>
              <a:rPr lang="en-US" sz="2400" u="sng" dirty="0">
                <a:solidFill>
                  <a:schemeClr val="accent6">
                    <a:lumMod val="75000"/>
                  </a:schemeClr>
                </a:solidFill>
              </a:rPr>
              <a:t>environments in </a:t>
            </a:r>
            <a:r>
              <a:rPr lang="en-US" sz="2400" u="sng" dirty="0" smtClean="0">
                <a:solidFill>
                  <a:schemeClr val="accent6">
                    <a:lumMod val="75000"/>
                  </a:schemeClr>
                </a:solidFill>
              </a:rPr>
              <a:t>Sub-Saharan Africa</a:t>
            </a:r>
            <a:endParaRPr lang="en-US" sz="2400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7417132"/>
              </p:ext>
            </p:extLst>
          </p:nvPr>
        </p:nvGraphicFramePr>
        <p:xfrm>
          <a:off x="417276" y="1600200"/>
          <a:ext cx="8610600" cy="3962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524000" y="3087231"/>
            <a:ext cx="6020831" cy="224676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Genetic gain from </a:t>
            </a:r>
            <a:r>
              <a:rPr lang="en-US" sz="2000" dirty="0">
                <a:latin typeface="Cambria" panose="02040503050406030204" pitchFamily="18" charset="0"/>
              </a:rPr>
              <a:t>conventional </a:t>
            </a:r>
            <a:r>
              <a:rPr lang="en-US" sz="2000" dirty="0" smtClean="0">
                <a:latin typeface="Cambria" panose="02040503050406030204" pitchFamily="18" charset="0"/>
              </a:rPr>
              <a:t>breeding in Africa </a:t>
            </a:r>
          </a:p>
          <a:p>
            <a:r>
              <a:rPr lang="en-US" sz="2000" dirty="0" smtClean="0">
                <a:latin typeface="Cambria" panose="02040503050406030204" pitchFamily="18" charset="0"/>
              </a:rPr>
              <a:t>	</a:t>
            </a:r>
            <a:r>
              <a:rPr lang="en-US" sz="2000" dirty="0" smtClean="0"/>
              <a:t>18 kg </a:t>
            </a:r>
            <a:r>
              <a:rPr lang="en-US" sz="2000" dirty="0"/>
              <a:t>ha</a:t>
            </a:r>
            <a:r>
              <a:rPr lang="en-US" sz="2000" baseline="30000" dirty="0"/>
              <a:t>-1</a:t>
            </a:r>
            <a:r>
              <a:rPr lang="en-US" sz="2000" dirty="0"/>
              <a:t> yr</a:t>
            </a:r>
            <a:r>
              <a:rPr lang="en-US" sz="2000" baseline="30000" dirty="0"/>
              <a:t>-1</a:t>
            </a:r>
            <a:r>
              <a:rPr lang="en-US" sz="2000" dirty="0"/>
              <a:t> (</a:t>
            </a:r>
            <a:r>
              <a:rPr lang="en-US" sz="2000" dirty="0" err="1"/>
              <a:t>Edmeades</a:t>
            </a:r>
            <a:r>
              <a:rPr lang="en-US" sz="2000" dirty="0"/>
              <a:t>, 2013)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32 </a:t>
            </a:r>
            <a:r>
              <a:rPr lang="en-US" sz="2000" dirty="0"/>
              <a:t>kg ha</a:t>
            </a:r>
            <a:r>
              <a:rPr lang="en-US" sz="2000" baseline="30000" dirty="0"/>
              <a:t>-1</a:t>
            </a:r>
            <a:r>
              <a:rPr lang="en-US" sz="2000" dirty="0"/>
              <a:t> yr</a:t>
            </a:r>
            <a:r>
              <a:rPr lang="en-US" sz="2000" baseline="30000" dirty="0"/>
              <a:t>-1</a:t>
            </a:r>
            <a:r>
              <a:rPr lang="en-US" sz="2000" dirty="0"/>
              <a:t> (B. </a:t>
            </a:r>
            <a:r>
              <a:rPr lang="en-US" sz="2000" dirty="0" err="1"/>
              <a:t>Masuka</a:t>
            </a:r>
            <a:r>
              <a:rPr lang="en-US" sz="2000" dirty="0"/>
              <a:t>, submitted)</a:t>
            </a:r>
          </a:p>
          <a:p>
            <a:pPr algn="ctr"/>
            <a:r>
              <a:rPr lang="en-US" sz="2000" dirty="0" smtClean="0">
                <a:latin typeface="Cambria" panose="02040503050406030204" pitchFamily="18" charset="0"/>
              </a:rPr>
              <a:t>Genetic </a:t>
            </a:r>
            <a:r>
              <a:rPr lang="en-US" sz="2000" dirty="0">
                <a:latin typeface="Cambria" panose="02040503050406030204" pitchFamily="18" charset="0"/>
              </a:rPr>
              <a:t>gain </a:t>
            </a:r>
            <a:r>
              <a:rPr lang="en-US" sz="2000" dirty="0" smtClean="0">
                <a:latin typeface="Cambria" panose="02040503050406030204" pitchFamily="18" charset="0"/>
              </a:rPr>
              <a:t>GS is </a:t>
            </a:r>
            <a:r>
              <a:rPr lang="en-US" sz="2000" b="1" dirty="0" smtClean="0">
                <a:latin typeface="Cambria" panose="02040503050406030204" pitchFamily="18" charset="0"/>
              </a:rPr>
              <a:t>2- 4</a:t>
            </a:r>
            <a:r>
              <a:rPr lang="en-US" sz="2000" dirty="0" smtClean="0">
                <a:latin typeface="Cambria" panose="02040503050406030204" pitchFamily="18" charset="0"/>
              </a:rPr>
              <a:t> </a:t>
            </a:r>
            <a:r>
              <a:rPr lang="en-US" sz="2000" dirty="0">
                <a:latin typeface="Cambria" panose="02040503050406030204" pitchFamily="18" charset="0"/>
              </a:rPr>
              <a:t>times higher than </a:t>
            </a:r>
            <a:r>
              <a:rPr lang="en-US" sz="2000" dirty="0" smtClean="0">
                <a:latin typeface="Cambria" panose="02040503050406030204" pitchFamily="18" charset="0"/>
              </a:rPr>
              <a:t>from </a:t>
            </a:r>
            <a:r>
              <a:rPr lang="en-US" sz="2000" dirty="0">
                <a:latin typeface="Cambria" panose="02040503050406030204" pitchFamily="18" charset="0"/>
              </a:rPr>
              <a:t>conventional breeding reported in sub-Saharan Africa. </a:t>
            </a:r>
          </a:p>
          <a:p>
            <a:endParaRPr lang="en-US" sz="2000" dirty="0">
              <a:latin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6542" y="5710535"/>
            <a:ext cx="742405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Overall gain in grain yield in GS : 70.5  kg ha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 year</a:t>
            </a:r>
            <a:r>
              <a:rPr lang="en-US" sz="2400" baseline="30000" dirty="0" smtClean="0"/>
              <a:t>-1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99169" y="6305128"/>
            <a:ext cx="511983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Beyene et al. (2015) </a:t>
            </a:r>
            <a:r>
              <a:rPr lang="en-US" dirty="0"/>
              <a:t>Crop Sci. 55:154–163</a:t>
            </a:r>
          </a:p>
        </p:txBody>
      </p:sp>
    </p:spTree>
    <p:extLst>
      <p:ext uri="{BB962C8B-B14F-4D97-AF65-F5344CB8AC3E}">
        <p14:creationId xmlns:p14="http://schemas.microsoft.com/office/powerpoint/2010/main" val="12826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856984" cy="11430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+mn-lt"/>
              </a:rPr>
              <a:t>Performance of hybrids developed from GS-C</a:t>
            </a:r>
            <a:r>
              <a:rPr lang="en-US" sz="3000" baseline="-25000" dirty="0">
                <a:solidFill>
                  <a:srgbClr val="C00000"/>
                </a:solidFill>
                <a:latin typeface="+mn-lt"/>
              </a:rPr>
              <a:t>3</a:t>
            </a:r>
            <a:r>
              <a:rPr lang="en-US" sz="3000" dirty="0">
                <a:solidFill>
                  <a:srgbClr val="C00000"/>
                </a:solidFill>
                <a:latin typeface="+mn-lt"/>
              </a:rPr>
              <a:t>-DH </a:t>
            </a:r>
            <a:r>
              <a:rPr lang="en-US" sz="3000" dirty="0" smtClean="0">
                <a:solidFill>
                  <a:srgbClr val="C00000"/>
                </a:solidFill>
                <a:latin typeface="+mn-lt"/>
              </a:rPr>
              <a:t>lines, founder parents, and commercial checks under optimum</a:t>
            </a:r>
            <a:endParaRPr lang="en-US" sz="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461665" cy="28803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Yield; t/ha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2" y="479715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Populations</a:t>
            </a:r>
            <a:endParaRPr lang="en-US" dirty="0">
              <a:latin typeface="+mn-lt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1043608" y="1543950"/>
          <a:ext cx="6543675" cy="3243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5238652"/>
            <a:ext cx="7072064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n-lt"/>
              </a:rPr>
              <a:t>Phenotyped</a:t>
            </a:r>
            <a:r>
              <a:rPr lang="en-US" sz="2400" dirty="0" smtClean="0">
                <a:latin typeface="+mn-lt"/>
              </a:rPr>
              <a:t> under optimum locations</a:t>
            </a:r>
          </a:p>
          <a:p>
            <a:r>
              <a:rPr lang="en-US" sz="2400" dirty="0" smtClean="0">
                <a:latin typeface="+mn-lt"/>
              </a:rPr>
              <a:t>Gain over the commercial checks= 8.7 to 20.8%</a:t>
            </a:r>
          </a:p>
          <a:p>
            <a:r>
              <a:rPr lang="en-US" sz="2400" dirty="0">
                <a:latin typeface="+mn-lt"/>
              </a:rPr>
              <a:t>Gain over the </a:t>
            </a:r>
            <a:r>
              <a:rPr lang="en-US" sz="2400" dirty="0" smtClean="0">
                <a:latin typeface="+mn-lt"/>
              </a:rPr>
              <a:t>parents = 9.0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91.1%</a:t>
            </a:r>
          </a:p>
          <a:p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46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45624" cy="1143000"/>
          </a:xfrm>
        </p:spPr>
        <p:txBody>
          <a:bodyPr>
            <a:no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+mn-lt"/>
              </a:rPr>
              <a:t>Performance of hybrids developed from GS-C</a:t>
            </a:r>
            <a:r>
              <a:rPr lang="en-US" sz="3000" baseline="-25000" dirty="0">
                <a:solidFill>
                  <a:srgbClr val="C00000"/>
                </a:solidFill>
                <a:latin typeface="+mn-lt"/>
              </a:rPr>
              <a:t>3</a:t>
            </a:r>
            <a:r>
              <a:rPr lang="en-US" sz="3000" dirty="0">
                <a:solidFill>
                  <a:srgbClr val="C00000"/>
                </a:solidFill>
                <a:latin typeface="+mn-lt"/>
              </a:rPr>
              <a:t>-DH </a:t>
            </a:r>
            <a:r>
              <a:rPr lang="en-US" sz="3000" dirty="0" smtClean="0">
                <a:solidFill>
                  <a:srgbClr val="C00000"/>
                </a:solidFill>
                <a:latin typeface="+mn-lt"/>
              </a:rPr>
              <a:t>lines, founder parents and commercial checks under drought</a:t>
            </a:r>
            <a:endParaRPr lang="en-US" sz="3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628800"/>
            <a:ext cx="461665" cy="288032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Yield; t/ha</a:t>
            </a:r>
            <a:endParaRPr lang="en-US" dirty="0"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4797152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n-lt"/>
              </a:rPr>
              <a:t>Populations</a:t>
            </a:r>
            <a:endParaRPr lang="en-US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6" y="5238652"/>
            <a:ext cx="7300664" cy="120032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+mn-lt"/>
              </a:rPr>
              <a:t>Phenotyped</a:t>
            </a:r>
            <a:r>
              <a:rPr lang="en-US" sz="2400" dirty="0" smtClean="0">
                <a:latin typeface="+mn-lt"/>
              </a:rPr>
              <a:t> under managed drought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+mn-lt"/>
              </a:rPr>
              <a:t>Gain over the commercial checks= 47.3 to 98.2%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Gain over the </a:t>
            </a:r>
            <a:r>
              <a:rPr lang="en-US" sz="2400" dirty="0" smtClean="0">
                <a:latin typeface="+mn-lt"/>
              </a:rPr>
              <a:t>parents = 17.2 </a:t>
            </a:r>
            <a:r>
              <a:rPr lang="en-US" sz="2400" dirty="0">
                <a:latin typeface="+mn-lt"/>
              </a:rPr>
              <a:t>to </a:t>
            </a:r>
            <a:r>
              <a:rPr lang="en-US" sz="2400" dirty="0" smtClean="0">
                <a:latin typeface="+mn-lt"/>
              </a:rPr>
              <a:t>57.3%</a:t>
            </a:r>
            <a:endParaRPr lang="en-US" sz="2400" dirty="0">
              <a:latin typeface="+mn-l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1145234" y="1628800"/>
          <a:ext cx="6375286" cy="32331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655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543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200" u="sng" dirty="0">
                <a:solidFill>
                  <a:schemeClr val="accent6">
                    <a:lumMod val="75000"/>
                  </a:schemeClr>
                </a:solidFill>
              </a:rPr>
              <a:t>Rapid cycling gains in grain yield using GS 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in </a:t>
            </a:r>
            <a:b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u="sng" dirty="0" smtClean="0">
                <a:solidFill>
                  <a:schemeClr val="accent6">
                    <a:lumMod val="75000"/>
                  </a:schemeClr>
                </a:solidFill>
              </a:rPr>
              <a:t>multi-parental </a:t>
            </a:r>
            <a:r>
              <a:rPr lang="en-US" sz="2200" u="sng" dirty="0" smtClean="0">
                <a:solidFill>
                  <a:schemeClr val="accent6">
                    <a:lumMod val="75000"/>
                  </a:schemeClr>
                </a:solidFill>
              </a:rPr>
              <a:t>populations</a:t>
            </a: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9288" t="6453" r="9951" b="4463"/>
          <a:stretch/>
        </p:blipFill>
        <p:spPr>
          <a:xfrm>
            <a:off x="-19594" y="1143000"/>
            <a:ext cx="9117874" cy="4876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1239020">
            <a:off x="1082159" y="2913852"/>
            <a:ext cx="4029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>
                <a:solidFill>
                  <a:srgbClr val="0070C0"/>
                </a:solidFill>
              </a:rPr>
              <a:t>GY = 6.566 + </a:t>
            </a:r>
            <a:r>
              <a:rPr lang="es-MX" b="1" dirty="0">
                <a:solidFill>
                  <a:srgbClr val="0070C0"/>
                </a:solidFill>
              </a:rPr>
              <a:t> </a:t>
            </a:r>
            <a:r>
              <a:rPr lang="es-MX" b="1" dirty="0" smtClean="0">
                <a:solidFill>
                  <a:srgbClr val="0070C0"/>
                </a:solidFill>
              </a:rPr>
              <a:t>0.134 ton/ha/</a:t>
            </a:r>
            <a:r>
              <a:rPr lang="es-MX" b="1" dirty="0" err="1">
                <a:solidFill>
                  <a:srgbClr val="0070C0"/>
                </a:solidFill>
              </a:rPr>
              <a:t>C</a:t>
            </a:r>
            <a:r>
              <a:rPr lang="es-MX" b="1" dirty="0" err="1" smtClean="0">
                <a:solidFill>
                  <a:srgbClr val="0070C0"/>
                </a:solidFill>
              </a:rPr>
              <a:t>ycle</a:t>
            </a:r>
            <a:endParaRPr lang="es-MX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0698" y="5890996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One year = two cycles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1355746"/>
            <a:ext cx="707116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                                         Xuecai Zhang et al. (2016)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082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u="sng" dirty="0">
                <a:solidFill>
                  <a:schemeClr val="accent6">
                    <a:lumMod val="75000"/>
                  </a:schemeClr>
                </a:solidFill>
              </a:rPr>
              <a:t>Rapid cycling gains in grain yield using GS in </a:t>
            </a:r>
            <a:r>
              <a:rPr lang="en-US" sz="3200" u="sng" dirty="0" smtClean="0">
                <a:solidFill>
                  <a:schemeClr val="accent6">
                    <a:lumMod val="75000"/>
                  </a:schemeClr>
                </a:solidFill>
              </a:rPr>
              <a:t>multi-parental </a:t>
            </a:r>
            <a:r>
              <a:rPr lang="en-US" sz="3200" u="sng" dirty="0">
                <a:solidFill>
                  <a:schemeClr val="accent6">
                    <a:lumMod val="75000"/>
                  </a:schemeClr>
                </a:solidFill>
              </a:rPr>
              <a:t>populations</a:t>
            </a:r>
            <a:endParaRPr lang="en-US" sz="32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636330"/>
              </p:ext>
            </p:extLst>
          </p:nvPr>
        </p:nvGraphicFramePr>
        <p:xfrm>
          <a:off x="2133600" y="1559859"/>
          <a:ext cx="4572000" cy="51137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3789"/>
                <a:gridCol w="1443789"/>
                <a:gridCol w="1684422"/>
              </a:tblGrid>
              <a:tr h="458411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US" sz="2000" b="1" u="none" strike="noStrike" dirty="0" smtClean="0">
                          <a:effectLst/>
                        </a:rPr>
                        <a:t>Estimate genetic gains (t/ha) across three locations (</a:t>
                      </a:r>
                      <a:r>
                        <a:rPr lang="en-US" sz="2000" b="1" u="none" strike="noStrike" dirty="0" err="1" smtClean="0">
                          <a:effectLst/>
                        </a:rPr>
                        <a:t>Taltizapan</a:t>
                      </a:r>
                      <a:r>
                        <a:rPr lang="en-US" sz="2000" b="1" u="none" strike="noStrike" dirty="0" smtClean="0">
                          <a:effectLst/>
                        </a:rPr>
                        <a:t> , Agua Fria, </a:t>
                      </a:r>
                      <a:r>
                        <a:rPr lang="en-US" sz="2000" b="1" u="none" strike="noStrike" dirty="0" err="1" smtClean="0">
                          <a:effectLst/>
                        </a:rPr>
                        <a:t>Cotaxtla</a:t>
                      </a:r>
                      <a:r>
                        <a:rPr lang="en-US" sz="2000" b="1" u="none" strike="noStrike" dirty="0" smtClean="0">
                          <a:effectLst/>
                        </a:rPr>
                        <a:t>) in Mexico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 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82972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Cycle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Entry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GROUPING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8411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8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8.326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A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8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C3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8.107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B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8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7.759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C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8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C1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>
                          <a:effectLst/>
                        </a:rPr>
                        <a:t>7.559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>
                          <a:effectLst/>
                        </a:rPr>
                        <a:t>D</a:t>
                      </a:r>
                      <a:endParaRPr lang="en-US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84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 smtClean="0">
                          <a:effectLst/>
                        </a:rPr>
                        <a:t>C2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7.184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E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516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991600" cy="5287963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/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Acknowledgments</a:t>
            </a:r>
          </a:p>
          <a:p>
            <a:pPr marL="0" indent="0" algn="ctr">
              <a:buNone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MASAGRO (Mexican Federal Government) </a:t>
            </a:r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endParaRPr lang="en-US" sz="2800" dirty="0" smtClean="0"/>
          </a:p>
          <a:p>
            <a:pPr marL="0" indent="0" algn="ctr">
              <a:buNone/>
            </a:pPr>
            <a:r>
              <a:rPr lang="en-US" sz="2800" dirty="0" smtClean="0"/>
              <a:t>Bill </a:t>
            </a:r>
            <a:r>
              <a:rPr lang="en-US" sz="2800" dirty="0"/>
              <a:t>and Melinda Gates Foundation </a:t>
            </a:r>
            <a:r>
              <a:rPr lang="en-US" sz="2800" dirty="0" smtClean="0"/>
              <a:t>(DTMA, IMAS, WEMA)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CRP-CGIAR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 smtClean="0"/>
              <a:t>United </a:t>
            </a:r>
            <a:r>
              <a:rPr lang="en-US" sz="2800" dirty="0"/>
              <a:t>States Agency for International Development </a:t>
            </a:r>
            <a:r>
              <a:rPr lang="en-US" sz="2800" dirty="0" smtClean="0"/>
              <a:t>(</a:t>
            </a:r>
            <a:r>
              <a:rPr lang="en-US" sz="2800" dirty="0"/>
              <a:t>USAID</a:t>
            </a:r>
            <a:r>
              <a:rPr lang="en-US" sz="2800" dirty="0" smtClean="0"/>
              <a:t>)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en-US" dirty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Thank you</a:t>
            </a:r>
            <a:endParaRPr lang="en-US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dirty="0" smtClean="0">
                <a:effectLst/>
                <a:hlinkClick r:id="rId2"/>
              </a:rPr>
              <a:t>j.crossa@cgiar.org</a:t>
            </a:r>
            <a:r>
              <a:rPr lang="en-US" dirty="0" smtClean="0">
                <a:effectLst/>
              </a:rPr>
              <a:t>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6604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breeding – </a:t>
            </a:r>
            <a:r>
              <a:rPr lang="en-US" dirty="0" smtClean="0"/>
              <a:t>accelerating </a:t>
            </a:r>
            <a:r>
              <a:rPr lang="en-US" dirty="0" smtClean="0"/>
              <a:t>food production 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143000"/>
            <a:ext cx="9144000" cy="5334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O</a:t>
            </a:r>
            <a:r>
              <a:rPr lang="en-US" dirty="0" smtClean="0">
                <a:solidFill>
                  <a:schemeClr val="tx1"/>
                </a:solidFill>
              </a:rPr>
              <a:t>ldest domesticated animals are still capable of rapid improvement or modification.” (Darwin,1895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Examples are plants and animals where the food achieve the market weights in 1/3 or less time than it was required 30 or 40 years ago while consuming less resources. 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These gains in breeding programs have been achieved by estimating the genetic merits (</a:t>
            </a:r>
            <a:r>
              <a:rPr lang="en-US" b="1" dirty="0" smtClean="0">
                <a:solidFill>
                  <a:schemeClr val="tx1"/>
                </a:solidFill>
              </a:rPr>
              <a:t>breeding values</a:t>
            </a:r>
            <a:r>
              <a:rPr lang="en-US" dirty="0" smtClean="0">
                <a:solidFill>
                  <a:schemeClr val="tx1"/>
                </a:solidFill>
              </a:rPr>
              <a:t>) of the selection candidates based on </a:t>
            </a:r>
          </a:p>
          <a:p>
            <a:pPr algn="l"/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smtClean="0">
                <a:solidFill>
                  <a:schemeClr val="tx1"/>
                </a:solidFill>
              </a:rPr>
              <a:t>                 </a:t>
            </a:r>
            <a:r>
              <a:rPr lang="en-US" b="1" u="sng" dirty="0" smtClean="0">
                <a:solidFill>
                  <a:schemeClr val="tx1"/>
                </a:solidFill>
              </a:rPr>
              <a:t>PHENOTYPIC</a:t>
            </a:r>
            <a:r>
              <a:rPr lang="en-US" dirty="0" smtClean="0">
                <a:solidFill>
                  <a:schemeClr val="tx1"/>
                </a:solidFill>
              </a:rPr>
              <a:t> and </a:t>
            </a:r>
            <a:r>
              <a:rPr lang="en-US" b="1" u="sng" dirty="0" smtClean="0">
                <a:solidFill>
                  <a:schemeClr val="tx1"/>
                </a:solidFill>
              </a:rPr>
              <a:t>PEDIGREE</a:t>
            </a:r>
            <a:r>
              <a:rPr lang="en-US" dirty="0" smtClean="0">
                <a:solidFill>
                  <a:schemeClr val="tx1"/>
                </a:solidFill>
              </a:rPr>
              <a:t> information</a:t>
            </a:r>
            <a:r>
              <a:rPr lang="en-US" dirty="0" smtClean="0"/>
              <a:t>.</a:t>
            </a:r>
          </a:p>
          <a:p>
            <a:pPr algn="l"/>
            <a:endParaRPr lang="en-US" dirty="0" smtClean="0"/>
          </a:p>
          <a:p>
            <a:pPr algn="l"/>
            <a:endParaRPr lang="en-US" dirty="0" smtClean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30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29600" cy="7921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733246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</a:rPr>
              <a:t>Breeder’s equation</a:t>
            </a:r>
          </a:p>
          <a:p>
            <a:endParaRPr lang="en-US" sz="2400" b="1" dirty="0">
              <a:solidFill>
                <a:schemeClr val="bg2"/>
              </a:solidFill>
            </a:endParaRPr>
          </a:p>
          <a:p>
            <a:r>
              <a:rPr lang="en-US" sz="2400" b="1" dirty="0" smtClean="0">
                <a:solidFill>
                  <a:schemeClr val="bg2"/>
                </a:solidFill>
              </a:rPr>
              <a:t>Genomic prediction incorporating </a:t>
            </a:r>
            <a:r>
              <a:rPr lang="en-US" sz="2400" b="1" dirty="0" err="1" smtClean="0">
                <a:solidFill>
                  <a:schemeClr val="bg2"/>
                </a:solidFill>
              </a:rPr>
              <a:t>GxE</a:t>
            </a:r>
            <a:endParaRPr lang="en-US" sz="2400" dirty="0" smtClean="0"/>
          </a:p>
          <a:p>
            <a:pPr marL="1371600" lvl="2" indent="-457200">
              <a:buFont typeface="Wingdings" pitchFamily="2" charset="2"/>
              <a:buChar char="à"/>
            </a:pPr>
            <a:r>
              <a:rPr lang="en-US" sz="2400" dirty="0" smtClean="0"/>
              <a:t>Reaction norm model </a:t>
            </a:r>
          </a:p>
          <a:p>
            <a:pPr marL="1371600" lvl="2" indent="-457200">
              <a:buFont typeface="Wingdings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Marker x Environment kernel regression models</a:t>
            </a:r>
          </a:p>
          <a:p>
            <a:endParaRPr lang="en-US" sz="2400" b="1" dirty="0" smtClean="0">
              <a:solidFill>
                <a:schemeClr val="bg2"/>
              </a:solidFill>
              <a:sym typeface="Wingdings" panose="05000000000000000000" pitchFamily="2" charset="2"/>
            </a:endParaRPr>
          </a:p>
          <a:p>
            <a:r>
              <a:rPr lang="en-US" sz="2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Predicting </a:t>
            </a:r>
            <a:r>
              <a:rPr lang="en-US" sz="2400" b="1" dirty="0">
                <a:solidFill>
                  <a:schemeClr val="bg2"/>
                </a:solidFill>
                <a:sym typeface="Wingdings" panose="05000000000000000000" pitchFamily="2" charset="2"/>
              </a:rPr>
              <a:t>wheat lines yield in South Asia environments </a:t>
            </a:r>
          </a:p>
          <a:p>
            <a:r>
              <a:rPr lang="en-US" sz="2400" dirty="0"/>
              <a:t>	</a:t>
            </a:r>
            <a:r>
              <a:rPr lang="en-US" sz="2400" dirty="0">
                <a:sym typeface="Wingdings" panose="05000000000000000000" pitchFamily="2" charset="2"/>
              </a:rPr>
              <a:t> Challenges of BIG DATA (pedigree and marker)</a:t>
            </a:r>
            <a:r>
              <a:rPr lang="en-US" sz="2400" b="1" dirty="0">
                <a:solidFill>
                  <a:schemeClr val="bg2"/>
                </a:solidFill>
                <a:sym typeface="Wingdings" panose="05000000000000000000" pitchFamily="2" charset="2"/>
              </a:rPr>
              <a:t> </a:t>
            </a:r>
            <a:r>
              <a:rPr lang="en-US" sz="2400" b="1" dirty="0">
                <a:solidFill>
                  <a:schemeClr val="bg2"/>
                </a:solidFill>
              </a:rPr>
              <a:t>                   </a:t>
            </a:r>
            <a:endParaRPr lang="en-US" sz="2400" dirty="0" smtClean="0">
              <a:sym typeface="Wingdings" panose="05000000000000000000" pitchFamily="2" charset="2"/>
            </a:endParaRPr>
          </a:p>
          <a:p>
            <a:pPr marL="1371600" lvl="2" indent="-457200">
              <a:buFont typeface="Wingdings" pitchFamily="2" charset="2"/>
              <a:buChar char="à"/>
            </a:pP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b="1" dirty="0">
                <a:solidFill>
                  <a:schemeClr val="bg2"/>
                </a:solidFill>
              </a:rPr>
              <a:t>Genetic gains in maize grain yield using Genomic Selection </a:t>
            </a:r>
          </a:p>
          <a:p>
            <a:r>
              <a:rPr lang="en-US" sz="2400" b="1" dirty="0">
                <a:solidFill>
                  <a:schemeClr val="bg2"/>
                </a:solidFill>
              </a:rPr>
              <a:t>          </a:t>
            </a:r>
            <a:r>
              <a:rPr lang="en-US" sz="2400" dirty="0">
                <a:sym typeface="Wingdings" panose="05000000000000000000" pitchFamily="2" charset="2"/>
              </a:rPr>
              <a:t> rapid cycling </a:t>
            </a:r>
            <a:r>
              <a:rPr lang="en-US" sz="2400" u="sng" dirty="0">
                <a:sym typeface="Wingdings" panose="05000000000000000000" pitchFamily="2" charset="2"/>
              </a:rPr>
              <a:t>bi-parental</a:t>
            </a:r>
          </a:p>
          <a:p>
            <a:r>
              <a:rPr lang="en-US" sz="2400" dirty="0">
                <a:sym typeface="Wingdings" panose="05000000000000000000" pitchFamily="2" charset="2"/>
              </a:rPr>
              <a:t>           rapid cycling </a:t>
            </a:r>
            <a:r>
              <a:rPr lang="en-US" sz="2400" u="sng" dirty="0" smtClean="0">
                <a:sym typeface="Wingdings" panose="05000000000000000000" pitchFamily="2" charset="2"/>
              </a:rPr>
              <a:t>multi-parenta</a:t>
            </a:r>
            <a:r>
              <a:rPr lang="en-US" sz="2400" dirty="0" smtClean="0">
                <a:sym typeface="Wingdings" panose="05000000000000000000" pitchFamily="2" charset="2"/>
              </a:rPr>
              <a:t>l</a:t>
            </a:r>
            <a:endParaRPr lang="en-US" sz="2400" dirty="0">
              <a:sym typeface="Wingdings" panose="05000000000000000000" pitchFamily="2" charset="2"/>
            </a:endParaRPr>
          </a:p>
          <a:p>
            <a:pPr algn="ctr"/>
            <a:endParaRPr lang="en-US" sz="2400" dirty="0" smtClean="0"/>
          </a:p>
          <a:p>
            <a:r>
              <a:rPr lang="en-US" sz="2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How is the performance of maize hybrids developed from GS </a:t>
            </a:r>
          </a:p>
          <a:p>
            <a:r>
              <a:rPr lang="en-US" sz="2400" b="1" dirty="0" smtClean="0">
                <a:solidFill>
                  <a:schemeClr val="bg2"/>
                </a:solidFill>
                <a:sym typeface="Wingdings" panose="05000000000000000000" pitchFamily="2" charset="2"/>
              </a:rPr>
              <a:t> lines? </a:t>
            </a:r>
          </a:p>
          <a:p>
            <a:pPr marL="0" lvl="1"/>
            <a:r>
              <a:rPr lang="en-US" sz="2400" dirty="0" smtClean="0">
                <a:solidFill>
                  <a:srgbClr val="000000"/>
                </a:solidFill>
              </a:rPr>
              <a:t>            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588" y="0"/>
            <a:ext cx="8967491" cy="8382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Accelerating genetic gains in plant breeding </a:t>
            </a:r>
            <a:endParaRPr lang="en-US" sz="3200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91588" y="1421489"/>
            <a:ext cx="8000999" cy="949789"/>
            <a:chOff x="-383172" y="5080259"/>
            <a:chExt cx="8146303" cy="949471"/>
          </a:xfrm>
        </p:grpSpPr>
        <p:sp>
          <p:nvSpPr>
            <p:cNvPr id="5" name="TextBox 4"/>
            <p:cNvSpPr txBox="1">
              <a:spLocks noChangeArrowheads="1"/>
            </p:cNvSpPr>
            <p:nvPr/>
          </p:nvSpPr>
          <p:spPr bwMode="auto">
            <a:xfrm>
              <a:off x="2821706" y="5080259"/>
              <a:ext cx="4941425" cy="430887"/>
            </a:xfrm>
            <a:prstGeom prst="rect">
              <a:avLst/>
            </a:prstGeom>
            <a:gradFill>
              <a:gsLst>
                <a:gs pos="0">
                  <a:srgbClr val="FBEAC7"/>
                </a:gs>
                <a:gs pos="17999">
                  <a:srgbClr val="FEE7F2"/>
                </a:gs>
                <a:gs pos="36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marL="342900" indent="-3429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lvl="1" algn="ctr"/>
              <a:r>
                <a:rPr lang="en-US" altLang="en-US" sz="2000" dirty="0" smtClean="0">
                  <a:solidFill>
                    <a:srgbClr val="2B69A9"/>
                  </a:solidFill>
                </a:rPr>
                <a:t>Selection intensity</a:t>
              </a:r>
              <a:r>
                <a:rPr lang="en-US" altLang="en-US" sz="2000" dirty="0" smtClean="0"/>
                <a:t> x</a:t>
              </a:r>
              <a:r>
                <a:rPr lang="en-US" sz="2000" dirty="0" smtClean="0">
                  <a:solidFill>
                    <a:srgbClr val="FF0000"/>
                  </a:solidFill>
                </a:rPr>
                <a:t> </a:t>
              </a:r>
              <a:r>
                <a:rPr lang="en-US" sz="2000" b="1" i="1" dirty="0" smtClean="0"/>
                <a:t>h </a:t>
              </a:r>
              <a:r>
                <a:rPr lang="el-GR" sz="2000" b="1" i="1" dirty="0"/>
                <a:t>σ</a:t>
              </a:r>
              <a:r>
                <a:rPr lang="en-US" sz="2000" i="1" baseline="-25000" dirty="0" smtClean="0"/>
                <a:t>A</a:t>
              </a:r>
              <a:endParaRPr lang="en-US" altLang="en-US" sz="2000" i="1" dirty="0"/>
            </a:p>
          </p:txBody>
        </p:sp>
        <p:sp>
          <p:nvSpPr>
            <p:cNvPr id="6" name="TextBox 6"/>
            <p:cNvSpPr txBox="1">
              <a:spLocks noChangeArrowheads="1"/>
            </p:cNvSpPr>
            <p:nvPr/>
          </p:nvSpPr>
          <p:spPr bwMode="auto">
            <a:xfrm>
              <a:off x="4163158" y="5598843"/>
              <a:ext cx="2017180" cy="430887"/>
            </a:xfrm>
            <a:prstGeom prst="rect">
              <a:avLst/>
            </a:prstGeom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marL="342900" indent="-3429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/>
              <a:r>
                <a:rPr lang="en-US" altLang="en-US" sz="2000" dirty="0" smtClean="0"/>
                <a:t>INTERVAL</a:t>
              </a:r>
              <a:endParaRPr lang="en-US" altLang="en-US" sz="2000" dirty="0"/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-383172" y="5335063"/>
              <a:ext cx="2948186" cy="430887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4999">
                  <a:srgbClr val="F0EBD5"/>
                </a:gs>
                <a:gs pos="100000">
                  <a:srgbClr val="D1C39F"/>
                </a:gs>
              </a:gsLst>
              <a:lin ang="5400000" scaled="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 anchorCtr="1"/>
            <a:lstStyle>
              <a:lvl1pPr marL="342900" indent="-3429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lvl="1"/>
              <a:r>
                <a:rPr lang="en-US" altLang="en-US" dirty="0" smtClean="0">
                  <a:solidFill>
                    <a:srgbClr val="800000"/>
                  </a:solidFill>
                </a:rPr>
                <a:t>Breeder’s equation</a:t>
              </a:r>
              <a:r>
                <a:rPr lang="en-US" altLang="en-US" dirty="0" smtClean="0"/>
                <a:t> </a:t>
              </a:r>
              <a:r>
                <a:rPr lang="en-US" altLang="en-US" dirty="0"/>
                <a:t>=</a:t>
              </a:r>
            </a:p>
          </p:txBody>
        </p:sp>
        <p:cxnSp>
          <p:nvCxnSpPr>
            <p:cNvPr id="8" name="Straight Connector 7"/>
            <p:cNvCxnSpPr>
              <a:cxnSpLocks noChangeShapeType="1"/>
            </p:cNvCxnSpPr>
            <p:nvPr/>
          </p:nvCxnSpPr>
          <p:spPr bwMode="auto">
            <a:xfrm>
              <a:off x="2821706" y="5572220"/>
              <a:ext cx="49414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2" name="TextBox 11"/>
          <p:cNvSpPr txBox="1"/>
          <p:nvPr/>
        </p:nvSpPr>
        <p:spPr>
          <a:xfrm>
            <a:off x="249281" y="2686216"/>
            <a:ext cx="8852103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u="sng" dirty="0" smtClean="0"/>
              <a:t>Fundamentals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Experimental designs and control of the plot-to-plot variability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 err="1" smtClean="0">
                <a:sym typeface="Wingdings" panose="05000000000000000000" pitchFamily="2" charset="2"/>
              </a:rPr>
              <a:t>GxE</a:t>
            </a:r>
            <a:r>
              <a:rPr lang="en-US" sz="2400" dirty="0" smtClean="0">
                <a:sym typeface="Wingdings" panose="05000000000000000000" pitchFamily="2" charset="2"/>
              </a:rPr>
              <a:t> -- correlation among experimental trials 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Population size in multi-environment trials.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Genetic diversity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064776" y="4495800"/>
            <a:ext cx="60366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INTERVAL=Years/Cycle</a:t>
            </a:r>
            <a:endParaRPr lang="en-US" sz="2400" dirty="0" smtClean="0"/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Genomic selection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High throughput phenotyping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Double haploids</a:t>
            </a:r>
          </a:p>
          <a:p>
            <a:pPr marL="342900" indent="-342900">
              <a:buFont typeface="Wingdings" pitchFamily="2" charset="2"/>
              <a:buChar char="à"/>
            </a:pPr>
            <a:r>
              <a:rPr lang="en-US" sz="2400" dirty="0" smtClean="0">
                <a:sym typeface="Wingdings" panose="05000000000000000000" pitchFamily="2" charset="2"/>
              </a:rPr>
              <a:t>Multi-traits Indirect </a:t>
            </a:r>
            <a:r>
              <a:rPr lang="en-US" sz="2400" dirty="0" smtClean="0">
                <a:sym typeface="Wingdings" panose="05000000000000000000" pitchFamily="2" charset="2"/>
              </a:rPr>
              <a:t>selection using </a:t>
            </a:r>
            <a:endParaRPr lang="en-US" sz="2400" dirty="0" smtClean="0">
              <a:sym typeface="Wingdings" panose="05000000000000000000" pitchFamily="2" charset="2"/>
            </a:endParaRPr>
          </a:p>
          <a:p>
            <a:r>
              <a:rPr lang="en-US" sz="2400" dirty="0">
                <a:sym typeface="Wingdings" panose="05000000000000000000" pitchFamily="2" charset="2"/>
              </a:rPr>
              <a:t> </a:t>
            </a:r>
            <a:r>
              <a:rPr lang="en-US" sz="2400" dirty="0" smtClean="0">
                <a:sym typeface="Wingdings" panose="05000000000000000000" pitchFamily="2" charset="2"/>
              </a:rPr>
              <a:t>   </a:t>
            </a:r>
            <a:r>
              <a:rPr lang="en-US" sz="2400" dirty="0" smtClean="0">
                <a:sym typeface="Wingdings" panose="05000000000000000000" pitchFamily="2" charset="2"/>
              </a:rPr>
              <a:t>correlated </a:t>
            </a:r>
            <a:r>
              <a:rPr lang="en-US" sz="2400" dirty="0" smtClean="0">
                <a:sym typeface="Wingdings" panose="05000000000000000000" pitchFamily="2" charset="2"/>
              </a:rPr>
              <a:t>traits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09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sz="4000" u="sng" dirty="0">
                <a:solidFill>
                  <a:schemeClr val="bg2"/>
                </a:solidFill>
              </a:rPr>
              <a:t>Genomic prediction </a:t>
            </a:r>
            <a:r>
              <a:rPr lang="en-US" sz="4000" u="sng" dirty="0" smtClean="0">
                <a:solidFill>
                  <a:schemeClr val="bg2"/>
                </a:solidFill>
              </a:rPr>
              <a:t>incorporating </a:t>
            </a:r>
            <a:r>
              <a:rPr lang="en-US" sz="4000" u="sng" dirty="0" err="1" smtClean="0">
                <a:solidFill>
                  <a:schemeClr val="bg2"/>
                </a:solidFill>
              </a:rPr>
              <a:t>GxE</a:t>
            </a:r>
            <a:r>
              <a:rPr lang="en-US" sz="4000" u="sng" dirty="0" smtClean="0">
                <a:solidFill>
                  <a:schemeClr val="bg2"/>
                </a:solidFill>
              </a:rPr>
              <a:t/>
            </a:r>
            <a:br>
              <a:rPr lang="en-US" sz="4000" u="sng" dirty="0" smtClean="0">
                <a:solidFill>
                  <a:schemeClr val="bg2"/>
                </a:solidFill>
              </a:rPr>
            </a:br>
            <a:r>
              <a:rPr lang="en-US" sz="3100" dirty="0">
                <a:solidFill>
                  <a:srgbClr val="FF0000"/>
                </a:solidFill>
              </a:rPr>
              <a:t>Reaction Norm </a:t>
            </a:r>
            <a:r>
              <a:rPr lang="en-US" sz="3100" dirty="0" smtClean="0">
                <a:solidFill>
                  <a:srgbClr val="FF0000"/>
                </a:solidFill>
              </a:rPr>
              <a:t>Model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>
                <a:solidFill>
                  <a:srgbClr val="C00000"/>
                </a:solidFill>
              </a:rPr>
              <a:t>(</a:t>
            </a:r>
            <a:r>
              <a:rPr lang="en-US" sz="1800" dirty="0">
                <a:solidFill>
                  <a:srgbClr val="C00000"/>
                </a:solidFill>
              </a:rPr>
              <a:t>Jarquin et al., </a:t>
            </a:r>
            <a:r>
              <a:rPr lang="en-US" sz="1800" dirty="0" smtClean="0">
                <a:solidFill>
                  <a:srgbClr val="C00000"/>
                </a:solidFill>
              </a:rPr>
              <a:t>2014)</a:t>
            </a:r>
            <a:r>
              <a:rPr lang="en-US" sz="1800" u="sng" dirty="0"/>
              <a:t/>
            </a:r>
            <a:br>
              <a:rPr lang="en-US" sz="1800" u="sng" dirty="0"/>
            </a:br>
            <a:endParaRPr lang="en-US" sz="1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0139183"/>
              </p:ext>
            </p:extLst>
          </p:nvPr>
        </p:nvGraphicFramePr>
        <p:xfrm>
          <a:off x="2209800" y="1202192"/>
          <a:ext cx="4422775" cy="250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" name="Equation" r:id="rId3" imgW="1676160" imgH="939600" progId="Equation.3">
                  <p:embed/>
                </p:oleObj>
              </mc:Choice>
              <mc:Fallback>
                <p:oleObj name="Equation" r:id="rId3" imgW="1676160" imgH="939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202192"/>
                        <a:ext cx="4422775" cy="25098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66165" y="3276600"/>
            <a:ext cx="8686800" cy="295465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 smtClean="0">
              <a:solidFill>
                <a:srgbClr val="800000"/>
              </a:solidFill>
            </a:endParaRPr>
          </a:p>
          <a:p>
            <a:endParaRPr lang="en-US" dirty="0"/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sym typeface="Wingdings" panose="05000000000000000000" pitchFamily="2" charset="2"/>
              </a:rPr>
              <a:t> 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he strategy allows modeling interactions using co-variance functions</a:t>
            </a:r>
          </a:p>
          <a:p>
            <a:pPr>
              <a:buFontTx/>
              <a:buChar char="-"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similar co-variance structures emerged in quantitative genetics for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modeling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epistatis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FontTx/>
              <a:buChar char="-"/>
            </a:pP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How and why this approach may work?  Borrowing information between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lines occur only if the lines have genetic and environmental similarity.</a:t>
            </a:r>
          </a:p>
          <a:p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810000" y="1657350"/>
            <a:ext cx="0" cy="16192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572000" y="1638300"/>
            <a:ext cx="0" cy="16192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486400" y="1590675"/>
            <a:ext cx="0" cy="161925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3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943"/>
            <a:ext cx="9144000" cy="1139825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/>
              </a:rPr>
              <a:t>Prediction results of 700 wheat lines genotyped with 15,000 markers in 5 environments</a:t>
            </a:r>
            <a:endParaRPr lang="en-US" sz="2800" dirty="0">
              <a:effectLst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7159590"/>
              </p:ext>
            </p:extLst>
          </p:nvPr>
        </p:nvGraphicFramePr>
        <p:xfrm>
          <a:off x="990600" y="2971800"/>
          <a:ext cx="7772400" cy="26417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62200"/>
                <a:gridCol w="3330743"/>
                <a:gridCol w="2079457"/>
              </a:tblGrid>
              <a:tr h="782487">
                <a:tc>
                  <a:txBody>
                    <a:bodyPr/>
                    <a:lstStyle/>
                    <a:p>
                      <a:pPr marL="0" marR="0" indent="114300" algn="just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MX" sz="2800" u="sng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MODEL</a:t>
                      </a:r>
                      <a:endParaRPr lang="en-US" sz="28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090" indent="114300" algn="ctr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MX" sz="2800" u="none" dirty="0" smtClean="0">
                          <a:solidFill>
                            <a:schemeClr val="tx1"/>
                          </a:solidFill>
                          <a:effectLst/>
                        </a:rPr>
                        <a:t>Scheme1</a:t>
                      </a:r>
                    </a:p>
                    <a:p>
                      <a:pPr marL="0" marR="85090" indent="114300" algn="ctr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MX" sz="2800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200 </a:t>
                      </a:r>
                      <a:r>
                        <a:rPr lang="es-MX" sz="2800" u="sng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lines</a:t>
                      </a:r>
                      <a:r>
                        <a:rPr lang="es-MX" sz="2800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endParaRPr lang="en-US" sz="2800" u="sng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MX" sz="2800" u="non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Scheme2</a:t>
                      </a:r>
                    </a:p>
                    <a:p>
                      <a:pPr marL="0" marR="0" indent="1143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4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u="sng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200</a:t>
                      </a:r>
                      <a:r>
                        <a:rPr lang="es-MX" sz="2800" u="sng" baseline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es-MX" sz="2800" u="sng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</a:rPr>
                        <a:t>lines</a:t>
                      </a:r>
                      <a:endParaRPr lang="en-US" sz="2800" u="sng" dirty="0" smtClean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</a:tr>
              <a:tr h="782487">
                <a:tc>
                  <a:txBody>
                    <a:bodyPr/>
                    <a:lstStyle/>
                    <a:p>
                      <a:pPr marL="0" marR="0" indent="114300" algn="just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E+G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090" indent="114300" algn="ctr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MX" sz="2800" b="1" dirty="0" smtClean="0">
                          <a:solidFill>
                            <a:schemeClr val="tx1"/>
                          </a:solidFill>
                          <a:effectLst/>
                        </a:rPr>
                        <a:t>0.242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MX" sz="2800" b="1" dirty="0" smtClean="0">
                          <a:solidFill>
                            <a:schemeClr val="tx1"/>
                          </a:solidFill>
                          <a:effectLst/>
                        </a:rPr>
                        <a:t>0.299</a:t>
                      </a:r>
                      <a:endParaRPr lang="en-US" sz="28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</a:tr>
              <a:tr h="782487">
                <a:tc>
                  <a:txBody>
                    <a:bodyPr/>
                    <a:lstStyle/>
                    <a:p>
                      <a:pPr marL="0" marR="0" indent="114300" algn="just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endParaRPr lang="es-MX" sz="2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114300" algn="just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</a:rPr>
                        <a:t>E+G+(</a:t>
                      </a:r>
                      <a:r>
                        <a:rPr lang="es-MX" sz="2800" b="1" dirty="0" err="1" smtClean="0">
                          <a:solidFill>
                            <a:srgbClr val="FF0000"/>
                          </a:solidFill>
                          <a:effectLst/>
                        </a:rPr>
                        <a:t>GxE</a:t>
                      </a:r>
                      <a:r>
                        <a:rPr lang="es-MX" sz="280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85090" indent="114300" algn="ctr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MX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0.430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4300" algn="ctr">
                        <a:spcBef>
                          <a:spcPts val="200"/>
                        </a:spcBef>
                        <a:spcAft>
                          <a:spcPts val="400"/>
                        </a:spcAft>
                      </a:pPr>
                      <a:r>
                        <a:rPr lang="es-MX" sz="2800" b="1" dirty="0" smtClean="0">
                          <a:solidFill>
                            <a:srgbClr val="FF0000"/>
                          </a:solidFill>
                          <a:effectLst/>
                        </a:rPr>
                        <a:t>0.517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0" y="1371600"/>
            <a:ext cx="92110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Scheme 1 = 200 lines missing in all 5 environments</a:t>
            </a:r>
          </a:p>
          <a:p>
            <a:r>
              <a:rPr lang="en-US" sz="2800" dirty="0" smtClean="0"/>
              <a:t>Scheme 2 = 200 lines missing in some environments but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present in other environments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21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122" y="0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  <a:effectLst/>
              </a:rPr>
              <a:t>Marker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  <a:effectLst/>
              </a:rPr>
              <a:t>x Environment Interaction model</a:t>
            </a:r>
            <a:r>
              <a:rPr lang="en-US" sz="3200" b="1" dirty="0">
                <a:solidFill>
                  <a:srgbClr val="FF0000"/>
                </a:solidFill>
                <a:effectLst/>
              </a:rPr>
              <a:t/>
            </a:r>
            <a:br>
              <a:rPr lang="en-US" sz="3200" b="1" dirty="0">
                <a:solidFill>
                  <a:srgbClr val="FF0000"/>
                </a:solidFill>
                <a:effectLst/>
              </a:rPr>
            </a:br>
            <a:endParaRPr lang="en-US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77122" y="152400"/>
                <a:ext cx="8229600" cy="3505200"/>
              </a:xfrm>
            </p:spPr>
            <p:txBody>
              <a:bodyPr>
                <a:normAutofit fontScale="47500" lnSpcReduction="20000"/>
              </a:bodyPr>
              <a:lstStyle/>
              <a:p>
                <a:pPr marL="0" indent="0" algn="ctr">
                  <a:buNone/>
                </a:pPr>
                <a:r>
                  <a:rPr lang="en-US" sz="11200" b="1" dirty="0" smtClean="0">
                    <a:solidFill>
                      <a:srgbClr val="C00000"/>
                    </a:solidFill>
                    <a:effectLst/>
                  </a:rPr>
                  <a:t> </a:t>
                </a:r>
                <a:r>
                  <a:rPr lang="en-US" sz="4200" b="1" dirty="0" smtClean="0">
                    <a:solidFill>
                      <a:srgbClr val="C00000"/>
                    </a:solidFill>
                    <a:effectLst/>
                  </a:rPr>
                  <a:t>Proposition (Lopez-Cruz et al. 2015)</a:t>
                </a:r>
                <a:endParaRPr lang="en-US" sz="4200" b="1" i="1" cap="all" dirty="0" smtClean="0">
                  <a:solidFill>
                    <a:srgbClr val="C00000"/>
                  </a:solidFill>
                  <a:effectLst/>
                </a:endParaRPr>
              </a:p>
              <a:p>
                <a:pPr marL="0" indent="0">
                  <a:buNone/>
                </a:pPr>
                <a:r>
                  <a:rPr lang="en-US" sz="4200" dirty="0" smtClean="0">
                    <a:effectLst/>
                  </a:rPr>
                  <a:t>We </a:t>
                </a:r>
                <a:r>
                  <a:rPr lang="en-US" sz="4200" dirty="0">
                    <a:effectLst/>
                  </a:rPr>
                  <a:t>set </a:t>
                </a:r>
                <a:r>
                  <a:rPr lang="en-US" sz="4200" dirty="0" smtClean="0">
                    <a:effectLst/>
                  </a:rPr>
                  <a:t>the effect of the </a:t>
                </a:r>
                <a:r>
                  <a:rPr lang="en-US" sz="4200" i="1" dirty="0" smtClean="0">
                    <a:effectLst/>
                  </a:rPr>
                  <a:t>k</a:t>
                </a:r>
                <a:r>
                  <a:rPr lang="en-US" sz="4200" i="1" baseline="30000" dirty="0" smtClean="0">
                    <a:effectLst/>
                  </a:rPr>
                  <a:t>th</a:t>
                </a:r>
                <a:r>
                  <a:rPr lang="en-US" sz="4200" dirty="0" smtClean="0">
                    <a:effectLst/>
                  </a:rPr>
                  <a:t> marker in the </a:t>
                </a:r>
                <a:r>
                  <a:rPr lang="en-US" sz="4200" i="1" dirty="0" err="1" smtClean="0">
                    <a:effectLst/>
                  </a:rPr>
                  <a:t>j</a:t>
                </a:r>
                <a:r>
                  <a:rPr lang="en-US" sz="4200" baseline="30000" dirty="0" err="1" smtClean="0">
                    <a:effectLst/>
                  </a:rPr>
                  <a:t>th</a:t>
                </a:r>
                <a:r>
                  <a:rPr lang="en-US" sz="4200" dirty="0" smtClean="0">
                    <a:effectLst/>
                  </a:rPr>
                  <a:t> environment as </a:t>
                </a:r>
                <a:r>
                  <a:rPr lang="en-US" sz="4200" i="1" dirty="0" smtClean="0">
                    <a:effectLst/>
                    <a:latin typeface="Cambria Math"/>
                  </a:rPr>
                  <a:t> 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200" i="1">
                              <a:effectLst/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lang="es-MX" sz="4200" i="1">
                              <a:effectLst/>
                              <a:latin typeface="Cambria Math"/>
                            </a:rPr>
                            <m:t>𝑗𝑘</m:t>
                          </m:r>
                        </m:sub>
                      </m:sSub>
                      <m:r>
                        <a:rPr lang="es-MX" sz="4200" i="1">
                          <a:effectLst/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200" i="1">
                              <a:effectLst/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s-MX" sz="4200" i="1">
                              <a:effectLst/>
                              <a:latin typeface="Cambria Math"/>
                            </a:rPr>
                            <m:t>0</m:t>
                          </m:r>
                          <m:r>
                            <a:rPr lang="es-MX" sz="4200" i="1">
                              <a:effectLst/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s-MX" sz="4200" i="1">
                          <a:effectLst/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4200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MX" sz="4200" i="1">
                              <a:effectLst/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s-MX" sz="4200" i="1">
                              <a:effectLst/>
                              <a:latin typeface="Cambria Math"/>
                            </a:rPr>
                            <m:t>𝑗𝑘</m:t>
                          </m:r>
                        </m:sub>
                      </m:sSub>
                    </m:oMath>
                  </m:oMathPara>
                </a14:m>
                <a:endParaRPr lang="en-US" sz="4200" dirty="0">
                  <a:effectLst/>
                </a:endParaRPr>
              </a:p>
              <a:p>
                <a:pPr marL="0" indent="0">
                  <a:buNone/>
                </a:pPr>
                <a:r>
                  <a:rPr lang="en-US" sz="4200" b="1" dirty="0" smtClean="0">
                    <a:effectLst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4200" b="1" i="1">
                            <a:effectLst/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n-US" sz="4200" b="1" i="1">
                            <a:effectLst/>
                            <a:latin typeface="Cambria Math"/>
                          </a:rPr>
                          <m:t>𝟎</m:t>
                        </m:r>
                        <m:r>
                          <a:rPr lang="es-MX" sz="4200" b="1" i="1">
                            <a:effectLst/>
                            <a:latin typeface="Cambria Math"/>
                          </a:rPr>
                          <m:t>𝒌</m:t>
                        </m:r>
                      </m:sub>
                    </m:sSub>
                  </m:oMath>
                </a14:m>
                <a:r>
                  <a:rPr lang="en-US" sz="4200" b="1" dirty="0">
                    <a:effectLst/>
                  </a:rPr>
                  <a:t> is a main effect of the </a:t>
                </a:r>
                <a:r>
                  <a:rPr lang="en-US" sz="4200" b="1" i="1" dirty="0">
                    <a:effectLst/>
                  </a:rPr>
                  <a:t>k</a:t>
                </a:r>
                <a:r>
                  <a:rPr lang="en-US" sz="4200" b="1" baseline="30000" dirty="0">
                    <a:effectLst/>
                  </a:rPr>
                  <a:t>th</a:t>
                </a:r>
                <a:r>
                  <a:rPr lang="en-US" sz="4200" b="1" dirty="0">
                    <a:effectLst/>
                  </a:rPr>
                  <a:t> </a:t>
                </a:r>
                <a:r>
                  <a:rPr lang="en-US" sz="4200" b="1" dirty="0" smtClean="0">
                    <a:effectLst/>
                  </a:rPr>
                  <a:t>marker across all environments</a:t>
                </a:r>
                <a:r>
                  <a:rPr lang="en-US" sz="4200" dirty="0" smtClean="0">
                    <a:effectLst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4200" b="1" dirty="0" smtClean="0">
                    <a:effectLst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200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MX" sz="4200" b="1" i="1">
                            <a:effectLst/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es-MX" sz="4200" b="1" i="1">
                            <a:effectLst/>
                            <a:latin typeface="Cambria Math"/>
                          </a:rPr>
                          <m:t>𝒋𝒌</m:t>
                        </m:r>
                      </m:sub>
                    </m:sSub>
                  </m:oMath>
                </a14:m>
                <a:r>
                  <a:rPr lang="es-MX" sz="4200" b="1" dirty="0">
                    <a:effectLst/>
                  </a:rPr>
                  <a:t> </a:t>
                </a:r>
                <a:r>
                  <a:rPr lang="en-US" sz="4200" b="1" dirty="0">
                    <a:effectLst/>
                  </a:rPr>
                  <a:t>is an interaction term representing deviations from the </a:t>
                </a:r>
                <a:r>
                  <a:rPr lang="en-US" sz="4200" b="1" dirty="0" smtClean="0">
                    <a:effectLst/>
                  </a:rPr>
                  <a:t>main</a:t>
                </a:r>
              </a:p>
              <a:p>
                <a:pPr marL="0" indent="0">
                  <a:buNone/>
                </a:pPr>
                <a:r>
                  <a:rPr lang="en-US" sz="4200" b="1" dirty="0"/>
                  <a:t> </a:t>
                </a:r>
                <a:r>
                  <a:rPr lang="en-US" sz="4200" b="1" dirty="0" smtClean="0"/>
                  <a:t>     </a:t>
                </a:r>
                <a:r>
                  <a:rPr lang="en-US" sz="4200" b="1" dirty="0" smtClean="0">
                    <a:effectLst/>
                  </a:rPr>
                  <a:t> </a:t>
                </a:r>
                <a:r>
                  <a:rPr lang="en-US" sz="4200" b="1" dirty="0">
                    <a:effectLst/>
                  </a:rPr>
                  <a:t>effect due to marker × environment interaction. </a:t>
                </a:r>
              </a:p>
              <a:p>
                <a:pPr marL="0" indent="0">
                  <a:buNone/>
                </a:pPr>
                <a:endParaRPr lang="en-US" sz="4200" dirty="0" smtClean="0">
                  <a:effectLst/>
                </a:endParaRPr>
              </a:p>
              <a:p>
                <a:pPr marL="0" indent="0">
                  <a:buNone/>
                </a:pPr>
                <a:r>
                  <a:rPr lang="en-US" sz="4200" dirty="0" smtClean="0">
                    <a:effectLst/>
                  </a:rPr>
                  <a:t>	</a:t>
                </a:r>
                <a:r>
                  <a:rPr lang="en-US" sz="4200" dirty="0" smtClean="0">
                    <a:effectLst/>
                    <a:sym typeface="Wingdings" panose="05000000000000000000" pitchFamily="2" charset="2"/>
                  </a:rPr>
                  <a:t></a:t>
                </a:r>
                <a:r>
                  <a:rPr lang="en-US" sz="4200" b="1" dirty="0" smtClean="0">
                    <a:effectLst/>
                  </a:rPr>
                  <a:t>Shrinkage (penalize regression) (e.g., RIDGE BLUP)</a:t>
                </a:r>
              </a:p>
              <a:p>
                <a:pPr marL="0" indent="0">
                  <a:buNone/>
                </a:pPr>
                <a:r>
                  <a:rPr lang="en-US" sz="4200" dirty="0" smtClean="0"/>
                  <a:t>		</a:t>
                </a:r>
                <a:r>
                  <a:rPr lang="en-US" sz="4200" dirty="0" smtClean="0">
                    <a:sym typeface="Wingdings" panose="05000000000000000000" pitchFamily="2" charset="2"/>
                  </a:rPr>
                  <a:t></a:t>
                </a:r>
                <a:r>
                  <a:rPr lang="en-US" sz="4200" b="1" dirty="0" smtClean="0"/>
                  <a:t>Variable selection (</a:t>
                </a:r>
                <a:r>
                  <a:rPr lang="en-US" sz="4200" b="1" dirty="0" err="1" smtClean="0"/>
                  <a:t>e.g</a:t>
                </a:r>
                <a:r>
                  <a:rPr lang="en-US" sz="4200" b="1" dirty="0" smtClean="0"/>
                  <a:t> Bayes B)</a:t>
                </a:r>
              </a:p>
              <a:p>
                <a:pPr marL="0" indent="0">
                  <a:buNone/>
                </a:pPr>
                <a:endParaRPr lang="en-US" sz="9600" b="1" dirty="0">
                  <a:effectLst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7122" y="152400"/>
                <a:ext cx="8229600" cy="3505200"/>
              </a:xfrm>
              <a:blipFill rotWithShape="0">
                <a:blip r:embed="rId2"/>
                <a:stretch>
                  <a:fillRect l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5241537"/>
              </p:ext>
            </p:extLst>
          </p:nvPr>
        </p:nvGraphicFramePr>
        <p:xfrm>
          <a:off x="577122" y="3352800"/>
          <a:ext cx="7543801" cy="28392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227"/>
                <a:gridCol w="2514882"/>
                <a:gridCol w="109653"/>
                <a:gridCol w="2627314"/>
                <a:gridCol w="1864989"/>
                <a:gridCol w="104006"/>
                <a:gridCol w="170730"/>
              </a:tblGrid>
              <a:tr h="631328">
                <a:tc gridSpan="7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Estimated prediction accuracy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-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correlation between predicted and observed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yield, averaged over 50 partitions, cycle 2015-14 (800 wheat candidates)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  <a:effectLst/>
                        </a:rPr>
                        <a:t>.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6135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311" marR="383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Environments 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ctr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38311" marR="383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Single Environment)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 smtClean="0">
                          <a:solidFill>
                            <a:schemeClr val="tx1"/>
                          </a:solidFill>
                          <a:effectLst/>
                        </a:rPr>
                        <a:t>MxE</a:t>
                      </a: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 Interaction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/>
                      </a:r>
                      <a:b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model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311" marR="38311" marT="0" marB="0" anchor="ctr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8311" marR="38311" marT="0" marB="0" anchor="ctr"/>
                </a:tc>
              </a:tr>
              <a:tr h="285584"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 marL="38311" marR="38311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0.529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0.591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8311" marR="38311" marT="0" marB="0" anchor="b"/>
                </a:tc>
              </a:tr>
              <a:tr h="285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0.622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0.697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8311" marR="38311" marT="0" marB="0" anchor="b"/>
                </a:tc>
              </a:tr>
              <a:tr h="285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 sz="1800">
                        <a:solidFill>
                          <a:schemeClr val="tx1"/>
                        </a:solidFill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0.452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0.505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8311" marR="38311" marT="0" marB="0" anchor="b"/>
                </a:tc>
              </a:tr>
              <a:tr h="28558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tx1"/>
                          </a:solidFill>
                          <a:effectLst/>
                        </a:rPr>
                        <a:t>0.493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solidFill>
                            <a:srgbClr val="FF0000"/>
                          </a:solidFill>
                          <a:effectLst/>
                        </a:rPr>
                        <a:t>0.516</a:t>
                      </a:r>
                      <a:endParaRPr lang="en-US" sz="18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38311" marR="38311" marT="0" marB="0" anchor="b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38311" marR="38311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31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5" y="-232657"/>
            <a:ext cx="9144000" cy="708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-64532"/>
            <a:ext cx="2775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MARKER MAIN EFFECT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-76200"/>
            <a:ext cx="40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MASRKER EFFECT ENVIRONMNT 1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2169513"/>
            <a:ext cx="40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MASRKER EFFECT ENVIRONMNT 2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55817" y="2181634"/>
            <a:ext cx="421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MASRKER EFFECT ENVIRONMNT 3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6102" y="4511728"/>
            <a:ext cx="4087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MASRKER EFFECT ENVIRONMNT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9825"/>
          </a:xfrm>
          <a:solidFill>
            <a:srgbClr val="00B0F0"/>
          </a:solidFill>
        </p:spPr>
        <p:txBody>
          <a:bodyPr/>
          <a:lstStyle/>
          <a:p>
            <a:r>
              <a:rPr lang="en-US" sz="3200" b="1" dirty="0" smtClean="0">
                <a:solidFill>
                  <a:schemeClr val="tx1"/>
                </a:solidFill>
                <a:effectLst/>
              </a:rPr>
              <a:t>Procedures for genomic-prediction of ~ 60K wheat lines</a:t>
            </a:r>
            <a:endParaRPr lang="en-US" sz="3200" b="1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2261"/>
            <a:ext cx="9143999" cy="5110566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>
                <a:effectLst/>
              </a:rPr>
              <a:t>Pedigree, Markers, and Phenotypic data</a:t>
            </a:r>
          </a:p>
          <a:p>
            <a:pPr marL="0" indent="0">
              <a:buNone/>
            </a:pPr>
            <a:endParaRPr lang="en-US" dirty="0" smtClean="0">
              <a:effectLst/>
            </a:endParaRPr>
          </a:p>
          <a:p>
            <a:pPr marL="0" indent="0">
              <a:buNone/>
            </a:pPr>
            <a:r>
              <a:rPr lang="en-US" dirty="0" smtClean="0">
                <a:effectLst/>
              </a:rPr>
              <a:t> TOTAL 59,406 lines with pedigree (2010-2015)</a:t>
            </a:r>
          </a:p>
          <a:p>
            <a:pPr marL="0" indent="0">
              <a:buNone/>
            </a:pPr>
            <a:r>
              <a:rPr lang="en-US" dirty="0" smtClean="0">
                <a:effectLst/>
              </a:rPr>
              <a:t> TOTAL 20,847 lines with </a:t>
            </a:r>
            <a:r>
              <a:rPr lang="en-US" dirty="0" smtClean="0"/>
              <a:t>GBS</a:t>
            </a:r>
            <a:r>
              <a:rPr lang="en-US" dirty="0" smtClean="0">
                <a:effectLst/>
              </a:rPr>
              <a:t> and </a:t>
            </a:r>
            <a:r>
              <a:rPr lang="en-US" dirty="0" smtClean="0"/>
              <a:t>pedigree (2010-2015)</a:t>
            </a:r>
            <a:endParaRPr lang="en-US" dirty="0" smtClean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r>
              <a:rPr lang="en-US" sz="2800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effectLst/>
              </a:rPr>
              <a:t>2015-2015 Predict ~9,000 lines in OPTIMUM</a:t>
            </a:r>
          </a:p>
          <a:p>
            <a:pPr marL="0" indent="0">
              <a:buNone/>
            </a:pPr>
            <a:r>
              <a:rPr lang="en-US" sz="2800" dirty="0" smtClean="0">
                <a:effectLst/>
                <a:sym typeface="Wingdings" panose="05000000000000000000" pitchFamily="2" charset="2"/>
              </a:rPr>
              <a:t> </a:t>
            </a:r>
            <a:r>
              <a:rPr lang="en-US" sz="2800" dirty="0" smtClean="0">
                <a:effectLst/>
              </a:rPr>
              <a:t>2013-2014 Predict~5,000 lines in OPTIMUM,</a:t>
            </a:r>
          </a:p>
          <a:p>
            <a:pPr marL="0" indent="0">
              <a:buNone/>
            </a:pPr>
            <a:r>
              <a:rPr lang="en-US" sz="2800" dirty="0">
                <a:effectLst/>
              </a:rPr>
              <a:t> </a:t>
            </a:r>
            <a:r>
              <a:rPr lang="en-US" sz="2800" dirty="0" smtClean="0">
                <a:effectLst/>
              </a:rPr>
              <a:t>   DROUGHT, LATE HEAT, and SEVERE DROUGHT</a:t>
            </a:r>
          </a:p>
          <a:p>
            <a:pPr>
              <a:buFont typeface="Wingdings" pitchFamily="2" charset="2"/>
              <a:buChar char="à"/>
            </a:pPr>
            <a:r>
              <a:rPr lang="en-US" sz="2800" dirty="0" smtClean="0">
                <a:sym typeface="Wingdings" panose="05000000000000000000" pitchFamily="2" charset="2"/>
              </a:rPr>
              <a:t>Predict </a:t>
            </a:r>
            <a:r>
              <a:rPr lang="en-US" sz="2800" dirty="0"/>
              <a:t>~</a:t>
            </a:r>
            <a:r>
              <a:rPr lang="en-US" sz="2800" dirty="0" smtClean="0">
                <a:sym typeface="Wingdings" panose="05000000000000000000" pitchFamily="2" charset="2"/>
              </a:rPr>
              <a:t> 400 wheat lines in three sites in India (Ludhiana, Jabalpur and </a:t>
            </a:r>
            <a:r>
              <a:rPr lang="en-US" sz="2800" dirty="0" err="1" smtClean="0">
                <a:sym typeface="Wingdings" panose="05000000000000000000" pitchFamily="2" charset="2"/>
              </a:rPr>
              <a:t>Pusa</a:t>
            </a:r>
            <a:r>
              <a:rPr lang="en-US" sz="2800" dirty="0" smtClean="0">
                <a:sym typeface="Wingdings" panose="05000000000000000000" pitchFamily="2" charset="2"/>
              </a:rPr>
              <a:t>) in</a:t>
            </a:r>
            <a:r>
              <a:rPr lang="en-US" sz="2800" dirty="0">
                <a:sym typeface="Wingdings" panose="05000000000000000000" pitchFamily="2" charset="2"/>
              </a:rPr>
              <a:t> </a:t>
            </a:r>
            <a:r>
              <a:rPr lang="en-US" sz="2800" dirty="0" smtClean="0">
                <a:sym typeface="Wingdings" panose="05000000000000000000" pitchFamily="2" charset="2"/>
              </a:rPr>
              <a:t>two years (2013 and 2014)</a:t>
            </a:r>
            <a:endParaRPr lang="en-US" sz="2800" dirty="0">
              <a:effectLst/>
            </a:endParaRPr>
          </a:p>
          <a:p>
            <a:pPr marL="0" indent="0" eaLnBrk="1" fontAlgn="b" hangingPunct="1">
              <a:buNone/>
            </a:pPr>
            <a:endParaRPr lang="en-US" dirty="0">
              <a:effectLst/>
            </a:endParaRPr>
          </a:p>
          <a:p>
            <a:pPr marL="0" indent="0">
              <a:buNone/>
            </a:pP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2355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ter One">
  <a:themeElements>
    <a:clrScheme name="Color palete CIMMYT">
      <a:dk1>
        <a:sysClr val="windowText" lastClr="000000"/>
      </a:dk1>
      <a:lt1>
        <a:sysClr val="window" lastClr="FFFFFF"/>
      </a:lt1>
      <a:dk2>
        <a:srgbClr val="00B0F0"/>
      </a:dk2>
      <a:lt2>
        <a:srgbClr val="DC7610"/>
      </a:lt2>
      <a:accent1>
        <a:srgbClr val="7BC142"/>
      </a:accent1>
      <a:accent2>
        <a:srgbClr val="41542E"/>
      </a:accent2>
      <a:accent3>
        <a:srgbClr val="F2E6D7"/>
      </a:accent3>
      <a:accent4>
        <a:srgbClr val="4D4D4F"/>
      </a:accent4>
      <a:accent5>
        <a:srgbClr val="BCBEC0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663BDC0239AE41A2096A37E60A1B46" ma:contentTypeVersion="0" ma:contentTypeDescription="Create a new document." ma:contentTypeScope="" ma:versionID="048a5dbeeb914527a188867ae533eaf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3914EF-D069-44D6-AA29-6A803D0D26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AC67357-B069-4E12-9EDE-0AD5D3878C28}">
  <ds:schemaRefs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39B97AD-D2C4-445F-9F97-91B7BCA76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821</Words>
  <Application>Microsoft Office PowerPoint</Application>
  <PresentationFormat>On-screen Show (4:3)</PresentationFormat>
  <Paragraphs>222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ＭＳ Ｐゴシック</vt:lpstr>
      <vt:lpstr>Arial</vt:lpstr>
      <vt:lpstr>Calibri</vt:lpstr>
      <vt:lpstr>Cambria</vt:lpstr>
      <vt:lpstr>Cambria Math</vt:lpstr>
      <vt:lpstr>Palatino Linotype</vt:lpstr>
      <vt:lpstr>Times New Roman</vt:lpstr>
      <vt:lpstr>Wingdings</vt:lpstr>
      <vt:lpstr>Master One</vt:lpstr>
      <vt:lpstr>Equation</vt:lpstr>
      <vt:lpstr>Genomic selection in CIMMYT: Theory and practical results</vt:lpstr>
      <vt:lpstr>Modern breeding – accelerating food production  </vt:lpstr>
      <vt:lpstr>OUTLINE</vt:lpstr>
      <vt:lpstr>Accelerating genetic gains in plant breeding </vt:lpstr>
      <vt:lpstr>Genomic prediction incorporating GxE Reaction Norm Model (Jarquin et al., 2014) </vt:lpstr>
      <vt:lpstr>Prediction results of 700 wheat lines genotyped with 15,000 markers in 5 environments</vt:lpstr>
      <vt:lpstr>Marker x Environment Interaction model </vt:lpstr>
      <vt:lpstr>PowerPoint Presentation</vt:lpstr>
      <vt:lpstr>Procedures for genomic-prediction of ~ 60K wheat lines</vt:lpstr>
      <vt:lpstr>PowerPoint Presentation</vt:lpstr>
      <vt:lpstr>PowerPoint Presentation</vt:lpstr>
      <vt:lpstr>Rapid cycling -- gains in grain yield using GS in 8 bi-parental maize populations under drought environments in Sub-Saharan Africa</vt:lpstr>
      <vt:lpstr>Rapid cycling -- gains in grain yield using GS in 8 bi-parental maize populations under drought environments in Sub-Saharan Africa</vt:lpstr>
      <vt:lpstr>Performance of hybrids developed from GS-C3-DH lines, founder parents, and commercial checks under optimum</vt:lpstr>
      <vt:lpstr>Performance of hybrids developed from GS-C3-DH lines, founder parents and commercial checks under drought</vt:lpstr>
      <vt:lpstr>Rapid cycling gains in grain yield using GS in  multi-parental populations</vt:lpstr>
      <vt:lpstr>Rapid cycling gains in grain yield using GS in multi-parental populations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STORR, Samuel James (CIMMYT)</dc:creator>
  <cp:lastModifiedBy>CROSSA HIRIART, José Luis Francisco (CIMMYT)</cp:lastModifiedBy>
  <cp:revision>111</cp:revision>
  <dcterms:created xsi:type="dcterms:W3CDTF">2015-06-16T20:26:42Z</dcterms:created>
  <dcterms:modified xsi:type="dcterms:W3CDTF">2016-08-15T03:17:59Z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0x0101002D663BDC0239AE41A2096A37E60A1B46</vt:lpwstr>
  </property>
</Properties>
</file>