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641" r:id="rId2"/>
    <p:sldId id="602" r:id="rId3"/>
    <p:sldId id="604" r:id="rId4"/>
    <p:sldId id="614" r:id="rId5"/>
    <p:sldId id="605" r:id="rId6"/>
    <p:sldId id="642" r:id="rId7"/>
    <p:sldId id="613" r:id="rId8"/>
    <p:sldId id="606" r:id="rId9"/>
    <p:sldId id="607" r:id="rId10"/>
    <p:sldId id="616" r:id="rId11"/>
    <p:sldId id="608" r:id="rId12"/>
    <p:sldId id="631" r:id="rId13"/>
    <p:sldId id="609" r:id="rId14"/>
    <p:sldId id="657" r:id="rId15"/>
    <p:sldId id="645" r:id="rId16"/>
    <p:sldId id="617" r:id="rId17"/>
    <p:sldId id="653" r:id="rId18"/>
    <p:sldId id="655" r:id="rId19"/>
    <p:sldId id="646" r:id="rId20"/>
    <p:sldId id="632" r:id="rId21"/>
    <p:sldId id="610" r:id="rId22"/>
    <p:sldId id="618" r:id="rId23"/>
    <p:sldId id="611" r:id="rId24"/>
    <p:sldId id="620" r:id="rId25"/>
    <p:sldId id="621" r:id="rId26"/>
    <p:sldId id="612" r:id="rId27"/>
    <p:sldId id="652" r:id="rId28"/>
    <p:sldId id="648" r:id="rId29"/>
    <p:sldId id="649" r:id="rId30"/>
    <p:sldId id="651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0E0"/>
    <a:srgbClr val="333333"/>
    <a:srgbClr val="FFFFFF"/>
    <a:srgbClr val="00FF99"/>
    <a:srgbClr val="D4FDCD"/>
    <a:srgbClr val="DDFECC"/>
    <a:srgbClr val="FCE3CE"/>
    <a:srgbClr val="AFB0B0"/>
    <a:srgbClr val="8CA6A4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3" autoAdjust="0"/>
    <p:restoredTop sz="84970" autoAdjust="0"/>
  </p:normalViewPr>
  <p:slideViewPr>
    <p:cSldViewPr snapToGrid="0">
      <p:cViewPr varScale="1">
        <p:scale>
          <a:sx n="41" d="100"/>
          <a:sy n="41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FA76B6A-A928-49A6-9FC5-2C795C793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97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2201966-3613-4FDC-9254-1B8C73034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53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48 w 5740"/>
                <a:gd name="T1" fmla="*/ 12 h 4316"/>
                <a:gd name="T2" fmla="*/ 0 w 5740"/>
                <a:gd name="T3" fmla="*/ 12 h 4316"/>
                <a:gd name="T4" fmla="*/ 0 w 5740"/>
                <a:gd name="T5" fmla="*/ 0 h 4316"/>
                <a:gd name="T6" fmla="*/ 5848 w 5740"/>
                <a:gd name="T7" fmla="*/ 0 h 4316"/>
                <a:gd name="T8" fmla="*/ 5848 w 5740"/>
                <a:gd name="T9" fmla="*/ 12 h 4316"/>
                <a:gd name="T10" fmla="*/ 5848 w 5740"/>
                <a:gd name="T11" fmla="*/ 1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5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5 w 382"/>
                  <a:gd name="T19" fmla="*/ 96 h 96"/>
                  <a:gd name="T20" fmla="*/ 269 w 382"/>
                  <a:gd name="T21" fmla="*/ 90 h 96"/>
                  <a:gd name="T22" fmla="*/ 317 w 382"/>
                  <a:gd name="T23" fmla="*/ 84 h 96"/>
                  <a:gd name="T24" fmla="*/ 358 w 382"/>
                  <a:gd name="T25" fmla="*/ 66 h 96"/>
                  <a:gd name="T26" fmla="*/ 388 w 382"/>
                  <a:gd name="T27" fmla="*/ 42 h 96"/>
                  <a:gd name="T28" fmla="*/ 382 w 382"/>
                  <a:gd name="T29" fmla="*/ 42 h 96"/>
                  <a:gd name="T30" fmla="*/ 352 w 382"/>
                  <a:gd name="T31" fmla="*/ 66 h 96"/>
                  <a:gd name="T32" fmla="*/ 311 w 382"/>
                  <a:gd name="T33" fmla="*/ 78 h 96"/>
                  <a:gd name="T34" fmla="*/ 269 w 382"/>
                  <a:gd name="T35" fmla="*/ 90 h 96"/>
                  <a:gd name="T36" fmla="*/ 215 w 382"/>
                  <a:gd name="T37" fmla="*/ 96 h 96"/>
                  <a:gd name="T38" fmla="*/ 215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5 w 185"/>
                  <a:gd name="T5" fmla="*/ 36 h 210"/>
                  <a:gd name="T6" fmla="*/ 161 w 185"/>
                  <a:gd name="T7" fmla="*/ 72 h 210"/>
                  <a:gd name="T8" fmla="*/ 167 w 185"/>
                  <a:gd name="T9" fmla="*/ 90 h 210"/>
                  <a:gd name="T10" fmla="*/ 173 w 185"/>
                  <a:gd name="T11" fmla="*/ 114 h 210"/>
                  <a:gd name="T12" fmla="*/ 167 w 185"/>
                  <a:gd name="T13" fmla="*/ 138 h 210"/>
                  <a:gd name="T14" fmla="*/ 155 w 185"/>
                  <a:gd name="T15" fmla="*/ 162 h 210"/>
                  <a:gd name="T16" fmla="*/ 125 w 185"/>
                  <a:gd name="T17" fmla="*/ 180 h 210"/>
                  <a:gd name="T18" fmla="*/ 90 w 185"/>
                  <a:gd name="T19" fmla="*/ 198 h 210"/>
                  <a:gd name="T20" fmla="*/ 102 w 185"/>
                  <a:gd name="T21" fmla="*/ 210 h 210"/>
                  <a:gd name="T22" fmla="*/ 137 w 185"/>
                  <a:gd name="T23" fmla="*/ 192 h 210"/>
                  <a:gd name="T24" fmla="*/ 167 w 185"/>
                  <a:gd name="T25" fmla="*/ 168 h 210"/>
                  <a:gd name="T26" fmla="*/ 185 w 185"/>
                  <a:gd name="T27" fmla="*/ 144 h 210"/>
                  <a:gd name="T28" fmla="*/ 191 w 185"/>
                  <a:gd name="T29" fmla="*/ 114 h 210"/>
                  <a:gd name="T30" fmla="*/ 185 w 185"/>
                  <a:gd name="T31" fmla="*/ 90 h 210"/>
                  <a:gd name="T32" fmla="*/ 179 w 185"/>
                  <a:gd name="T33" fmla="*/ 66 h 210"/>
                  <a:gd name="T34" fmla="*/ 161 w 185"/>
                  <a:gd name="T35" fmla="*/ 48 h 210"/>
                  <a:gd name="T36" fmla="*/ 137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8" name="Freeform 71"/>
          <p:cNvSpPr>
            <a:spLocks/>
          </p:cNvSpPr>
          <p:nvPr userDrawn="1"/>
        </p:nvSpPr>
        <p:spPr bwMode="auto">
          <a:xfrm>
            <a:off x="5821363" y="-6350"/>
            <a:ext cx="4456112" cy="6867525"/>
          </a:xfrm>
          <a:custGeom>
            <a:avLst/>
            <a:gdLst>
              <a:gd name="T0" fmla="*/ 2147483647 w 1412"/>
              <a:gd name="T1" fmla="*/ 0 h 2160"/>
              <a:gd name="T2" fmla="*/ 2147483647 w 1412"/>
              <a:gd name="T3" fmla="*/ 2147483647 h 2160"/>
              <a:gd name="T4" fmla="*/ 2147483647 w 1412"/>
              <a:gd name="T5" fmla="*/ 2147483647 h 2160"/>
              <a:gd name="T6" fmla="*/ 0 w 1412"/>
              <a:gd name="T7" fmla="*/ 0 h 2160"/>
              <a:gd name="T8" fmla="*/ 2147483647 w 1412"/>
              <a:gd name="T9" fmla="*/ 0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2" h="2160">
                <a:moveTo>
                  <a:pt x="123" y="0"/>
                </a:moveTo>
                <a:cubicBezTo>
                  <a:pt x="1412" y="1013"/>
                  <a:pt x="1005" y="640"/>
                  <a:pt x="472" y="2160"/>
                </a:cubicBezTo>
                <a:cubicBezTo>
                  <a:pt x="472" y="2160"/>
                  <a:pt x="380" y="2160"/>
                  <a:pt x="192" y="2160"/>
                </a:cubicBezTo>
                <a:cubicBezTo>
                  <a:pt x="899" y="608"/>
                  <a:pt x="1304" y="1064"/>
                  <a:pt x="0" y="0"/>
                </a:cubicBezTo>
                <a:cubicBezTo>
                  <a:pt x="72" y="0"/>
                  <a:pt x="57" y="0"/>
                  <a:pt x="123" y="0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8AFB5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72"/>
          <p:cNvSpPr>
            <a:spLocks/>
          </p:cNvSpPr>
          <p:nvPr userDrawn="1"/>
        </p:nvSpPr>
        <p:spPr bwMode="auto">
          <a:xfrm>
            <a:off x="4595813" y="-6350"/>
            <a:ext cx="4783137" cy="6867525"/>
          </a:xfrm>
          <a:custGeom>
            <a:avLst/>
            <a:gdLst>
              <a:gd name="T0" fmla="*/ 2147483647 w 1515"/>
              <a:gd name="T1" fmla="*/ 0 h 2160"/>
              <a:gd name="T2" fmla="*/ 2147483647 w 1515"/>
              <a:gd name="T3" fmla="*/ 2147483647 h 2160"/>
              <a:gd name="T4" fmla="*/ 0 w 1515"/>
              <a:gd name="T5" fmla="*/ 2147483647 h 2160"/>
              <a:gd name="T6" fmla="*/ 2147483647 w 1515"/>
              <a:gd name="T7" fmla="*/ 0 h 2160"/>
              <a:gd name="T8" fmla="*/ 2147483647 w 1515"/>
              <a:gd name="T9" fmla="*/ 0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160">
                <a:moveTo>
                  <a:pt x="334" y="0"/>
                </a:moveTo>
                <a:cubicBezTo>
                  <a:pt x="1515" y="1123"/>
                  <a:pt x="979" y="741"/>
                  <a:pt x="390" y="2160"/>
                </a:cubicBezTo>
                <a:cubicBezTo>
                  <a:pt x="390" y="2160"/>
                  <a:pt x="188" y="2160"/>
                  <a:pt x="0" y="2160"/>
                </a:cubicBezTo>
                <a:cubicBezTo>
                  <a:pt x="902" y="835"/>
                  <a:pt x="1350" y="1099"/>
                  <a:pt x="211" y="0"/>
                </a:cubicBezTo>
                <a:cubicBezTo>
                  <a:pt x="283" y="0"/>
                  <a:pt x="268" y="0"/>
                  <a:pt x="334" y="0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8AFB5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73"/>
          <p:cNvSpPr>
            <a:spLocks/>
          </p:cNvSpPr>
          <p:nvPr userDrawn="1"/>
        </p:nvSpPr>
        <p:spPr bwMode="auto">
          <a:xfrm>
            <a:off x="4287838" y="-6350"/>
            <a:ext cx="4510087" cy="6877050"/>
          </a:xfrm>
          <a:custGeom>
            <a:avLst/>
            <a:gdLst>
              <a:gd name="T0" fmla="*/ 2147483647 w 1429"/>
              <a:gd name="T1" fmla="*/ 0 h 2160"/>
              <a:gd name="T2" fmla="*/ 0 w 1429"/>
              <a:gd name="T3" fmla="*/ 2147483647 h 216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9" h="2160">
                <a:moveTo>
                  <a:pt x="253" y="0"/>
                </a:moveTo>
                <a:cubicBezTo>
                  <a:pt x="1429" y="1147"/>
                  <a:pt x="808" y="875"/>
                  <a:pt x="0" y="2160"/>
                </a:cubicBezTo>
              </a:path>
            </a:pathLst>
          </a:custGeom>
          <a:noFill/>
          <a:ln w="28575" cap="flat" cmpd="sng">
            <a:solidFill>
              <a:srgbClr val="FFFFFF">
                <a:alpha val="25098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" name="Group 74"/>
          <p:cNvGrpSpPr>
            <a:grpSpLocks/>
          </p:cNvGrpSpPr>
          <p:nvPr userDrawn="1"/>
        </p:nvGrpSpPr>
        <p:grpSpPr bwMode="auto">
          <a:xfrm>
            <a:off x="133350" y="1809750"/>
            <a:ext cx="4352925" cy="5038725"/>
            <a:chOff x="84" y="1344"/>
            <a:chExt cx="2566" cy="2970"/>
          </a:xfrm>
        </p:grpSpPr>
        <p:sp>
          <p:nvSpPr>
            <p:cNvPr id="72" name="Freeform 75"/>
            <p:cNvSpPr>
              <a:spLocks/>
            </p:cNvSpPr>
            <p:nvPr userDrawn="1"/>
          </p:nvSpPr>
          <p:spPr bwMode="auto">
            <a:xfrm>
              <a:off x="84" y="1349"/>
              <a:ext cx="965" cy="2965"/>
            </a:xfrm>
            <a:custGeom>
              <a:avLst/>
              <a:gdLst>
                <a:gd name="T0" fmla="*/ 16007 w 519"/>
                <a:gd name="T1" fmla="*/ 61979 h 1594"/>
                <a:gd name="T2" fmla="*/ 21027 w 519"/>
                <a:gd name="T3" fmla="*/ 54131 h 1594"/>
                <a:gd name="T4" fmla="*/ 21310 w 519"/>
                <a:gd name="T5" fmla="*/ 37901 h 1594"/>
                <a:gd name="T6" fmla="*/ 21310 w 519"/>
                <a:gd name="T7" fmla="*/ 45 h 1594"/>
                <a:gd name="T8" fmla="*/ 19627 w 519"/>
                <a:gd name="T9" fmla="*/ 37901 h 1594"/>
                <a:gd name="T10" fmla="*/ 17556 w 519"/>
                <a:gd name="T11" fmla="*/ 45360 h 1594"/>
                <a:gd name="T12" fmla="*/ 14047 w 519"/>
                <a:gd name="T13" fmla="*/ 52927 h 1594"/>
                <a:gd name="T14" fmla="*/ 16111 w 519"/>
                <a:gd name="T15" fmla="*/ 44942 h 1594"/>
                <a:gd name="T16" fmla="*/ 18132 w 519"/>
                <a:gd name="T17" fmla="*/ 45 h 1594"/>
                <a:gd name="T18" fmla="*/ 16578 w 519"/>
                <a:gd name="T19" fmla="*/ 28255 h 1594"/>
                <a:gd name="T20" fmla="*/ 13601 w 519"/>
                <a:gd name="T21" fmla="*/ 36499 h 1594"/>
                <a:gd name="T22" fmla="*/ 14953 w 519"/>
                <a:gd name="T23" fmla="*/ 26877 h 1594"/>
                <a:gd name="T24" fmla="*/ 13352 w 519"/>
                <a:gd name="T25" fmla="*/ 45 h 1594"/>
                <a:gd name="T26" fmla="*/ 12729 w 519"/>
                <a:gd name="T27" fmla="*/ 15504 h 1594"/>
                <a:gd name="T28" fmla="*/ 11686 w 519"/>
                <a:gd name="T29" fmla="*/ 128 h 1594"/>
                <a:gd name="T30" fmla="*/ 10195 w 519"/>
                <a:gd name="T31" fmla="*/ 17816 h 1594"/>
                <a:gd name="T32" fmla="*/ 11402 w 519"/>
                <a:gd name="T33" fmla="*/ 29174 h 1594"/>
                <a:gd name="T34" fmla="*/ 8609 w 519"/>
                <a:gd name="T35" fmla="*/ 19209 h 1594"/>
                <a:gd name="T36" fmla="*/ 7064 w 519"/>
                <a:gd name="T37" fmla="*/ 45 h 1594"/>
                <a:gd name="T38" fmla="*/ 7160 w 519"/>
                <a:gd name="T39" fmla="*/ 31555 h 1594"/>
                <a:gd name="T40" fmla="*/ 9470 w 519"/>
                <a:gd name="T41" fmla="*/ 39531 h 1594"/>
                <a:gd name="T42" fmla="*/ 11686 w 519"/>
                <a:gd name="T43" fmla="*/ 47477 h 1594"/>
                <a:gd name="T44" fmla="*/ 5870 w 519"/>
                <a:gd name="T45" fmla="*/ 33627 h 1594"/>
                <a:gd name="T46" fmla="*/ 5379 w 519"/>
                <a:gd name="T47" fmla="*/ 0 h 1594"/>
                <a:gd name="T48" fmla="*/ 3934 w 519"/>
                <a:gd name="T49" fmla="*/ 44484 h 1594"/>
                <a:gd name="T50" fmla="*/ 10001 w 519"/>
                <a:gd name="T51" fmla="*/ 56778 h 1594"/>
                <a:gd name="T52" fmla="*/ 10665 w 519"/>
                <a:gd name="T53" fmla="*/ 60969 h 1594"/>
                <a:gd name="T54" fmla="*/ 4756 w 519"/>
                <a:gd name="T55" fmla="*/ 53435 h 1594"/>
                <a:gd name="T56" fmla="*/ 2268 w 519"/>
                <a:gd name="T57" fmla="*/ 43956 h 1594"/>
                <a:gd name="T58" fmla="*/ 623 w 519"/>
                <a:gd name="T59" fmla="*/ 45 h 1594"/>
                <a:gd name="T60" fmla="*/ 668 w 519"/>
                <a:gd name="T61" fmla="*/ 50039 h 1594"/>
                <a:gd name="T62" fmla="*/ 13960 w 519"/>
                <a:gd name="T63" fmla="*/ 66021 h 15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9" h="1594">
                  <a:moveTo>
                    <a:pt x="343" y="1561"/>
                  </a:moveTo>
                  <a:cubicBezTo>
                    <a:pt x="343" y="1561"/>
                    <a:pt x="354" y="1524"/>
                    <a:pt x="387" y="1496"/>
                  </a:cubicBezTo>
                  <a:cubicBezTo>
                    <a:pt x="420" y="1469"/>
                    <a:pt x="451" y="1431"/>
                    <a:pt x="451" y="1431"/>
                  </a:cubicBezTo>
                  <a:cubicBezTo>
                    <a:pt x="498" y="1387"/>
                    <a:pt x="509" y="1307"/>
                    <a:pt x="509" y="1307"/>
                  </a:cubicBezTo>
                  <a:cubicBezTo>
                    <a:pt x="519" y="1193"/>
                    <a:pt x="519" y="1193"/>
                    <a:pt x="519" y="1193"/>
                  </a:cubicBezTo>
                  <a:cubicBezTo>
                    <a:pt x="516" y="915"/>
                    <a:pt x="516" y="915"/>
                    <a:pt x="516" y="915"/>
                  </a:cubicBezTo>
                  <a:cubicBezTo>
                    <a:pt x="517" y="913"/>
                    <a:pt x="517" y="913"/>
                    <a:pt x="517" y="913"/>
                  </a:cubicBezTo>
                  <a:cubicBezTo>
                    <a:pt x="516" y="1"/>
                    <a:pt x="516" y="1"/>
                    <a:pt x="516" y="1"/>
                  </a:cubicBezTo>
                  <a:cubicBezTo>
                    <a:pt x="474" y="1"/>
                    <a:pt x="474" y="1"/>
                    <a:pt x="474" y="1"/>
                  </a:cubicBezTo>
                  <a:cubicBezTo>
                    <a:pt x="475" y="915"/>
                    <a:pt x="475" y="915"/>
                    <a:pt x="475" y="915"/>
                  </a:cubicBezTo>
                  <a:cubicBezTo>
                    <a:pt x="456" y="1011"/>
                    <a:pt x="456" y="1011"/>
                    <a:pt x="456" y="1011"/>
                  </a:cubicBezTo>
                  <a:cubicBezTo>
                    <a:pt x="437" y="1065"/>
                    <a:pt x="425" y="1095"/>
                    <a:pt x="425" y="1095"/>
                  </a:cubicBezTo>
                  <a:cubicBezTo>
                    <a:pt x="425" y="1095"/>
                    <a:pt x="406" y="1133"/>
                    <a:pt x="393" y="1159"/>
                  </a:cubicBezTo>
                  <a:cubicBezTo>
                    <a:pt x="340" y="1278"/>
                    <a:pt x="340" y="1278"/>
                    <a:pt x="340" y="1278"/>
                  </a:cubicBezTo>
                  <a:cubicBezTo>
                    <a:pt x="340" y="1278"/>
                    <a:pt x="338" y="1239"/>
                    <a:pt x="345" y="1201"/>
                  </a:cubicBezTo>
                  <a:cubicBezTo>
                    <a:pt x="351" y="1174"/>
                    <a:pt x="364" y="1160"/>
                    <a:pt x="390" y="1085"/>
                  </a:cubicBezTo>
                  <a:cubicBezTo>
                    <a:pt x="429" y="975"/>
                    <a:pt x="439" y="900"/>
                    <a:pt x="439" y="900"/>
                  </a:cubicBezTo>
                  <a:cubicBezTo>
                    <a:pt x="439" y="1"/>
                    <a:pt x="439" y="1"/>
                    <a:pt x="439" y="1"/>
                  </a:cubicBezTo>
                  <a:cubicBezTo>
                    <a:pt x="401" y="1"/>
                    <a:pt x="401" y="1"/>
                    <a:pt x="401" y="1"/>
                  </a:cubicBezTo>
                  <a:cubicBezTo>
                    <a:pt x="401" y="682"/>
                    <a:pt x="401" y="682"/>
                    <a:pt x="401" y="682"/>
                  </a:cubicBezTo>
                  <a:cubicBezTo>
                    <a:pt x="401" y="682"/>
                    <a:pt x="378" y="768"/>
                    <a:pt x="369" y="796"/>
                  </a:cubicBezTo>
                  <a:cubicBezTo>
                    <a:pt x="352" y="855"/>
                    <a:pt x="329" y="881"/>
                    <a:pt x="329" y="881"/>
                  </a:cubicBezTo>
                  <a:cubicBezTo>
                    <a:pt x="329" y="881"/>
                    <a:pt x="321" y="843"/>
                    <a:pt x="341" y="782"/>
                  </a:cubicBezTo>
                  <a:cubicBezTo>
                    <a:pt x="358" y="732"/>
                    <a:pt x="362" y="649"/>
                    <a:pt x="362" y="649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323" y="1"/>
                    <a:pt x="323" y="1"/>
                    <a:pt x="323" y="1"/>
                  </a:cubicBezTo>
                  <a:cubicBezTo>
                    <a:pt x="323" y="304"/>
                    <a:pt x="323" y="304"/>
                    <a:pt x="323" y="304"/>
                  </a:cubicBezTo>
                  <a:cubicBezTo>
                    <a:pt x="323" y="304"/>
                    <a:pt x="321" y="340"/>
                    <a:pt x="308" y="374"/>
                  </a:cubicBezTo>
                  <a:cubicBezTo>
                    <a:pt x="296" y="406"/>
                    <a:pt x="284" y="285"/>
                    <a:pt x="284" y="285"/>
                  </a:cubicBezTo>
                  <a:cubicBezTo>
                    <a:pt x="283" y="3"/>
                    <a:pt x="283" y="3"/>
                    <a:pt x="283" y="3"/>
                  </a:cubicBezTo>
                  <a:cubicBezTo>
                    <a:pt x="247" y="3"/>
                    <a:pt x="247" y="3"/>
                    <a:pt x="247" y="3"/>
                  </a:cubicBezTo>
                  <a:cubicBezTo>
                    <a:pt x="247" y="430"/>
                    <a:pt x="247" y="430"/>
                    <a:pt x="247" y="430"/>
                  </a:cubicBezTo>
                  <a:cubicBezTo>
                    <a:pt x="247" y="430"/>
                    <a:pt x="254" y="533"/>
                    <a:pt x="261" y="561"/>
                  </a:cubicBezTo>
                  <a:cubicBezTo>
                    <a:pt x="287" y="669"/>
                    <a:pt x="276" y="704"/>
                    <a:pt x="276" y="704"/>
                  </a:cubicBezTo>
                  <a:cubicBezTo>
                    <a:pt x="276" y="704"/>
                    <a:pt x="259" y="645"/>
                    <a:pt x="244" y="613"/>
                  </a:cubicBezTo>
                  <a:cubicBezTo>
                    <a:pt x="230" y="581"/>
                    <a:pt x="208" y="550"/>
                    <a:pt x="208" y="464"/>
                  </a:cubicBezTo>
                  <a:cubicBezTo>
                    <a:pt x="208" y="416"/>
                    <a:pt x="208" y="1"/>
                    <a:pt x="208" y="1"/>
                  </a:cubicBezTo>
                  <a:cubicBezTo>
                    <a:pt x="171" y="1"/>
                    <a:pt x="171" y="1"/>
                    <a:pt x="171" y="1"/>
                  </a:cubicBezTo>
                  <a:cubicBezTo>
                    <a:pt x="172" y="722"/>
                    <a:pt x="172" y="722"/>
                    <a:pt x="172" y="722"/>
                  </a:cubicBezTo>
                  <a:cubicBezTo>
                    <a:pt x="173" y="762"/>
                    <a:pt x="173" y="762"/>
                    <a:pt x="173" y="762"/>
                  </a:cubicBezTo>
                  <a:cubicBezTo>
                    <a:pt x="186" y="813"/>
                    <a:pt x="186" y="813"/>
                    <a:pt x="186" y="813"/>
                  </a:cubicBezTo>
                  <a:cubicBezTo>
                    <a:pt x="186" y="813"/>
                    <a:pt x="199" y="879"/>
                    <a:pt x="229" y="954"/>
                  </a:cubicBezTo>
                  <a:cubicBezTo>
                    <a:pt x="229" y="954"/>
                    <a:pt x="253" y="1009"/>
                    <a:pt x="266" y="1032"/>
                  </a:cubicBezTo>
                  <a:cubicBezTo>
                    <a:pt x="277" y="1054"/>
                    <a:pt x="283" y="1146"/>
                    <a:pt x="283" y="1146"/>
                  </a:cubicBezTo>
                  <a:cubicBezTo>
                    <a:pt x="283" y="1146"/>
                    <a:pt x="247" y="1080"/>
                    <a:pt x="199" y="967"/>
                  </a:cubicBezTo>
                  <a:cubicBezTo>
                    <a:pt x="170" y="899"/>
                    <a:pt x="142" y="812"/>
                    <a:pt x="142" y="812"/>
                  </a:cubicBezTo>
                  <a:cubicBezTo>
                    <a:pt x="130" y="748"/>
                    <a:pt x="130" y="748"/>
                    <a:pt x="130" y="748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1074"/>
                    <a:pt x="95" y="1074"/>
                    <a:pt x="95" y="1074"/>
                  </a:cubicBezTo>
                  <a:cubicBezTo>
                    <a:pt x="95" y="1074"/>
                    <a:pt x="74" y="1221"/>
                    <a:pt x="213" y="1335"/>
                  </a:cubicBezTo>
                  <a:cubicBezTo>
                    <a:pt x="242" y="1371"/>
                    <a:pt x="242" y="1371"/>
                    <a:pt x="242" y="1371"/>
                  </a:cubicBezTo>
                  <a:cubicBezTo>
                    <a:pt x="260" y="1422"/>
                    <a:pt x="260" y="1422"/>
                    <a:pt x="260" y="1422"/>
                  </a:cubicBezTo>
                  <a:cubicBezTo>
                    <a:pt x="258" y="1472"/>
                    <a:pt x="258" y="1472"/>
                    <a:pt x="258" y="1472"/>
                  </a:cubicBezTo>
                  <a:cubicBezTo>
                    <a:pt x="258" y="1472"/>
                    <a:pt x="237" y="1419"/>
                    <a:pt x="201" y="1378"/>
                  </a:cubicBezTo>
                  <a:cubicBezTo>
                    <a:pt x="164" y="1335"/>
                    <a:pt x="160" y="1338"/>
                    <a:pt x="115" y="1290"/>
                  </a:cubicBezTo>
                  <a:cubicBezTo>
                    <a:pt x="51" y="1222"/>
                    <a:pt x="59" y="1133"/>
                    <a:pt x="59" y="1133"/>
                  </a:cubicBezTo>
                  <a:cubicBezTo>
                    <a:pt x="55" y="1061"/>
                    <a:pt x="55" y="1061"/>
                    <a:pt x="55" y="1061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170"/>
                    <a:pt x="14" y="1170"/>
                    <a:pt x="14" y="1170"/>
                  </a:cubicBezTo>
                  <a:cubicBezTo>
                    <a:pt x="16" y="1208"/>
                    <a:pt x="16" y="1208"/>
                    <a:pt x="16" y="1208"/>
                  </a:cubicBezTo>
                  <a:cubicBezTo>
                    <a:pt x="16" y="1208"/>
                    <a:pt x="0" y="1377"/>
                    <a:pt x="132" y="1594"/>
                  </a:cubicBezTo>
                  <a:cubicBezTo>
                    <a:pt x="338" y="1594"/>
                    <a:pt x="338" y="1594"/>
                    <a:pt x="338" y="1594"/>
                  </a:cubicBezTo>
                  <a:lnTo>
                    <a:pt x="343" y="1561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6"/>
            <p:cNvSpPr>
              <a:spLocks/>
            </p:cNvSpPr>
            <p:nvPr userDrawn="1"/>
          </p:nvSpPr>
          <p:spPr bwMode="auto">
            <a:xfrm>
              <a:off x="750" y="1355"/>
              <a:ext cx="442" cy="2959"/>
            </a:xfrm>
            <a:custGeom>
              <a:avLst/>
              <a:gdLst>
                <a:gd name="T0" fmla="*/ 9767 w 238"/>
                <a:gd name="T1" fmla="*/ 54091 h 1591"/>
                <a:gd name="T2" fmla="*/ 9767 w 238"/>
                <a:gd name="T3" fmla="*/ 0 h 1591"/>
                <a:gd name="T4" fmla="*/ 8040 w 238"/>
                <a:gd name="T5" fmla="*/ 0 h 1591"/>
                <a:gd name="T6" fmla="*/ 8040 w 238"/>
                <a:gd name="T7" fmla="*/ 51685 h 1591"/>
                <a:gd name="T8" fmla="*/ 7956 w 238"/>
                <a:gd name="T9" fmla="*/ 53137 h 1591"/>
                <a:gd name="T10" fmla="*/ 1859 w 238"/>
                <a:gd name="T11" fmla="*/ 63327 h 1591"/>
                <a:gd name="T12" fmla="*/ 0 w 238"/>
                <a:gd name="T13" fmla="*/ 65842 h 1591"/>
                <a:gd name="T14" fmla="*/ 7622 w 238"/>
                <a:gd name="T15" fmla="*/ 65842 h 1591"/>
                <a:gd name="T16" fmla="*/ 9717 w 238"/>
                <a:gd name="T17" fmla="*/ 54586 h 1591"/>
                <a:gd name="T18" fmla="*/ 9767 w 238"/>
                <a:gd name="T19" fmla="*/ 54091 h 15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8" h="1591">
                  <a:moveTo>
                    <a:pt x="238" y="1307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9"/>
                    <a:pt x="196" y="1249"/>
                    <a:pt x="196" y="1249"/>
                  </a:cubicBezTo>
                  <a:cubicBezTo>
                    <a:pt x="194" y="1284"/>
                    <a:pt x="194" y="1284"/>
                    <a:pt x="194" y="1284"/>
                  </a:cubicBezTo>
                  <a:cubicBezTo>
                    <a:pt x="184" y="1395"/>
                    <a:pt x="117" y="1456"/>
                    <a:pt x="45" y="1530"/>
                  </a:cubicBezTo>
                  <a:cubicBezTo>
                    <a:pt x="0" y="1591"/>
                    <a:pt x="0" y="1591"/>
                    <a:pt x="0" y="1591"/>
                  </a:cubicBezTo>
                  <a:cubicBezTo>
                    <a:pt x="186" y="1591"/>
                    <a:pt x="186" y="1591"/>
                    <a:pt x="186" y="1591"/>
                  </a:cubicBezTo>
                  <a:cubicBezTo>
                    <a:pt x="232" y="1452"/>
                    <a:pt x="237" y="1319"/>
                    <a:pt x="237" y="1319"/>
                  </a:cubicBezTo>
                  <a:lnTo>
                    <a:pt x="238" y="1307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7"/>
            <p:cNvSpPr>
              <a:spLocks/>
            </p:cNvSpPr>
            <p:nvPr userDrawn="1"/>
          </p:nvSpPr>
          <p:spPr bwMode="auto">
            <a:xfrm>
              <a:off x="1815" y="2669"/>
              <a:ext cx="272" cy="243"/>
            </a:xfrm>
            <a:custGeom>
              <a:avLst/>
              <a:gdLst>
                <a:gd name="T0" fmla="*/ 3881 w 146"/>
                <a:gd name="T1" fmla="*/ 416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28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416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1"/>
                    <a:pt x="7" y="91"/>
                    <a:pt x="4" y="74"/>
                  </a:cubicBezTo>
                  <a:cubicBezTo>
                    <a:pt x="0" y="57"/>
                    <a:pt x="2" y="46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8"/>
            <p:cNvSpPr>
              <a:spLocks/>
            </p:cNvSpPr>
            <p:nvPr userDrawn="1"/>
          </p:nvSpPr>
          <p:spPr bwMode="auto">
            <a:xfrm>
              <a:off x="1543" y="2306"/>
              <a:ext cx="67" cy="248"/>
            </a:xfrm>
            <a:custGeom>
              <a:avLst/>
              <a:gdLst>
                <a:gd name="T0" fmla="*/ 824 w 36"/>
                <a:gd name="T1" fmla="*/ 431 h 134"/>
                <a:gd name="T2" fmla="*/ 1046 w 36"/>
                <a:gd name="T3" fmla="*/ 2275 h 134"/>
                <a:gd name="T4" fmla="*/ 1452 w 36"/>
                <a:gd name="T5" fmla="*/ 4440 h 134"/>
                <a:gd name="T6" fmla="*/ 1115 w 36"/>
                <a:gd name="T7" fmla="*/ 5254 h 134"/>
                <a:gd name="T8" fmla="*/ 824 w 36"/>
                <a:gd name="T9" fmla="*/ 5336 h 134"/>
                <a:gd name="T10" fmla="*/ 290 w 36"/>
                <a:gd name="T11" fmla="*/ 4590 h 134"/>
                <a:gd name="T12" fmla="*/ 45 w 36"/>
                <a:gd name="T13" fmla="*/ 2606 h 134"/>
                <a:gd name="T14" fmla="*/ 45 w 36"/>
                <a:gd name="T15" fmla="*/ 894 h 134"/>
                <a:gd name="T16" fmla="*/ 208 w 36"/>
                <a:gd name="T17" fmla="*/ 126 h 134"/>
                <a:gd name="T18" fmla="*/ 488 w 36"/>
                <a:gd name="T19" fmla="*/ 81 h 134"/>
                <a:gd name="T20" fmla="*/ 824 w 36"/>
                <a:gd name="T21" fmla="*/ 431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3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3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1" y="22"/>
                  </a:cubicBezTo>
                  <a:cubicBezTo>
                    <a:pt x="2" y="13"/>
                    <a:pt x="4" y="6"/>
                    <a:pt x="5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6" y="3"/>
                    <a:pt x="18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9"/>
            <p:cNvSpPr>
              <a:spLocks/>
            </p:cNvSpPr>
            <p:nvPr userDrawn="1"/>
          </p:nvSpPr>
          <p:spPr bwMode="auto">
            <a:xfrm>
              <a:off x="1536" y="2013"/>
              <a:ext cx="77" cy="287"/>
            </a:xfrm>
            <a:custGeom>
              <a:avLst/>
              <a:gdLst>
                <a:gd name="T0" fmla="*/ 1193 w 41"/>
                <a:gd name="T1" fmla="*/ 546 h 154"/>
                <a:gd name="T2" fmla="*/ 1193 w 41"/>
                <a:gd name="T3" fmla="*/ 1215 h 154"/>
                <a:gd name="T4" fmla="*/ 1442 w 41"/>
                <a:gd name="T5" fmla="*/ 3491 h 154"/>
                <a:gd name="T6" fmla="*/ 1615 w 41"/>
                <a:gd name="T7" fmla="*/ 5863 h 154"/>
                <a:gd name="T8" fmla="*/ 1358 w 41"/>
                <a:gd name="T9" fmla="*/ 6245 h 154"/>
                <a:gd name="T10" fmla="*/ 695 w 41"/>
                <a:gd name="T11" fmla="*/ 6161 h 154"/>
                <a:gd name="T12" fmla="*/ 212 w 41"/>
                <a:gd name="T13" fmla="*/ 4706 h 154"/>
                <a:gd name="T14" fmla="*/ 137 w 41"/>
                <a:gd name="T15" fmla="*/ 3547 h 154"/>
                <a:gd name="T16" fmla="*/ 188 w 41"/>
                <a:gd name="T17" fmla="*/ 1073 h 154"/>
                <a:gd name="T18" fmla="*/ 483 w 41"/>
                <a:gd name="T19" fmla="*/ 136 h 154"/>
                <a:gd name="T20" fmla="*/ 794 w 41"/>
                <a:gd name="T21" fmla="*/ 45 h 154"/>
                <a:gd name="T22" fmla="*/ 1193 w 41"/>
                <a:gd name="T23" fmla="*/ 546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154">
                  <a:moveTo>
                    <a:pt x="27" y="13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27" y="41"/>
                    <a:pt x="28" y="61"/>
                    <a:pt x="33" y="83"/>
                  </a:cubicBezTo>
                  <a:cubicBezTo>
                    <a:pt x="40" y="114"/>
                    <a:pt x="41" y="128"/>
                    <a:pt x="37" y="140"/>
                  </a:cubicBezTo>
                  <a:cubicBezTo>
                    <a:pt x="36" y="143"/>
                    <a:pt x="34" y="146"/>
                    <a:pt x="31" y="149"/>
                  </a:cubicBezTo>
                  <a:cubicBezTo>
                    <a:pt x="24" y="154"/>
                    <a:pt x="21" y="153"/>
                    <a:pt x="16" y="147"/>
                  </a:cubicBezTo>
                  <a:cubicBezTo>
                    <a:pt x="10" y="139"/>
                    <a:pt x="7" y="128"/>
                    <a:pt x="5" y="112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0" y="59"/>
                    <a:pt x="1" y="42"/>
                    <a:pt x="4" y="26"/>
                  </a:cubicBezTo>
                  <a:cubicBezTo>
                    <a:pt x="5" y="15"/>
                    <a:pt x="6" y="8"/>
                    <a:pt x="11" y="3"/>
                  </a:cubicBezTo>
                  <a:cubicBezTo>
                    <a:pt x="12" y="1"/>
                    <a:pt x="14" y="0"/>
                    <a:pt x="18" y="1"/>
                  </a:cubicBezTo>
                  <a:cubicBezTo>
                    <a:pt x="25" y="2"/>
                    <a:pt x="27" y="6"/>
                    <a:pt x="27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80"/>
            <p:cNvSpPr>
              <a:spLocks/>
            </p:cNvSpPr>
            <p:nvPr userDrawn="1"/>
          </p:nvSpPr>
          <p:spPr bwMode="auto">
            <a:xfrm>
              <a:off x="1542" y="2558"/>
              <a:ext cx="67" cy="250"/>
            </a:xfrm>
            <a:custGeom>
              <a:avLst/>
              <a:gdLst>
                <a:gd name="T0" fmla="*/ 824 w 36"/>
                <a:gd name="T1" fmla="*/ 474 h 134"/>
                <a:gd name="T2" fmla="*/ 1070 w 36"/>
                <a:gd name="T3" fmla="*/ 2396 h 134"/>
                <a:gd name="T4" fmla="*/ 1452 w 36"/>
                <a:gd name="T5" fmla="*/ 4629 h 134"/>
                <a:gd name="T6" fmla="*/ 1115 w 36"/>
                <a:gd name="T7" fmla="*/ 5513 h 134"/>
                <a:gd name="T8" fmla="*/ 824 w 36"/>
                <a:gd name="T9" fmla="*/ 5610 h 134"/>
                <a:gd name="T10" fmla="*/ 337 w 36"/>
                <a:gd name="T11" fmla="*/ 4810 h 134"/>
                <a:gd name="T12" fmla="*/ 45 w 36"/>
                <a:gd name="T13" fmla="*/ 2739 h 134"/>
                <a:gd name="T14" fmla="*/ 84 w 36"/>
                <a:gd name="T15" fmla="*/ 884 h 134"/>
                <a:gd name="T16" fmla="*/ 238 w 36"/>
                <a:gd name="T17" fmla="*/ 136 h 134"/>
                <a:gd name="T18" fmla="*/ 488 w 36"/>
                <a:gd name="T19" fmla="*/ 84 h 134"/>
                <a:gd name="T20" fmla="*/ 824 w 36"/>
                <a:gd name="T21" fmla="*/ 47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81"/>
            <p:cNvSpPr>
              <a:spLocks/>
            </p:cNvSpPr>
            <p:nvPr userDrawn="1"/>
          </p:nvSpPr>
          <p:spPr bwMode="auto">
            <a:xfrm>
              <a:off x="1815" y="2420"/>
              <a:ext cx="272" cy="245"/>
            </a:xfrm>
            <a:custGeom>
              <a:avLst/>
              <a:gdLst>
                <a:gd name="T0" fmla="*/ 3881 w 146"/>
                <a:gd name="T1" fmla="*/ 438 h 131"/>
                <a:gd name="T2" fmla="*/ 5433 w 146"/>
                <a:gd name="T3" fmla="*/ 1491 h 131"/>
                <a:gd name="T4" fmla="*/ 5949 w 146"/>
                <a:gd name="T5" fmla="*/ 2601 h 131"/>
                <a:gd name="T6" fmla="*/ 5567 w 146"/>
                <a:gd name="T7" fmla="*/ 4864 h 131"/>
                <a:gd name="T8" fmla="*/ 3842 w 146"/>
                <a:gd name="T9" fmla="*/ 5555 h 131"/>
                <a:gd name="T10" fmla="*/ 2083 w 146"/>
                <a:gd name="T11" fmla="*/ 5216 h 131"/>
                <a:gd name="T12" fmla="*/ 833 w 146"/>
                <a:gd name="T13" fmla="*/ 4526 h 131"/>
                <a:gd name="T14" fmla="*/ 156 w 146"/>
                <a:gd name="T15" fmla="*/ 3204 h 131"/>
                <a:gd name="T16" fmla="*/ 209 w 146"/>
                <a:gd name="T17" fmla="*/ 1420 h 131"/>
                <a:gd name="T18" fmla="*/ 833 w 146"/>
                <a:gd name="T19" fmla="*/ 294 h 131"/>
                <a:gd name="T20" fmla="*/ 2217 w 146"/>
                <a:gd name="T21" fmla="*/ 45 h 131"/>
                <a:gd name="T22" fmla="*/ 3044 w 146"/>
                <a:gd name="T23" fmla="*/ 157 h 131"/>
                <a:gd name="T24" fmla="*/ 3881 w 146"/>
                <a:gd name="T25" fmla="*/ 438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 userDrawn="1"/>
          </p:nvSpPr>
          <p:spPr bwMode="auto">
            <a:xfrm>
              <a:off x="1815" y="3161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524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0"/>
                    <a:pt x="142" y="62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6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2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2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 userDrawn="1"/>
          </p:nvSpPr>
          <p:spPr bwMode="auto">
            <a:xfrm>
              <a:off x="1815" y="2916"/>
              <a:ext cx="272" cy="243"/>
            </a:xfrm>
            <a:custGeom>
              <a:avLst/>
              <a:gdLst>
                <a:gd name="T0" fmla="*/ 3881 w 146"/>
                <a:gd name="T1" fmla="*/ 375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15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375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3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29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0"/>
                    <a:pt x="7" y="91"/>
                    <a:pt x="4" y="74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 userDrawn="1"/>
          </p:nvSpPr>
          <p:spPr bwMode="auto">
            <a:xfrm>
              <a:off x="1815" y="3656"/>
              <a:ext cx="272" cy="246"/>
            </a:xfrm>
            <a:custGeom>
              <a:avLst/>
              <a:gdLst>
                <a:gd name="T0" fmla="*/ 3881 w 146"/>
                <a:gd name="T1" fmla="*/ 421 h 132"/>
                <a:gd name="T2" fmla="*/ 5433 w 146"/>
                <a:gd name="T3" fmla="*/ 1463 h 132"/>
                <a:gd name="T4" fmla="*/ 5949 w 146"/>
                <a:gd name="T5" fmla="*/ 2557 h 132"/>
                <a:gd name="T6" fmla="*/ 5567 w 146"/>
                <a:gd name="T7" fmla="*/ 4765 h 132"/>
                <a:gd name="T8" fmla="*/ 3842 w 146"/>
                <a:gd name="T9" fmla="*/ 5488 h 132"/>
                <a:gd name="T10" fmla="*/ 2083 w 146"/>
                <a:gd name="T11" fmla="*/ 5103 h 132"/>
                <a:gd name="T12" fmla="*/ 833 w 146"/>
                <a:gd name="T13" fmla="*/ 4452 h 132"/>
                <a:gd name="T14" fmla="*/ 156 w 146"/>
                <a:gd name="T15" fmla="*/ 3146 h 132"/>
                <a:gd name="T16" fmla="*/ 209 w 146"/>
                <a:gd name="T17" fmla="*/ 1411 h 132"/>
                <a:gd name="T18" fmla="*/ 833 w 146"/>
                <a:gd name="T19" fmla="*/ 337 h 132"/>
                <a:gd name="T20" fmla="*/ 2217 w 146"/>
                <a:gd name="T21" fmla="*/ 45 h 132"/>
                <a:gd name="T22" fmla="*/ 3044 w 146"/>
                <a:gd name="T23" fmla="*/ 157 h 132"/>
                <a:gd name="T24" fmla="*/ 3881 w 146"/>
                <a:gd name="T25" fmla="*/ 421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5"/>
            <p:cNvSpPr>
              <a:spLocks/>
            </p:cNvSpPr>
            <p:nvPr userDrawn="1"/>
          </p:nvSpPr>
          <p:spPr bwMode="auto">
            <a:xfrm>
              <a:off x="1815" y="3409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495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1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6"/>
            <p:cNvSpPr>
              <a:spLocks/>
            </p:cNvSpPr>
            <p:nvPr userDrawn="1"/>
          </p:nvSpPr>
          <p:spPr bwMode="auto">
            <a:xfrm>
              <a:off x="1815" y="3903"/>
              <a:ext cx="272" cy="244"/>
            </a:xfrm>
            <a:custGeom>
              <a:avLst/>
              <a:gdLst>
                <a:gd name="T0" fmla="*/ 3881 w 146"/>
                <a:gd name="T1" fmla="*/ 389 h 131"/>
                <a:gd name="T2" fmla="*/ 5433 w 146"/>
                <a:gd name="T3" fmla="*/ 1453 h 131"/>
                <a:gd name="T4" fmla="*/ 5949 w 146"/>
                <a:gd name="T5" fmla="*/ 2554 h 131"/>
                <a:gd name="T6" fmla="*/ 5567 w 146"/>
                <a:gd name="T7" fmla="*/ 4757 h 131"/>
                <a:gd name="T8" fmla="*/ 3842 w 146"/>
                <a:gd name="T9" fmla="*/ 5429 h 131"/>
                <a:gd name="T10" fmla="*/ 2083 w 146"/>
                <a:gd name="T11" fmla="*/ 5092 h 131"/>
                <a:gd name="T12" fmla="*/ 833 w 146"/>
                <a:gd name="T13" fmla="*/ 4420 h 131"/>
                <a:gd name="T14" fmla="*/ 156 w 146"/>
                <a:gd name="T15" fmla="*/ 3140 h 131"/>
                <a:gd name="T16" fmla="*/ 209 w 146"/>
                <a:gd name="T17" fmla="*/ 1371 h 131"/>
                <a:gd name="T18" fmla="*/ 833 w 146"/>
                <a:gd name="T19" fmla="*/ 337 h 131"/>
                <a:gd name="T20" fmla="*/ 2217 w 146"/>
                <a:gd name="T21" fmla="*/ 45 h 131"/>
                <a:gd name="T22" fmla="*/ 3044 w 146"/>
                <a:gd name="T23" fmla="*/ 156 h 131"/>
                <a:gd name="T24" fmla="*/ 3881 w 146"/>
                <a:gd name="T25" fmla="*/ 389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8" y="112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7"/>
            <p:cNvSpPr>
              <a:spLocks/>
            </p:cNvSpPr>
            <p:nvPr userDrawn="1"/>
          </p:nvSpPr>
          <p:spPr bwMode="auto">
            <a:xfrm>
              <a:off x="1603" y="2510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8"/>
            <p:cNvSpPr>
              <a:spLocks/>
            </p:cNvSpPr>
            <p:nvPr userDrawn="1"/>
          </p:nvSpPr>
          <p:spPr bwMode="auto">
            <a:xfrm>
              <a:off x="1603" y="2761"/>
              <a:ext cx="209" cy="257"/>
            </a:xfrm>
            <a:custGeom>
              <a:avLst/>
              <a:gdLst>
                <a:gd name="T0" fmla="*/ 4576 w 112"/>
                <a:gd name="T1" fmla="*/ 4883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8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7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9"/>
            <p:cNvSpPr>
              <a:spLocks/>
            </p:cNvSpPr>
            <p:nvPr userDrawn="1"/>
          </p:nvSpPr>
          <p:spPr bwMode="auto">
            <a:xfrm>
              <a:off x="1603" y="3013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526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56 h 138"/>
                <a:gd name="T10" fmla="*/ 136 w 112"/>
                <a:gd name="T11" fmla="*/ 1187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391 w 112"/>
                <a:gd name="T19" fmla="*/ 2656 h 138"/>
                <a:gd name="T20" fmla="*/ 4680 w 112"/>
                <a:gd name="T21" fmla="*/ 4001 h 138"/>
                <a:gd name="T22" fmla="*/ 4576 w 112"/>
                <a:gd name="T23" fmla="*/ 4725 h 1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2" y="43"/>
                    <a:pt x="99" y="54"/>
                    <a:pt x="104" y="65"/>
                  </a:cubicBezTo>
                  <a:cubicBezTo>
                    <a:pt x="109" y="76"/>
                    <a:pt x="112" y="87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90"/>
            <p:cNvSpPr>
              <a:spLocks/>
            </p:cNvSpPr>
            <p:nvPr userDrawn="1"/>
          </p:nvSpPr>
          <p:spPr bwMode="auto">
            <a:xfrm>
              <a:off x="1603" y="3263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91"/>
            <p:cNvSpPr>
              <a:spLocks/>
            </p:cNvSpPr>
            <p:nvPr userDrawn="1"/>
          </p:nvSpPr>
          <p:spPr bwMode="auto">
            <a:xfrm>
              <a:off x="1603" y="3514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3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92"/>
            <p:cNvSpPr>
              <a:spLocks/>
            </p:cNvSpPr>
            <p:nvPr userDrawn="1"/>
          </p:nvSpPr>
          <p:spPr bwMode="auto">
            <a:xfrm>
              <a:off x="1603" y="3766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497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32 h 138"/>
                <a:gd name="T10" fmla="*/ 136 w 112"/>
                <a:gd name="T11" fmla="*/ 1135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680 w 112"/>
                <a:gd name="T19" fmla="*/ 4001 h 138"/>
                <a:gd name="T20" fmla="*/ 4576 w 112"/>
                <a:gd name="T21" fmla="*/ 4725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30" y="106"/>
                    <a:pt x="20" y="97"/>
                    <a:pt x="13" y="79"/>
                  </a:cubicBezTo>
                  <a:cubicBezTo>
                    <a:pt x="6" y="63"/>
                    <a:pt x="0" y="46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8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93"/>
            <p:cNvSpPr>
              <a:spLocks/>
            </p:cNvSpPr>
            <p:nvPr userDrawn="1"/>
          </p:nvSpPr>
          <p:spPr bwMode="auto">
            <a:xfrm>
              <a:off x="1603" y="4017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458 h 138"/>
                <a:gd name="T6" fmla="*/ 1469 w 112"/>
                <a:gd name="T7" fmla="*/ 4702 h 138"/>
                <a:gd name="T8" fmla="*/ 547 w 112"/>
                <a:gd name="T9" fmla="*/ 3294 h 138"/>
                <a:gd name="T10" fmla="*/ 136 w 112"/>
                <a:gd name="T11" fmla="*/ 1170 h 138"/>
                <a:gd name="T12" fmla="*/ 1177 w 112"/>
                <a:gd name="T13" fmla="*/ 84 h 138"/>
                <a:gd name="T14" fmla="*/ 2618 w 112"/>
                <a:gd name="T15" fmla="*/ 447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4" y="128"/>
                    <a:pt x="98" y="133"/>
                    <a:pt x="87" y="135"/>
                  </a:cubicBezTo>
                  <a:cubicBezTo>
                    <a:pt x="76" y="138"/>
                    <a:pt x="70" y="137"/>
                    <a:pt x="59" y="131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4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94"/>
            <p:cNvSpPr>
              <a:spLocks/>
            </p:cNvSpPr>
            <p:nvPr userDrawn="1"/>
          </p:nvSpPr>
          <p:spPr bwMode="auto">
            <a:xfrm>
              <a:off x="1542" y="2808"/>
              <a:ext cx="67" cy="247"/>
            </a:xfrm>
            <a:custGeom>
              <a:avLst/>
              <a:gdLst>
                <a:gd name="T0" fmla="*/ 824 w 36"/>
                <a:gd name="T1" fmla="*/ 418 h 133"/>
                <a:gd name="T2" fmla="*/ 1070 w 36"/>
                <a:gd name="T3" fmla="*/ 2346 h 133"/>
                <a:gd name="T4" fmla="*/ 1452 w 36"/>
                <a:gd name="T5" fmla="*/ 4459 h 133"/>
                <a:gd name="T6" fmla="*/ 1115 w 36"/>
                <a:gd name="T7" fmla="*/ 5328 h 133"/>
                <a:gd name="T8" fmla="*/ 824 w 36"/>
                <a:gd name="T9" fmla="*/ 5412 h 133"/>
                <a:gd name="T10" fmla="*/ 337 w 36"/>
                <a:gd name="T11" fmla="*/ 4639 h 133"/>
                <a:gd name="T12" fmla="*/ 45 w 36"/>
                <a:gd name="T13" fmla="*/ 2676 h 133"/>
                <a:gd name="T14" fmla="*/ 84 w 36"/>
                <a:gd name="T15" fmla="*/ 858 h 133"/>
                <a:gd name="T16" fmla="*/ 238 w 36"/>
                <a:gd name="T17" fmla="*/ 84 h 133"/>
                <a:gd name="T18" fmla="*/ 488 w 36"/>
                <a:gd name="T19" fmla="*/ 45 h 133"/>
                <a:gd name="T20" fmla="*/ 824 w 36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4" y="40"/>
                    <a:pt x="26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4" y="133"/>
                    <a:pt x="21" y="133"/>
                    <a:pt x="20" y="132"/>
                  </a:cubicBezTo>
                  <a:cubicBezTo>
                    <a:pt x="14" y="130"/>
                    <a:pt x="9" y="127"/>
                    <a:pt x="8" y="113"/>
                  </a:cubicBezTo>
                  <a:cubicBezTo>
                    <a:pt x="6" y="98"/>
                    <a:pt x="2" y="82"/>
                    <a:pt x="1" y="65"/>
                  </a:cubicBezTo>
                  <a:cubicBezTo>
                    <a:pt x="1" y="48"/>
                    <a:pt x="0" y="39"/>
                    <a:pt x="2" y="21"/>
                  </a:cubicBezTo>
                  <a:cubicBezTo>
                    <a:pt x="3" y="12"/>
                    <a:pt x="4" y="6"/>
                    <a:pt x="6" y="2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95"/>
            <p:cNvSpPr>
              <a:spLocks/>
            </p:cNvSpPr>
            <p:nvPr userDrawn="1"/>
          </p:nvSpPr>
          <p:spPr bwMode="auto">
            <a:xfrm>
              <a:off x="1540" y="3055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6"/>
            <p:cNvSpPr>
              <a:spLocks/>
            </p:cNvSpPr>
            <p:nvPr userDrawn="1"/>
          </p:nvSpPr>
          <p:spPr bwMode="auto">
            <a:xfrm>
              <a:off x="1540" y="3304"/>
              <a:ext cx="67" cy="248"/>
            </a:xfrm>
            <a:custGeom>
              <a:avLst/>
              <a:gdLst>
                <a:gd name="T0" fmla="*/ 824 w 36"/>
                <a:gd name="T1" fmla="*/ 421 h 133"/>
                <a:gd name="T2" fmla="*/ 1046 w 36"/>
                <a:gd name="T3" fmla="*/ 2392 h 133"/>
                <a:gd name="T4" fmla="*/ 1452 w 36"/>
                <a:gd name="T5" fmla="*/ 4583 h 133"/>
                <a:gd name="T6" fmla="*/ 1115 w 36"/>
                <a:gd name="T7" fmla="*/ 5452 h 133"/>
                <a:gd name="T8" fmla="*/ 824 w 36"/>
                <a:gd name="T9" fmla="*/ 5581 h 133"/>
                <a:gd name="T10" fmla="*/ 290 w 36"/>
                <a:gd name="T11" fmla="*/ 4753 h 133"/>
                <a:gd name="T12" fmla="*/ 45 w 36"/>
                <a:gd name="T13" fmla="*/ 2730 h 133"/>
                <a:gd name="T14" fmla="*/ 84 w 36"/>
                <a:gd name="T15" fmla="*/ 884 h 133"/>
                <a:gd name="T16" fmla="*/ 238 w 36"/>
                <a:gd name="T17" fmla="*/ 136 h 133"/>
                <a:gd name="T18" fmla="*/ 488 w 36"/>
                <a:gd name="T19" fmla="*/ 45 h 133"/>
                <a:gd name="T20" fmla="*/ 824 w 36"/>
                <a:gd name="T21" fmla="*/ 421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3" y="40"/>
                    <a:pt x="25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3" y="133"/>
                    <a:pt x="21" y="133"/>
                    <a:pt x="20" y="133"/>
                  </a:cubicBezTo>
                  <a:cubicBezTo>
                    <a:pt x="14" y="130"/>
                    <a:pt x="9" y="127"/>
                    <a:pt x="7" y="113"/>
                  </a:cubicBezTo>
                  <a:cubicBezTo>
                    <a:pt x="5" y="98"/>
                    <a:pt x="2" y="81"/>
                    <a:pt x="1" y="65"/>
                  </a:cubicBezTo>
                  <a:cubicBezTo>
                    <a:pt x="0" y="48"/>
                    <a:pt x="0" y="40"/>
                    <a:pt x="2" y="21"/>
                  </a:cubicBezTo>
                  <a:cubicBezTo>
                    <a:pt x="3" y="12"/>
                    <a:pt x="4" y="6"/>
                    <a:pt x="6" y="3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7"/>
            <p:cNvSpPr>
              <a:spLocks/>
            </p:cNvSpPr>
            <p:nvPr userDrawn="1"/>
          </p:nvSpPr>
          <p:spPr bwMode="auto">
            <a:xfrm>
              <a:off x="1542" y="3552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70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337 w 36"/>
                <a:gd name="T11" fmla="*/ 4696 h 134"/>
                <a:gd name="T12" fmla="*/ 45 w 36"/>
                <a:gd name="T13" fmla="*/ 2735 h 134"/>
                <a:gd name="T14" fmla="*/ 84 w 36"/>
                <a:gd name="T15" fmla="*/ 905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5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6"/>
                  </a:cubicBezTo>
                  <a:cubicBezTo>
                    <a:pt x="1" y="49"/>
                    <a:pt x="0" y="40"/>
                    <a:pt x="2" y="22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8"/>
            <p:cNvSpPr>
              <a:spLocks/>
            </p:cNvSpPr>
            <p:nvPr userDrawn="1"/>
          </p:nvSpPr>
          <p:spPr bwMode="auto">
            <a:xfrm>
              <a:off x="1540" y="3803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3" y="134"/>
                    <a:pt x="21" y="133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6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9"/>
            <p:cNvSpPr>
              <a:spLocks/>
            </p:cNvSpPr>
            <p:nvPr userDrawn="1"/>
          </p:nvSpPr>
          <p:spPr bwMode="auto">
            <a:xfrm>
              <a:off x="1543" y="4054"/>
              <a:ext cx="70" cy="247"/>
            </a:xfrm>
            <a:custGeom>
              <a:avLst/>
              <a:gdLst>
                <a:gd name="T0" fmla="*/ 919 w 37"/>
                <a:gd name="T1" fmla="*/ 418 h 133"/>
                <a:gd name="T2" fmla="*/ 1192 w 37"/>
                <a:gd name="T3" fmla="*/ 2346 h 133"/>
                <a:gd name="T4" fmla="*/ 1654 w 37"/>
                <a:gd name="T5" fmla="*/ 4507 h 133"/>
                <a:gd name="T6" fmla="*/ 1281 w 37"/>
                <a:gd name="T7" fmla="*/ 5328 h 133"/>
                <a:gd name="T8" fmla="*/ 919 w 37"/>
                <a:gd name="T9" fmla="*/ 5456 h 133"/>
                <a:gd name="T10" fmla="*/ 358 w 37"/>
                <a:gd name="T11" fmla="*/ 4639 h 133"/>
                <a:gd name="T12" fmla="*/ 53 w 37"/>
                <a:gd name="T13" fmla="*/ 2676 h 133"/>
                <a:gd name="T14" fmla="*/ 100 w 37"/>
                <a:gd name="T15" fmla="*/ 858 h 133"/>
                <a:gd name="T16" fmla="*/ 272 w 37"/>
                <a:gd name="T17" fmla="*/ 84 h 133"/>
                <a:gd name="T18" fmla="*/ 602 w 37"/>
                <a:gd name="T19" fmla="*/ 84 h 133"/>
                <a:gd name="T20" fmla="*/ 919 w 37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133">
                  <a:moveTo>
                    <a:pt x="20" y="10"/>
                  </a:moveTo>
                  <a:cubicBezTo>
                    <a:pt x="23" y="24"/>
                    <a:pt x="24" y="41"/>
                    <a:pt x="26" y="57"/>
                  </a:cubicBezTo>
                  <a:cubicBezTo>
                    <a:pt x="30" y="84"/>
                    <a:pt x="34" y="100"/>
                    <a:pt x="36" y="110"/>
                  </a:cubicBezTo>
                  <a:cubicBezTo>
                    <a:pt x="37" y="118"/>
                    <a:pt x="35" y="125"/>
                    <a:pt x="28" y="130"/>
                  </a:cubicBezTo>
                  <a:cubicBezTo>
                    <a:pt x="24" y="133"/>
                    <a:pt x="22" y="133"/>
                    <a:pt x="20" y="133"/>
                  </a:cubicBezTo>
                  <a:cubicBezTo>
                    <a:pt x="15" y="130"/>
                    <a:pt x="10" y="126"/>
                    <a:pt x="8" y="113"/>
                  </a:cubicBezTo>
                  <a:cubicBezTo>
                    <a:pt x="6" y="98"/>
                    <a:pt x="3" y="81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2"/>
                    <a:pt x="5" y="6"/>
                    <a:pt x="6" y="2"/>
                  </a:cubicBezTo>
                  <a:cubicBezTo>
                    <a:pt x="7" y="1"/>
                    <a:pt x="7" y="0"/>
                    <a:pt x="13" y="2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00"/>
            <p:cNvSpPr>
              <a:spLocks/>
            </p:cNvSpPr>
            <p:nvPr userDrawn="1"/>
          </p:nvSpPr>
          <p:spPr bwMode="auto">
            <a:xfrm>
              <a:off x="1603" y="2268"/>
              <a:ext cx="209" cy="255"/>
            </a:xfrm>
            <a:custGeom>
              <a:avLst/>
              <a:gdLst>
                <a:gd name="T0" fmla="*/ 4576 w 112"/>
                <a:gd name="T1" fmla="*/ 4823 h 137"/>
                <a:gd name="T2" fmla="*/ 3663 w 112"/>
                <a:gd name="T3" fmla="*/ 5603 h 137"/>
                <a:gd name="T4" fmla="*/ 2489 w 112"/>
                <a:gd name="T5" fmla="*/ 5450 h 137"/>
                <a:gd name="T6" fmla="*/ 1469 w 112"/>
                <a:gd name="T7" fmla="*/ 4694 h 137"/>
                <a:gd name="T8" fmla="*/ 547 w 112"/>
                <a:gd name="T9" fmla="*/ 3287 h 137"/>
                <a:gd name="T10" fmla="*/ 136 w 112"/>
                <a:gd name="T11" fmla="*/ 1167 h 137"/>
                <a:gd name="T12" fmla="*/ 1177 w 112"/>
                <a:gd name="T13" fmla="*/ 84 h 137"/>
                <a:gd name="T14" fmla="*/ 2618 w 112"/>
                <a:gd name="T15" fmla="*/ 443 h 137"/>
                <a:gd name="T16" fmla="*/ 3663 w 112"/>
                <a:gd name="T17" fmla="*/ 1504 h 137"/>
                <a:gd name="T18" fmla="*/ 4391 w 112"/>
                <a:gd name="T19" fmla="*/ 2651 h 137"/>
                <a:gd name="T20" fmla="*/ 4680 w 112"/>
                <a:gd name="T21" fmla="*/ 4067 h 137"/>
                <a:gd name="T22" fmla="*/ 4576 w 112"/>
                <a:gd name="T23" fmla="*/ 4823 h 1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7">
                  <a:moveTo>
                    <a:pt x="108" y="116"/>
                  </a:moveTo>
                  <a:cubicBezTo>
                    <a:pt x="105" y="127"/>
                    <a:pt x="98" y="133"/>
                    <a:pt x="87" y="135"/>
                  </a:cubicBezTo>
                  <a:cubicBezTo>
                    <a:pt x="76" y="137"/>
                    <a:pt x="70" y="137"/>
                    <a:pt x="59" y="131"/>
                  </a:cubicBezTo>
                  <a:cubicBezTo>
                    <a:pt x="48" y="125"/>
                    <a:pt x="41" y="120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3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19"/>
                    <a:pt x="80" y="28"/>
                    <a:pt x="87" y="36"/>
                  </a:cubicBezTo>
                  <a:cubicBezTo>
                    <a:pt x="92" y="42"/>
                    <a:pt x="99" y="53"/>
                    <a:pt x="104" y="64"/>
                  </a:cubicBezTo>
                  <a:cubicBezTo>
                    <a:pt x="109" y="75"/>
                    <a:pt x="112" y="87"/>
                    <a:pt x="111" y="98"/>
                  </a:cubicBezTo>
                  <a:cubicBezTo>
                    <a:pt x="110" y="103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01"/>
            <p:cNvSpPr>
              <a:spLocks/>
            </p:cNvSpPr>
            <p:nvPr userDrawn="1"/>
          </p:nvSpPr>
          <p:spPr bwMode="auto">
            <a:xfrm>
              <a:off x="2095" y="2665"/>
              <a:ext cx="269" cy="245"/>
            </a:xfrm>
            <a:custGeom>
              <a:avLst/>
              <a:gdLst>
                <a:gd name="T0" fmla="*/ 2963 w 145"/>
                <a:gd name="T1" fmla="*/ 156 h 132"/>
                <a:gd name="T2" fmla="*/ 4527 w 145"/>
                <a:gd name="T3" fmla="*/ 84 h 132"/>
                <a:gd name="T4" fmla="*/ 5579 w 145"/>
                <a:gd name="T5" fmla="*/ 724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776 h 132"/>
                <a:gd name="T22" fmla="*/ 2202 w 145"/>
                <a:gd name="T23" fmla="*/ 418 h 132"/>
                <a:gd name="T24" fmla="*/ 2963 w 145"/>
                <a:gd name="T25" fmla="*/ 156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02"/>
            <p:cNvSpPr>
              <a:spLocks/>
            </p:cNvSpPr>
            <p:nvPr userDrawn="1"/>
          </p:nvSpPr>
          <p:spPr bwMode="auto">
            <a:xfrm>
              <a:off x="2565" y="2285"/>
              <a:ext cx="85" cy="273"/>
            </a:xfrm>
            <a:custGeom>
              <a:avLst/>
              <a:gdLst>
                <a:gd name="T0" fmla="*/ 1116 w 46"/>
                <a:gd name="T1" fmla="*/ 156 h 147"/>
                <a:gd name="T2" fmla="*/ 1748 w 46"/>
                <a:gd name="T3" fmla="*/ 1151 h 147"/>
                <a:gd name="T4" fmla="*/ 1748 w 46"/>
                <a:gd name="T5" fmla="*/ 2958 h 147"/>
                <a:gd name="T6" fmla="*/ 1502 w 46"/>
                <a:gd name="T7" fmla="*/ 4970 h 147"/>
                <a:gd name="T8" fmla="*/ 922 w 46"/>
                <a:gd name="T9" fmla="*/ 5898 h 147"/>
                <a:gd name="T10" fmla="*/ 126 w 46"/>
                <a:gd name="T11" fmla="*/ 5328 h 147"/>
                <a:gd name="T12" fmla="*/ 150 w 46"/>
                <a:gd name="T13" fmla="*/ 4149 h 147"/>
                <a:gd name="T14" fmla="*/ 431 w 46"/>
                <a:gd name="T15" fmla="*/ 2580 h 147"/>
                <a:gd name="T16" fmla="*/ 662 w 46"/>
                <a:gd name="T17" fmla="*/ 665 h 147"/>
                <a:gd name="T18" fmla="*/ 1116 w 46"/>
                <a:gd name="T19" fmla="*/ 156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147">
                  <a:moveTo>
                    <a:pt x="28" y="4"/>
                  </a:moveTo>
                  <a:cubicBezTo>
                    <a:pt x="40" y="0"/>
                    <a:pt x="42" y="9"/>
                    <a:pt x="44" y="28"/>
                  </a:cubicBezTo>
                  <a:cubicBezTo>
                    <a:pt x="46" y="46"/>
                    <a:pt x="45" y="55"/>
                    <a:pt x="44" y="72"/>
                  </a:cubicBezTo>
                  <a:cubicBezTo>
                    <a:pt x="44" y="89"/>
                    <a:pt x="40" y="106"/>
                    <a:pt x="38" y="121"/>
                  </a:cubicBezTo>
                  <a:cubicBezTo>
                    <a:pt x="36" y="136"/>
                    <a:pt x="30" y="141"/>
                    <a:pt x="23" y="144"/>
                  </a:cubicBezTo>
                  <a:cubicBezTo>
                    <a:pt x="16" y="147"/>
                    <a:pt x="5" y="138"/>
                    <a:pt x="3" y="130"/>
                  </a:cubicBezTo>
                  <a:cubicBezTo>
                    <a:pt x="0" y="122"/>
                    <a:pt x="1" y="111"/>
                    <a:pt x="4" y="101"/>
                  </a:cubicBezTo>
                  <a:cubicBezTo>
                    <a:pt x="7" y="90"/>
                    <a:pt x="9" y="78"/>
                    <a:pt x="11" y="63"/>
                  </a:cubicBezTo>
                  <a:cubicBezTo>
                    <a:pt x="13" y="47"/>
                    <a:pt x="14" y="30"/>
                    <a:pt x="17" y="16"/>
                  </a:cubicBezTo>
                  <a:cubicBezTo>
                    <a:pt x="18" y="10"/>
                    <a:pt x="22" y="6"/>
                    <a:pt x="28" y="4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03"/>
            <p:cNvSpPr>
              <a:spLocks/>
            </p:cNvSpPr>
            <p:nvPr userDrawn="1"/>
          </p:nvSpPr>
          <p:spPr bwMode="auto">
            <a:xfrm>
              <a:off x="2578" y="2019"/>
              <a:ext cx="72" cy="287"/>
            </a:xfrm>
            <a:custGeom>
              <a:avLst/>
              <a:gdLst>
                <a:gd name="T0" fmla="*/ 838 w 39"/>
                <a:gd name="T1" fmla="*/ 45 h 154"/>
                <a:gd name="T2" fmla="*/ 1115 w 39"/>
                <a:gd name="T3" fmla="*/ 84 h 154"/>
                <a:gd name="T4" fmla="*/ 1398 w 39"/>
                <a:gd name="T5" fmla="*/ 1073 h 154"/>
                <a:gd name="T6" fmla="*/ 1466 w 39"/>
                <a:gd name="T7" fmla="*/ 3547 h 154"/>
                <a:gd name="T8" fmla="*/ 1346 w 39"/>
                <a:gd name="T9" fmla="*/ 4706 h 154"/>
                <a:gd name="T10" fmla="*/ 906 w 39"/>
                <a:gd name="T11" fmla="*/ 6161 h 154"/>
                <a:gd name="T12" fmla="*/ 327 w 39"/>
                <a:gd name="T13" fmla="*/ 6245 h 154"/>
                <a:gd name="T14" fmla="*/ 0 w 39"/>
                <a:gd name="T15" fmla="*/ 5336 h 154"/>
                <a:gd name="T16" fmla="*/ 233 w 39"/>
                <a:gd name="T17" fmla="*/ 3438 h 154"/>
                <a:gd name="T18" fmla="*/ 476 w 39"/>
                <a:gd name="T19" fmla="*/ 1215 h 154"/>
                <a:gd name="T20" fmla="*/ 476 w 39"/>
                <a:gd name="T21" fmla="*/ 494 h 154"/>
                <a:gd name="T22" fmla="*/ 838 w 39"/>
                <a:gd name="T23" fmla="*/ 45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54">
                  <a:moveTo>
                    <a:pt x="21" y="1"/>
                  </a:moveTo>
                  <a:cubicBezTo>
                    <a:pt x="25" y="0"/>
                    <a:pt x="27" y="1"/>
                    <a:pt x="28" y="2"/>
                  </a:cubicBezTo>
                  <a:cubicBezTo>
                    <a:pt x="33" y="8"/>
                    <a:pt x="33" y="15"/>
                    <a:pt x="35" y="26"/>
                  </a:cubicBezTo>
                  <a:cubicBezTo>
                    <a:pt x="38" y="42"/>
                    <a:pt x="39" y="59"/>
                    <a:pt x="37" y="85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2" y="129"/>
                    <a:pt x="29" y="139"/>
                    <a:pt x="23" y="147"/>
                  </a:cubicBezTo>
                  <a:cubicBezTo>
                    <a:pt x="18" y="153"/>
                    <a:pt x="15" y="154"/>
                    <a:pt x="8" y="149"/>
                  </a:cubicBezTo>
                  <a:cubicBezTo>
                    <a:pt x="1" y="143"/>
                    <a:pt x="0" y="136"/>
                    <a:pt x="0" y="127"/>
                  </a:cubicBezTo>
                  <a:cubicBezTo>
                    <a:pt x="0" y="117"/>
                    <a:pt x="2" y="104"/>
                    <a:pt x="6" y="82"/>
                  </a:cubicBezTo>
                  <a:cubicBezTo>
                    <a:pt x="10" y="61"/>
                    <a:pt x="12" y="41"/>
                    <a:pt x="12" y="2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6"/>
                    <a:pt x="14" y="2"/>
                    <a:pt x="21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4"/>
            <p:cNvSpPr>
              <a:spLocks/>
            </p:cNvSpPr>
            <p:nvPr userDrawn="1"/>
          </p:nvSpPr>
          <p:spPr bwMode="auto">
            <a:xfrm>
              <a:off x="2573" y="2554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8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1"/>
                    <a:pt x="13" y="24"/>
                    <a:pt x="16" y="10"/>
                  </a:cubicBezTo>
                  <a:cubicBezTo>
                    <a:pt x="17" y="5"/>
                    <a:pt x="20" y="3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5"/>
            <p:cNvSpPr>
              <a:spLocks/>
            </p:cNvSpPr>
            <p:nvPr userDrawn="1"/>
          </p:nvSpPr>
          <p:spPr bwMode="auto">
            <a:xfrm>
              <a:off x="2095" y="2417"/>
              <a:ext cx="269" cy="245"/>
            </a:xfrm>
            <a:custGeom>
              <a:avLst/>
              <a:gdLst>
                <a:gd name="T0" fmla="*/ 2963 w 145"/>
                <a:gd name="T1" fmla="*/ 204 h 132"/>
                <a:gd name="T2" fmla="*/ 4527 w 145"/>
                <a:gd name="T3" fmla="*/ 84 h 132"/>
                <a:gd name="T4" fmla="*/ 5579 w 145"/>
                <a:gd name="T5" fmla="*/ 776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820 h 132"/>
                <a:gd name="T22" fmla="*/ 2202 w 145"/>
                <a:gd name="T23" fmla="*/ 418 h 132"/>
                <a:gd name="T24" fmla="*/ 2963 w 145"/>
                <a:gd name="T25" fmla="*/ 204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1"/>
                  </a:cubicBezTo>
                  <a:cubicBezTo>
                    <a:pt x="9" y="39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6"/>
            <p:cNvSpPr>
              <a:spLocks/>
            </p:cNvSpPr>
            <p:nvPr userDrawn="1"/>
          </p:nvSpPr>
          <p:spPr bwMode="auto">
            <a:xfrm>
              <a:off x="2095" y="3159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45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52 h 132"/>
                <a:gd name="T12" fmla="*/ 3907 w 145"/>
                <a:gd name="T13" fmla="*/ 5103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157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5" y="0"/>
                    <a:pt x="101" y="0"/>
                    <a:pt x="111" y="1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6"/>
                  </a:cubicBezTo>
                  <a:cubicBezTo>
                    <a:pt x="117" y="113"/>
                    <a:pt x="108" y="120"/>
                    <a:pt x="96" y="122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7"/>
                    <a:pt x="34" y="19"/>
                  </a:cubicBezTo>
                  <a:cubicBezTo>
                    <a:pt x="41" y="14"/>
                    <a:pt x="47" y="11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7"/>
            <p:cNvSpPr>
              <a:spLocks/>
            </p:cNvSpPr>
            <p:nvPr userDrawn="1"/>
          </p:nvSpPr>
          <p:spPr bwMode="auto">
            <a:xfrm>
              <a:off x="2095" y="2912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50 w 145"/>
                <a:gd name="T25" fmla="*/ 209 h 132"/>
                <a:gd name="T26" fmla="*/ 2963 w 145"/>
                <a:gd name="T27" fmla="*/ 157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cubicBezTo>
                    <a:pt x="72" y="5"/>
                    <a:pt x="72" y="5"/>
                    <a:pt x="72" y="5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8"/>
            <p:cNvSpPr>
              <a:spLocks/>
            </p:cNvSpPr>
            <p:nvPr userDrawn="1"/>
          </p:nvSpPr>
          <p:spPr bwMode="auto">
            <a:xfrm>
              <a:off x="2095" y="3652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5" y="101"/>
                    <a:pt x="126" y="107"/>
                  </a:cubicBezTo>
                  <a:cubicBezTo>
                    <a:pt x="117" y="114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9"/>
            <p:cNvSpPr>
              <a:spLocks/>
            </p:cNvSpPr>
            <p:nvPr userDrawn="1"/>
          </p:nvSpPr>
          <p:spPr bwMode="auto">
            <a:xfrm>
              <a:off x="2095" y="3405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64 h 132"/>
                <a:gd name="T8" fmla="*/ 5779 w 145"/>
                <a:gd name="T9" fmla="*/ 3146 h 132"/>
                <a:gd name="T10" fmla="*/ 5139 w 145"/>
                <a:gd name="T11" fmla="*/ 4525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818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7"/>
                    <a:pt x="143" y="41"/>
                    <a:pt x="144" y="54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4" y="102"/>
                    <a:pt x="126" y="108"/>
                  </a:cubicBezTo>
                  <a:cubicBezTo>
                    <a:pt x="117" y="114"/>
                    <a:pt x="108" y="121"/>
                    <a:pt x="96" y="123"/>
                  </a:cubicBezTo>
                  <a:cubicBezTo>
                    <a:pt x="84" y="126"/>
                    <a:pt x="72" y="131"/>
                    <a:pt x="54" y="131"/>
                  </a:cubicBezTo>
                  <a:cubicBezTo>
                    <a:pt x="38" y="132"/>
                    <a:pt x="25" y="130"/>
                    <a:pt x="13" y="115"/>
                  </a:cubicBezTo>
                  <a:cubicBezTo>
                    <a:pt x="0" y="99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10"/>
            <p:cNvSpPr>
              <a:spLocks/>
            </p:cNvSpPr>
            <p:nvPr userDrawn="1"/>
          </p:nvSpPr>
          <p:spPr bwMode="auto">
            <a:xfrm>
              <a:off x="2095" y="3899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7"/>
                    <a:pt x="142" y="75"/>
                  </a:cubicBezTo>
                  <a:cubicBezTo>
                    <a:pt x="139" y="92"/>
                    <a:pt x="134" y="101"/>
                    <a:pt x="126" y="107"/>
                  </a:cubicBezTo>
                  <a:cubicBezTo>
                    <a:pt x="118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1"/>
            <p:cNvSpPr>
              <a:spLocks/>
            </p:cNvSpPr>
            <p:nvPr userDrawn="1"/>
          </p:nvSpPr>
          <p:spPr bwMode="auto">
            <a:xfrm>
              <a:off x="2369" y="2506"/>
              <a:ext cx="209" cy="259"/>
            </a:xfrm>
            <a:custGeom>
              <a:avLst/>
              <a:gdLst>
                <a:gd name="T0" fmla="*/ 45 w 112"/>
                <a:gd name="T1" fmla="*/ 4135 h 139"/>
                <a:gd name="T2" fmla="*/ 728 w 112"/>
                <a:gd name="T3" fmla="*/ 2052 h 139"/>
                <a:gd name="T4" fmla="*/ 1515 w 112"/>
                <a:gd name="T5" fmla="*/ 1062 h 139"/>
                <a:gd name="T6" fmla="*/ 2790 w 112"/>
                <a:gd name="T7" fmla="*/ 157 h 139"/>
                <a:gd name="T8" fmla="*/ 4186 w 112"/>
                <a:gd name="T9" fmla="*/ 494 h 139"/>
                <a:gd name="T10" fmla="*/ 4576 w 112"/>
                <a:gd name="T11" fmla="*/ 2292 h 139"/>
                <a:gd name="T12" fmla="*/ 3712 w 112"/>
                <a:gd name="T13" fmla="*/ 4187 h 139"/>
                <a:gd name="T14" fmla="*/ 2243 w 112"/>
                <a:gd name="T15" fmla="*/ 5569 h 139"/>
                <a:gd name="T16" fmla="*/ 1066 w 112"/>
                <a:gd name="T17" fmla="*/ 5679 h 139"/>
                <a:gd name="T18" fmla="*/ 157 w 112"/>
                <a:gd name="T19" fmla="*/ 4899 h 139"/>
                <a:gd name="T20" fmla="*/ 45 w 112"/>
                <a:gd name="T21" fmla="*/ 4135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80" y="0"/>
                    <a:pt x="90" y="3"/>
                    <a:pt x="99" y="12"/>
                  </a:cubicBezTo>
                  <a:cubicBezTo>
                    <a:pt x="109" y="20"/>
                    <a:pt x="112" y="38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4"/>
                    <a:pt x="71" y="123"/>
                    <a:pt x="53" y="133"/>
                  </a:cubicBezTo>
                  <a:cubicBezTo>
                    <a:pt x="43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12"/>
            <p:cNvSpPr>
              <a:spLocks/>
            </p:cNvSpPr>
            <p:nvPr userDrawn="1"/>
          </p:nvSpPr>
          <p:spPr bwMode="auto">
            <a:xfrm>
              <a:off x="2369" y="2758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204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5"/>
                  </a:cubicBezTo>
                  <a:cubicBezTo>
                    <a:pt x="79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9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13"/>
            <p:cNvSpPr>
              <a:spLocks/>
            </p:cNvSpPr>
            <p:nvPr userDrawn="1"/>
          </p:nvSpPr>
          <p:spPr bwMode="auto">
            <a:xfrm>
              <a:off x="2369" y="3009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156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6"/>
                    <a:pt x="52" y="9"/>
                    <a:pt x="66" y="4"/>
                  </a:cubicBezTo>
                  <a:cubicBezTo>
                    <a:pt x="80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89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14"/>
            <p:cNvSpPr>
              <a:spLocks/>
            </p:cNvSpPr>
            <p:nvPr userDrawn="1"/>
          </p:nvSpPr>
          <p:spPr bwMode="auto">
            <a:xfrm>
              <a:off x="2369" y="3260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90"/>
                    <a:pt x="88" y="100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5"/>
            <p:cNvSpPr>
              <a:spLocks/>
            </p:cNvSpPr>
            <p:nvPr userDrawn="1"/>
          </p:nvSpPr>
          <p:spPr bwMode="auto">
            <a:xfrm>
              <a:off x="2369" y="3511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6"/>
            <p:cNvSpPr>
              <a:spLocks/>
            </p:cNvSpPr>
            <p:nvPr userDrawn="1"/>
          </p:nvSpPr>
          <p:spPr bwMode="auto">
            <a:xfrm>
              <a:off x="2369" y="3762"/>
              <a:ext cx="209" cy="256"/>
            </a:xfrm>
            <a:custGeom>
              <a:avLst/>
              <a:gdLst>
                <a:gd name="T0" fmla="*/ 45 w 112"/>
                <a:gd name="T1" fmla="*/ 4040 h 138"/>
                <a:gd name="T2" fmla="*/ 728 w 112"/>
                <a:gd name="T3" fmla="*/ 2003 h 138"/>
                <a:gd name="T4" fmla="*/ 1515 w 112"/>
                <a:gd name="T5" fmla="*/ 1009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85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40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100"/>
                  </a:cubicBezTo>
                  <a:cubicBezTo>
                    <a:pt x="75" y="115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6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7"/>
            <p:cNvSpPr>
              <a:spLocks/>
            </p:cNvSpPr>
            <p:nvPr userDrawn="1"/>
          </p:nvSpPr>
          <p:spPr bwMode="auto">
            <a:xfrm>
              <a:off x="2369" y="4013"/>
              <a:ext cx="209" cy="257"/>
            </a:xfrm>
            <a:custGeom>
              <a:avLst/>
              <a:gdLst>
                <a:gd name="T0" fmla="*/ 45 w 112"/>
                <a:gd name="T1" fmla="*/ 4103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27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38 h 138"/>
                <a:gd name="T20" fmla="*/ 45 w 112"/>
                <a:gd name="T21" fmla="*/ 410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8"/>
            <p:cNvSpPr>
              <a:spLocks/>
            </p:cNvSpPr>
            <p:nvPr userDrawn="1"/>
          </p:nvSpPr>
          <p:spPr bwMode="auto">
            <a:xfrm>
              <a:off x="2570" y="2804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95 w 36"/>
                <a:gd name="T3" fmla="*/ 128 h 134"/>
                <a:gd name="T4" fmla="*/ 1452 w 36"/>
                <a:gd name="T5" fmla="*/ 860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30" y="0"/>
                    <a:pt x="30" y="2"/>
                    <a:pt x="31" y="3"/>
                  </a:cubicBezTo>
                  <a:cubicBezTo>
                    <a:pt x="32" y="6"/>
                    <a:pt x="34" y="12"/>
                    <a:pt x="35" y="21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0"/>
                    <a:pt x="16" y="133"/>
                  </a:cubicBezTo>
                  <a:cubicBezTo>
                    <a:pt x="16" y="133"/>
                    <a:pt x="14" y="134"/>
                    <a:pt x="9" y="131"/>
                  </a:cubicBezTo>
                  <a:cubicBezTo>
                    <a:pt x="2" y="125"/>
                    <a:pt x="0" y="118"/>
                    <a:pt x="1" y="110"/>
                  </a:cubicBezTo>
                  <a:cubicBezTo>
                    <a:pt x="6" y="90"/>
                    <a:pt x="9" y="71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9"/>
            <p:cNvSpPr>
              <a:spLocks/>
            </p:cNvSpPr>
            <p:nvPr userDrawn="1"/>
          </p:nvSpPr>
          <p:spPr bwMode="auto">
            <a:xfrm>
              <a:off x="2570" y="3059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735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9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50"/>
                    <a:pt x="35" y="66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2" y="126"/>
                    <a:pt x="0" y="119"/>
                    <a:pt x="1" y="110"/>
                  </a:cubicBezTo>
                  <a:cubicBezTo>
                    <a:pt x="5" y="90"/>
                    <a:pt x="8" y="73"/>
                    <a:pt x="11" y="58"/>
                  </a:cubicBezTo>
                  <a:cubicBezTo>
                    <a:pt x="13" y="42"/>
                    <a:pt x="14" y="25"/>
                    <a:pt x="16" y="11"/>
                  </a:cubicBezTo>
                  <a:cubicBezTo>
                    <a:pt x="17" y="7"/>
                    <a:pt x="20" y="4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20"/>
            <p:cNvSpPr>
              <a:spLocks/>
            </p:cNvSpPr>
            <p:nvPr userDrawn="1"/>
          </p:nvSpPr>
          <p:spPr bwMode="auto">
            <a:xfrm>
              <a:off x="2574" y="3301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4" y="13"/>
                    <a:pt x="34" y="22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0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3"/>
                    <a:pt x="13" y="134"/>
                    <a:pt x="9" y="131"/>
                  </a:cubicBezTo>
                  <a:cubicBezTo>
                    <a:pt x="2" y="125"/>
                    <a:pt x="0" y="119"/>
                    <a:pt x="1" y="110"/>
                  </a:cubicBezTo>
                  <a:cubicBezTo>
                    <a:pt x="5" y="90"/>
                    <a:pt x="8" y="72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21"/>
            <p:cNvSpPr>
              <a:spLocks/>
            </p:cNvSpPr>
            <p:nvPr userDrawn="1"/>
          </p:nvSpPr>
          <p:spPr bwMode="auto">
            <a:xfrm>
              <a:off x="2573" y="3554"/>
              <a:ext cx="66" cy="249"/>
            </a:xfrm>
            <a:custGeom>
              <a:avLst/>
              <a:gdLst>
                <a:gd name="T0" fmla="*/ 919 w 36"/>
                <a:gd name="T1" fmla="*/ 84 h 134"/>
                <a:gd name="T2" fmla="*/ 1140 w 36"/>
                <a:gd name="T3" fmla="*/ 128 h 134"/>
                <a:gd name="T4" fmla="*/ 1287 w 36"/>
                <a:gd name="T5" fmla="*/ 905 h 134"/>
                <a:gd name="T6" fmla="*/ 1324 w 36"/>
                <a:gd name="T7" fmla="*/ 2735 h 134"/>
                <a:gd name="T8" fmla="*/ 1060 w 36"/>
                <a:gd name="T9" fmla="*/ 4696 h 134"/>
                <a:gd name="T10" fmla="*/ 598 w 36"/>
                <a:gd name="T11" fmla="*/ 5472 h 134"/>
                <a:gd name="T12" fmla="*/ 354 w 36"/>
                <a:gd name="T13" fmla="*/ 5391 h 134"/>
                <a:gd name="T14" fmla="*/ 44 w 36"/>
                <a:gd name="T15" fmla="*/ 4517 h 134"/>
                <a:gd name="T16" fmla="*/ 376 w 36"/>
                <a:gd name="T17" fmla="*/ 2399 h 134"/>
                <a:gd name="T18" fmla="*/ 598 w 36"/>
                <a:gd name="T19" fmla="*/ 442 h 134"/>
                <a:gd name="T20" fmla="*/ 919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49"/>
                    <a:pt x="35" y="66"/>
                  </a:cubicBezTo>
                  <a:cubicBezTo>
                    <a:pt x="34" y="82"/>
                    <a:pt x="30" y="98"/>
                    <a:pt x="28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1" y="126"/>
                    <a:pt x="0" y="119"/>
                    <a:pt x="1" y="110"/>
                  </a:cubicBezTo>
                  <a:cubicBezTo>
                    <a:pt x="5" y="90"/>
                    <a:pt x="8" y="73"/>
                    <a:pt x="10" y="58"/>
                  </a:cubicBezTo>
                  <a:cubicBezTo>
                    <a:pt x="13" y="41"/>
                    <a:pt x="13" y="25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22"/>
            <p:cNvSpPr>
              <a:spLocks/>
            </p:cNvSpPr>
            <p:nvPr userDrawn="1"/>
          </p:nvSpPr>
          <p:spPr bwMode="auto">
            <a:xfrm>
              <a:off x="2573" y="3799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7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0"/>
                    <a:pt x="13" y="23"/>
                    <a:pt x="16" y="10"/>
                  </a:cubicBezTo>
                  <a:cubicBezTo>
                    <a:pt x="17" y="5"/>
                    <a:pt x="20" y="2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23"/>
            <p:cNvSpPr>
              <a:spLocks/>
            </p:cNvSpPr>
            <p:nvPr userDrawn="1"/>
          </p:nvSpPr>
          <p:spPr bwMode="auto">
            <a:xfrm>
              <a:off x="2369" y="2265"/>
              <a:ext cx="209" cy="256"/>
            </a:xfrm>
            <a:custGeom>
              <a:avLst/>
              <a:gdLst>
                <a:gd name="T0" fmla="*/ 45 w 112"/>
                <a:gd name="T1" fmla="*/ 4001 h 138"/>
                <a:gd name="T2" fmla="*/ 728 w 112"/>
                <a:gd name="T3" fmla="*/ 2003 h 138"/>
                <a:gd name="T4" fmla="*/ 1515 w 112"/>
                <a:gd name="T5" fmla="*/ 985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40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01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4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19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6" y="114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24"/>
            <p:cNvSpPr>
              <a:spLocks/>
            </p:cNvSpPr>
            <p:nvPr userDrawn="1"/>
          </p:nvSpPr>
          <p:spPr bwMode="auto">
            <a:xfrm>
              <a:off x="1531" y="1736"/>
              <a:ext cx="305" cy="291"/>
            </a:xfrm>
            <a:custGeom>
              <a:avLst/>
              <a:gdLst>
                <a:gd name="T0" fmla="*/ 6779 w 164"/>
                <a:gd name="T1" fmla="*/ 3292 h 156"/>
                <a:gd name="T2" fmla="*/ 6078 w 164"/>
                <a:gd name="T3" fmla="*/ 4382 h 156"/>
                <a:gd name="T4" fmla="*/ 1863 w 164"/>
                <a:gd name="T5" fmla="*/ 6478 h 156"/>
                <a:gd name="T6" fmla="*/ 720 w 164"/>
                <a:gd name="T7" fmla="*/ 5609 h 156"/>
                <a:gd name="T8" fmla="*/ 443 w 164"/>
                <a:gd name="T9" fmla="*/ 1513 h 156"/>
                <a:gd name="T10" fmla="*/ 1863 w 164"/>
                <a:gd name="T11" fmla="*/ 157 h 156"/>
                <a:gd name="T12" fmla="*/ 6111 w 164"/>
                <a:gd name="T13" fmla="*/ 2280 h 156"/>
                <a:gd name="T14" fmla="*/ 6779 w 164"/>
                <a:gd name="T15" fmla="*/ 3292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64" y="78"/>
                  </a:moveTo>
                  <a:cubicBezTo>
                    <a:pt x="164" y="86"/>
                    <a:pt x="156" y="98"/>
                    <a:pt x="147" y="104"/>
                  </a:cubicBezTo>
                  <a:cubicBezTo>
                    <a:pt x="125" y="122"/>
                    <a:pt x="87" y="146"/>
                    <a:pt x="45" y="154"/>
                  </a:cubicBezTo>
                  <a:cubicBezTo>
                    <a:pt x="35" y="156"/>
                    <a:pt x="22" y="144"/>
                    <a:pt x="17" y="133"/>
                  </a:cubicBezTo>
                  <a:cubicBezTo>
                    <a:pt x="0" y="104"/>
                    <a:pt x="1" y="61"/>
                    <a:pt x="11" y="36"/>
                  </a:cubicBezTo>
                  <a:cubicBezTo>
                    <a:pt x="18" y="18"/>
                    <a:pt x="32" y="0"/>
                    <a:pt x="45" y="4"/>
                  </a:cubicBezTo>
                  <a:cubicBezTo>
                    <a:pt x="89" y="13"/>
                    <a:pt x="133" y="40"/>
                    <a:pt x="148" y="54"/>
                  </a:cubicBezTo>
                  <a:cubicBezTo>
                    <a:pt x="160" y="66"/>
                    <a:pt x="164" y="70"/>
                    <a:pt x="164" y="7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25"/>
            <p:cNvSpPr>
              <a:spLocks/>
            </p:cNvSpPr>
            <p:nvPr userDrawn="1"/>
          </p:nvSpPr>
          <p:spPr bwMode="auto">
            <a:xfrm>
              <a:off x="2098" y="2117"/>
              <a:ext cx="282" cy="303"/>
            </a:xfrm>
            <a:custGeom>
              <a:avLst/>
              <a:gdLst>
                <a:gd name="T0" fmla="*/ 1590 w 152"/>
                <a:gd name="T1" fmla="*/ 84 h 163"/>
                <a:gd name="T2" fmla="*/ 2809 w 152"/>
                <a:gd name="T3" fmla="*/ 418 h 163"/>
                <a:gd name="T4" fmla="*/ 5996 w 152"/>
                <a:gd name="T5" fmla="*/ 3798 h 163"/>
                <a:gd name="T6" fmla="*/ 5542 w 152"/>
                <a:gd name="T7" fmla="*/ 5197 h 163"/>
                <a:gd name="T8" fmla="*/ 1827 w 152"/>
                <a:gd name="T9" fmla="*/ 6642 h 163"/>
                <a:gd name="T10" fmla="*/ 154 w 152"/>
                <a:gd name="T11" fmla="*/ 5712 h 163"/>
                <a:gd name="T12" fmla="*/ 816 w 152"/>
                <a:gd name="T13" fmla="*/ 1026 h 163"/>
                <a:gd name="T14" fmla="*/ 1590 w 152"/>
                <a:gd name="T15" fmla="*/ 84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" h="163">
                  <a:moveTo>
                    <a:pt x="39" y="2"/>
                  </a:moveTo>
                  <a:cubicBezTo>
                    <a:pt x="47" y="0"/>
                    <a:pt x="60" y="4"/>
                    <a:pt x="69" y="10"/>
                  </a:cubicBezTo>
                  <a:cubicBezTo>
                    <a:pt x="92" y="26"/>
                    <a:pt x="127" y="55"/>
                    <a:pt x="147" y="92"/>
                  </a:cubicBezTo>
                  <a:cubicBezTo>
                    <a:pt x="152" y="102"/>
                    <a:pt x="144" y="117"/>
                    <a:pt x="136" y="126"/>
                  </a:cubicBezTo>
                  <a:cubicBezTo>
                    <a:pt x="113" y="150"/>
                    <a:pt x="72" y="163"/>
                    <a:pt x="45" y="161"/>
                  </a:cubicBezTo>
                  <a:cubicBezTo>
                    <a:pt x="26" y="160"/>
                    <a:pt x="5" y="152"/>
                    <a:pt x="4" y="138"/>
                  </a:cubicBezTo>
                  <a:cubicBezTo>
                    <a:pt x="0" y="94"/>
                    <a:pt x="12" y="43"/>
                    <a:pt x="20" y="25"/>
                  </a:cubicBezTo>
                  <a:cubicBezTo>
                    <a:pt x="29" y="9"/>
                    <a:pt x="31" y="5"/>
                    <a:pt x="39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26"/>
            <p:cNvSpPr>
              <a:spLocks/>
            </p:cNvSpPr>
            <p:nvPr userDrawn="1"/>
          </p:nvSpPr>
          <p:spPr bwMode="auto">
            <a:xfrm>
              <a:off x="1799" y="2120"/>
              <a:ext cx="288" cy="308"/>
            </a:xfrm>
            <a:custGeom>
              <a:avLst/>
              <a:gdLst>
                <a:gd name="T0" fmla="*/ 4695 w 155"/>
                <a:gd name="T1" fmla="*/ 83 h 166"/>
                <a:gd name="T2" fmla="*/ 5556 w 155"/>
                <a:gd name="T3" fmla="*/ 1054 h 166"/>
                <a:gd name="T4" fmla="*/ 6169 w 155"/>
                <a:gd name="T5" fmla="*/ 5678 h 166"/>
                <a:gd name="T6" fmla="*/ 5030 w 155"/>
                <a:gd name="T7" fmla="*/ 6527 h 166"/>
                <a:gd name="T8" fmla="*/ 1107 w 155"/>
                <a:gd name="T9" fmla="*/ 5501 h 166"/>
                <a:gd name="T10" fmla="*/ 290 w 155"/>
                <a:gd name="T11" fmla="*/ 3807 h 166"/>
                <a:gd name="T12" fmla="*/ 3541 w 155"/>
                <a:gd name="T13" fmla="*/ 440 h 166"/>
                <a:gd name="T14" fmla="*/ 4695 w 155"/>
                <a:gd name="T15" fmla="*/ 83 h 1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66">
                  <a:moveTo>
                    <a:pt x="114" y="2"/>
                  </a:moveTo>
                  <a:cubicBezTo>
                    <a:pt x="122" y="5"/>
                    <a:pt x="131" y="16"/>
                    <a:pt x="135" y="26"/>
                  </a:cubicBezTo>
                  <a:cubicBezTo>
                    <a:pt x="144" y="53"/>
                    <a:pt x="155" y="97"/>
                    <a:pt x="150" y="139"/>
                  </a:cubicBezTo>
                  <a:cubicBezTo>
                    <a:pt x="149" y="149"/>
                    <a:pt x="133" y="157"/>
                    <a:pt x="122" y="160"/>
                  </a:cubicBezTo>
                  <a:cubicBezTo>
                    <a:pt x="89" y="166"/>
                    <a:pt x="48" y="152"/>
                    <a:pt x="27" y="135"/>
                  </a:cubicBezTo>
                  <a:cubicBezTo>
                    <a:pt x="12" y="123"/>
                    <a:pt x="0" y="104"/>
                    <a:pt x="7" y="93"/>
                  </a:cubicBezTo>
                  <a:cubicBezTo>
                    <a:pt x="30" y="54"/>
                    <a:pt x="69" y="20"/>
                    <a:pt x="86" y="11"/>
                  </a:cubicBezTo>
                  <a:cubicBezTo>
                    <a:pt x="102" y="2"/>
                    <a:pt x="106" y="0"/>
                    <a:pt x="11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27"/>
            <p:cNvSpPr>
              <a:spLocks/>
            </p:cNvSpPr>
            <p:nvPr userDrawn="1"/>
          </p:nvSpPr>
          <p:spPr bwMode="auto">
            <a:xfrm>
              <a:off x="1609" y="1998"/>
              <a:ext cx="293" cy="283"/>
            </a:xfrm>
            <a:custGeom>
              <a:avLst/>
              <a:gdLst>
                <a:gd name="T0" fmla="*/ 6231 w 158"/>
                <a:gd name="T1" fmla="*/ 540 h 152"/>
                <a:gd name="T2" fmla="*/ 6294 w 158"/>
                <a:gd name="T3" fmla="*/ 1841 h 152"/>
                <a:gd name="T4" fmla="*/ 4098 w 158"/>
                <a:gd name="T5" fmla="*/ 6049 h 152"/>
                <a:gd name="T6" fmla="*/ 2672 w 158"/>
                <a:gd name="T7" fmla="*/ 6049 h 152"/>
                <a:gd name="T8" fmla="*/ 154 w 158"/>
                <a:gd name="T9" fmla="*/ 2860 h 152"/>
                <a:gd name="T10" fmla="*/ 530 w 158"/>
                <a:gd name="T11" fmla="*/ 916 h 152"/>
                <a:gd name="T12" fmla="*/ 5135 w 158"/>
                <a:gd name="T13" fmla="*/ 128 h 152"/>
                <a:gd name="T14" fmla="*/ 6231 w 158"/>
                <a:gd name="T15" fmla="*/ 540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2">
                  <a:moveTo>
                    <a:pt x="153" y="13"/>
                  </a:moveTo>
                  <a:cubicBezTo>
                    <a:pt x="158" y="20"/>
                    <a:pt x="158" y="34"/>
                    <a:pt x="155" y="44"/>
                  </a:cubicBezTo>
                  <a:cubicBezTo>
                    <a:pt x="148" y="72"/>
                    <a:pt x="130" y="114"/>
                    <a:pt x="101" y="145"/>
                  </a:cubicBezTo>
                  <a:cubicBezTo>
                    <a:pt x="94" y="152"/>
                    <a:pt x="77" y="150"/>
                    <a:pt x="66" y="145"/>
                  </a:cubicBezTo>
                  <a:cubicBezTo>
                    <a:pt x="36" y="130"/>
                    <a:pt x="11" y="95"/>
                    <a:pt x="4" y="69"/>
                  </a:cubicBezTo>
                  <a:cubicBezTo>
                    <a:pt x="0" y="50"/>
                    <a:pt x="1" y="28"/>
                    <a:pt x="13" y="22"/>
                  </a:cubicBezTo>
                  <a:cubicBezTo>
                    <a:pt x="54" y="5"/>
                    <a:pt x="106" y="0"/>
                    <a:pt x="126" y="3"/>
                  </a:cubicBezTo>
                  <a:cubicBezTo>
                    <a:pt x="143" y="6"/>
                    <a:pt x="148" y="6"/>
                    <a:pt x="153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28"/>
            <p:cNvSpPr>
              <a:spLocks/>
            </p:cNvSpPr>
            <p:nvPr userDrawn="1"/>
          </p:nvSpPr>
          <p:spPr bwMode="auto">
            <a:xfrm>
              <a:off x="2343" y="1740"/>
              <a:ext cx="306" cy="290"/>
            </a:xfrm>
            <a:custGeom>
              <a:avLst/>
              <a:gdLst>
                <a:gd name="T0" fmla="*/ 45 w 164"/>
                <a:gd name="T1" fmla="*/ 3173 h 156"/>
                <a:gd name="T2" fmla="*/ 765 w 164"/>
                <a:gd name="T3" fmla="*/ 2116 h 156"/>
                <a:gd name="T4" fmla="*/ 5111 w 164"/>
                <a:gd name="T5" fmla="*/ 84 h 156"/>
                <a:gd name="T6" fmla="*/ 6288 w 164"/>
                <a:gd name="T7" fmla="*/ 1002 h 156"/>
                <a:gd name="T8" fmla="*/ 6450 w 164"/>
                <a:gd name="T9" fmla="*/ 4989 h 156"/>
                <a:gd name="T10" fmla="*/ 4969 w 164"/>
                <a:gd name="T11" fmla="*/ 6309 h 156"/>
                <a:gd name="T12" fmla="*/ 728 w 164"/>
                <a:gd name="T13" fmla="*/ 4168 h 156"/>
                <a:gd name="T14" fmla="*/ 45 w 164"/>
                <a:gd name="T15" fmla="*/ 3173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" y="77"/>
                  </a:moveTo>
                  <a:cubicBezTo>
                    <a:pt x="1" y="68"/>
                    <a:pt x="9" y="57"/>
                    <a:pt x="18" y="51"/>
                  </a:cubicBezTo>
                  <a:cubicBezTo>
                    <a:pt x="40" y="33"/>
                    <a:pt x="79" y="10"/>
                    <a:pt x="121" y="2"/>
                  </a:cubicBezTo>
                  <a:cubicBezTo>
                    <a:pt x="131" y="0"/>
                    <a:pt x="143" y="13"/>
                    <a:pt x="149" y="24"/>
                  </a:cubicBezTo>
                  <a:cubicBezTo>
                    <a:pt x="164" y="53"/>
                    <a:pt x="163" y="97"/>
                    <a:pt x="153" y="121"/>
                  </a:cubicBezTo>
                  <a:cubicBezTo>
                    <a:pt x="146" y="139"/>
                    <a:pt x="131" y="156"/>
                    <a:pt x="118" y="153"/>
                  </a:cubicBezTo>
                  <a:cubicBezTo>
                    <a:pt x="74" y="142"/>
                    <a:pt x="31" y="115"/>
                    <a:pt x="17" y="101"/>
                  </a:cubicBezTo>
                  <a:cubicBezTo>
                    <a:pt x="4" y="89"/>
                    <a:pt x="0" y="85"/>
                    <a:pt x="1" y="7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29"/>
            <p:cNvSpPr>
              <a:spLocks/>
            </p:cNvSpPr>
            <p:nvPr userDrawn="1"/>
          </p:nvSpPr>
          <p:spPr bwMode="auto">
            <a:xfrm>
              <a:off x="2098" y="1344"/>
              <a:ext cx="286" cy="306"/>
            </a:xfrm>
            <a:custGeom>
              <a:avLst/>
              <a:gdLst>
                <a:gd name="T0" fmla="*/ 1629 w 154"/>
                <a:gd name="T1" fmla="*/ 6628 h 165"/>
                <a:gd name="T2" fmla="*/ 821 w 154"/>
                <a:gd name="T3" fmla="*/ 5651 h 165"/>
                <a:gd name="T4" fmla="*/ 204 w 154"/>
                <a:gd name="T5" fmla="*/ 1052 h 165"/>
                <a:gd name="T6" fmla="*/ 1345 w 154"/>
                <a:gd name="T7" fmla="*/ 237 h 165"/>
                <a:gd name="T8" fmla="*/ 5259 w 154"/>
                <a:gd name="T9" fmla="*/ 1256 h 165"/>
                <a:gd name="T10" fmla="*/ 6077 w 154"/>
                <a:gd name="T11" fmla="*/ 2962 h 165"/>
                <a:gd name="T12" fmla="*/ 2788 w 154"/>
                <a:gd name="T13" fmla="*/ 6294 h 165"/>
                <a:gd name="T14" fmla="*/ 1629 w 154"/>
                <a:gd name="T15" fmla="*/ 6628 h 1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4" h="165">
                  <a:moveTo>
                    <a:pt x="40" y="163"/>
                  </a:moveTo>
                  <a:cubicBezTo>
                    <a:pt x="32" y="160"/>
                    <a:pt x="24" y="149"/>
                    <a:pt x="20" y="139"/>
                  </a:cubicBezTo>
                  <a:cubicBezTo>
                    <a:pt x="10" y="112"/>
                    <a:pt x="0" y="68"/>
                    <a:pt x="5" y="26"/>
                  </a:cubicBezTo>
                  <a:cubicBezTo>
                    <a:pt x="6" y="16"/>
                    <a:pt x="22" y="8"/>
                    <a:pt x="33" y="6"/>
                  </a:cubicBezTo>
                  <a:cubicBezTo>
                    <a:pt x="66" y="0"/>
                    <a:pt x="107" y="13"/>
                    <a:pt x="128" y="31"/>
                  </a:cubicBezTo>
                  <a:cubicBezTo>
                    <a:pt x="142" y="43"/>
                    <a:pt x="154" y="62"/>
                    <a:pt x="148" y="73"/>
                  </a:cubicBezTo>
                  <a:cubicBezTo>
                    <a:pt x="125" y="112"/>
                    <a:pt x="85" y="146"/>
                    <a:pt x="68" y="155"/>
                  </a:cubicBezTo>
                  <a:cubicBezTo>
                    <a:pt x="52" y="163"/>
                    <a:pt x="48" y="165"/>
                    <a:pt x="40" y="16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30"/>
            <p:cNvSpPr>
              <a:spLocks/>
            </p:cNvSpPr>
            <p:nvPr userDrawn="1"/>
          </p:nvSpPr>
          <p:spPr bwMode="auto">
            <a:xfrm>
              <a:off x="1804" y="1349"/>
              <a:ext cx="285" cy="301"/>
            </a:xfrm>
            <a:custGeom>
              <a:avLst/>
              <a:gdLst>
                <a:gd name="T0" fmla="*/ 4802 w 153"/>
                <a:gd name="T1" fmla="*/ 6579 h 162"/>
                <a:gd name="T2" fmla="*/ 3504 w 153"/>
                <a:gd name="T3" fmla="*/ 6293 h 162"/>
                <a:gd name="T4" fmla="*/ 209 w 153"/>
                <a:gd name="T5" fmla="*/ 2917 h 162"/>
                <a:gd name="T6" fmla="*/ 672 w 153"/>
                <a:gd name="T7" fmla="*/ 1525 h 162"/>
                <a:gd name="T8" fmla="*/ 4420 w 153"/>
                <a:gd name="T9" fmla="*/ 45 h 162"/>
                <a:gd name="T10" fmla="*/ 6186 w 153"/>
                <a:gd name="T11" fmla="*/ 957 h 162"/>
                <a:gd name="T12" fmla="*/ 5566 w 153"/>
                <a:gd name="T13" fmla="*/ 5652 h 162"/>
                <a:gd name="T14" fmla="*/ 4802 w 153"/>
                <a:gd name="T15" fmla="*/ 6579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3" h="162">
                  <a:moveTo>
                    <a:pt x="115" y="160"/>
                  </a:moveTo>
                  <a:cubicBezTo>
                    <a:pt x="107" y="162"/>
                    <a:pt x="94" y="158"/>
                    <a:pt x="84" y="153"/>
                  </a:cubicBezTo>
                  <a:cubicBezTo>
                    <a:pt x="61" y="137"/>
                    <a:pt x="26" y="108"/>
                    <a:pt x="5" y="71"/>
                  </a:cubicBezTo>
                  <a:cubicBezTo>
                    <a:pt x="0" y="62"/>
                    <a:pt x="8" y="46"/>
                    <a:pt x="16" y="37"/>
                  </a:cubicBezTo>
                  <a:cubicBezTo>
                    <a:pt x="38" y="13"/>
                    <a:pt x="80" y="0"/>
                    <a:pt x="106" y="1"/>
                  </a:cubicBezTo>
                  <a:cubicBezTo>
                    <a:pt x="126" y="2"/>
                    <a:pt x="146" y="10"/>
                    <a:pt x="148" y="23"/>
                  </a:cubicBezTo>
                  <a:cubicBezTo>
                    <a:pt x="153" y="68"/>
                    <a:pt x="141" y="119"/>
                    <a:pt x="133" y="137"/>
                  </a:cubicBezTo>
                  <a:cubicBezTo>
                    <a:pt x="125" y="153"/>
                    <a:pt x="123" y="157"/>
                    <a:pt x="115" y="16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31"/>
            <p:cNvSpPr>
              <a:spLocks/>
            </p:cNvSpPr>
            <p:nvPr userDrawn="1"/>
          </p:nvSpPr>
          <p:spPr bwMode="auto">
            <a:xfrm>
              <a:off x="2287" y="1475"/>
              <a:ext cx="297" cy="283"/>
            </a:xfrm>
            <a:custGeom>
              <a:avLst/>
              <a:gdLst>
                <a:gd name="T0" fmla="*/ 209 w 159"/>
                <a:gd name="T1" fmla="*/ 5744 h 152"/>
                <a:gd name="T2" fmla="*/ 157 w 159"/>
                <a:gd name="T3" fmla="*/ 4493 h 152"/>
                <a:gd name="T4" fmla="*/ 2456 w 159"/>
                <a:gd name="T5" fmla="*/ 337 h 152"/>
                <a:gd name="T6" fmla="*/ 3956 w 159"/>
                <a:gd name="T7" fmla="*/ 337 h 152"/>
                <a:gd name="T8" fmla="*/ 6549 w 159"/>
                <a:gd name="T9" fmla="*/ 3484 h 152"/>
                <a:gd name="T10" fmla="*/ 6159 w 159"/>
                <a:gd name="T11" fmla="*/ 5422 h 152"/>
                <a:gd name="T12" fmla="*/ 1414 w 159"/>
                <a:gd name="T13" fmla="*/ 6202 h 152"/>
                <a:gd name="T14" fmla="*/ 209 w 159"/>
                <a:gd name="T15" fmla="*/ 5744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5" y="138"/>
                  </a:moveTo>
                  <a:cubicBezTo>
                    <a:pt x="0" y="132"/>
                    <a:pt x="0" y="118"/>
                    <a:pt x="4" y="108"/>
                  </a:cubicBezTo>
                  <a:cubicBezTo>
                    <a:pt x="12" y="80"/>
                    <a:pt x="29" y="39"/>
                    <a:pt x="58" y="8"/>
                  </a:cubicBezTo>
                  <a:cubicBezTo>
                    <a:pt x="65" y="0"/>
                    <a:pt x="83" y="3"/>
                    <a:pt x="93" y="8"/>
                  </a:cubicBezTo>
                  <a:cubicBezTo>
                    <a:pt x="124" y="23"/>
                    <a:pt x="148" y="58"/>
                    <a:pt x="154" y="84"/>
                  </a:cubicBezTo>
                  <a:cubicBezTo>
                    <a:pt x="159" y="103"/>
                    <a:pt x="158" y="125"/>
                    <a:pt x="145" y="130"/>
                  </a:cubicBezTo>
                  <a:cubicBezTo>
                    <a:pt x="104" y="148"/>
                    <a:pt x="52" y="152"/>
                    <a:pt x="33" y="149"/>
                  </a:cubicBezTo>
                  <a:cubicBezTo>
                    <a:pt x="15" y="146"/>
                    <a:pt x="10" y="145"/>
                    <a:pt x="5" y="13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32"/>
            <p:cNvSpPr>
              <a:spLocks/>
            </p:cNvSpPr>
            <p:nvPr userDrawn="1"/>
          </p:nvSpPr>
          <p:spPr bwMode="auto">
            <a:xfrm>
              <a:off x="2287" y="2006"/>
              <a:ext cx="295" cy="285"/>
            </a:xfrm>
            <a:custGeom>
              <a:avLst/>
              <a:gdLst>
                <a:gd name="T0" fmla="*/ 209 w 158"/>
                <a:gd name="T1" fmla="*/ 494 h 153"/>
                <a:gd name="T2" fmla="*/ 1432 w 158"/>
                <a:gd name="T3" fmla="*/ 45 h 153"/>
                <a:gd name="T4" fmla="*/ 6195 w 158"/>
                <a:gd name="T5" fmla="*/ 920 h 153"/>
                <a:gd name="T6" fmla="*/ 6645 w 158"/>
                <a:gd name="T7" fmla="*/ 2287 h 153"/>
                <a:gd name="T8" fmla="*/ 4347 w 158"/>
                <a:gd name="T9" fmla="*/ 5722 h 153"/>
                <a:gd name="T10" fmla="*/ 2409 w 158"/>
                <a:gd name="T11" fmla="*/ 5957 h 153"/>
                <a:gd name="T12" fmla="*/ 157 w 158"/>
                <a:gd name="T13" fmla="*/ 1714 h 153"/>
                <a:gd name="T14" fmla="*/ 209 w 158"/>
                <a:gd name="T15" fmla="*/ 494 h 1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3">
                  <a:moveTo>
                    <a:pt x="5" y="12"/>
                  </a:moveTo>
                  <a:cubicBezTo>
                    <a:pt x="10" y="5"/>
                    <a:pt x="23" y="1"/>
                    <a:pt x="34" y="1"/>
                  </a:cubicBezTo>
                  <a:cubicBezTo>
                    <a:pt x="62" y="0"/>
                    <a:pt x="108" y="4"/>
                    <a:pt x="146" y="22"/>
                  </a:cubicBezTo>
                  <a:cubicBezTo>
                    <a:pt x="156" y="26"/>
                    <a:pt x="158" y="44"/>
                    <a:pt x="157" y="55"/>
                  </a:cubicBezTo>
                  <a:cubicBezTo>
                    <a:pt x="152" y="89"/>
                    <a:pt x="126" y="123"/>
                    <a:pt x="103" y="137"/>
                  </a:cubicBezTo>
                  <a:cubicBezTo>
                    <a:pt x="87" y="147"/>
                    <a:pt x="65" y="153"/>
                    <a:pt x="57" y="143"/>
                  </a:cubicBezTo>
                  <a:cubicBezTo>
                    <a:pt x="27" y="109"/>
                    <a:pt x="7" y="61"/>
                    <a:pt x="4" y="41"/>
                  </a:cubicBezTo>
                  <a:cubicBezTo>
                    <a:pt x="1" y="24"/>
                    <a:pt x="0" y="19"/>
                    <a:pt x="5" y="1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33"/>
            <p:cNvSpPr>
              <a:spLocks/>
            </p:cNvSpPr>
            <p:nvPr userDrawn="1"/>
          </p:nvSpPr>
          <p:spPr bwMode="auto">
            <a:xfrm>
              <a:off x="1602" y="1474"/>
              <a:ext cx="295" cy="283"/>
            </a:xfrm>
            <a:custGeom>
              <a:avLst/>
              <a:gdLst>
                <a:gd name="T0" fmla="*/ 6293 w 159"/>
                <a:gd name="T1" fmla="*/ 5788 h 152"/>
                <a:gd name="T2" fmla="*/ 5098 w 159"/>
                <a:gd name="T3" fmla="*/ 6286 h 152"/>
                <a:gd name="T4" fmla="*/ 531 w 159"/>
                <a:gd name="T5" fmla="*/ 5505 h 152"/>
                <a:gd name="T6" fmla="*/ 83 w 159"/>
                <a:gd name="T7" fmla="*/ 4074 h 152"/>
                <a:gd name="T8" fmla="*/ 2202 w 159"/>
                <a:gd name="T9" fmla="*/ 672 h 152"/>
                <a:gd name="T10" fmla="*/ 4113 w 159"/>
                <a:gd name="T11" fmla="*/ 419 h 152"/>
                <a:gd name="T12" fmla="*/ 6330 w 159"/>
                <a:gd name="T13" fmla="*/ 4589 h 152"/>
                <a:gd name="T14" fmla="*/ 6293 w 159"/>
                <a:gd name="T15" fmla="*/ 5788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154" y="139"/>
                  </a:moveTo>
                  <a:cubicBezTo>
                    <a:pt x="148" y="146"/>
                    <a:pt x="136" y="151"/>
                    <a:pt x="125" y="151"/>
                  </a:cubicBezTo>
                  <a:cubicBezTo>
                    <a:pt x="97" y="152"/>
                    <a:pt x="51" y="149"/>
                    <a:pt x="13" y="132"/>
                  </a:cubicBezTo>
                  <a:cubicBezTo>
                    <a:pt x="3" y="127"/>
                    <a:pt x="0" y="109"/>
                    <a:pt x="2" y="98"/>
                  </a:cubicBezTo>
                  <a:cubicBezTo>
                    <a:pt x="6" y="65"/>
                    <a:pt x="31" y="30"/>
                    <a:pt x="54" y="16"/>
                  </a:cubicBezTo>
                  <a:cubicBezTo>
                    <a:pt x="70" y="5"/>
                    <a:pt x="92" y="0"/>
                    <a:pt x="101" y="10"/>
                  </a:cubicBezTo>
                  <a:cubicBezTo>
                    <a:pt x="131" y="43"/>
                    <a:pt x="151" y="90"/>
                    <a:pt x="155" y="110"/>
                  </a:cubicBezTo>
                  <a:cubicBezTo>
                    <a:pt x="158" y="127"/>
                    <a:pt x="159" y="133"/>
                    <a:pt x="154" y="13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34"/>
            <p:cNvSpPr>
              <a:spLocks/>
            </p:cNvSpPr>
            <p:nvPr userDrawn="1"/>
          </p:nvSpPr>
          <p:spPr bwMode="auto">
            <a:xfrm>
              <a:off x="1858" y="1647"/>
              <a:ext cx="473" cy="470"/>
            </a:xfrm>
            <a:custGeom>
              <a:avLst/>
              <a:gdLst>
                <a:gd name="T0" fmla="*/ 5302 w 254"/>
                <a:gd name="T1" fmla="*/ 10398 h 253"/>
                <a:gd name="T2" fmla="*/ 10598 w 254"/>
                <a:gd name="T3" fmla="*/ 5218 h 253"/>
                <a:gd name="T4" fmla="*/ 5302 w 254"/>
                <a:gd name="T5" fmla="*/ 0 h 253"/>
                <a:gd name="T6" fmla="*/ 0 w 254"/>
                <a:gd name="T7" fmla="*/ 5218 h 253"/>
                <a:gd name="T8" fmla="*/ 5302 w 254"/>
                <a:gd name="T9" fmla="*/ 10398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53">
                  <a:moveTo>
                    <a:pt x="127" y="253"/>
                  </a:moveTo>
                  <a:cubicBezTo>
                    <a:pt x="197" y="253"/>
                    <a:pt x="254" y="196"/>
                    <a:pt x="254" y="127"/>
                  </a:cubicBezTo>
                  <a:cubicBezTo>
                    <a:pt x="254" y="56"/>
                    <a:pt x="197" y="0"/>
                    <a:pt x="127" y="0"/>
                  </a:cubicBezTo>
                  <a:cubicBezTo>
                    <a:pt x="57" y="0"/>
                    <a:pt x="0" y="56"/>
                    <a:pt x="0" y="127"/>
                  </a:cubicBezTo>
                  <a:cubicBezTo>
                    <a:pt x="0" y="196"/>
                    <a:pt x="57" y="253"/>
                    <a:pt x="127" y="25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2" name="Picture 135" descr="ID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50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" name="Group 136"/>
          <p:cNvGrpSpPr>
            <a:grpSpLocks/>
          </p:cNvGrpSpPr>
          <p:nvPr userDrawn="1"/>
        </p:nvGrpSpPr>
        <p:grpSpPr bwMode="auto">
          <a:xfrm>
            <a:off x="6675438" y="6189663"/>
            <a:ext cx="2100262" cy="338137"/>
            <a:chOff x="4223" y="3880"/>
            <a:chExt cx="1323" cy="213"/>
          </a:xfrm>
        </p:grpSpPr>
        <p:grpSp>
          <p:nvGrpSpPr>
            <p:cNvPr id="134" name="Group 137"/>
            <p:cNvGrpSpPr>
              <a:grpSpLocks/>
            </p:cNvGrpSpPr>
            <p:nvPr/>
          </p:nvGrpSpPr>
          <p:grpSpPr bwMode="auto">
            <a:xfrm>
              <a:off x="4223" y="3880"/>
              <a:ext cx="145" cy="213"/>
              <a:chOff x="3018" y="829"/>
              <a:chExt cx="426" cy="623"/>
            </a:xfrm>
          </p:grpSpPr>
          <p:sp>
            <p:nvSpPr>
              <p:cNvPr id="143" name="Freeform 138"/>
              <p:cNvSpPr>
                <a:spLocks/>
              </p:cNvSpPr>
              <p:nvPr/>
            </p:nvSpPr>
            <p:spPr bwMode="auto">
              <a:xfrm>
                <a:off x="3018" y="829"/>
                <a:ext cx="182" cy="616"/>
              </a:xfrm>
              <a:custGeom>
                <a:avLst/>
                <a:gdLst>
                  <a:gd name="T0" fmla="*/ 626 w 138"/>
                  <a:gd name="T1" fmla="*/ 1328 h 476"/>
                  <a:gd name="T2" fmla="*/ 590 w 138"/>
                  <a:gd name="T3" fmla="*/ 1527 h 476"/>
                  <a:gd name="T4" fmla="*/ 530 w 138"/>
                  <a:gd name="T5" fmla="*/ 1607 h 476"/>
                  <a:gd name="T6" fmla="*/ 452 w 138"/>
                  <a:gd name="T7" fmla="*/ 1675 h 476"/>
                  <a:gd name="T8" fmla="*/ 415 w 138"/>
                  <a:gd name="T9" fmla="*/ 1737 h 476"/>
                  <a:gd name="T10" fmla="*/ 576 w 138"/>
                  <a:gd name="T11" fmla="*/ 1612 h 476"/>
                  <a:gd name="T12" fmla="*/ 675 w 138"/>
                  <a:gd name="T13" fmla="*/ 1394 h 476"/>
                  <a:gd name="T14" fmla="*/ 713 w 138"/>
                  <a:gd name="T15" fmla="*/ 1497 h 476"/>
                  <a:gd name="T16" fmla="*/ 626 w 138"/>
                  <a:gd name="T17" fmla="*/ 1849 h 476"/>
                  <a:gd name="T18" fmla="*/ 584 w 138"/>
                  <a:gd name="T19" fmla="*/ 1915 h 476"/>
                  <a:gd name="T20" fmla="*/ 476 w 138"/>
                  <a:gd name="T21" fmla="*/ 2049 h 476"/>
                  <a:gd name="T22" fmla="*/ 331 w 138"/>
                  <a:gd name="T23" fmla="*/ 2234 h 476"/>
                  <a:gd name="T24" fmla="*/ 315 w 138"/>
                  <a:gd name="T25" fmla="*/ 2062 h 476"/>
                  <a:gd name="T26" fmla="*/ 295 w 138"/>
                  <a:gd name="T27" fmla="*/ 1966 h 476"/>
                  <a:gd name="T28" fmla="*/ 274 w 138"/>
                  <a:gd name="T29" fmla="*/ 1926 h 476"/>
                  <a:gd name="T30" fmla="*/ 28 w 138"/>
                  <a:gd name="T31" fmla="*/ 1519 h 476"/>
                  <a:gd name="T32" fmla="*/ 0 w 138"/>
                  <a:gd name="T33" fmla="*/ 1 h 476"/>
                  <a:gd name="T34" fmla="*/ 59 w 138"/>
                  <a:gd name="T35" fmla="*/ 1297 h 476"/>
                  <a:gd name="T36" fmla="*/ 149 w 138"/>
                  <a:gd name="T37" fmla="*/ 1457 h 476"/>
                  <a:gd name="T38" fmla="*/ 211 w 138"/>
                  <a:gd name="T39" fmla="*/ 1515 h 476"/>
                  <a:gd name="T40" fmla="*/ 295 w 138"/>
                  <a:gd name="T41" fmla="*/ 1612 h 476"/>
                  <a:gd name="T42" fmla="*/ 251 w 138"/>
                  <a:gd name="T43" fmla="*/ 1480 h 476"/>
                  <a:gd name="T44" fmla="*/ 100 w 138"/>
                  <a:gd name="T45" fmla="*/ 1220 h 476"/>
                  <a:gd name="T46" fmla="*/ 164 w 138"/>
                  <a:gd name="T47" fmla="*/ 907 h 476"/>
                  <a:gd name="T48" fmla="*/ 202 w 138"/>
                  <a:gd name="T49" fmla="*/ 1021 h 476"/>
                  <a:gd name="T50" fmla="*/ 301 w 138"/>
                  <a:gd name="T51" fmla="*/ 1220 h 476"/>
                  <a:gd name="T52" fmla="*/ 331 w 138"/>
                  <a:gd name="T53" fmla="*/ 1258 h 476"/>
                  <a:gd name="T54" fmla="*/ 311 w 138"/>
                  <a:gd name="T55" fmla="*/ 1150 h 476"/>
                  <a:gd name="T56" fmla="*/ 274 w 138"/>
                  <a:gd name="T57" fmla="*/ 1070 h 476"/>
                  <a:gd name="T58" fmla="*/ 228 w 138"/>
                  <a:gd name="T59" fmla="*/ 952 h 476"/>
                  <a:gd name="T60" fmla="*/ 200 w 138"/>
                  <a:gd name="T61" fmla="*/ 810 h 476"/>
                  <a:gd name="T62" fmla="*/ 244 w 138"/>
                  <a:gd name="T63" fmla="*/ 236 h 476"/>
                  <a:gd name="T64" fmla="*/ 244 w 138"/>
                  <a:gd name="T65" fmla="*/ 581 h 476"/>
                  <a:gd name="T66" fmla="*/ 290 w 138"/>
                  <a:gd name="T67" fmla="*/ 679 h 476"/>
                  <a:gd name="T68" fmla="*/ 326 w 138"/>
                  <a:gd name="T69" fmla="*/ 769 h 476"/>
                  <a:gd name="T70" fmla="*/ 331 w 138"/>
                  <a:gd name="T71" fmla="*/ 751 h 476"/>
                  <a:gd name="T72" fmla="*/ 301 w 138"/>
                  <a:gd name="T73" fmla="*/ 590 h 476"/>
                  <a:gd name="T74" fmla="*/ 290 w 138"/>
                  <a:gd name="T75" fmla="*/ 479 h 476"/>
                  <a:gd name="T76" fmla="*/ 336 w 138"/>
                  <a:gd name="T77" fmla="*/ 355 h 476"/>
                  <a:gd name="T78" fmla="*/ 367 w 138"/>
                  <a:gd name="T79" fmla="*/ 404 h 476"/>
                  <a:gd name="T80" fmla="*/ 382 w 138"/>
                  <a:gd name="T81" fmla="*/ 342 h 476"/>
                  <a:gd name="T82" fmla="*/ 426 w 138"/>
                  <a:gd name="T83" fmla="*/ 736 h 476"/>
                  <a:gd name="T84" fmla="*/ 409 w 138"/>
                  <a:gd name="T85" fmla="*/ 876 h 476"/>
                  <a:gd name="T86" fmla="*/ 389 w 138"/>
                  <a:gd name="T87" fmla="*/ 973 h 476"/>
                  <a:gd name="T88" fmla="*/ 409 w 138"/>
                  <a:gd name="T89" fmla="*/ 960 h 476"/>
                  <a:gd name="T90" fmla="*/ 452 w 138"/>
                  <a:gd name="T91" fmla="*/ 849 h 476"/>
                  <a:gd name="T92" fmla="*/ 476 w 138"/>
                  <a:gd name="T93" fmla="*/ 764 h 476"/>
                  <a:gd name="T94" fmla="*/ 525 w 138"/>
                  <a:gd name="T95" fmla="*/ 1026 h 476"/>
                  <a:gd name="T96" fmla="*/ 459 w 138"/>
                  <a:gd name="T97" fmla="*/ 1232 h 476"/>
                  <a:gd name="T98" fmla="*/ 415 w 138"/>
                  <a:gd name="T99" fmla="*/ 1321 h 476"/>
                  <a:gd name="T100" fmla="*/ 409 w 138"/>
                  <a:gd name="T101" fmla="*/ 1402 h 476"/>
                  <a:gd name="T102" fmla="*/ 491 w 138"/>
                  <a:gd name="T103" fmla="*/ 1260 h 476"/>
                  <a:gd name="T104" fmla="*/ 512 w 138"/>
                  <a:gd name="T105" fmla="*/ 1218 h 476"/>
                  <a:gd name="T106" fmla="*/ 530 w 138"/>
                  <a:gd name="T107" fmla="*/ 1163 h 47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38" h="476">
                    <a:moveTo>
                      <a:pt x="109" y="217"/>
                    </a:moveTo>
                    <a:lnTo>
                      <a:pt x="109" y="1"/>
                    </a:lnTo>
                    <a:lnTo>
                      <a:pt x="119" y="1"/>
                    </a:lnTo>
                    <a:lnTo>
                      <a:pt x="119" y="217"/>
                    </a:lnTo>
                    <a:lnTo>
                      <a:pt x="119" y="283"/>
                    </a:lnTo>
                    <a:lnTo>
                      <a:pt x="117" y="310"/>
                    </a:lnTo>
                    <a:lnTo>
                      <a:pt x="117" y="312"/>
                    </a:lnTo>
                    <a:lnTo>
                      <a:pt x="115" y="315"/>
                    </a:lnTo>
                    <a:lnTo>
                      <a:pt x="114" y="319"/>
                    </a:lnTo>
                    <a:lnTo>
                      <a:pt x="112" y="325"/>
                    </a:lnTo>
                    <a:lnTo>
                      <a:pt x="109" y="329"/>
                    </a:lnTo>
                    <a:lnTo>
                      <a:pt x="107" y="335"/>
                    </a:lnTo>
                    <a:lnTo>
                      <a:pt x="104" y="339"/>
                    </a:lnTo>
                    <a:lnTo>
                      <a:pt x="102" y="339"/>
                    </a:lnTo>
                    <a:lnTo>
                      <a:pt x="102" y="341"/>
                    </a:lnTo>
                    <a:lnTo>
                      <a:pt x="101" y="342"/>
                    </a:lnTo>
                    <a:lnTo>
                      <a:pt x="98" y="343"/>
                    </a:lnTo>
                    <a:lnTo>
                      <a:pt x="97" y="346"/>
                    </a:lnTo>
                    <a:lnTo>
                      <a:pt x="94" y="349"/>
                    </a:lnTo>
                    <a:lnTo>
                      <a:pt x="91" y="352"/>
                    </a:lnTo>
                    <a:lnTo>
                      <a:pt x="88" y="355"/>
                    </a:lnTo>
                    <a:lnTo>
                      <a:pt x="86" y="356"/>
                    </a:lnTo>
                    <a:lnTo>
                      <a:pt x="83" y="359"/>
                    </a:lnTo>
                    <a:lnTo>
                      <a:pt x="81" y="362"/>
                    </a:lnTo>
                    <a:lnTo>
                      <a:pt x="80" y="365"/>
                    </a:lnTo>
                    <a:lnTo>
                      <a:pt x="79" y="366"/>
                    </a:lnTo>
                    <a:lnTo>
                      <a:pt x="79" y="367"/>
                    </a:lnTo>
                    <a:lnTo>
                      <a:pt x="79" y="369"/>
                    </a:lnTo>
                    <a:lnTo>
                      <a:pt x="77" y="369"/>
                    </a:lnTo>
                    <a:lnTo>
                      <a:pt x="76" y="384"/>
                    </a:lnTo>
                    <a:lnTo>
                      <a:pt x="93" y="363"/>
                    </a:lnTo>
                    <a:lnTo>
                      <a:pt x="98" y="356"/>
                    </a:lnTo>
                    <a:lnTo>
                      <a:pt x="104" y="350"/>
                    </a:lnTo>
                    <a:lnTo>
                      <a:pt x="109" y="343"/>
                    </a:lnTo>
                    <a:lnTo>
                      <a:pt x="115" y="336"/>
                    </a:lnTo>
                    <a:lnTo>
                      <a:pt x="119" y="329"/>
                    </a:lnTo>
                    <a:lnTo>
                      <a:pt x="124" y="322"/>
                    </a:lnTo>
                    <a:lnTo>
                      <a:pt x="126" y="314"/>
                    </a:lnTo>
                    <a:lnTo>
                      <a:pt x="128" y="304"/>
                    </a:lnTo>
                    <a:lnTo>
                      <a:pt x="128" y="297"/>
                    </a:lnTo>
                    <a:lnTo>
                      <a:pt x="128" y="1"/>
                    </a:lnTo>
                    <a:lnTo>
                      <a:pt x="138" y="1"/>
                    </a:lnTo>
                    <a:lnTo>
                      <a:pt x="138" y="310"/>
                    </a:lnTo>
                    <a:lnTo>
                      <a:pt x="138" y="312"/>
                    </a:lnTo>
                    <a:lnTo>
                      <a:pt x="138" y="315"/>
                    </a:lnTo>
                    <a:lnTo>
                      <a:pt x="136" y="319"/>
                    </a:lnTo>
                    <a:lnTo>
                      <a:pt x="136" y="328"/>
                    </a:lnTo>
                    <a:lnTo>
                      <a:pt x="135" y="339"/>
                    </a:lnTo>
                    <a:lnTo>
                      <a:pt x="132" y="350"/>
                    </a:lnTo>
                    <a:lnTo>
                      <a:pt x="129" y="365"/>
                    </a:lnTo>
                    <a:lnTo>
                      <a:pt x="125" y="379"/>
                    </a:lnTo>
                    <a:lnTo>
                      <a:pt x="119" y="393"/>
                    </a:lnTo>
                    <a:lnTo>
                      <a:pt x="119" y="394"/>
                    </a:lnTo>
                    <a:lnTo>
                      <a:pt x="118" y="396"/>
                    </a:lnTo>
                    <a:lnTo>
                      <a:pt x="117" y="398"/>
                    </a:lnTo>
                    <a:lnTo>
                      <a:pt x="115" y="401"/>
                    </a:lnTo>
                    <a:lnTo>
                      <a:pt x="114" y="404"/>
                    </a:lnTo>
                    <a:lnTo>
                      <a:pt x="111" y="408"/>
                    </a:lnTo>
                    <a:lnTo>
                      <a:pt x="108" y="412"/>
                    </a:lnTo>
                    <a:lnTo>
                      <a:pt x="107" y="417"/>
                    </a:lnTo>
                    <a:lnTo>
                      <a:pt x="102" y="422"/>
                    </a:lnTo>
                    <a:lnTo>
                      <a:pt x="100" y="427"/>
                    </a:lnTo>
                    <a:lnTo>
                      <a:pt x="95" y="432"/>
                    </a:lnTo>
                    <a:lnTo>
                      <a:pt x="91" y="436"/>
                    </a:lnTo>
                    <a:lnTo>
                      <a:pt x="88" y="441"/>
                    </a:lnTo>
                    <a:lnTo>
                      <a:pt x="84" y="446"/>
                    </a:lnTo>
                    <a:lnTo>
                      <a:pt x="80" y="453"/>
                    </a:lnTo>
                    <a:lnTo>
                      <a:pt x="76" y="460"/>
                    </a:lnTo>
                    <a:lnTo>
                      <a:pt x="76" y="476"/>
                    </a:lnTo>
                    <a:lnTo>
                      <a:pt x="63" y="476"/>
                    </a:lnTo>
                    <a:lnTo>
                      <a:pt x="62" y="445"/>
                    </a:lnTo>
                    <a:lnTo>
                      <a:pt x="60" y="443"/>
                    </a:lnTo>
                    <a:lnTo>
                      <a:pt x="60" y="442"/>
                    </a:lnTo>
                    <a:lnTo>
                      <a:pt x="60" y="439"/>
                    </a:lnTo>
                    <a:lnTo>
                      <a:pt x="59" y="436"/>
                    </a:lnTo>
                    <a:lnTo>
                      <a:pt x="59" y="434"/>
                    </a:lnTo>
                    <a:lnTo>
                      <a:pt x="59" y="429"/>
                    </a:lnTo>
                    <a:lnTo>
                      <a:pt x="57" y="427"/>
                    </a:lnTo>
                    <a:lnTo>
                      <a:pt x="57" y="422"/>
                    </a:lnTo>
                    <a:lnTo>
                      <a:pt x="56" y="419"/>
                    </a:lnTo>
                    <a:lnTo>
                      <a:pt x="55" y="417"/>
                    </a:lnTo>
                    <a:lnTo>
                      <a:pt x="55" y="414"/>
                    </a:lnTo>
                    <a:lnTo>
                      <a:pt x="53" y="412"/>
                    </a:lnTo>
                    <a:lnTo>
                      <a:pt x="52" y="411"/>
                    </a:lnTo>
                    <a:lnTo>
                      <a:pt x="52" y="410"/>
                    </a:lnTo>
                    <a:lnTo>
                      <a:pt x="42" y="397"/>
                    </a:lnTo>
                    <a:lnTo>
                      <a:pt x="33" y="386"/>
                    </a:lnTo>
                    <a:lnTo>
                      <a:pt x="25" y="373"/>
                    </a:lnTo>
                    <a:lnTo>
                      <a:pt x="19" y="362"/>
                    </a:lnTo>
                    <a:lnTo>
                      <a:pt x="11" y="342"/>
                    </a:lnTo>
                    <a:lnTo>
                      <a:pt x="5" y="324"/>
                    </a:lnTo>
                    <a:lnTo>
                      <a:pt x="2" y="308"/>
                    </a:lnTo>
                    <a:lnTo>
                      <a:pt x="1" y="295"/>
                    </a:lnTo>
                    <a:lnTo>
                      <a:pt x="1" y="288"/>
                    </a:lnTo>
                    <a:lnTo>
                      <a:pt x="1" y="286"/>
                    </a:lnTo>
                    <a:lnTo>
                      <a:pt x="0" y="277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250"/>
                    </a:lnTo>
                    <a:lnTo>
                      <a:pt x="11" y="269"/>
                    </a:lnTo>
                    <a:lnTo>
                      <a:pt x="11" y="272"/>
                    </a:lnTo>
                    <a:lnTo>
                      <a:pt x="11" y="276"/>
                    </a:lnTo>
                    <a:lnTo>
                      <a:pt x="11" y="280"/>
                    </a:lnTo>
                    <a:lnTo>
                      <a:pt x="12" y="287"/>
                    </a:lnTo>
                    <a:lnTo>
                      <a:pt x="15" y="293"/>
                    </a:lnTo>
                    <a:lnTo>
                      <a:pt x="19" y="300"/>
                    </a:lnTo>
                    <a:lnTo>
                      <a:pt x="24" y="305"/>
                    </a:lnTo>
                    <a:lnTo>
                      <a:pt x="28" y="310"/>
                    </a:lnTo>
                    <a:lnTo>
                      <a:pt x="31" y="312"/>
                    </a:lnTo>
                    <a:lnTo>
                      <a:pt x="32" y="314"/>
                    </a:lnTo>
                    <a:lnTo>
                      <a:pt x="35" y="317"/>
                    </a:lnTo>
                    <a:lnTo>
                      <a:pt x="36" y="318"/>
                    </a:lnTo>
                    <a:lnTo>
                      <a:pt x="39" y="321"/>
                    </a:lnTo>
                    <a:lnTo>
                      <a:pt x="40" y="322"/>
                    </a:lnTo>
                    <a:lnTo>
                      <a:pt x="45" y="326"/>
                    </a:lnTo>
                    <a:lnTo>
                      <a:pt x="48" y="329"/>
                    </a:lnTo>
                    <a:lnTo>
                      <a:pt x="50" y="334"/>
                    </a:lnTo>
                    <a:lnTo>
                      <a:pt x="52" y="338"/>
                    </a:lnTo>
                    <a:lnTo>
                      <a:pt x="55" y="341"/>
                    </a:lnTo>
                    <a:lnTo>
                      <a:pt x="56" y="343"/>
                    </a:lnTo>
                    <a:lnTo>
                      <a:pt x="57" y="346"/>
                    </a:lnTo>
                    <a:lnTo>
                      <a:pt x="57" y="348"/>
                    </a:lnTo>
                    <a:lnTo>
                      <a:pt x="57" y="349"/>
                    </a:lnTo>
                    <a:lnTo>
                      <a:pt x="59" y="336"/>
                    </a:lnTo>
                    <a:lnTo>
                      <a:pt x="53" y="325"/>
                    </a:lnTo>
                    <a:lnTo>
                      <a:pt x="48" y="315"/>
                    </a:lnTo>
                    <a:lnTo>
                      <a:pt x="36" y="305"/>
                    </a:lnTo>
                    <a:lnTo>
                      <a:pt x="29" y="295"/>
                    </a:lnTo>
                    <a:lnTo>
                      <a:pt x="24" y="284"/>
                    </a:lnTo>
                    <a:lnTo>
                      <a:pt x="21" y="274"/>
                    </a:lnTo>
                    <a:lnTo>
                      <a:pt x="19" y="267"/>
                    </a:lnTo>
                    <a:lnTo>
                      <a:pt x="19" y="260"/>
                    </a:lnTo>
                    <a:lnTo>
                      <a:pt x="19" y="256"/>
                    </a:lnTo>
                    <a:lnTo>
                      <a:pt x="19" y="255"/>
                    </a:lnTo>
                    <a:lnTo>
                      <a:pt x="18" y="0"/>
                    </a:lnTo>
                    <a:lnTo>
                      <a:pt x="28" y="1"/>
                    </a:lnTo>
                    <a:lnTo>
                      <a:pt x="28" y="177"/>
                    </a:lnTo>
                    <a:lnTo>
                      <a:pt x="31" y="193"/>
                    </a:lnTo>
                    <a:lnTo>
                      <a:pt x="31" y="195"/>
                    </a:lnTo>
                    <a:lnTo>
                      <a:pt x="32" y="200"/>
                    </a:lnTo>
                    <a:lnTo>
                      <a:pt x="35" y="205"/>
                    </a:lnTo>
                    <a:lnTo>
                      <a:pt x="36" y="211"/>
                    </a:lnTo>
                    <a:lnTo>
                      <a:pt x="39" y="217"/>
                    </a:lnTo>
                    <a:lnTo>
                      <a:pt x="40" y="222"/>
                    </a:lnTo>
                    <a:lnTo>
                      <a:pt x="43" y="229"/>
                    </a:lnTo>
                    <a:lnTo>
                      <a:pt x="48" y="238"/>
                    </a:lnTo>
                    <a:lnTo>
                      <a:pt x="52" y="246"/>
                    </a:lnTo>
                    <a:lnTo>
                      <a:pt x="55" y="255"/>
                    </a:lnTo>
                    <a:lnTo>
                      <a:pt x="57" y="260"/>
                    </a:lnTo>
                    <a:lnTo>
                      <a:pt x="60" y="265"/>
                    </a:lnTo>
                    <a:lnTo>
                      <a:pt x="62" y="269"/>
                    </a:lnTo>
                    <a:lnTo>
                      <a:pt x="63" y="270"/>
                    </a:lnTo>
                    <a:lnTo>
                      <a:pt x="63" y="272"/>
                    </a:lnTo>
                    <a:lnTo>
                      <a:pt x="63" y="270"/>
                    </a:lnTo>
                    <a:lnTo>
                      <a:pt x="63" y="267"/>
                    </a:lnTo>
                    <a:lnTo>
                      <a:pt x="63" y="265"/>
                    </a:lnTo>
                    <a:lnTo>
                      <a:pt x="63" y="260"/>
                    </a:lnTo>
                    <a:lnTo>
                      <a:pt x="62" y="255"/>
                    </a:lnTo>
                    <a:lnTo>
                      <a:pt x="62" y="250"/>
                    </a:lnTo>
                    <a:lnTo>
                      <a:pt x="60" y="248"/>
                    </a:lnTo>
                    <a:lnTo>
                      <a:pt x="59" y="245"/>
                    </a:lnTo>
                    <a:lnTo>
                      <a:pt x="59" y="242"/>
                    </a:lnTo>
                    <a:lnTo>
                      <a:pt x="57" y="239"/>
                    </a:lnTo>
                    <a:lnTo>
                      <a:pt x="56" y="236"/>
                    </a:lnTo>
                    <a:lnTo>
                      <a:pt x="55" y="234"/>
                    </a:lnTo>
                    <a:lnTo>
                      <a:pt x="53" y="231"/>
                    </a:lnTo>
                    <a:lnTo>
                      <a:pt x="52" y="228"/>
                    </a:lnTo>
                    <a:lnTo>
                      <a:pt x="52" y="226"/>
                    </a:lnTo>
                    <a:lnTo>
                      <a:pt x="50" y="225"/>
                    </a:lnTo>
                    <a:lnTo>
                      <a:pt x="49" y="219"/>
                    </a:lnTo>
                    <a:lnTo>
                      <a:pt x="46" y="214"/>
                    </a:lnTo>
                    <a:lnTo>
                      <a:pt x="45" y="208"/>
                    </a:lnTo>
                    <a:lnTo>
                      <a:pt x="43" y="203"/>
                    </a:lnTo>
                    <a:lnTo>
                      <a:pt x="42" y="198"/>
                    </a:lnTo>
                    <a:lnTo>
                      <a:pt x="40" y="195"/>
                    </a:lnTo>
                    <a:lnTo>
                      <a:pt x="40" y="193"/>
                    </a:lnTo>
                    <a:lnTo>
                      <a:pt x="38" y="180"/>
                    </a:lnTo>
                    <a:lnTo>
                      <a:pt x="38" y="172"/>
                    </a:lnTo>
                    <a:lnTo>
                      <a:pt x="38" y="1"/>
                    </a:lnTo>
                    <a:lnTo>
                      <a:pt x="46" y="1"/>
                    </a:lnTo>
                    <a:lnTo>
                      <a:pt x="46" y="5"/>
                    </a:lnTo>
                    <a:lnTo>
                      <a:pt x="46" y="17"/>
                    </a:lnTo>
                    <a:lnTo>
                      <a:pt x="46" y="32"/>
                    </a:lnTo>
                    <a:lnTo>
                      <a:pt x="46" y="50"/>
                    </a:lnTo>
                    <a:lnTo>
                      <a:pt x="46" y="70"/>
                    </a:lnTo>
                    <a:lnTo>
                      <a:pt x="46" y="88"/>
                    </a:lnTo>
                    <a:lnTo>
                      <a:pt x="46" y="102"/>
                    </a:lnTo>
                    <a:lnTo>
                      <a:pt x="46" y="110"/>
                    </a:lnTo>
                    <a:lnTo>
                      <a:pt x="46" y="117"/>
                    </a:lnTo>
                    <a:lnTo>
                      <a:pt x="46" y="124"/>
                    </a:lnTo>
                    <a:lnTo>
                      <a:pt x="48" y="128"/>
                    </a:lnTo>
                    <a:lnTo>
                      <a:pt x="49" y="132"/>
                    </a:lnTo>
                    <a:lnTo>
                      <a:pt x="50" y="136"/>
                    </a:lnTo>
                    <a:lnTo>
                      <a:pt x="52" y="139"/>
                    </a:lnTo>
                    <a:lnTo>
                      <a:pt x="53" y="142"/>
                    </a:lnTo>
                    <a:lnTo>
                      <a:pt x="55" y="145"/>
                    </a:lnTo>
                    <a:lnTo>
                      <a:pt x="56" y="149"/>
                    </a:lnTo>
                    <a:lnTo>
                      <a:pt x="57" y="152"/>
                    </a:lnTo>
                    <a:lnTo>
                      <a:pt x="59" y="156"/>
                    </a:lnTo>
                    <a:lnTo>
                      <a:pt x="59" y="159"/>
                    </a:lnTo>
                    <a:lnTo>
                      <a:pt x="60" y="162"/>
                    </a:lnTo>
                    <a:lnTo>
                      <a:pt x="62" y="164"/>
                    </a:lnTo>
                    <a:lnTo>
                      <a:pt x="62" y="166"/>
                    </a:lnTo>
                    <a:lnTo>
                      <a:pt x="62" y="167"/>
                    </a:lnTo>
                    <a:lnTo>
                      <a:pt x="62" y="166"/>
                    </a:lnTo>
                    <a:lnTo>
                      <a:pt x="62" y="164"/>
                    </a:lnTo>
                    <a:lnTo>
                      <a:pt x="62" y="163"/>
                    </a:lnTo>
                    <a:lnTo>
                      <a:pt x="63" y="159"/>
                    </a:lnTo>
                    <a:lnTo>
                      <a:pt x="62" y="155"/>
                    </a:lnTo>
                    <a:lnTo>
                      <a:pt x="62" y="149"/>
                    </a:lnTo>
                    <a:lnTo>
                      <a:pt x="60" y="142"/>
                    </a:lnTo>
                    <a:lnTo>
                      <a:pt x="59" y="133"/>
                    </a:lnTo>
                    <a:lnTo>
                      <a:pt x="57" y="129"/>
                    </a:lnTo>
                    <a:lnTo>
                      <a:pt x="57" y="125"/>
                    </a:lnTo>
                    <a:lnTo>
                      <a:pt x="56" y="121"/>
                    </a:lnTo>
                    <a:lnTo>
                      <a:pt x="56" y="115"/>
                    </a:lnTo>
                    <a:lnTo>
                      <a:pt x="56" y="110"/>
                    </a:lnTo>
                    <a:lnTo>
                      <a:pt x="56" y="105"/>
                    </a:lnTo>
                    <a:lnTo>
                      <a:pt x="55" y="102"/>
                    </a:lnTo>
                    <a:lnTo>
                      <a:pt x="55" y="1"/>
                    </a:lnTo>
                    <a:lnTo>
                      <a:pt x="63" y="1"/>
                    </a:lnTo>
                    <a:lnTo>
                      <a:pt x="64" y="67"/>
                    </a:lnTo>
                    <a:lnTo>
                      <a:pt x="64" y="69"/>
                    </a:lnTo>
                    <a:lnTo>
                      <a:pt x="64" y="71"/>
                    </a:lnTo>
                    <a:lnTo>
                      <a:pt x="64" y="76"/>
                    </a:lnTo>
                    <a:lnTo>
                      <a:pt x="66" y="81"/>
                    </a:lnTo>
                    <a:lnTo>
                      <a:pt x="66" y="86"/>
                    </a:lnTo>
                    <a:lnTo>
                      <a:pt x="67" y="88"/>
                    </a:lnTo>
                    <a:lnTo>
                      <a:pt x="69" y="90"/>
                    </a:lnTo>
                    <a:lnTo>
                      <a:pt x="70" y="88"/>
                    </a:lnTo>
                    <a:lnTo>
                      <a:pt x="70" y="86"/>
                    </a:lnTo>
                    <a:lnTo>
                      <a:pt x="71" y="83"/>
                    </a:lnTo>
                    <a:lnTo>
                      <a:pt x="71" y="80"/>
                    </a:lnTo>
                    <a:lnTo>
                      <a:pt x="73" y="77"/>
                    </a:lnTo>
                    <a:lnTo>
                      <a:pt x="73" y="76"/>
                    </a:lnTo>
                    <a:lnTo>
                      <a:pt x="73" y="74"/>
                    </a:lnTo>
                    <a:lnTo>
                      <a:pt x="73" y="73"/>
                    </a:lnTo>
                    <a:lnTo>
                      <a:pt x="73" y="1"/>
                    </a:lnTo>
                    <a:lnTo>
                      <a:pt x="83" y="1"/>
                    </a:lnTo>
                    <a:lnTo>
                      <a:pt x="83" y="153"/>
                    </a:lnTo>
                    <a:lnTo>
                      <a:pt x="83" y="155"/>
                    </a:lnTo>
                    <a:lnTo>
                      <a:pt x="81" y="157"/>
                    </a:lnTo>
                    <a:lnTo>
                      <a:pt x="81" y="160"/>
                    </a:lnTo>
                    <a:lnTo>
                      <a:pt x="81" y="164"/>
                    </a:lnTo>
                    <a:lnTo>
                      <a:pt x="80" y="170"/>
                    </a:lnTo>
                    <a:lnTo>
                      <a:pt x="80" y="176"/>
                    </a:lnTo>
                    <a:lnTo>
                      <a:pt x="79" y="180"/>
                    </a:lnTo>
                    <a:lnTo>
                      <a:pt x="77" y="186"/>
                    </a:lnTo>
                    <a:lnTo>
                      <a:pt x="76" y="190"/>
                    </a:lnTo>
                    <a:lnTo>
                      <a:pt x="74" y="195"/>
                    </a:lnTo>
                    <a:lnTo>
                      <a:pt x="74" y="198"/>
                    </a:lnTo>
                    <a:lnTo>
                      <a:pt x="74" y="203"/>
                    </a:lnTo>
                    <a:lnTo>
                      <a:pt x="74" y="205"/>
                    </a:lnTo>
                    <a:lnTo>
                      <a:pt x="74" y="207"/>
                    </a:lnTo>
                    <a:lnTo>
                      <a:pt x="74" y="208"/>
                    </a:lnTo>
                    <a:lnTo>
                      <a:pt x="76" y="207"/>
                    </a:lnTo>
                    <a:lnTo>
                      <a:pt x="77" y="205"/>
                    </a:lnTo>
                    <a:lnTo>
                      <a:pt x="77" y="204"/>
                    </a:lnTo>
                    <a:lnTo>
                      <a:pt x="79" y="201"/>
                    </a:lnTo>
                    <a:lnTo>
                      <a:pt x="81" y="197"/>
                    </a:lnTo>
                    <a:lnTo>
                      <a:pt x="83" y="194"/>
                    </a:lnTo>
                    <a:lnTo>
                      <a:pt x="84" y="188"/>
                    </a:lnTo>
                    <a:lnTo>
                      <a:pt x="86" y="186"/>
                    </a:lnTo>
                    <a:lnTo>
                      <a:pt x="86" y="181"/>
                    </a:lnTo>
                    <a:lnTo>
                      <a:pt x="87" y="177"/>
                    </a:lnTo>
                    <a:lnTo>
                      <a:pt x="88" y="173"/>
                    </a:lnTo>
                    <a:lnTo>
                      <a:pt x="90" y="169"/>
                    </a:lnTo>
                    <a:lnTo>
                      <a:pt x="91" y="164"/>
                    </a:lnTo>
                    <a:lnTo>
                      <a:pt x="91" y="163"/>
                    </a:lnTo>
                    <a:lnTo>
                      <a:pt x="91" y="162"/>
                    </a:lnTo>
                    <a:lnTo>
                      <a:pt x="91" y="1"/>
                    </a:lnTo>
                    <a:lnTo>
                      <a:pt x="101" y="1"/>
                    </a:lnTo>
                    <a:lnTo>
                      <a:pt x="101" y="214"/>
                    </a:lnTo>
                    <a:lnTo>
                      <a:pt x="100" y="217"/>
                    </a:lnTo>
                    <a:lnTo>
                      <a:pt x="100" y="219"/>
                    </a:lnTo>
                    <a:lnTo>
                      <a:pt x="98" y="225"/>
                    </a:lnTo>
                    <a:lnTo>
                      <a:pt x="97" y="232"/>
                    </a:lnTo>
                    <a:lnTo>
                      <a:pt x="94" y="239"/>
                    </a:lnTo>
                    <a:lnTo>
                      <a:pt x="93" y="248"/>
                    </a:lnTo>
                    <a:lnTo>
                      <a:pt x="88" y="256"/>
                    </a:lnTo>
                    <a:lnTo>
                      <a:pt x="87" y="263"/>
                    </a:lnTo>
                    <a:lnTo>
                      <a:pt x="86" y="267"/>
                    </a:lnTo>
                    <a:lnTo>
                      <a:pt x="83" y="272"/>
                    </a:lnTo>
                    <a:lnTo>
                      <a:pt x="81" y="274"/>
                    </a:lnTo>
                    <a:lnTo>
                      <a:pt x="80" y="277"/>
                    </a:lnTo>
                    <a:lnTo>
                      <a:pt x="80" y="280"/>
                    </a:lnTo>
                    <a:lnTo>
                      <a:pt x="79" y="281"/>
                    </a:lnTo>
                    <a:lnTo>
                      <a:pt x="79" y="284"/>
                    </a:lnTo>
                    <a:lnTo>
                      <a:pt x="77" y="287"/>
                    </a:lnTo>
                    <a:lnTo>
                      <a:pt x="77" y="291"/>
                    </a:lnTo>
                    <a:lnTo>
                      <a:pt x="77" y="294"/>
                    </a:lnTo>
                    <a:lnTo>
                      <a:pt x="77" y="297"/>
                    </a:lnTo>
                    <a:lnTo>
                      <a:pt x="77" y="298"/>
                    </a:lnTo>
                    <a:lnTo>
                      <a:pt x="77" y="301"/>
                    </a:lnTo>
                    <a:lnTo>
                      <a:pt x="77" y="303"/>
                    </a:lnTo>
                    <a:lnTo>
                      <a:pt x="90" y="274"/>
                    </a:lnTo>
                    <a:lnTo>
                      <a:pt x="91" y="272"/>
                    </a:lnTo>
                    <a:lnTo>
                      <a:pt x="93" y="269"/>
                    </a:lnTo>
                    <a:lnTo>
                      <a:pt x="94" y="267"/>
                    </a:lnTo>
                    <a:lnTo>
                      <a:pt x="94" y="265"/>
                    </a:lnTo>
                    <a:lnTo>
                      <a:pt x="95" y="263"/>
                    </a:lnTo>
                    <a:lnTo>
                      <a:pt x="97" y="260"/>
                    </a:lnTo>
                    <a:lnTo>
                      <a:pt x="97" y="259"/>
                    </a:lnTo>
                    <a:lnTo>
                      <a:pt x="98" y="257"/>
                    </a:lnTo>
                    <a:lnTo>
                      <a:pt x="98" y="256"/>
                    </a:lnTo>
                    <a:lnTo>
                      <a:pt x="100" y="255"/>
                    </a:lnTo>
                    <a:lnTo>
                      <a:pt x="100" y="252"/>
                    </a:lnTo>
                    <a:lnTo>
                      <a:pt x="101" y="248"/>
                    </a:lnTo>
                    <a:lnTo>
                      <a:pt x="102" y="243"/>
                    </a:lnTo>
                    <a:lnTo>
                      <a:pt x="104" y="239"/>
                    </a:lnTo>
                    <a:lnTo>
                      <a:pt x="109" y="2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139"/>
              <p:cNvSpPr>
                <a:spLocks/>
              </p:cNvSpPr>
              <p:nvPr/>
            </p:nvSpPr>
            <p:spPr bwMode="auto">
              <a:xfrm>
                <a:off x="3305" y="1046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22 h 31"/>
                  <a:gd name="T4" fmla="*/ 180 w 33"/>
                  <a:gd name="T5" fmla="*/ 28 h 31"/>
                  <a:gd name="T6" fmla="*/ 190 w 33"/>
                  <a:gd name="T7" fmla="*/ 41 h 31"/>
                  <a:gd name="T8" fmla="*/ 194 w 33"/>
                  <a:gd name="T9" fmla="*/ 46 h 31"/>
                  <a:gd name="T10" fmla="*/ 209 w 33"/>
                  <a:gd name="T11" fmla="*/ 53 h 31"/>
                  <a:gd name="T12" fmla="*/ 209 w 33"/>
                  <a:gd name="T13" fmla="*/ 59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26 h 31"/>
                  <a:gd name="T26" fmla="*/ 180 w 33"/>
                  <a:gd name="T27" fmla="*/ 14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43 h 31"/>
                  <a:gd name="T38" fmla="*/ 76 w 33"/>
                  <a:gd name="T39" fmla="*/ 139 h 31"/>
                  <a:gd name="T40" fmla="*/ 68 w 33"/>
                  <a:gd name="T41" fmla="*/ 139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25 h 31"/>
                  <a:gd name="T48" fmla="*/ 26 w 33"/>
                  <a:gd name="T49" fmla="*/ 123 h 31"/>
                  <a:gd name="T50" fmla="*/ 14 w 33"/>
                  <a:gd name="T51" fmla="*/ 111 h 31"/>
                  <a:gd name="T52" fmla="*/ 14 w 33"/>
                  <a:gd name="T53" fmla="*/ 108 h 31"/>
                  <a:gd name="T54" fmla="*/ 1 w 33"/>
                  <a:gd name="T55" fmla="*/ 95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3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8 h 31"/>
                  <a:gd name="T68" fmla="*/ 14 w 33"/>
                  <a:gd name="T69" fmla="*/ 22 h 31"/>
                  <a:gd name="T70" fmla="*/ 26 w 33"/>
                  <a:gd name="T71" fmla="*/ 13 h 31"/>
                  <a:gd name="T72" fmla="*/ 35 w 33"/>
                  <a:gd name="T73" fmla="*/ 10 h 31"/>
                  <a:gd name="T74" fmla="*/ 48 w 33"/>
                  <a:gd name="T75" fmla="*/ 10 h 31"/>
                  <a:gd name="T76" fmla="*/ 56 w 33"/>
                  <a:gd name="T77" fmla="*/ 10 h 31"/>
                  <a:gd name="T78" fmla="*/ 68 w 33"/>
                  <a:gd name="T79" fmla="*/ 0 h 31"/>
                  <a:gd name="T80" fmla="*/ 89 w 33"/>
                  <a:gd name="T81" fmla="*/ 10 h 31"/>
                  <a:gd name="T82" fmla="*/ 89 w 33"/>
                  <a:gd name="T83" fmla="*/ 10 h 31"/>
                  <a:gd name="T84" fmla="*/ 93 w 33"/>
                  <a:gd name="T85" fmla="*/ 10 h 31"/>
                  <a:gd name="T86" fmla="*/ 104 w 33"/>
                  <a:gd name="T87" fmla="*/ 10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30" y="9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6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140"/>
              <p:cNvSpPr>
                <a:spLocks/>
              </p:cNvSpPr>
              <p:nvPr/>
            </p:nvSpPr>
            <p:spPr bwMode="auto">
              <a:xfrm>
                <a:off x="3259" y="987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8 h 31"/>
                  <a:gd name="T4" fmla="*/ 62 w 8"/>
                  <a:gd name="T5" fmla="*/ 41 h 31"/>
                  <a:gd name="T6" fmla="*/ 62 w 8"/>
                  <a:gd name="T7" fmla="*/ 50 h 31"/>
                  <a:gd name="T8" fmla="*/ 62 w 8"/>
                  <a:gd name="T9" fmla="*/ 75 h 31"/>
                  <a:gd name="T10" fmla="*/ 89 w 8"/>
                  <a:gd name="T11" fmla="*/ 95 h 31"/>
                  <a:gd name="T12" fmla="*/ 89 w 8"/>
                  <a:gd name="T13" fmla="*/ 108 h 31"/>
                  <a:gd name="T14" fmla="*/ 89 w 8"/>
                  <a:gd name="T15" fmla="*/ 111 h 31"/>
                  <a:gd name="T16" fmla="*/ 93 w 8"/>
                  <a:gd name="T17" fmla="*/ 125 h 31"/>
                  <a:gd name="T18" fmla="*/ 89 w 8"/>
                  <a:gd name="T19" fmla="*/ 126 h 31"/>
                  <a:gd name="T20" fmla="*/ 89 w 8"/>
                  <a:gd name="T21" fmla="*/ 139 h 31"/>
                  <a:gd name="T22" fmla="*/ 89 w 8"/>
                  <a:gd name="T23" fmla="*/ 139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9 h 31"/>
                  <a:gd name="T36" fmla="*/ 18 w 8"/>
                  <a:gd name="T37" fmla="*/ 139 h 31"/>
                  <a:gd name="T38" fmla="*/ 18 w 8"/>
                  <a:gd name="T39" fmla="*/ 126 h 31"/>
                  <a:gd name="T40" fmla="*/ 18 w 8"/>
                  <a:gd name="T41" fmla="*/ 123 h 31"/>
                  <a:gd name="T42" fmla="*/ 0 w 8"/>
                  <a:gd name="T43" fmla="*/ 108 h 31"/>
                  <a:gd name="T44" fmla="*/ 0 w 8"/>
                  <a:gd name="T45" fmla="*/ 95 h 31"/>
                  <a:gd name="T46" fmla="*/ 0 w 8"/>
                  <a:gd name="T47" fmla="*/ 76 h 31"/>
                  <a:gd name="T48" fmla="*/ 0 w 8"/>
                  <a:gd name="T49" fmla="*/ 65 h 31"/>
                  <a:gd name="T50" fmla="*/ 0 w 8"/>
                  <a:gd name="T51" fmla="*/ 50 h 31"/>
                  <a:gd name="T52" fmla="*/ 0 w 8"/>
                  <a:gd name="T53" fmla="*/ 41 h 31"/>
                  <a:gd name="T54" fmla="*/ 0 w 8"/>
                  <a:gd name="T55" fmla="*/ 28 h 31"/>
                  <a:gd name="T56" fmla="*/ 0 w 8"/>
                  <a:gd name="T57" fmla="*/ 17 h 31"/>
                  <a:gd name="T58" fmla="*/ 0 w 8"/>
                  <a:gd name="T59" fmla="*/ 13 h 31"/>
                  <a:gd name="T60" fmla="*/ 0 w 8"/>
                  <a:gd name="T61" fmla="*/ 10 h 31"/>
                  <a:gd name="T62" fmla="*/ 0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10 h 31"/>
                  <a:gd name="T78" fmla="*/ 48 w 8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8" y="26"/>
                    </a:lnTo>
                    <a:lnTo>
                      <a:pt x="8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141"/>
              <p:cNvSpPr>
                <a:spLocks/>
              </p:cNvSpPr>
              <p:nvPr/>
            </p:nvSpPr>
            <p:spPr bwMode="auto">
              <a:xfrm>
                <a:off x="3259" y="939"/>
                <a:ext cx="12" cy="47"/>
              </a:xfrm>
              <a:custGeom>
                <a:avLst/>
                <a:gdLst>
                  <a:gd name="T0" fmla="*/ 62 w 8"/>
                  <a:gd name="T1" fmla="*/ 29 h 37"/>
                  <a:gd name="T2" fmla="*/ 62 w 8"/>
                  <a:gd name="T3" fmla="*/ 46 h 37"/>
                  <a:gd name="T4" fmla="*/ 62 w 8"/>
                  <a:gd name="T5" fmla="*/ 58 h 37"/>
                  <a:gd name="T6" fmla="*/ 62 w 8"/>
                  <a:gd name="T7" fmla="*/ 74 h 37"/>
                  <a:gd name="T8" fmla="*/ 89 w 8"/>
                  <a:gd name="T9" fmla="*/ 84 h 37"/>
                  <a:gd name="T10" fmla="*/ 89 w 8"/>
                  <a:gd name="T11" fmla="*/ 108 h 37"/>
                  <a:gd name="T12" fmla="*/ 93 w 8"/>
                  <a:gd name="T13" fmla="*/ 119 h 37"/>
                  <a:gd name="T14" fmla="*/ 93 w 8"/>
                  <a:gd name="T15" fmla="*/ 131 h 37"/>
                  <a:gd name="T16" fmla="*/ 89 w 8"/>
                  <a:gd name="T17" fmla="*/ 144 h 37"/>
                  <a:gd name="T18" fmla="*/ 89 w 8"/>
                  <a:gd name="T19" fmla="*/ 144 h 37"/>
                  <a:gd name="T20" fmla="*/ 89 w 8"/>
                  <a:gd name="T21" fmla="*/ 145 h 37"/>
                  <a:gd name="T22" fmla="*/ 89 w 8"/>
                  <a:gd name="T23" fmla="*/ 145 h 37"/>
                  <a:gd name="T24" fmla="*/ 62 w 8"/>
                  <a:gd name="T25" fmla="*/ 145 h 37"/>
                  <a:gd name="T26" fmla="*/ 48 w 8"/>
                  <a:gd name="T27" fmla="*/ 156 h 37"/>
                  <a:gd name="T28" fmla="*/ 48 w 8"/>
                  <a:gd name="T29" fmla="*/ 156 h 37"/>
                  <a:gd name="T30" fmla="*/ 41 w 8"/>
                  <a:gd name="T31" fmla="*/ 156 h 37"/>
                  <a:gd name="T32" fmla="*/ 41 w 8"/>
                  <a:gd name="T33" fmla="*/ 145 h 37"/>
                  <a:gd name="T34" fmla="*/ 18 w 8"/>
                  <a:gd name="T35" fmla="*/ 144 h 37"/>
                  <a:gd name="T36" fmla="*/ 18 w 8"/>
                  <a:gd name="T37" fmla="*/ 137 h 37"/>
                  <a:gd name="T38" fmla="*/ 0 w 8"/>
                  <a:gd name="T39" fmla="*/ 124 h 37"/>
                  <a:gd name="T40" fmla="*/ 0 w 8"/>
                  <a:gd name="T41" fmla="*/ 113 h 37"/>
                  <a:gd name="T42" fmla="*/ 0 w 8"/>
                  <a:gd name="T43" fmla="*/ 29 h 37"/>
                  <a:gd name="T44" fmla="*/ 0 w 8"/>
                  <a:gd name="T45" fmla="*/ 28 h 37"/>
                  <a:gd name="T46" fmla="*/ 0 w 8"/>
                  <a:gd name="T47" fmla="*/ 13 h 37"/>
                  <a:gd name="T48" fmla="*/ 0 w 8"/>
                  <a:gd name="T49" fmla="*/ 13 h 37"/>
                  <a:gd name="T50" fmla="*/ 18 w 8"/>
                  <a:gd name="T51" fmla="*/ 10 h 37"/>
                  <a:gd name="T52" fmla="*/ 18 w 8"/>
                  <a:gd name="T53" fmla="*/ 10 h 37"/>
                  <a:gd name="T54" fmla="*/ 18 w 8"/>
                  <a:gd name="T55" fmla="*/ 0 h 37"/>
                  <a:gd name="T56" fmla="*/ 41 w 8"/>
                  <a:gd name="T57" fmla="*/ 0 h 37"/>
                  <a:gd name="T58" fmla="*/ 41 w 8"/>
                  <a:gd name="T59" fmla="*/ 0 h 37"/>
                  <a:gd name="T60" fmla="*/ 48 w 8"/>
                  <a:gd name="T61" fmla="*/ 10 h 37"/>
                  <a:gd name="T62" fmla="*/ 48 w 8"/>
                  <a:gd name="T63" fmla="*/ 10 h 37"/>
                  <a:gd name="T64" fmla="*/ 48 w 8"/>
                  <a:gd name="T65" fmla="*/ 13 h 37"/>
                  <a:gd name="T66" fmla="*/ 62 w 8"/>
                  <a:gd name="T67" fmla="*/ 17 h 3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" h="37">
                    <a:moveTo>
                      <a:pt x="5" y="4"/>
                    </a:moveTo>
                    <a:lnTo>
                      <a:pt x="5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3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8" y="31"/>
                    </a:lnTo>
                    <a:lnTo>
                      <a:pt x="8" y="33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4" y="37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142"/>
              <p:cNvSpPr>
                <a:spLocks/>
              </p:cNvSpPr>
              <p:nvPr/>
            </p:nvSpPr>
            <p:spPr bwMode="auto">
              <a:xfrm>
                <a:off x="3259" y="1031"/>
                <a:ext cx="12" cy="38"/>
              </a:xfrm>
              <a:custGeom>
                <a:avLst/>
                <a:gdLst>
                  <a:gd name="T0" fmla="*/ 106 w 7"/>
                  <a:gd name="T1" fmla="*/ 2 h 31"/>
                  <a:gd name="T2" fmla="*/ 106 w 7"/>
                  <a:gd name="T3" fmla="*/ 16 h 31"/>
                  <a:gd name="T4" fmla="*/ 106 w 7"/>
                  <a:gd name="T5" fmla="*/ 27 h 31"/>
                  <a:gd name="T6" fmla="*/ 132 w 7"/>
                  <a:gd name="T7" fmla="*/ 38 h 31"/>
                  <a:gd name="T8" fmla="*/ 132 w 7"/>
                  <a:gd name="T9" fmla="*/ 49 h 31"/>
                  <a:gd name="T10" fmla="*/ 182 w 7"/>
                  <a:gd name="T11" fmla="*/ 63 h 31"/>
                  <a:gd name="T12" fmla="*/ 182 w 7"/>
                  <a:gd name="T13" fmla="*/ 74 h 31"/>
                  <a:gd name="T14" fmla="*/ 182 w 7"/>
                  <a:gd name="T15" fmla="*/ 81 h 31"/>
                  <a:gd name="T16" fmla="*/ 182 w 7"/>
                  <a:gd name="T17" fmla="*/ 88 h 31"/>
                  <a:gd name="T18" fmla="*/ 182 w 7"/>
                  <a:gd name="T19" fmla="*/ 88 h 31"/>
                  <a:gd name="T20" fmla="*/ 182 w 7"/>
                  <a:gd name="T21" fmla="*/ 94 h 31"/>
                  <a:gd name="T22" fmla="*/ 182 w 7"/>
                  <a:gd name="T23" fmla="*/ 99 h 31"/>
                  <a:gd name="T24" fmla="*/ 132 w 7"/>
                  <a:gd name="T25" fmla="*/ 107 h 31"/>
                  <a:gd name="T26" fmla="*/ 132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106 w 7"/>
                  <a:gd name="T33" fmla="*/ 107 h 31"/>
                  <a:gd name="T34" fmla="*/ 77 w 7"/>
                  <a:gd name="T35" fmla="*/ 99 h 31"/>
                  <a:gd name="T36" fmla="*/ 26 w 7"/>
                  <a:gd name="T37" fmla="*/ 99 h 31"/>
                  <a:gd name="T38" fmla="*/ 26 w 7"/>
                  <a:gd name="T39" fmla="*/ 88 h 31"/>
                  <a:gd name="T40" fmla="*/ 26 w 7"/>
                  <a:gd name="T41" fmla="*/ 87 h 31"/>
                  <a:gd name="T42" fmla="*/ 0 w 7"/>
                  <a:gd name="T43" fmla="*/ 74 h 31"/>
                  <a:gd name="T44" fmla="*/ 0 w 7"/>
                  <a:gd name="T45" fmla="*/ 63 h 31"/>
                  <a:gd name="T46" fmla="*/ 0 w 7"/>
                  <a:gd name="T47" fmla="*/ 59 h 31"/>
                  <a:gd name="T48" fmla="*/ 0 w 7"/>
                  <a:gd name="T49" fmla="*/ 48 h 31"/>
                  <a:gd name="T50" fmla="*/ 0 w 7"/>
                  <a:gd name="T51" fmla="*/ 38 h 31"/>
                  <a:gd name="T52" fmla="*/ 0 w 7"/>
                  <a:gd name="T53" fmla="*/ 27 h 31"/>
                  <a:gd name="T54" fmla="*/ 0 w 7"/>
                  <a:gd name="T55" fmla="*/ 16 h 31"/>
                  <a:gd name="T56" fmla="*/ 0 w 7"/>
                  <a:gd name="T57" fmla="*/ 13 h 31"/>
                  <a:gd name="T58" fmla="*/ 0 w 7"/>
                  <a:gd name="T59" fmla="*/ 2 h 31"/>
                  <a:gd name="T60" fmla="*/ 0 w 7"/>
                  <a:gd name="T61" fmla="*/ 1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143"/>
              <p:cNvSpPr>
                <a:spLocks/>
              </p:cNvSpPr>
              <p:nvPr/>
            </p:nvSpPr>
            <p:spPr bwMode="auto">
              <a:xfrm>
                <a:off x="3305" y="1005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5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2 h 31"/>
                  <a:gd name="T86" fmla="*/ 104 w 33"/>
                  <a:gd name="T87" fmla="*/ 12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44"/>
              <p:cNvSpPr>
                <a:spLocks/>
              </p:cNvSpPr>
              <p:nvPr/>
            </p:nvSpPr>
            <p:spPr bwMode="auto">
              <a:xfrm>
                <a:off x="3305" y="1130"/>
                <a:ext cx="45" cy="38"/>
              </a:xfrm>
              <a:custGeom>
                <a:avLst/>
                <a:gdLst>
                  <a:gd name="T0" fmla="*/ 145 w 33"/>
                  <a:gd name="T1" fmla="*/ 11 h 31"/>
                  <a:gd name="T2" fmla="*/ 160 w 33"/>
                  <a:gd name="T3" fmla="*/ 13 h 31"/>
                  <a:gd name="T4" fmla="*/ 180 w 33"/>
                  <a:gd name="T5" fmla="*/ 16 h 31"/>
                  <a:gd name="T6" fmla="*/ 190 w 33"/>
                  <a:gd name="T7" fmla="*/ 25 h 31"/>
                  <a:gd name="T8" fmla="*/ 194 w 33"/>
                  <a:gd name="T9" fmla="*/ 27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8 h 31"/>
                  <a:gd name="T16" fmla="*/ 210 w 33"/>
                  <a:gd name="T17" fmla="*/ 59 h 31"/>
                  <a:gd name="T18" fmla="*/ 210 w 33"/>
                  <a:gd name="T19" fmla="*/ 63 h 31"/>
                  <a:gd name="T20" fmla="*/ 210 w 33"/>
                  <a:gd name="T21" fmla="*/ 74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99 h 31"/>
                  <a:gd name="T28" fmla="*/ 160 w 33"/>
                  <a:gd name="T29" fmla="*/ 107 h 31"/>
                  <a:gd name="T30" fmla="*/ 145 w 33"/>
                  <a:gd name="T31" fmla="*/ 107 h 31"/>
                  <a:gd name="T32" fmla="*/ 139 w 33"/>
                  <a:gd name="T33" fmla="*/ 107 h 31"/>
                  <a:gd name="T34" fmla="*/ 117 w 33"/>
                  <a:gd name="T35" fmla="*/ 107 h 31"/>
                  <a:gd name="T36" fmla="*/ 93 w 33"/>
                  <a:gd name="T37" fmla="*/ 99 h 31"/>
                  <a:gd name="T38" fmla="*/ 76 w 33"/>
                  <a:gd name="T39" fmla="*/ 99 h 31"/>
                  <a:gd name="T40" fmla="*/ 68 w 33"/>
                  <a:gd name="T41" fmla="*/ 94 h 31"/>
                  <a:gd name="T42" fmla="*/ 50 w 33"/>
                  <a:gd name="T43" fmla="*/ 94 h 31"/>
                  <a:gd name="T44" fmla="*/ 48 w 33"/>
                  <a:gd name="T45" fmla="*/ 88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4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49 h 31"/>
                  <a:gd name="T58" fmla="*/ 0 w 33"/>
                  <a:gd name="T59" fmla="*/ 48 h 31"/>
                  <a:gd name="T60" fmla="*/ 1 w 33"/>
                  <a:gd name="T61" fmla="*/ 38 h 31"/>
                  <a:gd name="T62" fmla="*/ 1 w 33"/>
                  <a:gd name="T63" fmla="*/ 27 h 31"/>
                  <a:gd name="T64" fmla="*/ 1 w 33"/>
                  <a:gd name="T65" fmla="*/ 25 h 31"/>
                  <a:gd name="T66" fmla="*/ 1 w 33"/>
                  <a:gd name="T67" fmla="*/ 16 h 31"/>
                  <a:gd name="T68" fmla="*/ 14 w 33"/>
                  <a:gd name="T69" fmla="*/ 13 h 31"/>
                  <a:gd name="T70" fmla="*/ 26 w 33"/>
                  <a:gd name="T71" fmla="*/ 1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 h 31"/>
                  <a:gd name="T88" fmla="*/ 142 w 33"/>
                  <a:gd name="T89" fmla="*/ 1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45"/>
              <p:cNvSpPr>
                <a:spLocks/>
              </p:cNvSpPr>
              <p:nvPr/>
            </p:nvSpPr>
            <p:spPr bwMode="auto">
              <a:xfrm>
                <a:off x="3305" y="10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16 h 31"/>
                  <a:gd name="T4" fmla="*/ 180 w 33"/>
                  <a:gd name="T5" fmla="*/ 21 h 31"/>
                  <a:gd name="T6" fmla="*/ 190 w 33"/>
                  <a:gd name="T7" fmla="*/ 37 h 31"/>
                  <a:gd name="T8" fmla="*/ 194 w 33"/>
                  <a:gd name="T9" fmla="*/ 45 h 31"/>
                  <a:gd name="T10" fmla="*/ 209 w 33"/>
                  <a:gd name="T11" fmla="*/ 50 h 31"/>
                  <a:gd name="T12" fmla="*/ 209 w 33"/>
                  <a:gd name="T13" fmla="*/ 60 h 31"/>
                  <a:gd name="T14" fmla="*/ 210 w 33"/>
                  <a:gd name="T15" fmla="*/ 65 h 31"/>
                  <a:gd name="T16" fmla="*/ 210 w 33"/>
                  <a:gd name="T17" fmla="*/ 79 h 31"/>
                  <a:gd name="T18" fmla="*/ 210 w 33"/>
                  <a:gd name="T19" fmla="*/ 102 h 31"/>
                  <a:gd name="T20" fmla="*/ 210 w 33"/>
                  <a:gd name="T21" fmla="*/ 115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52 h 31"/>
                  <a:gd name="T28" fmla="*/ 160 w 33"/>
                  <a:gd name="T29" fmla="*/ 152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52 h 31"/>
                  <a:gd name="T36" fmla="*/ 93 w 33"/>
                  <a:gd name="T37" fmla="*/ 152 h 31"/>
                  <a:gd name="T38" fmla="*/ 76 w 33"/>
                  <a:gd name="T39" fmla="*/ 151 h 31"/>
                  <a:gd name="T40" fmla="*/ 68 w 33"/>
                  <a:gd name="T41" fmla="*/ 151 h 31"/>
                  <a:gd name="T42" fmla="*/ 50 w 33"/>
                  <a:gd name="T43" fmla="*/ 138 h 31"/>
                  <a:gd name="T44" fmla="*/ 48 w 33"/>
                  <a:gd name="T45" fmla="*/ 138 h 31"/>
                  <a:gd name="T46" fmla="*/ 35 w 33"/>
                  <a:gd name="T47" fmla="*/ 135 h 31"/>
                  <a:gd name="T48" fmla="*/ 26 w 33"/>
                  <a:gd name="T49" fmla="*/ 130 h 31"/>
                  <a:gd name="T50" fmla="*/ 14 w 33"/>
                  <a:gd name="T51" fmla="*/ 115 h 31"/>
                  <a:gd name="T52" fmla="*/ 14 w 33"/>
                  <a:gd name="T53" fmla="*/ 114 h 31"/>
                  <a:gd name="T54" fmla="*/ 1 w 33"/>
                  <a:gd name="T55" fmla="*/ 98 h 31"/>
                  <a:gd name="T56" fmla="*/ 1 w 33"/>
                  <a:gd name="T57" fmla="*/ 79 h 31"/>
                  <a:gd name="T58" fmla="*/ 0 w 33"/>
                  <a:gd name="T59" fmla="*/ 65 h 31"/>
                  <a:gd name="T60" fmla="*/ 1 w 33"/>
                  <a:gd name="T61" fmla="*/ 60 h 31"/>
                  <a:gd name="T62" fmla="*/ 1 w 33"/>
                  <a:gd name="T63" fmla="*/ 45 h 31"/>
                  <a:gd name="T64" fmla="*/ 1 w 33"/>
                  <a:gd name="T65" fmla="*/ 37 h 31"/>
                  <a:gd name="T66" fmla="*/ 1 w 33"/>
                  <a:gd name="T67" fmla="*/ 21 h 31"/>
                  <a:gd name="T68" fmla="*/ 14 w 33"/>
                  <a:gd name="T69" fmla="*/ 16 h 31"/>
                  <a:gd name="T70" fmla="*/ 26 w 33"/>
                  <a:gd name="T71" fmla="*/ 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146"/>
              <p:cNvSpPr>
                <a:spLocks/>
              </p:cNvSpPr>
              <p:nvPr/>
            </p:nvSpPr>
            <p:spPr bwMode="auto">
              <a:xfrm>
                <a:off x="3305" y="1211"/>
                <a:ext cx="45" cy="38"/>
              </a:xfrm>
              <a:custGeom>
                <a:avLst/>
                <a:gdLst>
                  <a:gd name="T0" fmla="*/ 145 w 33"/>
                  <a:gd name="T1" fmla="*/ 1 h 31"/>
                  <a:gd name="T2" fmla="*/ 160 w 33"/>
                  <a:gd name="T3" fmla="*/ 11 h 31"/>
                  <a:gd name="T4" fmla="*/ 180 w 33"/>
                  <a:gd name="T5" fmla="*/ 13 h 31"/>
                  <a:gd name="T6" fmla="*/ 190 w 33"/>
                  <a:gd name="T7" fmla="*/ 25 h 31"/>
                  <a:gd name="T8" fmla="*/ 194 w 33"/>
                  <a:gd name="T9" fmla="*/ 31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7 h 31"/>
                  <a:gd name="T16" fmla="*/ 210 w 33"/>
                  <a:gd name="T17" fmla="*/ 58 h 31"/>
                  <a:gd name="T18" fmla="*/ 210 w 33"/>
                  <a:gd name="T19" fmla="*/ 71 h 31"/>
                  <a:gd name="T20" fmla="*/ 210 w 33"/>
                  <a:gd name="T21" fmla="*/ 77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101 h 31"/>
                  <a:gd name="T28" fmla="*/ 160 w 33"/>
                  <a:gd name="T29" fmla="*/ 101 h 31"/>
                  <a:gd name="T30" fmla="*/ 145 w 33"/>
                  <a:gd name="T31" fmla="*/ 107 h 31"/>
                  <a:gd name="T32" fmla="*/ 139 w 33"/>
                  <a:gd name="T33" fmla="*/ 101 h 31"/>
                  <a:gd name="T34" fmla="*/ 117 w 33"/>
                  <a:gd name="T35" fmla="*/ 101 h 31"/>
                  <a:gd name="T36" fmla="*/ 93 w 33"/>
                  <a:gd name="T37" fmla="*/ 101 h 31"/>
                  <a:gd name="T38" fmla="*/ 76 w 33"/>
                  <a:gd name="T39" fmla="*/ 94 h 31"/>
                  <a:gd name="T40" fmla="*/ 68 w 33"/>
                  <a:gd name="T41" fmla="*/ 94 h 31"/>
                  <a:gd name="T42" fmla="*/ 50 w 33"/>
                  <a:gd name="T43" fmla="*/ 91 h 31"/>
                  <a:gd name="T44" fmla="*/ 48 w 33"/>
                  <a:gd name="T45" fmla="*/ 91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7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58 h 31"/>
                  <a:gd name="T58" fmla="*/ 0 w 33"/>
                  <a:gd name="T59" fmla="*/ 47 h 31"/>
                  <a:gd name="T60" fmla="*/ 1 w 33"/>
                  <a:gd name="T61" fmla="*/ 38 h 31"/>
                  <a:gd name="T62" fmla="*/ 1 w 33"/>
                  <a:gd name="T63" fmla="*/ 31 h 31"/>
                  <a:gd name="T64" fmla="*/ 1 w 33"/>
                  <a:gd name="T65" fmla="*/ 20 h 31"/>
                  <a:gd name="T66" fmla="*/ 1 w 33"/>
                  <a:gd name="T67" fmla="*/ 13 h 31"/>
                  <a:gd name="T68" fmla="*/ 14 w 33"/>
                  <a:gd name="T69" fmla="*/ 11 h 31"/>
                  <a:gd name="T70" fmla="*/ 26 w 33"/>
                  <a:gd name="T71" fmla="*/ 1 h 31"/>
                  <a:gd name="T72" fmla="*/ 35 w 33"/>
                  <a:gd name="T73" fmla="*/ 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1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7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147"/>
              <p:cNvSpPr>
                <a:spLocks/>
              </p:cNvSpPr>
              <p:nvPr/>
            </p:nvSpPr>
            <p:spPr bwMode="auto">
              <a:xfrm>
                <a:off x="3305" y="1168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2 h 31"/>
                  <a:gd name="T6" fmla="*/ 190 w 33"/>
                  <a:gd name="T7" fmla="*/ 32 h 31"/>
                  <a:gd name="T8" fmla="*/ 194 w 33"/>
                  <a:gd name="T9" fmla="*/ 46 h 31"/>
                  <a:gd name="T10" fmla="*/ 209 w 33"/>
                  <a:gd name="T11" fmla="*/ 50 h 31"/>
                  <a:gd name="T12" fmla="*/ 209 w 33"/>
                  <a:gd name="T13" fmla="*/ 53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88 h 31"/>
                  <a:gd name="T20" fmla="*/ 210 w 33"/>
                  <a:gd name="T21" fmla="*/ 9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33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26 h 31"/>
                  <a:gd name="T44" fmla="*/ 48 w 33"/>
                  <a:gd name="T45" fmla="*/ 123 h 31"/>
                  <a:gd name="T46" fmla="*/ 35 w 33"/>
                  <a:gd name="T47" fmla="*/ 123 h 31"/>
                  <a:gd name="T48" fmla="*/ 26 w 33"/>
                  <a:gd name="T49" fmla="*/ 114 h 31"/>
                  <a:gd name="T50" fmla="*/ 14 w 33"/>
                  <a:gd name="T51" fmla="*/ 111 h 31"/>
                  <a:gd name="T52" fmla="*/ 14 w 33"/>
                  <a:gd name="T53" fmla="*/ 97 h 31"/>
                  <a:gd name="T54" fmla="*/ 1 w 33"/>
                  <a:gd name="T55" fmla="*/ 88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2 h 31"/>
                  <a:gd name="T68" fmla="*/ 14 w 33"/>
                  <a:gd name="T69" fmla="*/ 17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1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4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48"/>
              <p:cNvSpPr>
                <a:spLocks/>
              </p:cNvSpPr>
              <p:nvPr/>
            </p:nvSpPr>
            <p:spPr bwMode="auto">
              <a:xfrm>
                <a:off x="3305" y="12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1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6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5 h 31"/>
                  <a:gd name="T48" fmla="*/ 26 w 33"/>
                  <a:gd name="T49" fmla="*/ 135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0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1 h 31"/>
                  <a:gd name="T70" fmla="*/ 26 w 33"/>
                  <a:gd name="T71" fmla="*/ 16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149"/>
              <p:cNvSpPr>
                <a:spLocks/>
              </p:cNvSpPr>
              <p:nvPr/>
            </p:nvSpPr>
            <p:spPr bwMode="auto">
              <a:xfrm>
                <a:off x="3305" y="1249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8 h 31"/>
                  <a:gd name="T6" fmla="*/ 190 w 33"/>
                  <a:gd name="T7" fmla="*/ 32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0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9 h 31"/>
                  <a:gd name="T40" fmla="*/ 68 w 33"/>
                  <a:gd name="T41" fmla="*/ 126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14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7 h 31"/>
                  <a:gd name="T54" fmla="*/ 1 w 33"/>
                  <a:gd name="T55" fmla="*/ 84 h 31"/>
                  <a:gd name="T56" fmla="*/ 1 w 33"/>
                  <a:gd name="T57" fmla="*/ 75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1 h 31"/>
                  <a:gd name="T64" fmla="*/ 1 w 33"/>
                  <a:gd name="T65" fmla="*/ 32 h 31"/>
                  <a:gd name="T66" fmla="*/ 1 w 33"/>
                  <a:gd name="T67" fmla="*/ 17 h 31"/>
                  <a:gd name="T68" fmla="*/ 14 w 33"/>
                  <a:gd name="T69" fmla="*/ 13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150"/>
              <p:cNvSpPr>
                <a:spLocks/>
              </p:cNvSpPr>
              <p:nvPr/>
            </p:nvSpPr>
            <p:spPr bwMode="auto">
              <a:xfrm>
                <a:off x="3305" y="1371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3 h 31"/>
                  <a:gd name="T4" fmla="*/ 180 w 33"/>
                  <a:gd name="T5" fmla="*/ 22 h 31"/>
                  <a:gd name="T6" fmla="*/ 190 w 33"/>
                  <a:gd name="T7" fmla="*/ 36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3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33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33 h 31"/>
                  <a:gd name="T44" fmla="*/ 48 w 33"/>
                  <a:gd name="T45" fmla="*/ 125 h 31"/>
                  <a:gd name="T46" fmla="*/ 35 w 33"/>
                  <a:gd name="T47" fmla="*/ 123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8 h 31"/>
                  <a:gd name="T54" fmla="*/ 1 w 33"/>
                  <a:gd name="T55" fmla="*/ 88 h 31"/>
                  <a:gd name="T56" fmla="*/ 1 w 33"/>
                  <a:gd name="T57" fmla="*/ 75 h 31"/>
                  <a:gd name="T58" fmla="*/ 0 w 33"/>
                  <a:gd name="T59" fmla="*/ 59 h 31"/>
                  <a:gd name="T60" fmla="*/ 1 w 33"/>
                  <a:gd name="T61" fmla="*/ 53 h 31"/>
                  <a:gd name="T62" fmla="*/ 1 w 33"/>
                  <a:gd name="T63" fmla="*/ 41 h 31"/>
                  <a:gd name="T64" fmla="*/ 1 w 33"/>
                  <a:gd name="T65" fmla="*/ 36 h 31"/>
                  <a:gd name="T66" fmla="*/ 1 w 33"/>
                  <a:gd name="T67" fmla="*/ 22 h 31"/>
                  <a:gd name="T68" fmla="*/ 14 w 33"/>
                  <a:gd name="T69" fmla="*/ 13 h 31"/>
                  <a:gd name="T70" fmla="*/ 26 w 33"/>
                  <a:gd name="T71" fmla="*/ 10 h 31"/>
                  <a:gd name="T72" fmla="*/ 35 w 33"/>
                  <a:gd name="T73" fmla="*/ 1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2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151"/>
              <p:cNvSpPr>
                <a:spLocks/>
              </p:cNvSpPr>
              <p:nvPr/>
            </p:nvSpPr>
            <p:spPr bwMode="auto">
              <a:xfrm>
                <a:off x="3305" y="1330"/>
                <a:ext cx="45" cy="41"/>
              </a:xfrm>
              <a:custGeom>
                <a:avLst/>
                <a:gdLst>
                  <a:gd name="T0" fmla="*/ 145 w 33"/>
                  <a:gd name="T1" fmla="*/ 14 h 30"/>
                  <a:gd name="T2" fmla="*/ 160 w 33"/>
                  <a:gd name="T3" fmla="*/ 19 h 30"/>
                  <a:gd name="T4" fmla="*/ 180 w 33"/>
                  <a:gd name="T5" fmla="*/ 36 h 30"/>
                  <a:gd name="T6" fmla="*/ 190 w 33"/>
                  <a:gd name="T7" fmla="*/ 55 h 30"/>
                  <a:gd name="T8" fmla="*/ 194 w 33"/>
                  <a:gd name="T9" fmla="*/ 56 h 30"/>
                  <a:gd name="T10" fmla="*/ 209 w 33"/>
                  <a:gd name="T11" fmla="*/ 67 h 30"/>
                  <a:gd name="T12" fmla="*/ 209 w 33"/>
                  <a:gd name="T13" fmla="*/ 77 h 30"/>
                  <a:gd name="T14" fmla="*/ 210 w 33"/>
                  <a:gd name="T15" fmla="*/ 86 h 30"/>
                  <a:gd name="T16" fmla="*/ 210 w 33"/>
                  <a:gd name="T17" fmla="*/ 105 h 30"/>
                  <a:gd name="T18" fmla="*/ 210 w 33"/>
                  <a:gd name="T19" fmla="*/ 126 h 30"/>
                  <a:gd name="T20" fmla="*/ 210 w 33"/>
                  <a:gd name="T21" fmla="*/ 146 h 30"/>
                  <a:gd name="T22" fmla="*/ 209 w 33"/>
                  <a:gd name="T23" fmla="*/ 172 h 30"/>
                  <a:gd name="T24" fmla="*/ 194 w 33"/>
                  <a:gd name="T25" fmla="*/ 179 h 30"/>
                  <a:gd name="T26" fmla="*/ 180 w 33"/>
                  <a:gd name="T27" fmla="*/ 197 h 30"/>
                  <a:gd name="T28" fmla="*/ 160 w 33"/>
                  <a:gd name="T29" fmla="*/ 197 h 30"/>
                  <a:gd name="T30" fmla="*/ 145 w 33"/>
                  <a:gd name="T31" fmla="*/ 197 h 30"/>
                  <a:gd name="T32" fmla="*/ 139 w 33"/>
                  <a:gd name="T33" fmla="*/ 197 h 30"/>
                  <a:gd name="T34" fmla="*/ 117 w 33"/>
                  <a:gd name="T35" fmla="*/ 197 h 30"/>
                  <a:gd name="T36" fmla="*/ 93 w 33"/>
                  <a:gd name="T37" fmla="*/ 197 h 30"/>
                  <a:gd name="T38" fmla="*/ 76 w 33"/>
                  <a:gd name="T39" fmla="*/ 193 h 30"/>
                  <a:gd name="T40" fmla="*/ 68 w 33"/>
                  <a:gd name="T41" fmla="*/ 193 h 30"/>
                  <a:gd name="T42" fmla="*/ 56 w 33"/>
                  <a:gd name="T43" fmla="*/ 179 h 30"/>
                  <a:gd name="T44" fmla="*/ 48 w 33"/>
                  <a:gd name="T45" fmla="*/ 179 h 30"/>
                  <a:gd name="T46" fmla="*/ 35 w 33"/>
                  <a:gd name="T47" fmla="*/ 172 h 30"/>
                  <a:gd name="T48" fmla="*/ 26 w 33"/>
                  <a:gd name="T49" fmla="*/ 159 h 30"/>
                  <a:gd name="T50" fmla="*/ 14 w 33"/>
                  <a:gd name="T51" fmla="*/ 146 h 30"/>
                  <a:gd name="T52" fmla="*/ 14 w 33"/>
                  <a:gd name="T53" fmla="*/ 144 h 30"/>
                  <a:gd name="T54" fmla="*/ 1 w 33"/>
                  <a:gd name="T55" fmla="*/ 126 h 30"/>
                  <a:gd name="T56" fmla="*/ 1 w 33"/>
                  <a:gd name="T57" fmla="*/ 105 h 30"/>
                  <a:gd name="T58" fmla="*/ 0 w 33"/>
                  <a:gd name="T59" fmla="*/ 86 h 30"/>
                  <a:gd name="T60" fmla="*/ 1 w 33"/>
                  <a:gd name="T61" fmla="*/ 67 h 30"/>
                  <a:gd name="T62" fmla="*/ 1 w 33"/>
                  <a:gd name="T63" fmla="*/ 56 h 30"/>
                  <a:gd name="T64" fmla="*/ 1 w 33"/>
                  <a:gd name="T65" fmla="*/ 40 h 30"/>
                  <a:gd name="T66" fmla="*/ 1 w 33"/>
                  <a:gd name="T67" fmla="*/ 36 h 30"/>
                  <a:gd name="T68" fmla="*/ 14 w 33"/>
                  <a:gd name="T69" fmla="*/ 19 h 30"/>
                  <a:gd name="T70" fmla="*/ 26 w 33"/>
                  <a:gd name="T71" fmla="*/ 14 h 30"/>
                  <a:gd name="T72" fmla="*/ 35 w 33"/>
                  <a:gd name="T73" fmla="*/ 0 h 30"/>
                  <a:gd name="T74" fmla="*/ 48 w 33"/>
                  <a:gd name="T75" fmla="*/ 0 h 30"/>
                  <a:gd name="T76" fmla="*/ 56 w 33"/>
                  <a:gd name="T77" fmla="*/ 0 h 30"/>
                  <a:gd name="T78" fmla="*/ 68 w 33"/>
                  <a:gd name="T79" fmla="*/ 0 h 30"/>
                  <a:gd name="T80" fmla="*/ 89 w 33"/>
                  <a:gd name="T81" fmla="*/ 0 h 30"/>
                  <a:gd name="T82" fmla="*/ 89 w 33"/>
                  <a:gd name="T83" fmla="*/ 0 h 30"/>
                  <a:gd name="T84" fmla="*/ 93 w 33"/>
                  <a:gd name="T85" fmla="*/ 0 h 30"/>
                  <a:gd name="T86" fmla="*/ 104 w 33"/>
                  <a:gd name="T87" fmla="*/ 0 h 30"/>
                  <a:gd name="T88" fmla="*/ 142 w 33"/>
                  <a:gd name="T89" fmla="*/ 14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0">
                    <a:moveTo>
                      <a:pt x="22" y="2"/>
                    </a:moveTo>
                    <a:lnTo>
                      <a:pt x="23" y="2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8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7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2" y="30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Freeform 152"/>
              <p:cNvSpPr>
                <a:spLocks/>
              </p:cNvSpPr>
              <p:nvPr/>
            </p:nvSpPr>
            <p:spPr bwMode="auto">
              <a:xfrm>
                <a:off x="3305" y="1411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45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9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2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2 h 31"/>
                  <a:gd name="T42" fmla="*/ 50 w 33"/>
                  <a:gd name="T43" fmla="*/ 152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5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9 h 31"/>
                  <a:gd name="T60" fmla="*/ 1 w 33"/>
                  <a:gd name="T61" fmla="*/ 65 h 31"/>
                  <a:gd name="T62" fmla="*/ 1 w 33"/>
                  <a:gd name="T63" fmla="*/ 49 h 31"/>
                  <a:gd name="T64" fmla="*/ 1 w 33"/>
                  <a:gd name="T65" fmla="*/ 45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2 h 31"/>
                  <a:gd name="T88" fmla="*/ 117 w 33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Freeform 153"/>
              <p:cNvSpPr>
                <a:spLocks/>
              </p:cNvSpPr>
              <p:nvPr/>
            </p:nvSpPr>
            <p:spPr bwMode="auto">
              <a:xfrm>
                <a:off x="3271" y="1023"/>
                <a:ext cx="34" cy="40"/>
              </a:xfrm>
              <a:custGeom>
                <a:avLst/>
                <a:gdLst>
                  <a:gd name="T0" fmla="*/ 98 w 27"/>
                  <a:gd name="T1" fmla="*/ 125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59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0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96 w 27"/>
                  <a:gd name="T67" fmla="*/ 59 h 31"/>
                  <a:gd name="T68" fmla="*/ 98 w 27"/>
                  <a:gd name="T69" fmla="*/ 68 h 31"/>
                  <a:gd name="T70" fmla="*/ 108 w 27"/>
                  <a:gd name="T71" fmla="*/ 95 h 31"/>
                  <a:gd name="T72" fmla="*/ 108 w 27"/>
                  <a:gd name="T73" fmla="*/ 108 h 31"/>
                  <a:gd name="T74" fmla="*/ 108 w 27"/>
                  <a:gd name="T75" fmla="*/ 111 h 31"/>
                  <a:gd name="T76" fmla="*/ 98 w 27"/>
                  <a:gd name="T77" fmla="*/ 114 h 31"/>
                  <a:gd name="T78" fmla="*/ 98 w 27"/>
                  <a:gd name="T79" fmla="*/ 114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154"/>
              <p:cNvSpPr>
                <a:spLocks/>
              </p:cNvSpPr>
              <p:nvPr/>
            </p:nvSpPr>
            <p:spPr bwMode="auto">
              <a:xfrm>
                <a:off x="3271" y="1063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33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36 h 32"/>
                  <a:gd name="T18" fmla="*/ 47 w 27"/>
                  <a:gd name="T19" fmla="*/ 133 h 32"/>
                  <a:gd name="T20" fmla="*/ 39 w 27"/>
                  <a:gd name="T21" fmla="*/ 124 h 32"/>
                  <a:gd name="T22" fmla="*/ 31 w 27"/>
                  <a:gd name="T23" fmla="*/ 122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9 h 32"/>
                  <a:gd name="T30" fmla="*/ 16 w 27"/>
                  <a:gd name="T31" fmla="*/ 88 h 32"/>
                  <a:gd name="T32" fmla="*/ 13 w 27"/>
                  <a:gd name="T33" fmla="*/ 76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8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7 h 32"/>
                  <a:gd name="T60" fmla="*/ 74 w 27"/>
                  <a:gd name="T61" fmla="*/ 28 h 32"/>
                  <a:gd name="T62" fmla="*/ 76 w 27"/>
                  <a:gd name="T63" fmla="*/ 31 h 32"/>
                  <a:gd name="T64" fmla="*/ 84 w 27"/>
                  <a:gd name="T65" fmla="*/ 46 h 32"/>
                  <a:gd name="T66" fmla="*/ 96 w 27"/>
                  <a:gd name="T67" fmla="*/ 59 h 32"/>
                  <a:gd name="T68" fmla="*/ 98 w 27"/>
                  <a:gd name="T69" fmla="*/ 76 h 32"/>
                  <a:gd name="T70" fmla="*/ 108 w 27"/>
                  <a:gd name="T71" fmla="*/ 95 h 32"/>
                  <a:gd name="T72" fmla="*/ 108 w 27"/>
                  <a:gd name="T73" fmla="*/ 106 h 32"/>
                  <a:gd name="T74" fmla="*/ 108 w 27"/>
                  <a:gd name="T75" fmla="*/ 106 h 32"/>
                  <a:gd name="T76" fmla="*/ 98 w 27"/>
                  <a:gd name="T77" fmla="*/ 111 h 32"/>
                  <a:gd name="T78" fmla="*/ 98 w 27"/>
                  <a:gd name="T79" fmla="*/ 12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155"/>
              <p:cNvSpPr>
                <a:spLocks/>
              </p:cNvSpPr>
              <p:nvPr/>
            </p:nvSpPr>
            <p:spPr bwMode="auto">
              <a:xfrm>
                <a:off x="3271" y="1104"/>
                <a:ext cx="34" cy="41"/>
              </a:xfrm>
              <a:custGeom>
                <a:avLst/>
                <a:gdLst>
                  <a:gd name="T0" fmla="*/ 98 w 27"/>
                  <a:gd name="T1" fmla="*/ 152 h 31"/>
                  <a:gd name="T2" fmla="*/ 96 w 27"/>
                  <a:gd name="T3" fmla="*/ 163 h 31"/>
                  <a:gd name="T4" fmla="*/ 87 w 27"/>
                  <a:gd name="T5" fmla="*/ 164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63 h 31"/>
                  <a:gd name="T20" fmla="*/ 39 w 27"/>
                  <a:gd name="T21" fmla="*/ 152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65 h 31"/>
                  <a:gd name="T38" fmla="*/ 1 w 27"/>
                  <a:gd name="T39" fmla="*/ 37 h 31"/>
                  <a:gd name="T40" fmla="*/ 1 w 27"/>
                  <a:gd name="T41" fmla="*/ 28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8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87 w 27"/>
                  <a:gd name="T67" fmla="*/ 50 h 31"/>
                  <a:gd name="T68" fmla="*/ 87 w 27"/>
                  <a:gd name="T69" fmla="*/ 65 h 31"/>
                  <a:gd name="T70" fmla="*/ 96 w 27"/>
                  <a:gd name="T71" fmla="*/ 77 h 31"/>
                  <a:gd name="T72" fmla="*/ 98 w 27"/>
                  <a:gd name="T73" fmla="*/ 86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5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8 h 31"/>
                  <a:gd name="T86" fmla="*/ 98 w 27"/>
                  <a:gd name="T87" fmla="*/ 14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9"/>
                    </a:lnTo>
                    <a:lnTo>
                      <a:pt x="24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6"/>
                    </a:lnTo>
                    <a:lnTo>
                      <a:pt x="25" y="17"/>
                    </a:lnTo>
                    <a:lnTo>
                      <a:pt x="25" y="19"/>
                    </a:lnTo>
                    <a:lnTo>
                      <a:pt x="27" y="20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156"/>
              <p:cNvSpPr>
                <a:spLocks/>
              </p:cNvSpPr>
              <p:nvPr/>
            </p:nvSpPr>
            <p:spPr bwMode="auto">
              <a:xfrm>
                <a:off x="3271" y="1145"/>
                <a:ext cx="34" cy="42"/>
              </a:xfrm>
              <a:custGeom>
                <a:avLst/>
                <a:gdLst>
                  <a:gd name="T0" fmla="*/ 98 w 27"/>
                  <a:gd name="T1" fmla="*/ 123 h 33"/>
                  <a:gd name="T2" fmla="*/ 96 w 27"/>
                  <a:gd name="T3" fmla="*/ 126 h 33"/>
                  <a:gd name="T4" fmla="*/ 87 w 27"/>
                  <a:gd name="T5" fmla="*/ 131 h 33"/>
                  <a:gd name="T6" fmla="*/ 84 w 27"/>
                  <a:gd name="T7" fmla="*/ 137 h 33"/>
                  <a:gd name="T8" fmla="*/ 76 w 27"/>
                  <a:gd name="T9" fmla="*/ 137 h 33"/>
                  <a:gd name="T10" fmla="*/ 74 w 27"/>
                  <a:gd name="T11" fmla="*/ 137 h 33"/>
                  <a:gd name="T12" fmla="*/ 67 w 27"/>
                  <a:gd name="T13" fmla="*/ 137 h 33"/>
                  <a:gd name="T14" fmla="*/ 60 w 27"/>
                  <a:gd name="T15" fmla="*/ 137 h 33"/>
                  <a:gd name="T16" fmla="*/ 48 w 27"/>
                  <a:gd name="T17" fmla="*/ 131 h 33"/>
                  <a:gd name="T18" fmla="*/ 47 w 27"/>
                  <a:gd name="T19" fmla="*/ 126 h 33"/>
                  <a:gd name="T20" fmla="*/ 39 w 27"/>
                  <a:gd name="T21" fmla="*/ 123 h 33"/>
                  <a:gd name="T22" fmla="*/ 31 w 27"/>
                  <a:gd name="T23" fmla="*/ 123 h 33"/>
                  <a:gd name="T24" fmla="*/ 31 w 27"/>
                  <a:gd name="T25" fmla="*/ 113 h 33"/>
                  <a:gd name="T26" fmla="*/ 29 w 27"/>
                  <a:gd name="T27" fmla="*/ 108 h 33"/>
                  <a:gd name="T28" fmla="*/ 20 w 27"/>
                  <a:gd name="T29" fmla="*/ 97 h 33"/>
                  <a:gd name="T30" fmla="*/ 16 w 27"/>
                  <a:gd name="T31" fmla="*/ 95 h 33"/>
                  <a:gd name="T32" fmla="*/ 13 w 27"/>
                  <a:gd name="T33" fmla="*/ 81 h 33"/>
                  <a:gd name="T34" fmla="*/ 1 w 27"/>
                  <a:gd name="T35" fmla="*/ 60 h 33"/>
                  <a:gd name="T36" fmla="*/ 1 w 27"/>
                  <a:gd name="T37" fmla="*/ 50 h 33"/>
                  <a:gd name="T38" fmla="*/ 1 w 27"/>
                  <a:gd name="T39" fmla="*/ 37 h 33"/>
                  <a:gd name="T40" fmla="*/ 1 w 27"/>
                  <a:gd name="T41" fmla="*/ 28 h 33"/>
                  <a:gd name="T42" fmla="*/ 13 w 27"/>
                  <a:gd name="T43" fmla="*/ 13 h 33"/>
                  <a:gd name="T44" fmla="*/ 16 w 27"/>
                  <a:gd name="T45" fmla="*/ 10 h 33"/>
                  <a:gd name="T46" fmla="*/ 20 w 27"/>
                  <a:gd name="T47" fmla="*/ 10 h 33"/>
                  <a:gd name="T48" fmla="*/ 29 w 27"/>
                  <a:gd name="T49" fmla="*/ 0 h 33"/>
                  <a:gd name="T50" fmla="*/ 39 w 27"/>
                  <a:gd name="T51" fmla="*/ 10 h 33"/>
                  <a:gd name="T52" fmla="*/ 48 w 27"/>
                  <a:gd name="T53" fmla="*/ 10 h 33"/>
                  <a:gd name="T54" fmla="*/ 59 w 27"/>
                  <a:gd name="T55" fmla="*/ 13 h 33"/>
                  <a:gd name="T56" fmla="*/ 60 w 27"/>
                  <a:gd name="T57" fmla="*/ 22 h 33"/>
                  <a:gd name="T58" fmla="*/ 67 w 27"/>
                  <a:gd name="T59" fmla="*/ 28 h 33"/>
                  <a:gd name="T60" fmla="*/ 74 w 27"/>
                  <a:gd name="T61" fmla="*/ 29 h 33"/>
                  <a:gd name="T62" fmla="*/ 76 w 27"/>
                  <a:gd name="T63" fmla="*/ 37 h 33"/>
                  <a:gd name="T64" fmla="*/ 84 w 27"/>
                  <a:gd name="T65" fmla="*/ 46 h 33"/>
                  <a:gd name="T66" fmla="*/ 96 w 27"/>
                  <a:gd name="T67" fmla="*/ 60 h 33"/>
                  <a:gd name="T68" fmla="*/ 98 w 27"/>
                  <a:gd name="T69" fmla="*/ 75 h 33"/>
                  <a:gd name="T70" fmla="*/ 108 w 27"/>
                  <a:gd name="T71" fmla="*/ 95 h 33"/>
                  <a:gd name="T72" fmla="*/ 108 w 27"/>
                  <a:gd name="T73" fmla="*/ 103 h 33"/>
                  <a:gd name="T74" fmla="*/ 108 w 27"/>
                  <a:gd name="T75" fmla="*/ 108 h 33"/>
                  <a:gd name="T76" fmla="*/ 98 w 27"/>
                  <a:gd name="T77" fmla="*/ 108 h 33"/>
                  <a:gd name="T78" fmla="*/ 98 w 27"/>
                  <a:gd name="T79" fmla="*/ 11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9"/>
                    </a:moveTo>
                    <a:lnTo>
                      <a:pt x="25" y="29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30"/>
                    </a:lnTo>
                    <a:lnTo>
                      <a:pt x="10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2"/>
                    </a:lnTo>
                    <a:lnTo>
                      <a:pt x="24" y="14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157"/>
              <p:cNvSpPr>
                <a:spLocks/>
              </p:cNvSpPr>
              <p:nvPr/>
            </p:nvSpPr>
            <p:spPr bwMode="auto">
              <a:xfrm>
                <a:off x="3271" y="1187"/>
                <a:ext cx="34" cy="40"/>
              </a:xfrm>
              <a:custGeom>
                <a:avLst/>
                <a:gdLst>
                  <a:gd name="T0" fmla="*/ 98 w 27"/>
                  <a:gd name="T1" fmla="*/ 108 h 32"/>
                  <a:gd name="T2" fmla="*/ 96 w 27"/>
                  <a:gd name="T3" fmla="*/ 110 h 32"/>
                  <a:gd name="T4" fmla="*/ 87 w 27"/>
                  <a:gd name="T5" fmla="*/ 119 h 32"/>
                  <a:gd name="T6" fmla="*/ 84 w 27"/>
                  <a:gd name="T7" fmla="*/ 119 h 32"/>
                  <a:gd name="T8" fmla="*/ 76 w 27"/>
                  <a:gd name="T9" fmla="*/ 124 h 32"/>
                  <a:gd name="T10" fmla="*/ 74 w 27"/>
                  <a:gd name="T11" fmla="*/ 124 h 32"/>
                  <a:gd name="T12" fmla="*/ 67 w 27"/>
                  <a:gd name="T13" fmla="*/ 124 h 32"/>
                  <a:gd name="T14" fmla="*/ 60 w 27"/>
                  <a:gd name="T15" fmla="*/ 119 h 32"/>
                  <a:gd name="T16" fmla="*/ 48 w 27"/>
                  <a:gd name="T17" fmla="*/ 119 h 32"/>
                  <a:gd name="T18" fmla="*/ 47 w 27"/>
                  <a:gd name="T19" fmla="*/ 110 h 32"/>
                  <a:gd name="T20" fmla="*/ 39 w 27"/>
                  <a:gd name="T21" fmla="*/ 108 h 32"/>
                  <a:gd name="T22" fmla="*/ 31 w 27"/>
                  <a:gd name="T23" fmla="*/ 106 h 32"/>
                  <a:gd name="T24" fmla="*/ 31 w 27"/>
                  <a:gd name="T25" fmla="*/ 95 h 32"/>
                  <a:gd name="T26" fmla="*/ 29 w 27"/>
                  <a:gd name="T27" fmla="*/ 94 h 32"/>
                  <a:gd name="T28" fmla="*/ 20 w 27"/>
                  <a:gd name="T29" fmla="*/ 86 h 32"/>
                  <a:gd name="T30" fmla="*/ 16 w 27"/>
                  <a:gd name="T31" fmla="*/ 75 h 32"/>
                  <a:gd name="T32" fmla="*/ 13 w 27"/>
                  <a:gd name="T33" fmla="*/ 64 h 32"/>
                  <a:gd name="T34" fmla="*/ 1 w 27"/>
                  <a:gd name="T35" fmla="*/ 56 h 32"/>
                  <a:gd name="T36" fmla="*/ 1 w 27"/>
                  <a:gd name="T37" fmla="*/ 45 h 32"/>
                  <a:gd name="T38" fmla="*/ 1 w 27"/>
                  <a:gd name="T39" fmla="*/ 31 h 32"/>
                  <a:gd name="T40" fmla="*/ 1 w 27"/>
                  <a:gd name="T41" fmla="*/ 20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6 h 32"/>
                  <a:gd name="T60" fmla="*/ 74 w 27"/>
                  <a:gd name="T61" fmla="*/ 20 h 32"/>
                  <a:gd name="T62" fmla="*/ 76 w 27"/>
                  <a:gd name="T63" fmla="*/ 29 h 32"/>
                  <a:gd name="T64" fmla="*/ 84 w 27"/>
                  <a:gd name="T65" fmla="*/ 39 h 32"/>
                  <a:gd name="T66" fmla="*/ 96 w 27"/>
                  <a:gd name="T67" fmla="*/ 48 h 32"/>
                  <a:gd name="T68" fmla="*/ 98 w 27"/>
                  <a:gd name="T69" fmla="*/ 64 h 32"/>
                  <a:gd name="T70" fmla="*/ 108 w 27"/>
                  <a:gd name="T71" fmla="*/ 80 h 32"/>
                  <a:gd name="T72" fmla="*/ 108 w 27"/>
                  <a:gd name="T73" fmla="*/ 94 h 32"/>
                  <a:gd name="T74" fmla="*/ 108 w 27"/>
                  <a:gd name="T75" fmla="*/ 94 h 32"/>
                  <a:gd name="T76" fmla="*/ 98 w 27"/>
                  <a:gd name="T77" fmla="*/ 95 h 32"/>
                  <a:gd name="T78" fmla="*/ 98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158"/>
              <p:cNvSpPr>
                <a:spLocks/>
              </p:cNvSpPr>
              <p:nvPr/>
            </p:nvSpPr>
            <p:spPr bwMode="auto">
              <a:xfrm>
                <a:off x="3271" y="1227"/>
                <a:ext cx="34" cy="41"/>
              </a:xfrm>
              <a:custGeom>
                <a:avLst/>
                <a:gdLst>
                  <a:gd name="T0" fmla="*/ 98 w 27"/>
                  <a:gd name="T1" fmla="*/ 151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96 w 27"/>
                  <a:gd name="T67" fmla="*/ 66 h 31"/>
                  <a:gd name="T68" fmla="*/ 98 w 27"/>
                  <a:gd name="T69" fmla="*/ 87 h 31"/>
                  <a:gd name="T70" fmla="*/ 108 w 27"/>
                  <a:gd name="T71" fmla="*/ 114 h 31"/>
                  <a:gd name="T72" fmla="*/ 108 w 27"/>
                  <a:gd name="T73" fmla="*/ 123 h 31"/>
                  <a:gd name="T74" fmla="*/ 108 w 27"/>
                  <a:gd name="T75" fmla="*/ 130 h 31"/>
                  <a:gd name="T76" fmla="*/ 98 w 27"/>
                  <a:gd name="T77" fmla="*/ 138 h 31"/>
                  <a:gd name="T78" fmla="*/ 98 w 27"/>
                  <a:gd name="T79" fmla="*/ 14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9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159"/>
              <p:cNvSpPr>
                <a:spLocks/>
              </p:cNvSpPr>
              <p:nvPr/>
            </p:nvSpPr>
            <p:spPr bwMode="auto">
              <a:xfrm>
                <a:off x="3271" y="1268"/>
                <a:ext cx="34" cy="43"/>
              </a:xfrm>
              <a:custGeom>
                <a:avLst/>
                <a:gdLst>
                  <a:gd name="T0" fmla="*/ 98 w 27"/>
                  <a:gd name="T1" fmla="*/ 134 h 33"/>
                  <a:gd name="T2" fmla="*/ 96 w 27"/>
                  <a:gd name="T3" fmla="*/ 146 h 33"/>
                  <a:gd name="T4" fmla="*/ 87 w 27"/>
                  <a:gd name="T5" fmla="*/ 151 h 33"/>
                  <a:gd name="T6" fmla="*/ 84 w 27"/>
                  <a:gd name="T7" fmla="*/ 162 h 33"/>
                  <a:gd name="T8" fmla="*/ 76 w 27"/>
                  <a:gd name="T9" fmla="*/ 162 h 33"/>
                  <a:gd name="T10" fmla="*/ 74 w 27"/>
                  <a:gd name="T11" fmla="*/ 162 h 33"/>
                  <a:gd name="T12" fmla="*/ 67 w 27"/>
                  <a:gd name="T13" fmla="*/ 162 h 33"/>
                  <a:gd name="T14" fmla="*/ 60 w 27"/>
                  <a:gd name="T15" fmla="*/ 162 h 33"/>
                  <a:gd name="T16" fmla="*/ 48 w 27"/>
                  <a:gd name="T17" fmla="*/ 151 h 33"/>
                  <a:gd name="T18" fmla="*/ 47 w 27"/>
                  <a:gd name="T19" fmla="*/ 146 h 33"/>
                  <a:gd name="T20" fmla="*/ 39 w 27"/>
                  <a:gd name="T21" fmla="*/ 134 h 33"/>
                  <a:gd name="T22" fmla="*/ 31 w 27"/>
                  <a:gd name="T23" fmla="*/ 134 h 33"/>
                  <a:gd name="T24" fmla="*/ 31 w 27"/>
                  <a:gd name="T25" fmla="*/ 133 h 33"/>
                  <a:gd name="T26" fmla="*/ 29 w 27"/>
                  <a:gd name="T27" fmla="*/ 116 h 33"/>
                  <a:gd name="T28" fmla="*/ 20 w 27"/>
                  <a:gd name="T29" fmla="*/ 112 h 33"/>
                  <a:gd name="T30" fmla="*/ 16 w 27"/>
                  <a:gd name="T31" fmla="*/ 96 h 33"/>
                  <a:gd name="T32" fmla="*/ 13 w 27"/>
                  <a:gd name="T33" fmla="*/ 85 h 33"/>
                  <a:gd name="T34" fmla="*/ 1 w 27"/>
                  <a:gd name="T35" fmla="*/ 66 h 33"/>
                  <a:gd name="T36" fmla="*/ 1 w 27"/>
                  <a:gd name="T37" fmla="*/ 51 h 33"/>
                  <a:gd name="T38" fmla="*/ 1 w 27"/>
                  <a:gd name="T39" fmla="*/ 46 h 33"/>
                  <a:gd name="T40" fmla="*/ 1 w 27"/>
                  <a:gd name="T41" fmla="*/ 29 h 33"/>
                  <a:gd name="T42" fmla="*/ 13 w 27"/>
                  <a:gd name="T43" fmla="*/ 16 h 33"/>
                  <a:gd name="T44" fmla="*/ 16 w 27"/>
                  <a:gd name="T45" fmla="*/ 12 h 33"/>
                  <a:gd name="T46" fmla="*/ 20 w 27"/>
                  <a:gd name="T47" fmla="*/ 12 h 33"/>
                  <a:gd name="T48" fmla="*/ 29 w 27"/>
                  <a:gd name="T49" fmla="*/ 0 h 33"/>
                  <a:gd name="T50" fmla="*/ 39 w 27"/>
                  <a:gd name="T51" fmla="*/ 0 h 33"/>
                  <a:gd name="T52" fmla="*/ 48 w 27"/>
                  <a:gd name="T53" fmla="*/ 12 h 33"/>
                  <a:gd name="T54" fmla="*/ 59 w 27"/>
                  <a:gd name="T55" fmla="*/ 16 h 33"/>
                  <a:gd name="T56" fmla="*/ 60 w 27"/>
                  <a:gd name="T57" fmla="*/ 21 h 33"/>
                  <a:gd name="T58" fmla="*/ 67 w 27"/>
                  <a:gd name="T59" fmla="*/ 29 h 33"/>
                  <a:gd name="T60" fmla="*/ 74 w 27"/>
                  <a:gd name="T61" fmla="*/ 35 h 33"/>
                  <a:gd name="T62" fmla="*/ 76 w 27"/>
                  <a:gd name="T63" fmla="*/ 46 h 33"/>
                  <a:gd name="T64" fmla="*/ 84 w 27"/>
                  <a:gd name="T65" fmla="*/ 50 h 33"/>
                  <a:gd name="T66" fmla="*/ 96 w 27"/>
                  <a:gd name="T67" fmla="*/ 65 h 33"/>
                  <a:gd name="T68" fmla="*/ 98 w 27"/>
                  <a:gd name="T69" fmla="*/ 85 h 33"/>
                  <a:gd name="T70" fmla="*/ 108 w 27"/>
                  <a:gd name="T71" fmla="*/ 102 h 33"/>
                  <a:gd name="T72" fmla="*/ 108 w 27"/>
                  <a:gd name="T73" fmla="*/ 116 h 33"/>
                  <a:gd name="T74" fmla="*/ 108 w 27"/>
                  <a:gd name="T75" fmla="*/ 125 h 33"/>
                  <a:gd name="T76" fmla="*/ 98 w 27"/>
                  <a:gd name="T77" fmla="*/ 125 h 33"/>
                  <a:gd name="T78" fmla="*/ 98 w 27"/>
                  <a:gd name="T79" fmla="*/ 13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8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1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160"/>
              <p:cNvSpPr>
                <a:spLocks/>
              </p:cNvSpPr>
              <p:nvPr/>
            </p:nvSpPr>
            <p:spPr bwMode="auto">
              <a:xfrm>
                <a:off x="3271" y="1311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27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27 h 32"/>
                  <a:gd name="T18" fmla="*/ 47 w 27"/>
                  <a:gd name="T19" fmla="*/ 127 h 32"/>
                  <a:gd name="T20" fmla="*/ 39 w 27"/>
                  <a:gd name="T21" fmla="*/ 124 h 32"/>
                  <a:gd name="T22" fmla="*/ 31 w 27"/>
                  <a:gd name="T23" fmla="*/ 113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7 h 32"/>
                  <a:gd name="T30" fmla="*/ 16 w 27"/>
                  <a:gd name="T31" fmla="*/ 83 h 32"/>
                  <a:gd name="T32" fmla="*/ 13 w 27"/>
                  <a:gd name="T33" fmla="*/ 74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2 h 32"/>
                  <a:gd name="T42" fmla="*/ 13 w 27"/>
                  <a:gd name="T43" fmla="*/ 10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0 h 32"/>
                  <a:gd name="T58" fmla="*/ 67 w 27"/>
                  <a:gd name="T59" fmla="*/ 17 h 32"/>
                  <a:gd name="T60" fmla="*/ 74 w 27"/>
                  <a:gd name="T61" fmla="*/ 22 h 32"/>
                  <a:gd name="T62" fmla="*/ 76 w 27"/>
                  <a:gd name="T63" fmla="*/ 31 h 32"/>
                  <a:gd name="T64" fmla="*/ 84 w 27"/>
                  <a:gd name="T65" fmla="*/ 36 h 32"/>
                  <a:gd name="T66" fmla="*/ 87 w 27"/>
                  <a:gd name="T67" fmla="*/ 40 h 32"/>
                  <a:gd name="T68" fmla="*/ 87 w 27"/>
                  <a:gd name="T69" fmla="*/ 51 h 32"/>
                  <a:gd name="T70" fmla="*/ 96 w 27"/>
                  <a:gd name="T71" fmla="*/ 60 h 32"/>
                  <a:gd name="T72" fmla="*/ 98 w 27"/>
                  <a:gd name="T73" fmla="*/ 65 h 32"/>
                  <a:gd name="T74" fmla="*/ 98 w 27"/>
                  <a:gd name="T75" fmla="*/ 77 h 32"/>
                  <a:gd name="T76" fmla="*/ 108 w 27"/>
                  <a:gd name="T77" fmla="*/ 83 h 32"/>
                  <a:gd name="T78" fmla="*/ 108 w 27"/>
                  <a:gd name="T79" fmla="*/ 97 h 32"/>
                  <a:gd name="T80" fmla="*/ 108 w 27"/>
                  <a:gd name="T81" fmla="*/ 106 h 32"/>
                  <a:gd name="T82" fmla="*/ 108 w 27"/>
                  <a:gd name="T83" fmla="*/ 106 h 32"/>
                  <a:gd name="T84" fmla="*/ 98 w 27"/>
                  <a:gd name="T85" fmla="*/ 111 h 32"/>
                  <a:gd name="T86" fmla="*/ 98 w 27"/>
                  <a:gd name="T87" fmla="*/ 11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161"/>
              <p:cNvSpPr>
                <a:spLocks/>
              </p:cNvSpPr>
              <p:nvPr/>
            </p:nvSpPr>
            <p:spPr bwMode="auto">
              <a:xfrm>
                <a:off x="3271" y="1352"/>
                <a:ext cx="34" cy="40"/>
              </a:xfrm>
              <a:custGeom>
                <a:avLst/>
                <a:gdLst>
                  <a:gd name="T0" fmla="*/ 98 w 27"/>
                  <a:gd name="T1" fmla="*/ 126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65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87 w 27"/>
                  <a:gd name="T67" fmla="*/ 46 h 31"/>
                  <a:gd name="T68" fmla="*/ 87 w 27"/>
                  <a:gd name="T69" fmla="*/ 50 h 31"/>
                  <a:gd name="T70" fmla="*/ 96 w 27"/>
                  <a:gd name="T71" fmla="*/ 65 h 31"/>
                  <a:gd name="T72" fmla="*/ 98 w 27"/>
                  <a:gd name="T73" fmla="*/ 68 h 31"/>
                  <a:gd name="T74" fmla="*/ 98 w 27"/>
                  <a:gd name="T75" fmla="*/ 76 h 31"/>
                  <a:gd name="T76" fmla="*/ 108 w 27"/>
                  <a:gd name="T77" fmla="*/ 95 h 31"/>
                  <a:gd name="T78" fmla="*/ 108 w 27"/>
                  <a:gd name="T79" fmla="*/ 97 h 31"/>
                  <a:gd name="T80" fmla="*/ 108 w 27"/>
                  <a:gd name="T81" fmla="*/ 108 h 31"/>
                  <a:gd name="T82" fmla="*/ 108 w 27"/>
                  <a:gd name="T83" fmla="*/ 111 h 31"/>
                  <a:gd name="T84" fmla="*/ 98 w 27"/>
                  <a:gd name="T85" fmla="*/ 114 h 31"/>
                  <a:gd name="T86" fmla="*/ 98 w 27"/>
                  <a:gd name="T87" fmla="*/ 114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162"/>
              <p:cNvSpPr>
                <a:spLocks/>
              </p:cNvSpPr>
              <p:nvPr/>
            </p:nvSpPr>
            <p:spPr bwMode="auto">
              <a:xfrm>
                <a:off x="3271" y="1390"/>
                <a:ext cx="31" cy="43"/>
              </a:xfrm>
              <a:custGeom>
                <a:avLst/>
                <a:gdLst>
                  <a:gd name="T0" fmla="*/ 89 w 25"/>
                  <a:gd name="T1" fmla="*/ 168 h 32"/>
                  <a:gd name="T2" fmla="*/ 88 w 25"/>
                  <a:gd name="T3" fmla="*/ 169 h 32"/>
                  <a:gd name="T4" fmla="*/ 78 w 25"/>
                  <a:gd name="T5" fmla="*/ 183 h 32"/>
                  <a:gd name="T6" fmla="*/ 77 w 25"/>
                  <a:gd name="T7" fmla="*/ 183 h 32"/>
                  <a:gd name="T8" fmla="*/ 71 w 25"/>
                  <a:gd name="T9" fmla="*/ 189 h 32"/>
                  <a:gd name="T10" fmla="*/ 63 w 25"/>
                  <a:gd name="T11" fmla="*/ 189 h 32"/>
                  <a:gd name="T12" fmla="*/ 62 w 25"/>
                  <a:gd name="T13" fmla="*/ 189 h 32"/>
                  <a:gd name="T14" fmla="*/ 50 w 25"/>
                  <a:gd name="T15" fmla="*/ 183 h 32"/>
                  <a:gd name="T16" fmla="*/ 46 w 25"/>
                  <a:gd name="T17" fmla="*/ 183 h 32"/>
                  <a:gd name="T18" fmla="*/ 40 w 25"/>
                  <a:gd name="T19" fmla="*/ 169 h 32"/>
                  <a:gd name="T20" fmla="*/ 37 w 25"/>
                  <a:gd name="T21" fmla="*/ 168 h 32"/>
                  <a:gd name="T22" fmla="*/ 30 w 25"/>
                  <a:gd name="T23" fmla="*/ 153 h 32"/>
                  <a:gd name="T24" fmla="*/ 26 w 25"/>
                  <a:gd name="T25" fmla="*/ 151 h 32"/>
                  <a:gd name="T26" fmla="*/ 17 w 25"/>
                  <a:gd name="T27" fmla="*/ 141 h 32"/>
                  <a:gd name="T28" fmla="*/ 14 w 25"/>
                  <a:gd name="T29" fmla="*/ 132 h 32"/>
                  <a:gd name="T30" fmla="*/ 11 w 25"/>
                  <a:gd name="T31" fmla="*/ 114 h 32"/>
                  <a:gd name="T32" fmla="*/ 11 w 25"/>
                  <a:gd name="T33" fmla="*/ 98 h 32"/>
                  <a:gd name="T34" fmla="*/ 1 w 25"/>
                  <a:gd name="T35" fmla="*/ 85 h 32"/>
                  <a:gd name="T36" fmla="*/ 0 w 25"/>
                  <a:gd name="T37" fmla="*/ 65 h 32"/>
                  <a:gd name="T38" fmla="*/ 0 w 25"/>
                  <a:gd name="T39" fmla="*/ 48 h 32"/>
                  <a:gd name="T40" fmla="*/ 1 w 25"/>
                  <a:gd name="T41" fmla="*/ 30 h 32"/>
                  <a:gd name="T42" fmla="*/ 1 w 25"/>
                  <a:gd name="T43" fmla="*/ 12 h 32"/>
                  <a:gd name="T44" fmla="*/ 14 w 25"/>
                  <a:gd name="T45" fmla="*/ 1 h 32"/>
                  <a:gd name="T46" fmla="*/ 17 w 25"/>
                  <a:gd name="T47" fmla="*/ 0 h 32"/>
                  <a:gd name="T48" fmla="*/ 26 w 25"/>
                  <a:gd name="T49" fmla="*/ 0 h 32"/>
                  <a:gd name="T50" fmla="*/ 37 w 25"/>
                  <a:gd name="T51" fmla="*/ 0 h 32"/>
                  <a:gd name="T52" fmla="*/ 40 w 25"/>
                  <a:gd name="T53" fmla="*/ 1 h 32"/>
                  <a:gd name="T54" fmla="*/ 50 w 25"/>
                  <a:gd name="T55" fmla="*/ 1 h 32"/>
                  <a:gd name="T56" fmla="*/ 57 w 25"/>
                  <a:gd name="T57" fmla="*/ 12 h 32"/>
                  <a:gd name="T58" fmla="*/ 62 w 25"/>
                  <a:gd name="T59" fmla="*/ 22 h 32"/>
                  <a:gd name="T60" fmla="*/ 63 w 25"/>
                  <a:gd name="T61" fmla="*/ 30 h 32"/>
                  <a:gd name="T62" fmla="*/ 71 w 25"/>
                  <a:gd name="T63" fmla="*/ 40 h 32"/>
                  <a:gd name="T64" fmla="*/ 77 w 25"/>
                  <a:gd name="T65" fmla="*/ 48 h 32"/>
                  <a:gd name="T66" fmla="*/ 78 w 25"/>
                  <a:gd name="T67" fmla="*/ 54 h 32"/>
                  <a:gd name="T68" fmla="*/ 78 w 25"/>
                  <a:gd name="T69" fmla="*/ 73 h 32"/>
                  <a:gd name="T70" fmla="*/ 88 w 25"/>
                  <a:gd name="T71" fmla="*/ 85 h 32"/>
                  <a:gd name="T72" fmla="*/ 89 w 25"/>
                  <a:gd name="T73" fmla="*/ 87 h 32"/>
                  <a:gd name="T74" fmla="*/ 89 w 25"/>
                  <a:gd name="T75" fmla="*/ 105 h 32"/>
                  <a:gd name="T76" fmla="*/ 89 w 25"/>
                  <a:gd name="T77" fmla="*/ 114 h 32"/>
                  <a:gd name="T78" fmla="*/ 89 w 25"/>
                  <a:gd name="T79" fmla="*/ 132 h 32"/>
                  <a:gd name="T80" fmla="*/ 89 w 25"/>
                  <a:gd name="T81" fmla="*/ 141 h 32"/>
                  <a:gd name="T82" fmla="*/ 89 w 25"/>
                  <a:gd name="T83" fmla="*/ 141 h 32"/>
                  <a:gd name="T84" fmla="*/ 89 w 25"/>
                  <a:gd name="T85" fmla="*/ 151 h 32"/>
                  <a:gd name="T86" fmla="*/ 89 w 25"/>
                  <a:gd name="T87" fmla="*/ 15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5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29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5" y="24"/>
                    </a:lnTo>
                    <a:lnTo>
                      <a:pt x="4" y="22"/>
                    </a:lnTo>
                    <a:lnTo>
                      <a:pt x="4" y="21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5" y="21"/>
                    </a:lnTo>
                    <a:lnTo>
                      <a:pt x="25" y="22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63"/>
              <p:cNvSpPr>
                <a:spLocks/>
              </p:cNvSpPr>
              <p:nvPr/>
            </p:nvSpPr>
            <p:spPr bwMode="auto">
              <a:xfrm>
                <a:off x="3259" y="1069"/>
                <a:ext cx="12" cy="40"/>
              </a:xfrm>
              <a:custGeom>
                <a:avLst/>
                <a:gdLst>
                  <a:gd name="T0" fmla="*/ 106 w 7"/>
                  <a:gd name="T1" fmla="*/ 17 h 31"/>
                  <a:gd name="T2" fmla="*/ 106 w 7"/>
                  <a:gd name="T3" fmla="*/ 32 h 31"/>
                  <a:gd name="T4" fmla="*/ 106 w 7"/>
                  <a:gd name="T5" fmla="*/ 36 h 31"/>
                  <a:gd name="T6" fmla="*/ 132 w 7"/>
                  <a:gd name="T7" fmla="*/ 53 h 31"/>
                  <a:gd name="T8" fmla="*/ 132 w 7"/>
                  <a:gd name="T9" fmla="*/ 68 h 31"/>
                  <a:gd name="T10" fmla="*/ 182 w 7"/>
                  <a:gd name="T11" fmla="*/ 88 h 31"/>
                  <a:gd name="T12" fmla="*/ 182 w 7"/>
                  <a:gd name="T13" fmla="*/ 98 h 31"/>
                  <a:gd name="T14" fmla="*/ 182 w 7"/>
                  <a:gd name="T15" fmla="*/ 114 h 31"/>
                  <a:gd name="T16" fmla="*/ 182 w 7"/>
                  <a:gd name="T17" fmla="*/ 123 h 31"/>
                  <a:gd name="T18" fmla="*/ 182 w 7"/>
                  <a:gd name="T19" fmla="*/ 126 h 31"/>
                  <a:gd name="T20" fmla="*/ 182 w 7"/>
                  <a:gd name="T21" fmla="*/ 133 h 31"/>
                  <a:gd name="T22" fmla="*/ 182 w 7"/>
                  <a:gd name="T23" fmla="*/ 143 h 31"/>
                  <a:gd name="T24" fmla="*/ 132 w 7"/>
                  <a:gd name="T25" fmla="*/ 143 h 31"/>
                  <a:gd name="T26" fmla="*/ 132 w 7"/>
                  <a:gd name="T27" fmla="*/ 143 h 31"/>
                  <a:gd name="T28" fmla="*/ 106 w 7"/>
                  <a:gd name="T29" fmla="*/ 143 h 31"/>
                  <a:gd name="T30" fmla="*/ 106 w 7"/>
                  <a:gd name="T31" fmla="*/ 143 h 31"/>
                  <a:gd name="T32" fmla="*/ 106 w 7"/>
                  <a:gd name="T33" fmla="*/ 143 h 31"/>
                  <a:gd name="T34" fmla="*/ 77 w 7"/>
                  <a:gd name="T35" fmla="*/ 143 h 31"/>
                  <a:gd name="T36" fmla="*/ 26 w 7"/>
                  <a:gd name="T37" fmla="*/ 133 h 31"/>
                  <a:gd name="T38" fmla="*/ 26 w 7"/>
                  <a:gd name="T39" fmla="*/ 126 h 31"/>
                  <a:gd name="T40" fmla="*/ 26 w 7"/>
                  <a:gd name="T41" fmla="*/ 114 h 31"/>
                  <a:gd name="T42" fmla="*/ 0 w 7"/>
                  <a:gd name="T43" fmla="*/ 98 h 31"/>
                  <a:gd name="T44" fmla="*/ 0 w 7"/>
                  <a:gd name="T45" fmla="*/ 88 h 31"/>
                  <a:gd name="T46" fmla="*/ 0 w 7"/>
                  <a:gd name="T47" fmla="*/ 76 h 31"/>
                  <a:gd name="T48" fmla="*/ 0 w 7"/>
                  <a:gd name="T49" fmla="*/ 65 h 31"/>
                  <a:gd name="T50" fmla="*/ 0 w 7"/>
                  <a:gd name="T51" fmla="*/ 50 h 31"/>
                  <a:gd name="T52" fmla="*/ 0 w 7"/>
                  <a:gd name="T53" fmla="*/ 41 h 31"/>
                  <a:gd name="T54" fmla="*/ 0 w 7"/>
                  <a:gd name="T55" fmla="*/ 32 h 31"/>
                  <a:gd name="T56" fmla="*/ 0 w 7"/>
                  <a:gd name="T57" fmla="*/ 17 h 31"/>
                  <a:gd name="T58" fmla="*/ 0 w 7"/>
                  <a:gd name="T59" fmla="*/ 10 h 31"/>
                  <a:gd name="T60" fmla="*/ 0 w 7"/>
                  <a:gd name="T61" fmla="*/ 1 h 31"/>
                  <a:gd name="T62" fmla="*/ 0 w 7"/>
                  <a:gd name="T63" fmla="*/ 1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1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164"/>
              <p:cNvSpPr>
                <a:spLocks/>
              </p:cNvSpPr>
              <p:nvPr/>
            </p:nvSpPr>
            <p:spPr bwMode="auto">
              <a:xfrm>
                <a:off x="3259" y="1112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27 h 31"/>
                  <a:gd name="T6" fmla="*/ 106 w 7"/>
                  <a:gd name="T7" fmla="*/ 38 h 31"/>
                  <a:gd name="T8" fmla="*/ 132 w 7"/>
                  <a:gd name="T9" fmla="*/ 58 h 31"/>
                  <a:gd name="T10" fmla="*/ 132 w 7"/>
                  <a:gd name="T11" fmla="*/ 60 h 31"/>
                  <a:gd name="T12" fmla="*/ 182 w 7"/>
                  <a:gd name="T13" fmla="*/ 72 h 31"/>
                  <a:gd name="T14" fmla="*/ 182 w 7"/>
                  <a:gd name="T15" fmla="*/ 81 h 31"/>
                  <a:gd name="T16" fmla="*/ 182 w 7"/>
                  <a:gd name="T17" fmla="*/ 87 h 31"/>
                  <a:gd name="T18" fmla="*/ 182 w 7"/>
                  <a:gd name="T19" fmla="*/ 91 h 31"/>
                  <a:gd name="T20" fmla="*/ 182 w 7"/>
                  <a:gd name="T21" fmla="*/ 94 h 31"/>
                  <a:gd name="T22" fmla="*/ 132 w 7"/>
                  <a:gd name="T23" fmla="*/ 101 h 31"/>
                  <a:gd name="T24" fmla="*/ 132 w 7"/>
                  <a:gd name="T25" fmla="*/ 101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1 h 31"/>
                  <a:gd name="T36" fmla="*/ 26 w 7"/>
                  <a:gd name="T37" fmla="*/ 94 h 31"/>
                  <a:gd name="T38" fmla="*/ 26 w 7"/>
                  <a:gd name="T39" fmla="*/ 91 h 31"/>
                  <a:gd name="T40" fmla="*/ 0 w 7"/>
                  <a:gd name="T41" fmla="*/ 81 h 31"/>
                  <a:gd name="T42" fmla="*/ 0 w 7"/>
                  <a:gd name="T43" fmla="*/ 72 h 31"/>
                  <a:gd name="T44" fmla="*/ 0 w 7"/>
                  <a:gd name="T45" fmla="*/ 60 h 31"/>
                  <a:gd name="T46" fmla="*/ 0 w 7"/>
                  <a:gd name="T47" fmla="*/ 58 h 31"/>
                  <a:gd name="T48" fmla="*/ 0 w 7"/>
                  <a:gd name="T49" fmla="*/ 20 h 31"/>
                  <a:gd name="T50" fmla="*/ 0 w 7"/>
                  <a:gd name="T51" fmla="*/ 11 h 31"/>
                  <a:gd name="T52" fmla="*/ 0 w 7"/>
                  <a:gd name="T53" fmla="*/ 1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0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Freeform 165"/>
              <p:cNvSpPr>
                <a:spLocks/>
              </p:cNvSpPr>
              <p:nvPr/>
            </p:nvSpPr>
            <p:spPr bwMode="auto">
              <a:xfrm>
                <a:off x="3259" y="1150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5 h 31"/>
                  <a:gd name="T6" fmla="*/ 106 w 7"/>
                  <a:gd name="T7" fmla="*/ 60 h 31"/>
                  <a:gd name="T8" fmla="*/ 132 w 7"/>
                  <a:gd name="T9" fmla="*/ 86 h 31"/>
                  <a:gd name="T10" fmla="*/ 132 w 7"/>
                  <a:gd name="T11" fmla="*/ 104 h 31"/>
                  <a:gd name="T12" fmla="*/ 182 w 7"/>
                  <a:gd name="T13" fmla="*/ 123 h 31"/>
                  <a:gd name="T14" fmla="*/ 182 w 7"/>
                  <a:gd name="T15" fmla="*/ 135 h 31"/>
                  <a:gd name="T16" fmla="*/ 182 w 7"/>
                  <a:gd name="T17" fmla="*/ 145 h 31"/>
                  <a:gd name="T18" fmla="*/ 182 w 7"/>
                  <a:gd name="T19" fmla="*/ 151 h 31"/>
                  <a:gd name="T20" fmla="*/ 182 w 7"/>
                  <a:gd name="T21" fmla="*/ 163 h 31"/>
                  <a:gd name="T22" fmla="*/ 132 w 7"/>
                  <a:gd name="T23" fmla="*/ 163 h 31"/>
                  <a:gd name="T24" fmla="*/ 132 w 7"/>
                  <a:gd name="T25" fmla="*/ 164 h 31"/>
                  <a:gd name="T26" fmla="*/ 106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77 w 7"/>
                  <a:gd name="T33" fmla="*/ 164 h 31"/>
                  <a:gd name="T34" fmla="*/ 77 w 7"/>
                  <a:gd name="T35" fmla="*/ 163 h 31"/>
                  <a:gd name="T36" fmla="*/ 26 w 7"/>
                  <a:gd name="T37" fmla="*/ 163 h 31"/>
                  <a:gd name="T38" fmla="*/ 26 w 7"/>
                  <a:gd name="T39" fmla="*/ 151 h 31"/>
                  <a:gd name="T40" fmla="*/ 0 w 7"/>
                  <a:gd name="T41" fmla="*/ 135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7 h 31"/>
                  <a:gd name="T48" fmla="*/ 0 w 7"/>
                  <a:gd name="T49" fmla="*/ 34 h 31"/>
                  <a:gd name="T50" fmla="*/ 0 w 7"/>
                  <a:gd name="T51" fmla="*/ 21 h 31"/>
                  <a:gd name="T52" fmla="*/ 0 w 7"/>
                  <a:gd name="T53" fmla="*/ 16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1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Freeform 166"/>
              <p:cNvSpPr>
                <a:spLocks/>
              </p:cNvSpPr>
              <p:nvPr/>
            </p:nvSpPr>
            <p:spPr bwMode="auto">
              <a:xfrm>
                <a:off x="3259" y="1191"/>
                <a:ext cx="12" cy="43"/>
              </a:xfrm>
              <a:custGeom>
                <a:avLst/>
                <a:gdLst>
                  <a:gd name="T0" fmla="*/ 106 w 7"/>
                  <a:gd name="T1" fmla="*/ 22 h 32"/>
                  <a:gd name="T2" fmla="*/ 106 w 7"/>
                  <a:gd name="T3" fmla="*/ 40 h 32"/>
                  <a:gd name="T4" fmla="*/ 106 w 7"/>
                  <a:gd name="T5" fmla="*/ 56 h 32"/>
                  <a:gd name="T6" fmla="*/ 132 w 7"/>
                  <a:gd name="T7" fmla="*/ 75 h 32"/>
                  <a:gd name="T8" fmla="*/ 132 w 7"/>
                  <a:gd name="T9" fmla="*/ 87 h 32"/>
                  <a:gd name="T10" fmla="*/ 182 w 7"/>
                  <a:gd name="T11" fmla="*/ 117 h 32"/>
                  <a:gd name="T12" fmla="*/ 182 w 7"/>
                  <a:gd name="T13" fmla="*/ 136 h 32"/>
                  <a:gd name="T14" fmla="*/ 182 w 7"/>
                  <a:gd name="T15" fmla="*/ 151 h 32"/>
                  <a:gd name="T16" fmla="*/ 182 w 7"/>
                  <a:gd name="T17" fmla="*/ 157 h 32"/>
                  <a:gd name="T18" fmla="*/ 182 w 7"/>
                  <a:gd name="T19" fmla="*/ 168 h 32"/>
                  <a:gd name="T20" fmla="*/ 182 w 7"/>
                  <a:gd name="T21" fmla="*/ 177 h 32"/>
                  <a:gd name="T22" fmla="*/ 182 w 7"/>
                  <a:gd name="T23" fmla="*/ 183 h 32"/>
                  <a:gd name="T24" fmla="*/ 132 w 7"/>
                  <a:gd name="T25" fmla="*/ 183 h 32"/>
                  <a:gd name="T26" fmla="*/ 132 w 7"/>
                  <a:gd name="T27" fmla="*/ 183 h 32"/>
                  <a:gd name="T28" fmla="*/ 106 w 7"/>
                  <a:gd name="T29" fmla="*/ 189 h 32"/>
                  <a:gd name="T30" fmla="*/ 106 w 7"/>
                  <a:gd name="T31" fmla="*/ 189 h 32"/>
                  <a:gd name="T32" fmla="*/ 106 w 7"/>
                  <a:gd name="T33" fmla="*/ 183 h 32"/>
                  <a:gd name="T34" fmla="*/ 77 w 7"/>
                  <a:gd name="T35" fmla="*/ 183 h 32"/>
                  <a:gd name="T36" fmla="*/ 26 w 7"/>
                  <a:gd name="T37" fmla="*/ 177 h 32"/>
                  <a:gd name="T38" fmla="*/ 26 w 7"/>
                  <a:gd name="T39" fmla="*/ 168 h 32"/>
                  <a:gd name="T40" fmla="*/ 26 w 7"/>
                  <a:gd name="T41" fmla="*/ 151 h 32"/>
                  <a:gd name="T42" fmla="*/ 0 w 7"/>
                  <a:gd name="T43" fmla="*/ 136 h 32"/>
                  <a:gd name="T44" fmla="*/ 0 w 7"/>
                  <a:gd name="T45" fmla="*/ 117 h 32"/>
                  <a:gd name="T46" fmla="*/ 0 w 7"/>
                  <a:gd name="T47" fmla="*/ 101 h 32"/>
                  <a:gd name="T48" fmla="*/ 0 w 7"/>
                  <a:gd name="T49" fmla="*/ 85 h 32"/>
                  <a:gd name="T50" fmla="*/ 0 w 7"/>
                  <a:gd name="T51" fmla="*/ 65 h 32"/>
                  <a:gd name="T52" fmla="*/ 0 w 7"/>
                  <a:gd name="T53" fmla="*/ 56 h 32"/>
                  <a:gd name="T54" fmla="*/ 0 w 7"/>
                  <a:gd name="T55" fmla="*/ 40 h 32"/>
                  <a:gd name="T56" fmla="*/ 0 w 7"/>
                  <a:gd name="T57" fmla="*/ 22 h 32"/>
                  <a:gd name="T58" fmla="*/ 0 w 7"/>
                  <a:gd name="T59" fmla="*/ 16 h 32"/>
                  <a:gd name="T60" fmla="*/ 0 w 7"/>
                  <a:gd name="T61" fmla="*/ 16 h 32"/>
                  <a:gd name="T62" fmla="*/ 0 w 7"/>
                  <a:gd name="T63" fmla="*/ 1 h 32"/>
                  <a:gd name="T64" fmla="*/ 26 w 7"/>
                  <a:gd name="T65" fmla="*/ 1 h 32"/>
                  <a:gd name="T66" fmla="*/ 26 w 7"/>
                  <a:gd name="T67" fmla="*/ 0 h 32"/>
                  <a:gd name="T68" fmla="*/ 26 w 7"/>
                  <a:gd name="T69" fmla="*/ 0 h 32"/>
                  <a:gd name="T70" fmla="*/ 26 w 7"/>
                  <a:gd name="T71" fmla="*/ 0 h 32"/>
                  <a:gd name="T72" fmla="*/ 77 w 7"/>
                  <a:gd name="T73" fmla="*/ 1 h 32"/>
                  <a:gd name="T74" fmla="*/ 77 w 7"/>
                  <a:gd name="T75" fmla="*/ 1 h 32"/>
                  <a:gd name="T76" fmla="*/ 106 w 7"/>
                  <a:gd name="T77" fmla="*/ 1 h 32"/>
                  <a:gd name="T78" fmla="*/ 106 w 7"/>
                  <a:gd name="T79" fmla="*/ 1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2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167"/>
              <p:cNvSpPr>
                <a:spLocks/>
              </p:cNvSpPr>
              <p:nvPr/>
            </p:nvSpPr>
            <p:spPr bwMode="auto">
              <a:xfrm>
                <a:off x="3259" y="1234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31 h 31"/>
                  <a:gd name="T6" fmla="*/ 106 w 7"/>
                  <a:gd name="T7" fmla="*/ 40 h 31"/>
                  <a:gd name="T8" fmla="*/ 132 w 7"/>
                  <a:gd name="T9" fmla="*/ 58 h 31"/>
                  <a:gd name="T10" fmla="*/ 132 w 7"/>
                  <a:gd name="T11" fmla="*/ 71 h 31"/>
                  <a:gd name="T12" fmla="*/ 182 w 7"/>
                  <a:gd name="T13" fmla="*/ 77 h 31"/>
                  <a:gd name="T14" fmla="*/ 182 w 7"/>
                  <a:gd name="T15" fmla="*/ 88 h 31"/>
                  <a:gd name="T16" fmla="*/ 182 w 7"/>
                  <a:gd name="T17" fmla="*/ 91 h 31"/>
                  <a:gd name="T18" fmla="*/ 182 w 7"/>
                  <a:gd name="T19" fmla="*/ 99 h 31"/>
                  <a:gd name="T20" fmla="*/ 182 w 7"/>
                  <a:gd name="T21" fmla="*/ 101 h 31"/>
                  <a:gd name="T22" fmla="*/ 132 w 7"/>
                  <a:gd name="T23" fmla="*/ 101 h 31"/>
                  <a:gd name="T24" fmla="*/ 132 w 7"/>
                  <a:gd name="T25" fmla="*/ 107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7 h 31"/>
                  <a:gd name="T36" fmla="*/ 26 w 7"/>
                  <a:gd name="T37" fmla="*/ 101 h 31"/>
                  <a:gd name="T38" fmla="*/ 26 w 7"/>
                  <a:gd name="T39" fmla="*/ 99 h 31"/>
                  <a:gd name="T40" fmla="*/ 0 w 7"/>
                  <a:gd name="T41" fmla="*/ 88 h 31"/>
                  <a:gd name="T42" fmla="*/ 0 w 7"/>
                  <a:gd name="T43" fmla="*/ 77 h 31"/>
                  <a:gd name="T44" fmla="*/ 0 w 7"/>
                  <a:gd name="T45" fmla="*/ 71 h 31"/>
                  <a:gd name="T46" fmla="*/ 0 w 7"/>
                  <a:gd name="T47" fmla="*/ 58 h 31"/>
                  <a:gd name="T48" fmla="*/ 0 w 7"/>
                  <a:gd name="T49" fmla="*/ 16 h 31"/>
                  <a:gd name="T50" fmla="*/ 0 w 7"/>
                  <a:gd name="T51" fmla="*/ 11 h 31"/>
                  <a:gd name="T52" fmla="*/ 0 w 7"/>
                  <a:gd name="T53" fmla="*/ 11 h 31"/>
                  <a:gd name="T54" fmla="*/ 0 w 7"/>
                  <a:gd name="T55" fmla="*/ 2 h 31"/>
                  <a:gd name="T56" fmla="*/ 0 w 7"/>
                  <a:gd name="T57" fmla="*/ 0 h 31"/>
                  <a:gd name="T58" fmla="*/ 0 w 7"/>
                  <a:gd name="T59" fmla="*/ 0 h 31"/>
                  <a:gd name="T60" fmla="*/ 26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2 h 31"/>
                  <a:gd name="T70" fmla="*/ 106 w 7"/>
                  <a:gd name="T71" fmla="*/ 2 h 31"/>
                  <a:gd name="T72" fmla="*/ 106 w 7"/>
                  <a:gd name="T73" fmla="*/ 1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9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68"/>
              <p:cNvSpPr>
                <a:spLocks/>
              </p:cNvSpPr>
              <p:nvPr/>
            </p:nvSpPr>
            <p:spPr bwMode="auto">
              <a:xfrm>
                <a:off x="3259" y="1275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2 h 31"/>
                  <a:gd name="T4" fmla="*/ 62 w 8"/>
                  <a:gd name="T5" fmla="*/ 36 h 31"/>
                  <a:gd name="T6" fmla="*/ 62 w 8"/>
                  <a:gd name="T7" fmla="*/ 50 h 31"/>
                  <a:gd name="T8" fmla="*/ 62 w 8"/>
                  <a:gd name="T9" fmla="*/ 68 h 31"/>
                  <a:gd name="T10" fmla="*/ 89 w 8"/>
                  <a:gd name="T11" fmla="*/ 84 h 31"/>
                  <a:gd name="T12" fmla="*/ 89 w 8"/>
                  <a:gd name="T13" fmla="*/ 98 h 31"/>
                  <a:gd name="T14" fmla="*/ 93 w 8"/>
                  <a:gd name="T15" fmla="*/ 111 h 31"/>
                  <a:gd name="T16" fmla="*/ 93 w 8"/>
                  <a:gd name="T17" fmla="*/ 114 h 31"/>
                  <a:gd name="T18" fmla="*/ 93 w 8"/>
                  <a:gd name="T19" fmla="*/ 125 h 31"/>
                  <a:gd name="T20" fmla="*/ 89 w 8"/>
                  <a:gd name="T21" fmla="*/ 126 h 31"/>
                  <a:gd name="T22" fmla="*/ 89 w 8"/>
                  <a:gd name="T23" fmla="*/ 133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3 h 31"/>
                  <a:gd name="T36" fmla="*/ 41 w 8"/>
                  <a:gd name="T37" fmla="*/ 126 h 31"/>
                  <a:gd name="T38" fmla="*/ 18 w 8"/>
                  <a:gd name="T39" fmla="*/ 125 h 31"/>
                  <a:gd name="T40" fmla="*/ 18 w 8"/>
                  <a:gd name="T41" fmla="*/ 114 h 31"/>
                  <a:gd name="T42" fmla="*/ 18 w 8"/>
                  <a:gd name="T43" fmla="*/ 98 h 31"/>
                  <a:gd name="T44" fmla="*/ 0 w 8"/>
                  <a:gd name="T45" fmla="*/ 84 h 31"/>
                  <a:gd name="T46" fmla="*/ 0 w 8"/>
                  <a:gd name="T47" fmla="*/ 68 h 31"/>
                  <a:gd name="T48" fmla="*/ 0 w 8"/>
                  <a:gd name="T49" fmla="*/ 53 h 31"/>
                  <a:gd name="T50" fmla="*/ 0 w 8"/>
                  <a:gd name="T51" fmla="*/ 50 h 31"/>
                  <a:gd name="T52" fmla="*/ 0 w 8"/>
                  <a:gd name="T53" fmla="*/ 36 h 31"/>
                  <a:gd name="T54" fmla="*/ 0 w 8"/>
                  <a:gd name="T55" fmla="*/ 22 h 31"/>
                  <a:gd name="T56" fmla="*/ 0 w 8"/>
                  <a:gd name="T57" fmla="*/ 13 h 31"/>
                  <a:gd name="T58" fmla="*/ 0 w 8"/>
                  <a:gd name="T59" fmla="*/ 13 h 31"/>
                  <a:gd name="T60" fmla="*/ 0 w 8"/>
                  <a:gd name="T61" fmla="*/ 1 h 31"/>
                  <a:gd name="T62" fmla="*/ 18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0 h 31"/>
                  <a:gd name="T78" fmla="*/ 48 w 8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Freeform 169"/>
              <p:cNvSpPr>
                <a:spLocks/>
              </p:cNvSpPr>
              <p:nvPr/>
            </p:nvSpPr>
            <p:spPr bwMode="auto">
              <a:xfrm>
                <a:off x="3259" y="1318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9 h 31"/>
                  <a:gd name="T6" fmla="*/ 132 w 7"/>
                  <a:gd name="T7" fmla="*/ 60 h 31"/>
                  <a:gd name="T8" fmla="*/ 132 w 7"/>
                  <a:gd name="T9" fmla="*/ 86 h 31"/>
                  <a:gd name="T10" fmla="*/ 182 w 7"/>
                  <a:gd name="T11" fmla="*/ 102 h 31"/>
                  <a:gd name="T12" fmla="*/ 182 w 7"/>
                  <a:gd name="T13" fmla="*/ 123 h 31"/>
                  <a:gd name="T14" fmla="*/ 182 w 7"/>
                  <a:gd name="T15" fmla="*/ 130 h 31"/>
                  <a:gd name="T16" fmla="*/ 182 w 7"/>
                  <a:gd name="T17" fmla="*/ 138 h 31"/>
                  <a:gd name="T18" fmla="*/ 182 w 7"/>
                  <a:gd name="T19" fmla="*/ 145 h 31"/>
                  <a:gd name="T20" fmla="*/ 182 w 7"/>
                  <a:gd name="T21" fmla="*/ 151 h 31"/>
                  <a:gd name="T22" fmla="*/ 182 w 7"/>
                  <a:gd name="T23" fmla="*/ 163 h 31"/>
                  <a:gd name="T24" fmla="*/ 132 w 7"/>
                  <a:gd name="T25" fmla="*/ 164 h 31"/>
                  <a:gd name="T26" fmla="*/ 132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106 w 7"/>
                  <a:gd name="T33" fmla="*/ 164 h 31"/>
                  <a:gd name="T34" fmla="*/ 77 w 7"/>
                  <a:gd name="T35" fmla="*/ 163 h 31"/>
                  <a:gd name="T36" fmla="*/ 26 w 7"/>
                  <a:gd name="T37" fmla="*/ 151 h 31"/>
                  <a:gd name="T38" fmla="*/ 26 w 7"/>
                  <a:gd name="T39" fmla="*/ 145 h 31"/>
                  <a:gd name="T40" fmla="*/ 26 w 7"/>
                  <a:gd name="T41" fmla="*/ 138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6 h 31"/>
                  <a:gd name="T48" fmla="*/ 0 w 7"/>
                  <a:gd name="T49" fmla="*/ 66 h 31"/>
                  <a:gd name="T50" fmla="*/ 0 w 7"/>
                  <a:gd name="T51" fmla="*/ 60 h 31"/>
                  <a:gd name="T52" fmla="*/ 0 w 7"/>
                  <a:gd name="T53" fmla="*/ 49 h 31"/>
                  <a:gd name="T54" fmla="*/ 0 w 7"/>
                  <a:gd name="T55" fmla="*/ 34 h 31"/>
                  <a:gd name="T56" fmla="*/ 0 w 7"/>
                  <a:gd name="T57" fmla="*/ 21 h 31"/>
                  <a:gd name="T58" fmla="*/ 0 w 7"/>
                  <a:gd name="T59" fmla="*/ 16 h 31"/>
                  <a:gd name="T60" fmla="*/ 0 w 7"/>
                  <a:gd name="T61" fmla="*/ 12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2 h 31"/>
                  <a:gd name="T78" fmla="*/ 106 w 7"/>
                  <a:gd name="T79" fmla="*/ 12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Freeform 170"/>
              <p:cNvSpPr>
                <a:spLocks/>
              </p:cNvSpPr>
              <p:nvPr/>
            </p:nvSpPr>
            <p:spPr bwMode="auto">
              <a:xfrm>
                <a:off x="3259" y="1359"/>
                <a:ext cx="12" cy="40"/>
              </a:xfrm>
              <a:custGeom>
                <a:avLst/>
                <a:gdLst>
                  <a:gd name="T0" fmla="*/ 106 w 7"/>
                  <a:gd name="T1" fmla="*/ 12 h 33"/>
                  <a:gd name="T2" fmla="*/ 106 w 7"/>
                  <a:gd name="T3" fmla="*/ 22 h 33"/>
                  <a:gd name="T4" fmla="*/ 106 w 7"/>
                  <a:gd name="T5" fmla="*/ 33 h 33"/>
                  <a:gd name="T6" fmla="*/ 132 w 7"/>
                  <a:gd name="T7" fmla="*/ 41 h 33"/>
                  <a:gd name="T8" fmla="*/ 132 w 7"/>
                  <a:gd name="T9" fmla="*/ 53 h 33"/>
                  <a:gd name="T10" fmla="*/ 182 w 7"/>
                  <a:gd name="T11" fmla="*/ 62 h 33"/>
                  <a:gd name="T12" fmla="*/ 182 w 7"/>
                  <a:gd name="T13" fmla="*/ 74 h 33"/>
                  <a:gd name="T14" fmla="*/ 182 w 7"/>
                  <a:gd name="T15" fmla="*/ 84 h 33"/>
                  <a:gd name="T16" fmla="*/ 182 w 7"/>
                  <a:gd name="T17" fmla="*/ 85 h 33"/>
                  <a:gd name="T18" fmla="*/ 182 w 7"/>
                  <a:gd name="T19" fmla="*/ 90 h 33"/>
                  <a:gd name="T20" fmla="*/ 182 w 7"/>
                  <a:gd name="T21" fmla="*/ 95 h 33"/>
                  <a:gd name="T22" fmla="*/ 182 w 7"/>
                  <a:gd name="T23" fmla="*/ 99 h 33"/>
                  <a:gd name="T24" fmla="*/ 132 w 7"/>
                  <a:gd name="T25" fmla="*/ 99 h 33"/>
                  <a:gd name="T26" fmla="*/ 132 w 7"/>
                  <a:gd name="T27" fmla="*/ 103 h 33"/>
                  <a:gd name="T28" fmla="*/ 106 w 7"/>
                  <a:gd name="T29" fmla="*/ 103 h 33"/>
                  <a:gd name="T30" fmla="*/ 106 w 7"/>
                  <a:gd name="T31" fmla="*/ 103 h 33"/>
                  <a:gd name="T32" fmla="*/ 106 w 7"/>
                  <a:gd name="T33" fmla="*/ 99 h 33"/>
                  <a:gd name="T34" fmla="*/ 77 w 7"/>
                  <a:gd name="T35" fmla="*/ 99 h 33"/>
                  <a:gd name="T36" fmla="*/ 26 w 7"/>
                  <a:gd name="T37" fmla="*/ 95 h 33"/>
                  <a:gd name="T38" fmla="*/ 26 w 7"/>
                  <a:gd name="T39" fmla="*/ 90 h 33"/>
                  <a:gd name="T40" fmla="*/ 26 w 7"/>
                  <a:gd name="T41" fmla="*/ 84 h 33"/>
                  <a:gd name="T42" fmla="*/ 0 w 7"/>
                  <a:gd name="T43" fmla="*/ 74 h 33"/>
                  <a:gd name="T44" fmla="*/ 0 w 7"/>
                  <a:gd name="T45" fmla="*/ 62 h 33"/>
                  <a:gd name="T46" fmla="*/ 0 w 7"/>
                  <a:gd name="T47" fmla="*/ 53 h 33"/>
                  <a:gd name="T48" fmla="*/ 0 w 7"/>
                  <a:gd name="T49" fmla="*/ 44 h 33"/>
                  <a:gd name="T50" fmla="*/ 0 w 7"/>
                  <a:gd name="T51" fmla="*/ 41 h 33"/>
                  <a:gd name="T52" fmla="*/ 0 w 7"/>
                  <a:gd name="T53" fmla="*/ 33 h 33"/>
                  <a:gd name="T54" fmla="*/ 0 w 7"/>
                  <a:gd name="T55" fmla="*/ 22 h 33"/>
                  <a:gd name="T56" fmla="*/ 0 w 7"/>
                  <a:gd name="T57" fmla="*/ 12 h 33"/>
                  <a:gd name="T58" fmla="*/ 0 w 7"/>
                  <a:gd name="T59" fmla="*/ 10 h 33"/>
                  <a:gd name="T60" fmla="*/ 0 w 7"/>
                  <a:gd name="T61" fmla="*/ 10 h 33"/>
                  <a:gd name="T62" fmla="*/ 0 w 7"/>
                  <a:gd name="T63" fmla="*/ 2 h 33"/>
                  <a:gd name="T64" fmla="*/ 26 w 7"/>
                  <a:gd name="T65" fmla="*/ 2 h 33"/>
                  <a:gd name="T66" fmla="*/ 26 w 7"/>
                  <a:gd name="T67" fmla="*/ 2 h 33"/>
                  <a:gd name="T68" fmla="*/ 26 w 7"/>
                  <a:gd name="T69" fmla="*/ 0 h 33"/>
                  <a:gd name="T70" fmla="*/ 26 w 7"/>
                  <a:gd name="T71" fmla="*/ 2 h 33"/>
                  <a:gd name="T72" fmla="*/ 77 w 7"/>
                  <a:gd name="T73" fmla="*/ 2 h 33"/>
                  <a:gd name="T74" fmla="*/ 77 w 7"/>
                  <a:gd name="T75" fmla="*/ 2 h 33"/>
                  <a:gd name="T76" fmla="*/ 106 w 7"/>
                  <a:gd name="T77" fmla="*/ 2 h 33"/>
                  <a:gd name="T78" fmla="*/ 106 w 7"/>
                  <a:gd name="T79" fmla="*/ 10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3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4" y="33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Freeform 171"/>
              <p:cNvSpPr>
                <a:spLocks/>
              </p:cNvSpPr>
              <p:nvPr/>
            </p:nvSpPr>
            <p:spPr bwMode="auto">
              <a:xfrm>
                <a:off x="3271" y="982"/>
                <a:ext cx="34" cy="41"/>
              </a:xfrm>
              <a:custGeom>
                <a:avLst/>
                <a:gdLst>
                  <a:gd name="T0" fmla="*/ 98 w 27"/>
                  <a:gd name="T1" fmla="*/ 145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5 h 31"/>
                  <a:gd name="T26" fmla="*/ 29 w 27"/>
                  <a:gd name="T27" fmla="*/ 130 h 31"/>
                  <a:gd name="T28" fmla="*/ 20 w 27"/>
                  <a:gd name="T29" fmla="*/ 114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5 h 31"/>
                  <a:gd name="T66" fmla="*/ 87 w 27"/>
                  <a:gd name="T67" fmla="*/ 50 h 31"/>
                  <a:gd name="T68" fmla="*/ 87 w 27"/>
                  <a:gd name="T69" fmla="*/ 60 h 31"/>
                  <a:gd name="T70" fmla="*/ 96 w 27"/>
                  <a:gd name="T71" fmla="*/ 66 h 31"/>
                  <a:gd name="T72" fmla="*/ 98 w 27"/>
                  <a:gd name="T73" fmla="*/ 79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4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5 h 31"/>
                  <a:gd name="T86" fmla="*/ 98 w 27"/>
                  <a:gd name="T87" fmla="*/ 13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72"/>
              <p:cNvSpPr>
                <a:spLocks/>
              </p:cNvSpPr>
              <p:nvPr/>
            </p:nvSpPr>
            <p:spPr bwMode="auto">
              <a:xfrm>
                <a:off x="3354" y="1046"/>
                <a:ext cx="44" cy="40"/>
              </a:xfrm>
              <a:custGeom>
                <a:avLst/>
                <a:gdLst>
                  <a:gd name="T0" fmla="*/ 79 w 34"/>
                  <a:gd name="T1" fmla="*/ 1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0 h 31"/>
                  <a:gd name="T10" fmla="*/ 132 w 34"/>
                  <a:gd name="T11" fmla="*/ 10 h 31"/>
                  <a:gd name="T12" fmla="*/ 141 w 34"/>
                  <a:gd name="T13" fmla="*/ 13 h 31"/>
                  <a:gd name="T14" fmla="*/ 146 w 34"/>
                  <a:gd name="T15" fmla="*/ 22 h 31"/>
                  <a:gd name="T16" fmla="*/ 155 w 34"/>
                  <a:gd name="T17" fmla="*/ 28 h 31"/>
                  <a:gd name="T18" fmla="*/ 155 w 34"/>
                  <a:gd name="T19" fmla="*/ 32 h 31"/>
                  <a:gd name="T20" fmla="*/ 155 w 34"/>
                  <a:gd name="T21" fmla="*/ 46 h 31"/>
                  <a:gd name="T22" fmla="*/ 160 w 34"/>
                  <a:gd name="T23" fmla="*/ 53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95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23 h 31"/>
                  <a:gd name="T40" fmla="*/ 132 w 34"/>
                  <a:gd name="T41" fmla="*/ 123 h 31"/>
                  <a:gd name="T42" fmla="*/ 126 w 34"/>
                  <a:gd name="T43" fmla="*/ 125 h 31"/>
                  <a:gd name="T44" fmla="*/ 115 w 34"/>
                  <a:gd name="T45" fmla="*/ 126 h 31"/>
                  <a:gd name="T46" fmla="*/ 109 w 34"/>
                  <a:gd name="T47" fmla="*/ 139 h 31"/>
                  <a:gd name="T48" fmla="*/ 97 w 34"/>
                  <a:gd name="T49" fmla="*/ 139 h 31"/>
                  <a:gd name="T50" fmla="*/ 84 w 34"/>
                  <a:gd name="T51" fmla="*/ 139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23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6 h 31"/>
                  <a:gd name="T72" fmla="*/ 0 w 34"/>
                  <a:gd name="T73" fmla="*/ 59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8 h 31"/>
                  <a:gd name="T80" fmla="*/ 45 w 34"/>
                  <a:gd name="T81" fmla="*/ 22 h 31"/>
                  <a:gd name="T82" fmla="*/ 45 w 34"/>
                  <a:gd name="T83" fmla="*/ 22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2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173"/>
              <p:cNvSpPr>
                <a:spLocks/>
              </p:cNvSpPr>
              <p:nvPr/>
            </p:nvSpPr>
            <p:spPr bwMode="auto">
              <a:xfrm>
                <a:off x="3430" y="983"/>
                <a:ext cx="14" cy="44"/>
              </a:xfrm>
              <a:custGeom>
                <a:avLst/>
                <a:gdLst>
                  <a:gd name="T0" fmla="*/ 55 w 10"/>
                  <a:gd name="T1" fmla="*/ 0 h 34"/>
                  <a:gd name="T2" fmla="*/ 69 w 10"/>
                  <a:gd name="T3" fmla="*/ 10 h 34"/>
                  <a:gd name="T4" fmla="*/ 77 w 10"/>
                  <a:gd name="T5" fmla="*/ 13 h 34"/>
                  <a:gd name="T6" fmla="*/ 77 w 10"/>
                  <a:gd name="T7" fmla="*/ 22 h 34"/>
                  <a:gd name="T8" fmla="*/ 77 w 10"/>
                  <a:gd name="T9" fmla="*/ 45 h 34"/>
                  <a:gd name="T10" fmla="*/ 77 w 10"/>
                  <a:gd name="T11" fmla="*/ 58 h 34"/>
                  <a:gd name="T12" fmla="*/ 77 w 10"/>
                  <a:gd name="T13" fmla="*/ 61 h 34"/>
                  <a:gd name="T14" fmla="*/ 77 w 10"/>
                  <a:gd name="T15" fmla="*/ 75 h 34"/>
                  <a:gd name="T16" fmla="*/ 77 w 10"/>
                  <a:gd name="T17" fmla="*/ 89 h 34"/>
                  <a:gd name="T18" fmla="*/ 77 w 10"/>
                  <a:gd name="T19" fmla="*/ 102 h 34"/>
                  <a:gd name="T20" fmla="*/ 77 w 10"/>
                  <a:gd name="T21" fmla="*/ 113 h 34"/>
                  <a:gd name="T22" fmla="*/ 69 w 10"/>
                  <a:gd name="T23" fmla="*/ 126 h 34"/>
                  <a:gd name="T24" fmla="*/ 69 w 10"/>
                  <a:gd name="T25" fmla="*/ 141 h 34"/>
                  <a:gd name="T26" fmla="*/ 69 w 10"/>
                  <a:gd name="T27" fmla="*/ 146 h 34"/>
                  <a:gd name="T28" fmla="*/ 55 w 10"/>
                  <a:gd name="T29" fmla="*/ 155 h 34"/>
                  <a:gd name="T30" fmla="*/ 41 w 10"/>
                  <a:gd name="T31" fmla="*/ 160 h 34"/>
                  <a:gd name="T32" fmla="*/ 39 w 10"/>
                  <a:gd name="T33" fmla="*/ 160 h 34"/>
                  <a:gd name="T34" fmla="*/ 21 w 10"/>
                  <a:gd name="T35" fmla="*/ 160 h 34"/>
                  <a:gd name="T36" fmla="*/ 15 w 10"/>
                  <a:gd name="T37" fmla="*/ 155 h 34"/>
                  <a:gd name="T38" fmla="*/ 15 w 10"/>
                  <a:gd name="T39" fmla="*/ 146 h 34"/>
                  <a:gd name="T40" fmla="*/ 0 w 10"/>
                  <a:gd name="T41" fmla="*/ 141 h 34"/>
                  <a:gd name="T42" fmla="*/ 0 w 10"/>
                  <a:gd name="T43" fmla="*/ 137 h 34"/>
                  <a:gd name="T44" fmla="*/ 0 w 10"/>
                  <a:gd name="T45" fmla="*/ 126 h 34"/>
                  <a:gd name="T46" fmla="*/ 0 w 10"/>
                  <a:gd name="T47" fmla="*/ 113 h 34"/>
                  <a:gd name="T48" fmla="*/ 15 w 10"/>
                  <a:gd name="T49" fmla="*/ 109 h 34"/>
                  <a:gd name="T50" fmla="*/ 15 w 10"/>
                  <a:gd name="T51" fmla="*/ 102 h 34"/>
                  <a:gd name="T52" fmla="*/ 15 w 10"/>
                  <a:gd name="T53" fmla="*/ 89 h 34"/>
                  <a:gd name="T54" fmla="*/ 21 w 10"/>
                  <a:gd name="T55" fmla="*/ 75 h 34"/>
                  <a:gd name="T56" fmla="*/ 21 w 10"/>
                  <a:gd name="T57" fmla="*/ 61 h 34"/>
                  <a:gd name="T58" fmla="*/ 21 w 10"/>
                  <a:gd name="T59" fmla="*/ 47 h 34"/>
                  <a:gd name="T60" fmla="*/ 21 w 10"/>
                  <a:gd name="T61" fmla="*/ 35 h 34"/>
                  <a:gd name="T62" fmla="*/ 39 w 10"/>
                  <a:gd name="T63" fmla="*/ 28 h 34"/>
                  <a:gd name="T64" fmla="*/ 39 w 10"/>
                  <a:gd name="T65" fmla="*/ 13 h 34"/>
                  <a:gd name="T66" fmla="*/ 39 w 10"/>
                  <a:gd name="T67" fmla="*/ 13 h 34"/>
                  <a:gd name="T68" fmla="*/ 41 w 10"/>
                  <a:gd name="T69" fmla="*/ 10 h 34"/>
                  <a:gd name="T70" fmla="*/ 41 w 10"/>
                  <a:gd name="T71" fmla="*/ 10 h 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" h="34">
                    <a:moveTo>
                      <a:pt x="7" y="2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10" y="14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1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2" y="31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174"/>
              <p:cNvSpPr>
                <a:spLocks/>
              </p:cNvSpPr>
              <p:nvPr/>
            </p:nvSpPr>
            <p:spPr bwMode="auto">
              <a:xfrm>
                <a:off x="3433" y="941"/>
                <a:ext cx="11" cy="45"/>
              </a:xfrm>
              <a:custGeom>
                <a:avLst/>
                <a:gdLst>
                  <a:gd name="T0" fmla="*/ 36 w 8"/>
                  <a:gd name="T1" fmla="*/ 0 h 35"/>
                  <a:gd name="T2" fmla="*/ 36 w 8"/>
                  <a:gd name="T3" fmla="*/ 0 h 35"/>
                  <a:gd name="T4" fmla="*/ 36 w 8"/>
                  <a:gd name="T5" fmla="*/ 0 h 35"/>
                  <a:gd name="T6" fmla="*/ 50 w 8"/>
                  <a:gd name="T7" fmla="*/ 0 h 35"/>
                  <a:gd name="T8" fmla="*/ 50 w 8"/>
                  <a:gd name="T9" fmla="*/ 1 h 35"/>
                  <a:gd name="T10" fmla="*/ 50 w 8"/>
                  <a:gd name="T11" fmla="*/ 1 h 35"/>
                  <a:gd name="T12" fmla="*/ 55 w 8"/>
                  <a:gd name="T13" fmla="*/ 10 h 35"/>
                  <a:gd name="T14" fmla="*/ 55 w 8"/>
                  <a:gd name="T15" fmla="*/ 22 h 35"/>
                  <a:gd name="T16" fmla="*/ 55 w 8"/>
                  <a:gd name="T17" fmla="*/ 31 h 35"/>
                  <a:gd name="T18" fmla="*/ 55 w 8"/>
                  <a:gd name="T19" fmla="*/ 40 h 35"/>
                  <a:gd name="T20" fmla="*/ 55 w 8"/>
                  <a:gd name="T21" fmla="*/ 64 h 35"/>
                  <a:gd name="T22" fmla="*/ 55 w 8"/>
                  <a:gd name="T23" fmla="*/ 82 h 35"/>
                  <a:gd name="T24" fmla="*/ 55 w 8"/>
                  <a:gd name="T25" fmla="*/ 114 h 35"/>
                  <a:gd name="T26" fmla="*/ 50 w 8"/>
                  <a:gd name="T27" fmla="*/ 132 h 35"/>
                  <a:gd name="T28" fmla="*/ 50 w 8"/>
                  <a:gd name="T29" fmla="*/ 140 h 35"/>
                  <a:gd name="T30" fmla="*/ 50 w 8"/>
                  <a:gd name="T31" fmla="*/ 144 h 35"/>
                  <a:gd name="T32" fmla="*/ 36 w 8"/>
                  <a:gd name="T33" fmla="*/ 158 h 35"/>
                  <a:gd name="T34" fmla="*/ 29 w 8"/>
                  <a:gd name="T35" fmla="*/ 158 h 35"/>
                  <a:gd name="T36" fmla="*/ 29 w 8"/>
                  <a:gd name="T37" fmla="*/ 158 h 35"/>
                  <a:gd name="T38" fmla="*/ 21 w 8"/>
                  <a:gd name="T39" fmla="*/ 158 h 35"/>
                  <a:gd name="T40" fmla="*/ 1 w 8"/>
                  <a:gd name="T41" fmla="*/ 158 h 35"/>
                  <a:gd name="T42" fmla="*/ 1 w 8"/>
                  <a:gd name="T43" fmla="*/ 147 h 35"/>
                  <a:gd name="T44" fmla="*/ 0 w 8"/>
                  <a:gd name="T45" fmla="*/ 144 h 35"/>
                  <a:gd name="T46" fmla="*/ 0 w 8"/>
                  <a:gd name="T47" fmla="*/ 140 h 35"/>
                  <a:gd name="T48" fmla="*/ 0 w 8"/>
                  <a:gd name="T49" fmla="*/ 132 h 35"/>
                  <a:gd name="T50" fmla="*/ 0 w 8"/>
                  <a:gd name="T51" fmla="*/ 126 h 35"/>
                  <a:gd name="T52" fmla="*/ 0 w 8"/>
                  <a:gd name="T53" fmla="*/ 112 h 35"/>
                  <a:gd name="T54" fmla="*/ 1 w 8"/>
                  <a:gd name="T55" fmla="*/ 98 h 35"/>
                  <a:gd name="T56" fmla="*/ 1 w 8"/>
                  <a:gd name="T57" fmla="*/ 85 h 35"/>
                  <a:gd name="T58" fmla="*/ 21 w 8"/>
                  <a:gd name="T59" fmla="*/ 66 h 35"/>
                  <a:gd name="T60" fmla="*/ 21 w 8"/>
                  <a:gd name="T61" fmla="*/ 51 h 35"/>
                  <a:gd name="T62" fmla="*/ 21 w 8"/>
                  <a:gd name="T63" fmla="*/ 36 h 35"/>
                  <a:gd name="T64" fmla="*/ 21 w 8"/>
                  <a:gd name="T65" fmla="*/ 31 h 35"/>
                  <a:gd name="T66" fmla="*/ 21 w 8"/>
                  <a:gd name="T67" fmla="*/ 10 h 35"/>
                  <a:gd name="T68" fmla="*/ 21 w 8"/>
                  <a:gd name="T69" fmla="*/ 1 h 35"/>
                  <a:gd name="T70" fmla="*/ 29 w 8"/>
                  <a:gd name="T71" fmla="*/ 0 h 35"/>
                  <a:gd name="T72" fmla="*/ 29 w 8"/>
                  <a:gd name="T73" fmla="*/ 0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" h="35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8" y="15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26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7" y="32"/>
                    </a:lnTo>
                    <a:lnTo>
                      <a:pt x="5" y="33"/>
                    </a:lnTo>
                    <a:lnTo>
                      <a:pt x="5" y="35"/>
                    </a:lnTo>
                    <a:lnTo>
                      <a:pt x="4" y="35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3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175"/>
              <p:cNvSpPr>
                <a:spLocks/>
              </p:cNvSpPr>
              <p:nvPr/>
            </p:nvSpPr>
            <p:spPr bwMode="auto">
              <a:xfrm>
                <a:off x="3433" y="1027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10 h 31"/>
                  <a:gd name="T8" fmla="*/ 104 w 7"/>
                  <a:gd name="T9" fmla="*/ 10 h 31"/>
                  <a:gd name="T10" fmla="*/ 104 w 7"/>
                  <a:gd name="T11" fmla="*/ 10 h 31"/>
                  <a:gd name="T12" fmla="*/ 104 w 7"/>
                  <a:gd name="T13" fmla="*/ 13 h 31"/>
                  <a:gd name="T14" fmla="*/ 104 w 7"/>
                  <a:gd name="T15" fmla="*/ 17 h 31"/>
                  <a:gd name="T16" fmla="*/ 104 w 7"/>
                  <a:gd name="T17" fmla="*/ 32 h 31"/>
                  <a:gd name="T18" fmla="*/ 104 w 7"/>
                  <a:gd name="T19" fmla="*/ 4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95 h 31"/>
                  <a:gd name="T28" fmla="*/ 104 w 7"/>
                  <a:gd name="T29" fmla="*/ 108 h 31"/>
                  <a:gd name="T30" fmla="*/ 77 w 7"/>
                  <a:gd name="T31" fmla="*/ 123 h 31"/>
                  <a:gd name="T32" fmla="*/ 77 w 7"/>
                  <a:gd name="T33" fmla="*/ 126 h 31"/>
                  <a:gd name="T34" fmla="*/ 77 w 7"/>
                  <a:gd name="T35" fmla="*/ 139 h 31"/>
                  <a:gd name="T36" fmla="*/ 55 w 7"/>
                  <a:gd name="T37" fmla="*/ 14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43 h 31"/>
                  <a:gd name="T50" fmla="*/ 0 w 7"/>
                  <a:gd name="T51" fmla="*/ 139 h 31"/>
                  <a:gd name="T52" fmla="*/ 0 w 7"/>
                  <a:gd name="T53" fmla="*/ 126 h 31"/>
                  <a:gd name="T54" fmla="*/ 0 w 7"/>
                  <a:gd name="T55" fmla="*/ 125 h 31"/>
                  <a:gd name="T56" fmla="*/ 0 w 7"/>
                  <a:gd name="T57" fmla="*/ 111 h 31"/>
                  <a:gd name="T58" fmla="*/ 0 w 7"/>
                  <a:gd name="T59" fmla="*/ 97 h 31"/>
                  <a:gd name="T60" fmla="*/ 20 w 7"/>
                  <a:gd name="T61" fmla="*/ 88 h 31"/>
                  <a:gd name="T62" fmla="*/ 20 w 7"/>
                  <a:gd name="T63" fmla="*/ 75 h 31"/>
                  <a:gd name="T64" fmla="*/ 20 w 7"/>
                  <a:gd name="T65" fmla="*/ 59 h 31"/>
                  <a:gd name="T66" fmla="*/ 49 w 7"/>
                  <a:gd name="T67" fmla="*/ 46 h 31"/>
                  <a:gd name="T68" fmla="*/ 49 w 7"/>
                  <a:gd name="T69" fmla="*/ 32 h 31"/>
                  <a:gd name="T70" fmla="*/ 49 w 7"/>
                  <a:gd name="T71" fmla="*/ 17 h 31"/>
                  <a:gd name="T72" fmla="*/ 49 w 7"/>
                  <a:gd name="T73" fmla="*/ 13 h 31"/>
                  <a:gd name="T74" fmla="*/ 55 w 7"/>
                  <a:gd name="T75" fmla="*/ 10 h 31"/>
                  <a:gd name="T76" fmla="*/ 55 w 7"/>
                  <a:gd name="T77" fmla="*/ 10 h 31"/>
                  <a:gd name="T78" fmla="*/ 55 w 7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176"/>
              <p:cNvSpPr>
                <a:spLocks/>
              </p:cNvSpPr>
              <p:nvPr/>
            </p:nvSpPr>
            <p:spPr bwMode="auto">
              <a:xfrm>
                <a:off x="3354" y="1005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77"/>
              <p:cNvSpPr>
                <a:spLocks/>
              </p:cNvSpPr>
              <p:nvPr/>
            </p:nvSpPr>
            <p:spPr bwMode="auto">
              <a:xfrm>
                <a:off x="3354" y="1130"/>
                <a:ext cx="44" cy="38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1 h 31"/>
                  <a:gd name="T16" fmla="*/ 155 w 34"/>
                  <a:gd name="T17" fmla="*/ 13 h 31"/>
                  <a:gd name="T18" fmla="*/ 155 w 34"/>
                  <a:gd name="T19" fmla="*/ 25 h 31"/>
                  <a:gd name="T20" fmla="*/ 155 w 34"/>
                  <a:gd name="T21" fmla="*/ 27 h 31"/>
                  <a:gd name="T22" fmla="*/ 160 w 34"/>
                  <a:gd name="T23" fmla="*/ 38 h 31"/>
                  <a:gd name="T24" fmla="*/ 160 w 34"/>
                  <a:gd name="T25" fmla="*/ 40 h 31"/>
                  <a:gd name="T26" fmla="*/ 160 w 34"/>
                  <a:gd name="T27" fmla="*/ 48 h 31"/>
                  <a:gd name="T28" fmla="*/ 160 w 34"/>
                  <a:gd name="T29" fmla="*/ 49 h 31"/>
                  <a:gd name="T30" fmla="*/ 155 w 34"/>
                  <a:gd name="T31" fmla="*/ 59 h 31"/>
                  <a:gd name="T32" fmla="*/ 155 w 34"/>
                  <a:gd name="T33" fmla="*/ 60 h 31"/>
                  <a:gd name="T34" fmla="*/ 155 w 34"/>
                  <a:gd name="T35" fmla="*/ 72 h 31"/>
                  <a:gd name="T36" fmla="*/ 146 w 34"/>
                  <a:gd name="T37" fmla="*/ 74 h 31"/>
                  <a:gd name="T38" fmla="*/ 141 w 34"/>
                  <a:gd name="T39" fmla="*/ 81 h 31"/>
                  <a:gd name="T40" fmla="*/ 132 w 34"/>
                  <a:gd name="T41" fmla="*/ 87 h 31"/>
                  <a:gd name="T42" fmla="*/ 126 w 34"/>
                  <a:gd name="T43" fmla="*/ 88 h 31"/>
                  <a:gd name="T44" fmla="*/ 115 w 34"/>
                  <a:gd name="T45" fmla="*/ 94 h 31"/>
                  <a:gd name="T46" fmla="*/ 109 w 34"/>
                  <a:gd name="T47" fmla="*/ 94 h 31"/>
                  <a:gd name="T48" fmla="*/ 97 w 34"/>
                  <a:gd name="T49" fmla="*/ 94 h 31"/>
                  <a:gd name="T50" fmla="*/ 84 w 34"/>
                  <a:gd name="T51" fmla="*/ 99 h 31"/>
                  <a:gd name="T52" fmla="*/ 75 w 34"/>
                  <a:gd name="T53" fmla="*/ 99 h 31"/>
                  <a:gd name="T54" fmla="*/ 65 w 34"/>
                  <a:gd name="T55" fmla="*/ 107 h 31"/>
                  <a:gd name="T56" fmla="*/ 47 w 34"/>
                  <a:gd name="T57" fmla="*/ 107 h 31"/>
                  <a:gd name="T58" fmla="*/ 45 w 34"/>
                  <a:gd name="T59" fmla="*/ 107 h 31"/>
                  <a:gd name="T60" fmla="*/ 28 w 34"/>
                  <a:gd name="T61" fmla="*/ 99 h 31"/>
                  <a:gd name="T62" fmla="*/ 13 w 34"/>
                  <a:gd name="T63" fmla="*/ 94 h 31"/>
                  <a:gd name="T64" fmla="*/ 10 w 34"/>
                  <a:gd name="T65" fmla="*/ 87 h 31"/>
                  <a:gd name="T66" fmla="*/ 0 w 34"/>
                  <a:gd name="T67" fmla="*/ 74 h 31"/>
                  <a:gd name="T68" fmla="*/ 0 w 34"/>
                  <a:gd name="T69" fmla="*/ 63 h 31"/>
                  <a:gd name="T70" fmla="*/ 0 w 34"/>
                  <a:gd name="T71" fmla="*/ 49 h 31"/>
                  <a:gd name="T72" fmla="*/ 0 w 34"/>
                  <a:gd name="T73" fmla="*/ 40 h 31"/>
                  <a:gd name="T74" fmla="*/ 10 w 34"/>
                  <a:gd name="T75" fmla="*/ 33 h 31"/>
                  <a:gd name="T76" fmla="*/ 17 w 34"/>
                  <a:gd name="T77" fmla="*/ 25 h 31"/>
                  <a:gd name="T78" fmla="*/ 28 w 34"/>
                  <a:gd name="T79" fmla="*/ 13 h 31"/>
                  <a:gd name="T80" fmla="*/ 45 w 34"/>
                  <a:gd name="T81" fmla="*/ 13 h 31"/>
                  <a:gd name="T82" fmla="*/ 45 w 34"/>
                  <a:gd name="T83" fmla="*/ 11 h 31"/>
                  <a:gd name="T84" fmla="*/ 47 w 34"/>
                  <a:gd name="T85" fmla="*/ 11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178"/>
              <p:cNvSpPr>
                <a:spLocks/>
              </p:cNvSpPr>
              <p:nvPr/>
            </p:nvSpPr>
            <p:spPr bwMode="auto">
              <a:xfrm>
                <a:off x="3354" y="1089"/>
                <a:ext cx="44" cy="35"/>
              </a:xfrm>
              <a:custGeom>
                <a:avLst/>
                <a:gdLst>
                  <a:gd name="T0" fmla="*/ 79 w 34"/>
                  <a:gd name="T1" fmla="*/ 0 h 29"/>
                  <a:gd name="T2" fmla="*/ 96 w 34"/>
                  <a:gd name="T3" fmla="*/ 0 h 29"/>
                  <a:gd name="T4" fmla="*/ 109 w 34"/>
                  <a:gd name="T5" fmla="*/ 0 h 29"/>
                  <a:gd name="T6" fmla="*/ 113 w 34"/>
                  <a:gd name="T7" fmla="*/ 0 h 29"/>
                  <a:gd name="T8" fmla="*/ 126 w 34"/>
                  <a:gd name="T9" fmla="*/ 0 h 29"/>
                  <a:gd name="T10" fmla="*/ 132 w 34"/>
                  <a:gd name="T11" fmla="*/ 0 h 29"/>
                  <a:gd name="T12" fmla="*/ 141 w 34"/>
                  <a:gd name="T13" fmla="*/ 1 h 29"/>
                  <a:gd name="T14" fmla="*/ 146 w 34"/>
                  <a:gd name="T15" fmla="*/ 10 h 29"/>
                  <a:gd name="T16" fmla="*/ 155 w 34"/>
                  <a:gd name="T17" fmla="*/ 12 h 29"/>
                  <a:gd name="T18" fmla="*/ 155 w 34"/>
                  <a:gd name="T19" fmla="*/ 14 h 29"/>
                  <a:gd name="T20" fmla="*/ 155 w 34"/>
                  <a:gd name="T21" fmla="*/ 25 h 29"/>
                  <a:gd name="T22" fmla="*/ 160 w 34"/>
                  <a:gd name="T23" fmla="*/ 34 h 29"/>
                  <a:gd name="T24" fmla="*/ 160 w 34"/>
                  <a:gd name="T25" fmla="*/ 36 h 29"/>
                  <a:gd name="T26" fmla="*/ 160 w 34"/>
                  <a:gd name="T27" fmla="*/ 43 h 29"/>
                  <a:gd name="T28" fmla="*/ 160 w 34"/>
                  <a:gd name="T29" fmla="*/ 43 h 29"/>
                  <a:gd name="T30" fmla="*/ 155 w 34"/>
                  <a:gd name="T31" fmla="*/ 48 h 29"/>
                  <a:gd name="T32" fmla="*/ 155 w 34"/>
                  <a:gd name="T33" fmla="*/ 58 h 29"/>
                  <a:gd name="T34" fmla="*/ 155 w 34"/>
                  <a:gd name="T35" fmla="*/ 63 h 29"/>
                  <a:gd name="T36" fmla="*/ 146 w 34"/>
                  <a:gd name="T37" fmla="*/ 70 h 29"/>
                  <a:gd name="T38" fmla="*/ 141 w 34"/>
                  <a:gd name="T39" fmla="*/ 75 h 29"/>
                  <a:gd name="T40" fmla="*/ 132 w 34"/>
                  <a:gd name="T41" fmla="*/ 76 h 29"/>
                  <a:gd name="T42" fmla="*/ 126 w 34"/>
                  <a:gd name="T43" fmla="*/ 78 h 29"/>
                  <a:gd name="T44" fmla="*/ 115 w 34"/>
                  <a:gd name="T45" fmla="*/ 78 h 29"/>
                  <a:gd name="T46" fmla="*/ 109 w 34"/>
                  <a:gd name="T47" fmla="*/ 86 h 29"/>
                  <a:gd name="T48" fmla="*/ 97 w 34"/>
                  <a:gd name="T49" fmla="*/ 86 h 29"/>
                  <a:gd name="T50" fmla="*/ 84 w 34"/>
                  <a:gd name="T51" fmla="*/ 91 h 29"/>
                  <a:gd name="T52" fmla="*/ 75 w 34"/>
                  <a:gd name="T53" fmla="*/ 91 h 29"/>
                  <a:gd name="T54" fmla="*/ 65 w 34"/>
                  <a:gd name="T55" fmla="*/ 91 h 29"/>
                  <a:gd name="T56" fmla="*/ 47 w 34"/>
                  <a:gd name="T57" fmla="*/ 91 h 29"/>
                  <a:gd name="T58" fmla="*/ 45 w 34"/>
                  <a:gd name="T59" fmla="*/ 91 h 29"/>
                  <a:gd name="T60" fmla="*/ 28 w 34"/>
                  <a:gd name="T61" fmla="*/ 91 h 29"/>
                  <a:gd name="T62" fmla="*/ 13 w 34"/>
                  <a:gd name="T63" fmla="*/ 78 h 29"/>
                  <a:gd name="T64" fmla="*/ 10 w 34"/>
                  <a:gd name="T65" fmla="*/ 76 h 29"/>
                  <a:gd name="T66" fmla="*/ 0 w 34"/>
                  <a:gd name="T67" fmla="*/ 70 h 29"/>
                  <a:gd name="T68" fmla="*/ 0 w 34"/>
                  <a:gd name="T69" fmla="*/ 58 h 29"/>
                  <a:gd name="T70" fmla="*/ 0 w 34"/>
                  <a:gd name="T71" fmla="*/ 48 h 29"/>
                  <a:gd name="T72" fmla="*/ 0 w 34"/>
                  <a:gd name="T73" fmla="*/ 34 h 29"/>
                  <a:gd name="T74" fmla="*/ 10 w 34"/>
                  <a:gd name="T75" fmla="*/ 25 h 29"/>
                  <a:gd name="T76" fmla="*/ 17 w 34"/>
                  <a:gd name="T77" fmla="*/ 21 h 29"/>
                  <a:gd name="T78" fmla="*/ 28 w 34"/>
                  <a:gd name="T79" fmla="*/ 12 h 29"/>
                  <a:gd name="T80" fmla="*/ 45 w 34"/>
                  <a:gd name="T81" fmla="*/ 10 h 29"/>
                  <a:gd name="T82" fmla="*/ 45 w 34"/>
                  <a:gd name="T83" fmla="*/ 10 h 29"/>
                  <a:gd name="T84" fmla="*/ 47 w 34"/>
                  <a:gd name="T85" fmla="*/ 10 h 29"/>
                  <a:gd name="T86" fmla="*/ 50 w 34"/>
                  <a:gd name="T87" fmla="*/ 1 h 29"/>
                  <a:gd name="T88" fmla="*/ 79 w 34"/>
                  <a:gd name="T89" fmla="*/ 0 h 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29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2"/>
                    </a:lnTo>
                    <a:lnTo>
                      <a:pt x="30" y="24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179"/>
              <p:cNvSpPr>
                <a:spLocks/>
              </p:cNvSpPr>
              <p:nvPr/>
            </p:nvSpPr>
            <p:spPr bwMode="auto">
              <a:xfrm>
                <a:off x="3354" y="1208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1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2 h 31"/>
                  <a:gd name="T14" fmla="*/ 146 w 34"/>
                  <a:gd name="T15" fmla="*/ 21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77 h 31"/>
                  <a:gd name="T26" fmla="*/ 160 w 34"/>
                  <a:gd name="T27" fmla="*/ 77 h 31"/>
                  <a:gd name="T28" fmla="*/ 160 w 34"/>
                  <a:gd name="T29" fmla="*/ 79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8 h 31"/>
                  <a:gd name="T42" fmla="*/ 126 w 34"/>
                  <a:gd name="T43" fmla="*/ 138 h 31"/>
                  <a:gd name="T44" fmla="*/ 115 w 34"/>
                  <a:gd name="T45" fmla="*/ 151 h 31"/>
                  <a:gd name="T46" fmla="*/ 109 w 34"/>
                  <a:gd name="T47" fmla="*/ 152 h 31"/>
                  <a:gd name="T48" fmla="*/ 97 w 34"/>
                  <a:gd name="T49" fmla="*/ 152 h 31"/>
                  <a:gd name="T50" fmla="*/ 84 w 34"/>
                  <a:gd name="T51" fmla="*/ 152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4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15 h 31"/>
                  <a:gd name="T68" fmla="*/ 0 w 34"/>
                  <a:gd name="T69" fmla="*/ 102 h 31"/>
                  <a:gd name="T70" fmla="*/ 0 w 34"/>
                  <a:gd name="T71" fmla="*/ 87 h 31"/>
                  <a:gd name="T72" fmla="*/ 0 w 34"/>
                  <a:gd name="T73" fmla="*/ 65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28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2 h 31"/>
                  <a:gd name="T86" fmla="*/ 50 w 34"/>
                  <a:gd name="T87" fmla="*/ 12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3" y="11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180"/>
              <p:cNvSpPr>
                <a:spLocks/>
              </p:cNvSpPr>
              <p:nvPr/>
            </p:nvSpPr>
            <p:spPr bwMode="auto">
              <a:xfrm>
                <a:off x="3354" y="1168"/>
                <a:ext cx="44" cy="40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3 h 31"/>
                  <a:gd name="T14" fmla="*/ 146 w 34"/>
                  <a:gd name="T15" fmla="*/ 17 h 31"/>
                  <a:gd name="T16" fmla="*/ 155 w 34"/>
                  <a:gd name="T17" fmla="*/ 22 h 31"/>
                  <a:gd name="T18" fmla="*/ 155 w 34"/>
                  <a:gd name="T19" fmla="*/ 32 h 31"/>
                  <a:gd name="T20" fmla="*/ 155 w 34"/>
                  <a:gd name="T21" fmla="*/ 36 h 31"/>
                  <a:gd name="T22" fmla="*/ 160 w 34"/>
                  <a:gd name="T23" fmla="*/ 50 h 31"/>
                  <a:gd name="T24" fmla="*/ 160 w 34"/>
                  <a:gd name="T25" fmla="*/ 53 h 31"/>
                  <a:gd name="T26" fmla="*/ 160 w 34"/>
                  <a:gd name="T27" fmla="*/ 65 h 31"/>
                  <a:gd name="T28" fmla="*/ 160 w 34"/>
                  <a:gd name="T29" fmla="*/ 68 h 31"/>
                  <a:gd name="T30" fmla="*/ 155 w 34"/>
                  <a:gd name="T31" fmla="*/ 76 h 31"/>
                  <a:gd name="T32" fmla="*/ 155 w 34"/>
                  <a:gd name="T33" fmla="*/ 88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14 h 31"/>
                  <a:gd name="T40" fmla="*/ 132 w 34"/>
                  <a:gd name="T41" fmla="*/ 114 h 31"/>
                  <a:gd name="T42" fmla="*/ 126 w 34"/>
                  <a:gd name="T43" fmla="*/ 123 h 31"/>
                  <a:gd name="T44" fmla="*/ 115 w 34"/>
                  <a:gd name="T45" fmla="*/ 126 h 31"/>
                  <a:gd name="T46" fmla="*/ 109 w 34"/>
                  <a:gd name="T47" fmla="*/ 126 h 31"/>
                  <a:gd name="T48" fmla="*/ 97 w 34"/>
                  <a:gd name="T49" fmla="*/ 133 h 31"/>
                  <a:gd name="T50" fmla="*/ 84 w 34"/>
                  <a:gd name="T51" fmla="*/ 133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3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98 h 31"/>
                  <a:gd name="T68" fmla="*/ 0 w 34"/>
                  <a:gd name="T69" fmla="*/ 88 h 31"/>
                  <a:gd name="T70" fmla="*/ 0 w 34"/>
                  <a:gd name="T71" fmla="*/ 76 h 31"/>
                  <a:gd name="T72" fmla="*/ 0 w 34"/>
                  <a:gd name="T73" fmla="*/ 53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2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81"/>
              <p:cNvSpPr>
                <a:spLocks/>
              </p:cNvSpPr>
              <p:nvPr/>
            </p:nvSpPr>
            <p:spPr bwMode="auto">
              <a:xfrm>
                <a:off x="3354" y="1289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1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98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182"/>
              <p:cNvSpPr>
                <a:spLocks/>
              </p:cNvSpPr>
              <p:nvPr/>
            </p:nvSpPr>
            <p:spPr bwMode="auto">
              <a:xfrm>
                <a:off x="3354" y="1249"/>
                <a:ext cx="44" cy="40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3 h 31"/>
                  <a:gd name="T16" fmla="*/ 155 w 34"/>
                  <a:gd name="T17" fmla="*/ 17 h 31"/>
                  <a:gd name="T18" fmla="*/ 155 w 34"/>
                  <a:gd name="T19" fmla="*/ 32 h 31"/>
                  <a:gd name="T20" fmla="*/ 155 w 34"/>
                  <a:gd name="T21" fmla="*/ 41 h 31"/>
                  <a:gd name="T22" fmla="*/ 160 w 34"/>
                  <a:gd name="T23" fmla="*/ 50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84 h 31"/>
                  <a:gd name="T34" fmla="*/ 155 w 34"/>
                  <a:gd name="T35" fmla="*/ 97 h 31"/>
                  <a:gd name="T36" fmla="*/ 146 w 34"/>
                  <a:gd name="T37" fmla="*/ 108 h 31"/>
                  <a:gd name="T38" fmla="*/ 141 w 34"/>
                  <a:gd name="T39" fmla="*/ 111 h 31"/>
                  <a:gd name="T40" fmla="*/ 132 w 34"/>
                  <a:gd name="T41" fmla="*/ 114 h 31"/>
                  <a:gd name="T42" fmla="*/ 126 w 34"/>
                  <a:gd name="T43" fmla="*/ 125 h 31"/>
                  <a:gd name="T44" fmla="*/ 115 w 34"/>
                  <a:gd name="T45" fmla="*/ 125 h 31"/>
                  <a:gd name="T46" fmla="*/ 109 w 34"/>
                  <a:gd name="T47" fmla="*/ 126 h 31"/>
                  <a:gd name="T48" fmla="*/ 97 w 34"/>
                  <a:gd name="T49" fmla="*/ 126 h 31"/>
                  <a:gd name="T50" fmla="*/ 84 w 34"/>
                  <a:gd name="T51" fmla="*/ 139 h 31"/>
                  <a:gd name="T52" fmla="*/ 75 w 34"/>
                  <a:gd name="T53" fmla="*/ 139 h 31"/>
                  <a:gd name="T54" fmla="*/ 65 w 34"/>
                  <a:gd name="T55" fmla="*/ 139 h 31"/>
                  <a:gd name="T56" fmla="*/ 47 w 34"/>
                  <a:gd name="T57" fmla="*/ 143 h 31"/>
                  <a:gd name="T58" fmla="*/ 45 w 34"/>
                  <a:gd name="T59" fmla="*/ 139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5 h 31"/>
                  <a:gd name="T72" fmla="*/ 0 w 34"/>
                  <a:gd name="T73" fmla="*/ 59 h 31"/>
                  <a:gd name="T74" fmla="*/ 10 w 34"/>
                  <a:gd name="T75" fmla="*/ 41 h 31"/>
                  <a:gd name="T76" fmla="*/ 17 w 34"/>
                  <a:gd name="T77" fmla="*/ 32 h 31"/>
                  <a:gd name="T78" fmla="*/ 28 w 34"/>
                  <a:gd name="T79" fmla="*/ 17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183"/>
              <p:cNvSpPr>
                <a:spLocks/>
              </p:cNvSpPr>
              <p:nvPr/>
            </p:nvSpPr>
            <p:spPr bwMode="auto">
              <a:xfrm>
                <a:off x="3354" y="1371"/>
                <a:ext cx="44" cy="38"/>
              </a:xfrm>
              <a:custGeom>
                <a:avLst/>
                <a:gdLst>
                  <a:gd name="T0" fmla="*/ 79 w 34"/>
                  <a:gd name="T1" fmla="*/ 0 h 30"/>
                  <a:gd name="T2" fmla="*/ 96 w 34"/>
                  <a:gd name="T3" fmla="*/ 0 h 30"/>
                  <a:gd name="T4" fmla="*/ 109 w 34"/>
                  <a:gd name="T5" fmla="*/ 0 h 30"/>
                  <a:gd name="T6" fmla="*/ 113 w 34"/>
                  <a:gd name="T7" fmla="*/ 0 h 30"/>
                  <a:gd name="T8" fmla="*/ 126 w 34"/>
                  <a:gd name="T9" fmla="*/ 0 h 30"/>
                  <a:gd name="T10" fmla="*/ 132 w 34"/>
                  <a:gd name="T11" fmla="*/ 0 h 30"/>
                  <a:gd name="T12" fmla="*/ 141 w 34"/>
                  <a:gd name="T13" fmla="*/ 10 h 30"/>
                  <a:gd name="T14" fmla="*/ 146 w 34"/>
                  <a:gd name="T15" fmla="*/ 13 h 30"/>
                  <a:gd name="T16" fmla="*/ 155 w 34"/>
                  <a:gd name="T17" fmla="*/ 20 h 30"/>
                  <a:gd name="T18" fmla="*/ 155 w 34"/>
                  <a:gd name="T19" fmla="*/ 25 h 30"/>
                  <a:gd name="T20" fmla="*/ 155 w 34"/>
                  <a:gd name="T21" fmla="*/ 37 h 30"/>
                  <a:gd name="T22" fmla="*/ 160 w 34"/>
                  <a:gd name="T23" fmla="*/ 48 h 30"/>
                  <a:gd name="T24" fmla="*/ 160 w 34"/>
                  <a:gd name="T25" fmla="*/ 52 h 30"/>
                  <a:gd name="T26" fmla="*/ 160 w 34"/>
                  <a:gd name="T27" fmla="*/ 61 h 30"/>
                  <a:gd name="T28" fmla="*/ 160 w 34"/>
                  <a:gd name="T29" fmla="*/ 66 h 30"/>
                  <a:gd name="T30" fmla="*/ 155 w 34"/>
                  <a:gd name="T31" fmla="*/ 66 h 30"/>
                  <a:gd name="T32" fmla="*/ 155 w 34"/>
                  <a:gd name="T33" fmla="*/ 77 h 30"/>
                  <a:gd name="T34" fmla="*/ 155 w 34"/>
                  <a:gd name="T35" fmla="*/ 90 h 30"/>
                  <a:gd name="T36" fmla="*/ 146 w 34"/>
                  <a:gd name="T37" fmla="*/ 96 h 30"/>
                  <a:gd name="T38" fmla="*/ 141 w 34"/>
                  <a:gd name="T39" fmla="*/ 98 h 30"/>
                  <a:gd name="T40" fmla="*/ 132 w 34"/>
                  <a:gd name="T41" fmla="*/ 108 h 30"/>
                  <a:gd name="T42" fmla="*/ 126 w 34"/>
                  <a:gd name="T43" fmla="*/ 109 h 30"/>
                  <a:gd name="T44" fmla="*/ 115 w 34"/>
                  <a:gd name="T45" fmla="*/ 109 h 30"/>
                  <a:gd name="T46" fmla="*/ 109 w 34"/>
                  <a:gd name="T47" fmla="*/ 122 h 30"/>
                  <a:gd name="T48" fmla="*/ 97 w 34"/>
                  <a:gd name="T49" fmla="*/ 122 h 30"/>
                  <a:gd name="T50" fmla="*/ 84 w 34"/>
                  <a:gd name="T51" fmla="*/ 124 h 30"/>
                  <a:gd name="T52" fmla="*/ 75 w 34"/>
                  <a:gd name="T53" fmla="*/ 124 h 30"/>
                  <a:gd name="T54" fmla="*/ 65 w 34"/>
                  <a:gd name="T55" fmla="*/ 124 h 30"/>
                  <a:gd name="T56" fmla="*/ 47 w 34"/>
                  <a:gd name="T57" fmla="*/ 124 h 30"/>
                  <a:gd name="T58" fmla="*/ 45 w 34"/>
                  <a:gd name="T59" fmla="*/ 124 h 30"/>
                  <a:gd name="T60" fmla="*/ 28 w 34"/>
                  <a:gd name="T61" fmla="*/ 124 h 30"/>
                  <a:gd name="T62" fmla="*/ 13 w 34"/>
                  <a:gd name="T63" fmla="*/ 109 h 30"/>
                  <a:gd name="T64" fmla="*/ 10 w 34"/>
                  <a:gd name="T65" fmla="*/ 108 h 30"/>
                  <a:gd name="T66" fmla="*/ 0 w 34"/>
                  <a:gd name="T67" fmla="*/ 96 h 30"/>
                  <a:gd name="T68" fmla="*/ 0 w 34"/>
                  <a:gd name="T69" fmla="*/ 77 h 30"/>
                  <a:gd name="T70" fmla="*/ 0 w 34"/>
                  <a:gd name="T71" fmla="*/ 66 h 30"/>
                  <a:gd name="T72" fmla="*/ 0 w 34"/>
                  <a:gd name="T73" fmla="*/ 48 h 30"/>
                  <a:gd name="T74" fmla="*/ 10 w 34"/>
                  <a:gd name="T75" fmla="*/ 37 h 30"/>
                  <a:gd name="T76" fmla="*/ 17 w 34"/>
                  <a:gd name="T77" fmla="*/ 32 h 30"/>
                  <a:gd name="T78" fmla="*/ 28 w 34"/>
                  <a:gd name="T79" fmla="*/ 20 h 30"/>
                  <a:gd name="T80" fmla="*/ 45 w 34"/>
                  <a:gd name="T81" fmla="*/ 13 h 30"/>
                  <a:gd name="T82" fmla="*/ 45 w 34"/>
                  <a:gd name="T83" fmla="*/ 13 h 30"/>
                  <a:gd name="T84" fmla="*/ 47 w 34"/>
                  <a:gd name="T85" fmla="*/ 13 h 30"/>
                  <a:gd name="T86" fmla="*/ 50 w 34"/>
                  <a:gd name="T87" fmla="*/ 10 h 30"/>
                  <a:gd name="T88" fmla="*/ 79 w 34"/>
                  <a:gd name="T89" fmla="*/ 0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0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0"/>
                    </a:lnTo>
                    <a:lnTo>
                      <a:pt x="10" y="30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184"/>
              <p:cNvSpPr>
                <a:spLocks/>
              </p:cNvSpPr>
              <p:nvPr/>
            </p:nvSpPr>
            <p:spPr bwMode="auto">
              <a:xfrm>
                <a:off x="3354" y="1330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21 h 31"/>
                  <a:gd name="T16" fmla="*/ 155 w 34"/>
                  <a:gd name="T17" fmla="*/ 34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4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63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85"/>
              <p:cNvSpPr>
                <a:spLocks/>
              </p:cNvSpPr>
              <p:nvPr/>
            </p:nvSpPr>
            <p:spPr bwMode="auto">
              <a:xfrm>
                <a:off x="3354" y="1411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2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45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9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5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2 h 31"/>
                  <a:gd name="T46" fmla="*/ 109 w 34"/>
                  <a:gd name="T47" fmla="*/ 152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2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45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186"/>
              <p:cNvSpPr>
                <a:spLocks/>
              </p:cNvSpPr>
              <p:nvPr/>
            </p:nvSpPr>
            <p:spPr bwMode="auto">
              <a:xfrm>
                <a:off x="3398" y="1020"/>
                <a:ext cx="35" cy="43"/>
              </a:xfrm>
              <a:custGeom>
                <a:avLst/>
                <a:gdLst>
                  <a:gd name="T0" fmla="*/ 0 w 27"/>
                  <a:gd name="T1" fmla="*/ 125 h 32"/>
                  <a:gd name="T2" fmla="*/ 1 w 27"/>
                  <a:gd name="T3" fmla="*/ 105 h 32"/>
                  <a:gd name="T4" fmla="*/ 13 w 27"/>
                  <a:gd name="T5" fmla="*/ 87 h 32"/>
                  <a:gd name="T6" fmla="*/ 17 w 27"/>
                  <a:gd name="T7" fmla="*/ 73 h 32"/>
                  <a:gd name="T8" fmla="*/ 17 w 27"/>
                  <a:gd name="T9" fmla="*/ 65 h 32"/>
                  <a:gd name="T10" fmla="*/ 29 w 27"/>
                  <a:gd name="T11" fmla="*/ 48 h 32"/>
                  <a:gd name="T12" fmla="*/ 35 w 27"/>
                  <a:gd name="T13" fmla="*/ 48 h 32"/>
                  <a:gd name="T14" fmla="*/ 38 w 27"/>
                  <a:gd name="T15" fmla="*/ 40 h 32"/>
                  <a:gd name="T16" fmla="*/ 49 w 27"/>
                  <a:gd name="T17" fmla="*/ 30 h 32"/>
                  <a:gd name="T18" fmla="*/ 51 w 27"/>
                  <a:gd name="T19" fmla="*/ 22 h 32"/>
                  <a:gd name="T20" fmla="*/ 64 w 27"/>
                  <a:gd name="T21" fmla="*/ 12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2 h 32"/>
                  <a:gd name="T34" fmla="*/ 115 w 27"/>
                  <a:gd name="T35" fmla="*/ 30 h 32"/>
                  <a:gd name="T36" fmla="*/ 126 w 27"/>
                  <a:gd name="T37" fmla="*/ 48 h 32"/>
                  <a:gd name="T38" fmla="*/ 126 w 27"/>
                  <a:gd name="T39" fmla="*/ 65 h 32"/>
                  <a:gd name="T40" fmla="*/ 115 w 27"/>
                  <a:gd name="T41" fmla="*/ 85 h 32"/>
                  <a:gd name="T42" fmla="*/ 113 w 27"/>
                  <a:gd name="T43" fmla="*/ 98 h 32"/>
                  <a:gd name="T44" fmla="*/ 113 w 27"/>
                  <a:gd name="T45" fmla="*/ 114 h 32"/>
                  <a:gd name="T46" fmla="*/ 108 w 27"/>
                  <a:gd name="T47" fmla="*/ 132 h 32"/>
                  <a:gd name="T48" fmla="*/ 96 w 27"/>
                  <a:gd name="T49" fmla="*/ 141 h 32"/>
                  <a:gd name="T50" fmla="*/ 86 w 27"/>
                  <a:gd name="T51" fmla="*/ 153 h 32"/>
                  <a:gd name="T52" fmla="*/ 83 w 27"/>
                  <a:gd name="T53" fmla="*/ 168 h 32"/>
                  <a:gd name="T54" fmla="*/ 66 w 27"/>
                  <a:gd name="T55" fmla="*/ 183 h 32"/>
                  <a:gd name="T56" fmla="*/ 64 w 27"/>
                  <a:gd name="T57" fmla="*/ 183 h 32"/>
                  <a:gd name="T58" fmla="*/ 49 w 27"/>
                  <a:gd name="T59" fmla="*/ 189 h 32"/>
                  <a:gd name="T60" fmla="*/ 38 w 27"/>
                  <a:gd name="T61" fmla="*/ 189 h 32"/>
                  <a:gd name="T62" fmla="*/ 35 w 27"/>
                  <a:gd name="T63" fmla="*/ 189 h 32"/>
                  <a:gd name="T64" fmla="*/ 29 w 27"/>
                  <a:gd name="T65" fmla="*/ 189 h 32"/>
                  <a:gd name="T66" fmla="*/ 17 w 27"/>
                  <a:gd name="T67" fmla="*/ 183 h 32"/>
                  <a:gd name="T68" fmla="*/ 13 w 27"/>
                  <a:gd name="T69" fmla="*/ 169 h 32"/>
                  <a:gd name="T70" fmla="*/ 1 w 27"/>
                  <a:gd name="T71" fmla="*/ 168 h 32"/>
                  <a:gd name="T72" fmla="*/ 1 w 27"/>
                  <a:gd name="T73" fmla="*/ 153 h 32"/>
                  <a:gd name="T74" fmla="*/ 1 w 27"/>
                  <a:gd name="T75" fmla="*/ 151 h 32"/>
                  <a:gd name="T76" fmla="*/ 1 w 27"/>
                  <a:gd name="T77" fmla="*/ 151 h 32"/>
                  <a:gd name="T78" fmla="*/ 0 w 27"/>
                  <a:gd name="T79" fmla="*/ 141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187"/>
              <p:cNvSpPr>
                <a:spLocks/>
              </p:cNvSpPr>
              <p:nvPr/>
            </p:nvSpPr>
            <p:spPr bwMode="auto">
              <a:xfrm>
                <a:off x="3398" y="1063"/>
                <a:ext cx="35" cy="41"/>
              </a:xfrm>
              <a:custGeom>
                <a:avLst/>
                <a:gdLst>
                  <a:gd name="T0" fmla="*/ 0 w 27"/>
                  <a:gd name="T1" fmla="*/ 95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9 h 32"/>
                  <a:gd name="T8" fmla="*/ 17 w 27"/>
                  <a:gd name="T9" fmla="*/ 46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8 h 32"/>
                  <a:gd name="T16" fmla="*/ 49 w 27"/>
                  <a:gd name="T17" fmla="*/ 17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8 h 32"/>
                  <a:gd name="T36" fmla="*/ 126 w 27"/>
                  <a:gd name="T37" fmla="*/ 31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6 h 32"/>
                  <a:gd name="T44" fmla="*/ 113 w 27"/>
                  <a:gd name="T45" fmla="*/ 88 h 32"/>
                  <a:gd name="T46" fmla="*/ 108 w 27"/>
                  <a:gd name="T47" fmla="*/ 99 h 32"/>
                  <a:gd name="T48" fmla="*/ 96 w 27"/>
                  <a:gd name="T49" fmla="*/ 106 h 32"/>
                  <a:gd name="T50" fmla="*/ 86 w 27"/>
                  <a:gd name="T51" fmla="*/ 122 h 32"/>
                  <a:gd name="T52" fmla="*/ 83 w 27"/>
                  <a:gd name="T53" fmla="*/ 124 h 32"/>
                  <a:gd name="T54" fmla="*/ 66 w 27"/>
                  <a:gd name="T55" fmla="*/ 133 h 32"/>
                  <a:gd name="T56" fmla="*/ 64 w 27"/>
                  <a:gd name="T57" fmla="*/ 136 h 32"/>
                  <a:gd name="T58" fmla="*/ 49 w 27"/>
                  <a:gd name="T59" fmla="*/ 136 h 32"/>
                  <a:gd name="T60" fmla="*/ 38 w 27"/>
                  <a:gd name="T61" fmla="*/ 142 h 32"/>
                  <a:gd name="T62" fmla="*/ 35 w 27"/>
                  <a:gd name="T63" fmla="*/ 136 h 32"/>
                  <a:gd name="T64" fmla="*/ 29 w 27"/>
                  <a:gd name="T65" fmla="*/ 136 h 32"/>
                  <a:gd name="T66" fmla="*/ 17 w 27"/>
                  <a:gd name="T67" fmla="*/ 136 h 32"/>
                  <a:gd name="T68" fmla="*/ 13 w 27"/>
                  <a:gd name="T69" fmla="*/ 133 h 32"/>
                  <a:gd name="T70" fmla="*/ 1 w 27"/>
                  <a:gd name="T71" fmla="*/ 124 h 32"/>
                  <a:gd name="T72" fmla="*/ 1 w 27"/>
                  <a:gd name="T73" fmla="*/ 122 h 32"/>
                  <a:gd name="T74" fmla="*/ 1 w 27"/>
                  <a:gd name="T75" fmla="*/ 111 h 32"/>
                  <a:gd name="T76" fmla="*/ 1 w 27"/>
                  <a:gd name="T77" fmla="*/ 106 h 32"/>
                  <a:gd name="T78" fmla="*/ 0 w 27"/>
                  <a:gd name="T79" fmla="*/ 99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7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188"/>
              <p:cNvSpPr>
                <a:spLocks/>
              </p:cNvSpPr>
              <p:nvPr/>
            </p:nvSpPr>
            <p:spPr bwMode="auto">
              <a:xfrm>
                <a:off x="3398" y="1104"/>
                <a:ext cx="35" cy="41"/>
              </a:xfrm>
              <a:custGeom>
                <a:avLst/>
                <a:gdLst>
                  <a:gd name="T0" fmla="*/ 0 w 27"/>
                  <a:gd name="T1" fmla="*/ 115 h 31"/>
                  <a:gd name="T2" fmla="*/ 1 w 27"/>
                  <a:gd name="T3" fmla="*/ 102 h 31"/>
                  <a:gd name="T4" fmla="*/ 13 w 27"/>
                  <a:gd name="T5" fmla="*/ 77 h 31"/>
                  <a:gd name="T6" fmla="*/ 17 w 27"/>
                  <a:gd name="T7" fmla="*/ 65 h 31"/>
                  <a:gd name="T8" fmla="*/ 17 w 27"/>
                  <a:gd name="T9" fmla="*/ 50 h 31"/>
                  <a:gd name="T10" fmla="*/ 29 w 27"/>
                  <a:gd name="T11" fmla="*/ 49 h 31"/>
                  <a:gd name="T12" fmla="*/ 35 w 27"/>
                  <a:gd name="T13" fmla="*/ 37 h 31"/>
                  <a:gd name="T14" fmla="*/ 38 w 27"/>
                  <a:gd name="T15" fmla="*/ 34 h 31"/>
                  <a:gd name="T16" fmla="*/ 49 w 27"/>
                  <a:gd name="T17" fmla="*/ 28 h 31"/>
                  <a:gd name="T18" fmla="*/ 51 w 27"/>
                  <a:gd name="T19" fmla="*/ 16 h 31"/>
                  <a:gd name="T20" fmla="*/ 64 w 27"/>
                  <a:gd name="T21" fmla="*/ 12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2 h 31"/>
                  <a:gd name="T32" fmla="*/ 113 w 27"/>
                  <a:gd name="T33" fmla="*/ 16 h 31"/>
                  <a:gd name="T34" fmla="*/ 115 w 27"/>
                  <a:gd name="T35" fmla="*/ 28 h 31"/>
                  <a:gd name="T36" fmla="*/ 126 w 27"/>
                  <a:gd name="T37" fmla="*/ 37 h 31"/>
                  <a:gd name="T38" fmla="*/ 126 w 27"/>
                  <a:gd name="T39" fmla="*/ 50 h 31"/>
                  <a:gd name="T40" fmla="*/ 115 w 27"/>
                  <a:gd name="T41" fmla="*/ 66 h 31"/>
                  <a:gd name="T42" fmla="*/ 113 w 27"/>
                  <a:gd name="T43" fmla="*/ 87 h 31"/>
                  <a:gd name="T44" fmla="*/ 113 w 27"/>
                  <a:gd name="T45" fmla="*/ 104 h 31"/>
                  <a:gd name="T46" fmla="*/ 108 w 27"/>
                  <a:gd name="T47" fmla="*/ 115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2 h 31"/>
                  <a:gd name="T54" fmla="*/ 66 w 27"/>
                  <a:gd name="T55" fmla="*/ 163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3 h 31"/>
                  <a:gd name="T68" fmla="*/ 13 w 27"/>
                  <a:gd name="T69" fmla="*/ 163 h 31"/>
                  <a:gd name="T70" fmla="*/ 1 w 27"/>
                  <a:gd name="T71" fmla="*/ 145 h 31"/>
                  <a:gd name="T72" fmla="*/ 1 w 27"/>
                  <a:gd name="T73" fmla="*/ 138 h 31"/>
                  <a:gd name="T74" fmla="*/ 1 w 27"/>
                  <a:gd name="T75" fmla="*/ 138 h 31"/>
                  <a:gd name="T76" fmla="*/ 1 w 27"/>
                  <a:gd name="T77" fmla="*/ 130 h 31"/>
                  <a:gd name="T78" fmla="*/ 0 w 27"/>
                  <a:gd name="T79" fmla="*/ 123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2"/>
                    </a:lnTo>
                    <a:lnTo>
                      <a:pt x="24" y="2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7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0"/>
                    </a:lnTo>
                    <a:lnTo>
                      <a:pt x="22" y="22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6"/>
                    </a:lnTo>
                    <a:lnTo>
                      <a:pt x="17" y="27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0"/>
                    </a:lnTo>
                    <a:lnTo>
                      <a:pt x="13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3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189"/>
              <p:cNvSpPr>
                <a:spLocks/>
              </p:cNvSpPr>
              <p:nvPr/>
            </p:nvSpPr>
            <p:spPr bwMode="auto">
              <a:xfrm>
                <a:off x="3398" y="1145"/>
                <a:ext cx="35" cy="42"/>
              </a:xfrm>
              <a:custGeom>
                <a:avLst/>
                <a:gdLst>
                  <a:gd name="T0" fmla="*/ 0 w 27"/>
                  <a:gd name="T1" fmla="*/ 95 h 33"/>
                  <a:gd name="T2" fmla="*/ 1 w 27"/>
                  <a:gd name="T3" fmla="*/ 81 h 33"/>
                  <a:gd name="T4" fmla="*/ 13 w 27"/>
                  <a:gd name="T5" fmla="*/ 66 h 33"/>
                  <a:gd name="T6" fmla="*/ 17 w 27"/>
                  <a:gd name="T7" fmla="*/ 59 h 33"/>
                  <a:gd name="T8" fmla="*/ 17 w 27"/>
                  <a:gd name="T9" fmla="*/ 46 h 33"/>
                  <a:gd name="T10" fmla="*/ 29 w 27"/>
                  <a:gd name="T11" fmla="*/ 37 h 33"/>
                  <a:gd name="T12" fmla="*/ 35 w 27"/>
                  <a:gd name="T13" fmla="*/ 29 h 33"/>
                  <a:gd name="T14" fmla="*/ 38 w 27"/>
                  <a:gd name="T15" fmla="*/ 29 h 33"/>
                  <a:gd name="T16" fmla="*/ 49 w 27"/>
                  <a:gd name="T17" fmla="*/ 22 h 33"/>
                  <a:gd name="T18" fmla="*/ 51 w 27"/>
                  <a:gd name="T19" fmla="*/ 13 h 33"/>
                  <a:gd name="T20" fmla="*/ 64 w 27"/>
                  <a:gd name="T21" fmla="*/ 13 h 33"/>
                  <a:gd name="T22" fmla="*/ 66 w 27"/>
                  <a:gd name="T23" fmla="*/ 10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0 h 33"/>
                  <a:gd name="T32" fmla="*/ 113 w 27"/>
                  <a:gd name="T33" fmla="*/ 13 h 33"/>
                  <a:gd name="T34" fmla="*/ 115 w 27"/>
                  <a:gd name="T35" fmla="*/ 28 h 33"/>
                  <a:gd name="T36" fmla="*/ 126 w 27"/>
                  <a:gd name="T37" fmla="*/ 37 h 33"/>
                  <a:gd name="T38" fmla="*/ 126 w 27"/>
                  <a:gd name="T39" fmla="*/ 50 h 33"/>
                  <a:gd name="T40" fmla="*/ 115 w 27"/>
                  <a:gd name="T41" fmla="*/ 60 h 33"/>
                  <a:gd name="T42" fmla="*/ 113 w 27"/>
                  <a:gd name="T43" fmla="*/ 75 h 33"/>
                  <a:gd name="T44" fmla="*/ 113 w 27"/>
                  <a:gd name="T45" fmla="*/ 84 h 33"/>
                  <a:gd name="T46" fmla="*/ 108 w 27"/>
                  <a:gd name="T47" fmla="*/ 97 h 33"/>
                  <a:gd name="T48" fmla="*/ 96 w 27"/>
                  <a:gd name="T49" fmla="*/ 103 h 33"/>
                  <a:gd name="T50" fmla="*/ 86 w 27"/>
                  <a:gd name="T51" fmla="*/ 113 h 33"/>
                  <a:gd name="T52" fmla="*/ 83 w 27"/>
                  <a:gd name="T53" fmla="*/ 123 h 33"/>
                  <a:gd name="T54" fmla="*/ 66 w 27"/>
                  <a:gd name="T55" fmla="*/ 126 h 33"/>
                  <a:gd name="T56" fmla="*/ 64 w 27"/>
                  <a:gd name="T57" fmla="*/ 131 h 33"/>
                  <a:gd name="T58" fmla="*/ 49 w 27"/>
                  <a:gd name="T59" fmla="*/ 137 h 33"/>
                  <a:gd name="T60" fmla="*/ 38 w 27"/>
                  <a:gd name="T61" fmla="*/ 137 h 33"/>
                  <a:gd name="T62" fmla="*/ 35 w 27"/>
                  <a:gd name="T63" fmla="*/ 137 h 33"/>
                  <a:gd name="T64" fmla="*/ 29 w 27"/>
                  <a:gd name="T65" fmla="*/ 131 h 33"/>
                  <a:gd name="T66" fmla="*/ 17 w 27"/>
                  <a:gd name="T67" fmla="*/ 131 h 33"/>
                  <a:gd name="T68" fmla="*/ 13 w 27"/>
                  <a:gd name="T69" fmla="*/ 126 h 33"/>
                  <a:gd name="T70" fmla="*/ 1 w 27"/>
                  <a:gd name="T71" fmla="*/ 123 h 33"/>
                  <a:gd name="T72" fmla="*/ 1 w 27"/>
                  <a:gd name="T73" fmla="*/ 113 h 33"/>
                  <a:gd name="T74" fmla="*/ 1 w 27"/>
                  <a:gd name="T75" fmla="*/ 108 h 33"/>
                  <a:gd name="T76" fmla="*/ 1 w 27"/>
                  <a:gd name="T77" fmla="*/ 103 h 33"/>
                  <a:gd name="T78" fmla="*/ 0 w 27"/>
                  <a:gd name="T79" fmla="*/ 10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2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190"/>
              <p:cNvSpPr>
                <a:spLocks/>
              </p:cNvSpPr>
              <p:nvPr/>
            </p:nvSpPr>
            <p:spPr bwMode="auto">
              <a:xfrm>
                <a:off x="3398" y="1187"/>
                <a:ext cx="35" cy="40"/>
              </a:xfrm>
              <a:custGeom>
                <a:avLst/>
                <a:gdLst>
                  <a:gd name="T0" fmla="*/ 0 w 27"/>
                  <a:gd name="T1" fmla="*/ 80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39 h 32"/>
                  <a:gd name="T10" fmla="*/ 29 w 27"/>
                  <a:gd name="T11" fmla="*/ 31 h 32"/>
                  <a:gd name="T12" fmla="*/ 35 w 27"/>
                  <a:gd name="T13" fmla="*/ 29 h 32"/>
                  <a:gd name="T14" fmla="*/ 38 w 27"/>
                  <a:gd name="T15" fmla="*/ 20 h 32"/>
                  <a:gd name="T16" fmla="*/ 49 w 27"/>
                  <a:gd name="T17" fmla="*/ 16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0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0 h 32"/>
                  <a:gd name="T36" fmla="*/ 126 w 27"/>
                  <a:gd name="T37" fmla="*/ 29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4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4 h 32"/>
                  <a:gd name="T50" fmla="*/ 86 w 27"/>
                  <a:gd name="T51" fmla="*/ 106 h 32"/>
                  <a:gd name="T52" fmla="*/ 83 w 27"/>
                  <a:gd name="T53" fmla="*/ 108 h 32"/>
                  <a:gd name="T54" fmla="*/ 66 w 27"/>
                  <a:gd name="T55" fmla="*/ 110 h 32"/>
                  <a:gd name="T56" fmla="*/ 64 w 27"/>
                  <a:gd name="T57" fmla="*/ 119 h 32"/>
                  <a:gd name="T58" fmla="*/ 49 w 27"/>
                  <a:gd name="T59" fmla="*/ 119 h 32"/>
                  <a:gd name="T60" fmla="*/ 38 w 27"/>
                  <a:gd name="T61" fmla="*/ 124 h 32"/>
                  <a:gd name="T62" fmla="*/ 35 w 27"/>
                  <a:gd name="T63" fmla="*/ 119 h 32"/>
                  <a:gd name="T64" fmla="*/ 29 w 27"/>
                  <a:gd name="T65" fmla="*/ 119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6 h 32"/>
                  <a:gd name="T74" fmla="*/ 1 w 27"/>
                  <a:gd name="T75" fmla="*/ 95 h 32"/>
                  <a:gd name="T76" fmla="*/ 1 w 27"/>
                  <a:gd name="T77" fmla="*/ 94 h 32"/>
                  <a:gd name="T78" fmla="*/ 0 w 27"/>
                  <a:gd name="T79" fmla="*/ 8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191"/>
              <p:cNvSpPr>
                <a:spLocks/>
              </p:cNvSpPr>
              <p:nvPr/>
            </p:nvSpPr>
            <p:spPr bwMode="auto">
              <a:xfrm>
                <a:off x="3398" y="1226"/>
                <a:ext cx="35" cy="42"/>
              </a:xfrm>
              <a:custGeom>
                <a:avLst/>
                <a:gdLst>
                  <a:gd name="T0" fmla="*/ 0 w 27"/>
                  <a:gd name="T1" fmla="*/ 114 h 32"/>
                  <a:gd name="T2" fmla="*/ 1 w 27"/>
                  <a:gd name="T3" fmla="*/ 97 h 32"/>
                  <a:gd name="T4" fmla="*/ 13 w 27"/>
                  <a:gd name="T5" fmla="*/ 77 h 32"/>
                  <a:gd name="T6" fmla="*/ 17 w 27"/>
                  <a:gd name="T7" fmla="*/ 64 h 32"/>
                  <a:gd name="T8" fmla="*/ 17 w 27"/>
                  <a:gd name="T9" fmla="*/ 55 h 32"/>
                  <a:gd name="T10" fmla="*/ 29 w 27"/>
                  <a:gd name="T11" fmla="*/ 50 h 32"/>
                  <a:gd name="T12" fmla="*/ 35 w 27"/>
                  <a:gd name="T13" fmla="*/ 42 h 32"/>
                  <a:gd name="T14" fmla="*/ 38 w 27"/>
                  <a:gd name="T15" fmla="*/ 37 h 32"/>
                  <a:gd name="T16" fmla="*/ 49 w 27"/>
                  <a:gd name="T17" fmla="*/ 28 h 32"/>
                  <a:gd name="T18" fmla="*/ 51 w 27"/>
                  <a:gd name="T19" fmla="*/ 21 h 32"/>
                  <a:gd name="T20" fmla="*/ 64 w 27"/>
                  <a:gd name="T21" fmla="*/ 16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21 h 32"/>
                  <a:gd name="T34" fmla="*/ 115 w 27"/>
                  <a:gd name="T35" fmla="*/ 28 h 32"/>
                  <a:gd name="T36" fmla="*/ 126 w 27"/>
                  <a:gd name="T37" fmla="*/ 42 h 32"/>
                  <a:gd name="T38" fmla="*/ 126 w 27"/>
                  <a:gd name="T39" fmla="*/ 55 h 32"/>
                  <a:gd name="T40" fmla="*/ 115 w 27"/>
                  <a:gd name="T41" fmla="*/ 72 h 32"/>
                  <a:gd name="T42" fmla="*/ 113 w 27"/>
                  <a:gd name="T43" fmla="*/ 95 h 32"/>
                  <a:gd name="T44" fmla="*/ 113 w 27"/>
                  <a:gd name="T45" fmla="*/ 97 h 32"/>
                  <a:gd name="T46" fmla="*/ 108 w 27"/>
                  <a:gd name="T47" fmla="*/ 114 h 32"/>
                  <a:gd name="T48" fmla="*/ 96 w 27"/>
                  <a:gd name="T49" fmla="*/ 127 h 32"/>
                  <a:gd name="T50" fmla="*/ 86 w 27"/>
                  <a:gd name="T51" fmla="*/ 137 h 32"/>
                  <a:gd name="T52" fmla="*/ 83 w 27"/>
                  <a:gd name="T53" fmla="*/ 150 h 32"/>
                  <a:gd name="T54" fmla="*/ 66 w 27"/>
                  <a:gd name="T55" fmla="*/ 160 h 32"/>
                  <a:gd name="T56" fmla="*/ 64 w 27"/>
                  <a:gd name="T57" fmla="*/ 164 h 32"/>
                  <a:gd name="T58" fmla="*/ 49 w 27"/>
                  <a:gd name="T59" fmla="*/ 164 h 32"/>
                  <a:gd name="T60" fmla="*/ 38 w 27"/>
                  <a:gd name="T61" fmla="*/ 164 h 32"/>
                  <a:gd name="T62" fmla="*/ 35 w 27"/>
                  <a:gd name="T63" fmla="*/ 164 h 32"/>
                  <a:gd name="T64" fmla="*/ 29 w 27"/>
                  <a:gd name="T65" fmla="*/ 164 h 32"/>
                  <a:gd name="T66" fmla="*/ 17 w 27"/>
                  <a:gd name="T67" fmla="*/ 160 h 32"/>
                  <a:gd name="T68" fmla="*/ 13 w 27"/>
                  <a:gd name="T69" fmla="*/ 150 h 32"/>
                  <a:gd name="T70" fmla="*/ 1 w 27"/>
                  <a:gd name="T71" fmla="*/ 144 h 32"/>
                  <a:gd name="T72" fmla="*/ 1 w 27"/>
                  <a:gd name="T73" fmla="*/ 137 h 32"/>
                  <a:gd name="T74" fmla="*/ 1 w 27"/>
                  <a:gd name="T75" fmla="*/ 137 h 32"/>
                  <a:gd name="T76" fmla="*/ 1 w 27"/>
                  <a:gd name="T77" fmla="*/ 127 h 32"/>
                  <a:gd name="T78" fmla="*/ 0 w 27"/>
                  <a:gd name="T79" fmla="*/ 125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10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20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192"/>
              <p:cNvSpPr>
                <a:spLocks/>
              </p:cNvSpPr>
              <p:nvPr/>
            </p:nvSpPr>
            <p:spPr bwMode="auto">
              <a:xfrm>
                <a:off x="3398" y="1268"/>
                <a:ext cx="35" cy="43"/>
              </a:xfrm>
              <a:custGeom>
                <a:avLst/>
                <a:gdLst>
                  <a:gd name="T0" fmla="*/ 0 w 27"/>
                  <a:gd name="T1" fmla="*/ 102 h 33"/>
                  <a:gd name="T2" fmla="*/ 1 w 27"/>
                  <a:gd name="T3" fmla="*/ 86 h 33"/>
                  <a:gd name="T4" fmla="*/ 13 w 27"/>
                  <a:gd name="T5" fmla="*/ 78 h 33"/>
                  <a:gd name="T6" fmla="*/ 17 w 27"/>
                  <a:gd name="T7" fmla="*/ 65 h 33"/>
                  <a:gd name="T8" fmla="*/ 17 w 27"/>
                  <a:gd name="T9" fmla="*/ 50 h 33"/>
                  <a:gd name="T10" fmla="*/ 29 w 27"/>
                  <a:gd name="T11" fmla="*/ 46 h 33"/>
                  <a:gd name="T12" fmla="*/ 35 w 27"/>
                  <a:gd name="T13" fmla="*/ 35 h 33"/>
                  <a:gd name="T14" fmla="*/ 38 w 27"/>
                  <a:gd name="T15" fmla="*/ 29 h 33"/>
                  <a:gd name="T16" fmla="*/ 49 w 27"/>
                  <a:gd name="T17" fmla="*/ 21 h 33"/>
                  <a:gd name="T18" fmla="*/ 51 w 27"/>
                  <a:gd name="T19" fmla="*/ 16 h 33"/>
                  <a:gd name="T20" fmla="*/ 64 w 27"/>
                  <a:gd name="T21" fmla="*/ 12 h 33"/>
                  <a:gd name="T22" fmla="*/ 66 w 27"/>
                  <a:gd name="T23" fmla="*/ 12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2 h 33"/>
                  <a:gd name="T32" fmla="*/ 113 w 27"/>
                  <a:gd name="T33" fmla="*/ 16 h 33"/>
                  <a:gd name="T34" fmla="*/ 115 w 27"/>
                  <a:gd name="T35" fmla="*/ 29 h 33"/>
                  <a:gd name="T36" fmla="*/ 126 w 27"/>
                  <a:gd name="T37" fmla="*/ 46 h 33"/>
                  <a:gd name="T38" fmla="*/ 126 w 27"/>
                  <a:gd name="T39" fmla="*/ 51 h 33"/>
                  <a:gd name="T40" fmla="*/ 115 w 27"/>
                  <a:gd name="T41" fmla="*/ 66 h 33"/>
                  <a:gd name="T42" fmla="*/ 113 w 27"/>
                  <a:gd name="T43" fmla="*/ 85 h 33"/>
                  <a:gd name="T44" fmla="*/ 113 w 27"/>
                  <a:gd name="T45" fmla="*/ 96 h 33"/>
                  <a:gd name="T46" fmla="*/ 108 w 27"/>
                  <a:gd name="T47" fmla="*/ 112 h 33"/>
                  <a:gd name="T48" fmla="*/ 96 w 27"/>
                  <a:gd name="T49" fmla="*/ 116 h 33"/>
                  <a:gd name="T50" fmla="*/ 86 w 27"/>
                  <a:gd name="T51" fmla="*/ 133 h 33"/>
                  <a:gd name="T52" fmla="*/ 83 w 27"/>
                  <a:gd name="T53" fmla="*/ 134 h 33"/>
                  <a:gd name="T54" fmla="*/ 66 w 27"/>
                  <a:gd name="T55" fmla="*/ 146 h 33"/>
                  <a:gd name="T56" fmla="*/ 64 w 27"/>
                  <a:gd name="T57" fmla="*/ 151 h 33"/>
                  <a:gd name="T58" fmla="*/ 49 w 27"/>
                  <a:gd name="T59" fmla="*/ 162 h 33"/>
                  <a:gd name="T60" fmla="*/ 38 w 27"/>
                  <a:gd name="T61" fmla="*/ 162 h 33"/>
                  <a:gd name="T62" fmla="*/ 35 w 27"/>
                  <a:gd name="T63" fmla="*/ 162 h 33"/>
                  <a:gd name="T64" fmla="*/ 29 w 27"/>
                  <a:gd name="T65" fmla="*/ 151 h 33"/>
                  <a:gd name="T66" fmla="*/ 17 w 27"/>
                  <a:gd name="T67" fmla="*/ 151 h 33"/>
                  <a:gd name="T68" fmla="*/ 13 w 27"/>
                  <a:gd name="T69" fmla="*/ 146 h 33"/>
                  <a:gd name="T70" fmla="*/ 1 w 27"/>
                  <a:gd name="T71" fmla="*/ 134 h 33"/>
                  <a:gd name="T72" fmla="*/ 1 w 27"/>
                  <a:gd name="T73" fmla="*/ 133 h 33"/>
                  <a:gd name="T74" fmla="*/ 1 w 27"/>
                  <a:gd name="T75" fmla="*/ 125 h 33"/>
                  <a:gd name="T76" fmla="*/ 1 w 27"/>
                  <a:gd name="T77" fmla="*/ 116 h 33"/>
                  <a:gd name="T78" fmla="*/ 0 w 27"/>
                  <a:gd name="T79" fmla="*/ 116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193"/>
              <p:cNvSpPr>
                <a:spLocks/>
              </p:cNvSpPr>
              <p:nvPr/>
            </p:nvSpPr>
            <p:spPr bwMode="auto">
              <a:xfrm>
                <a:off x="3398" y="1311"/>
                <a:ext cx="35" cy="41"/>
              </a:xfrm>
              <a:custGeom>
                <a:avLst/>
                <a:gdLst>
                  <a:gd name="T0" fmla="*/ 0 w 27"/>
                  <a:gd name="T1" fmla="*/ 114 h 31"/>
                  <a:gd name="T2" fmla="*/ 1 w 27"/>
                  <a:gd name="T3" fmla="*/ 98 h 31"/>
                  <a:gd name="T4" fmla="*/ 13 w 27"/>
                  <a:gd name="T5" fmla="*/ 79 h 31"/>
                  <a:gd name="T6" fmla="*/ 17 w 27"/>
                  <a:gd name="T7" fmla="*/ 65 h 31"/>
                  <a:gd name="T8" fmla="*/ 17 w 27"/>
                  <a:gd name="T9" fmla="*/ 49 h 31"/>
                  <a:gd name="T10" fmla="*/ 29 w 27"/>
                  <a:gd name="T11" fmla="*/ 45 h 31"/>
                  <a:gd name="T12" fmla="*/ 35 w 27"/>
                  <a:gd name="T13" fmla="*/ 37 h 31"/>
                  <a:gd name="T14" fmla="*/ 38 w 27"/>
                  <a:gd name="T15" fmla="*/ 28 h 31"/>
                  <a:gd name="T16" fmla="*/ 49 w 27"/>
                  <a:gd name="T17" fmla="*/ 21 h 31"/>
                  <a:gd name="T18" fmla="*/ 51 w 27"/>
                  <a:gd name="T19" fmla="*/ 12 h 31"/>
                  <a:gd name="T20" fmla="*/ 64 w 27"/>
                  <a:gd name="T21" fmla="*/ 1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 h 31"/>
                  <a:gd name="T32" fmla="*/ 113 w 27"/>
                  <a:gd name="T33" fmla="*/ 12 h 31"/>
                  <a:gd name="T34" fmla="*/ 115 w 27"/>
                  <a:gd name="T35" fmla="*/ 21 h 31"/>
                  <a:gd name="T36" fmla="*/ 126 w 27"/>
                  <a:gd name="T37" fmla="*/ 37 h 31"/>
                  <a:gd name="T38" fmla="*/ 126 w 27"/>
                  <a:gd name="T39" fmla="*/ 49 h 31"/>
                  <a:gd name="T40" fmla="*/ 115 w 27"/>
                  <a:gd name="T41" fmla="*/ 77 h 31"/>
                  <a:gd name="T42" fmla="*/ 113 w 27"/>
                  <a:gd name="T43" fmla="*/ 86 h 31"/>
                  <a:gd name="T44" fmla="*/ 113 w 27"/>
                  <a:gd name="T45" fmla="*/ 102 h 31"/>
                  <a:gd name="T46" fmla="*/ 108 w 27"/>
                  <a:gd name="T47" fmla="*/ 114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1 h 31"/>
                  <a:gd name="T54" fmla="*/ 66 w 27"/>
                  <a:gd name="T55" fmla="*/ 152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4 h 31"/>
                  <a:gd name="T68" fmla="*/ 13 w 27"/>
                  <a:gd name="T69" fmla="*/ 152 h 31"/>
                  <a:gd name="T70" fmla="*/ 1 w 27"/>
                  <a:gd name="T71" fmla="*/ 151 h 31"/>
                  <a:gd name="T72" fmla="*/ 1 w 27"/>
                  <a:gd name="T73" fmla="*/ 138 h 31"/>
                  <a:gd name="T74" fmla="*/ 1 w 27"/>
                  <a:gd name="T75" fmla="*/ 135 h 31"/>
                  <a:gd name="T76" fmla="*/ 1 w 27"/>
                  <a:gd name="T77" fmla="*/ 130 h 31"/>
                  <a:gd name="T78" fmla="*/ 0 w 27"/>
                  <a:gd name="T79" fmla="*/ 11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9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6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194"/>
              <p:cNvSpPr>
                <a:spLocks/>
              </p:cNvSpPr>
              <p:nvPr/>
            </p:nvSpPr>
            <p:spPr bwMode="auto">
              <a:xfrm>
                <a:off x="3398" y="1352"/>
                <a:ext cx="35" cy="40"/>
              </a:xfrm>
              <a:custGeom>
                <a:avLst/>
                <a:gdLst>
                  <a:gd name="T0" fmla="*/ 0 w 27"/>
                  <a:gd name="T1" fmla="*/ 86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45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9 h 32"/>
                  <a:gd name="T16" fmla="*/ 49 w 27"/>
                  <a:gd name="T17" fmla="*/ 20 h 32"/>
                  <a:gd name="T18" fmla="*/ 51 w 27"/>
                  <a:gd name="T19" fmla="*/ 16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6 h 32"/>
                  <a:gd name="T34" fmla="*/ 115 w 27"/>
                  <a:gd name="T35" fmla="*/ 20 h 32"/>
                  <a:gd name="T36" fmla="*/ 126 w 27"/>
                  <a:gd name="T37" fmla="*/ 31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1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5 h 32"/>
                  <a:gd name="T50" fmla="*/ 86 w 27"/>
                  <a:gd name="T51" fmla="*/ 100 h 32"/>
                  <a:gd name="T52" fmla="*/ 83 w 27"/>
                  <a:gd name="T53" fmla="*/ 110 h 32"/>
                  <a:gd name="T54" fmla="*/ 66 w 27"/>
                  <a:gd name="T55" fmla="*/ 119 h 32"/>
                  <a:gd name="T56" fmla="*/ 64 w 27"/>
                  <a:gd name="T57" fmla="*/ 124 h 32"/>
                  <a:gd name="T58" fmla="*/ 49 w 27"/>
                  <a:gd name="T59" fmla="*/ 124 h 32"/>
                  <a:gd name="T60" fmla="*/ 38 w 27"/>
                  <a:gd name="T61" fmla="*/ 124 h 32"/>
                  <a:gd name="T62" fmla="*/ 35 w 27"/>
                  <a:gd name="T63" fmla="*/ 124 h 32"/>
                  <a:gd name="T64" fmla="*/ 29 w 27"/>
                  <a:gd name="T65" fmla="*/ 124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0 h 32"/>
                  <a:gd name="T74" fmla="*/ 1 w 27"/>
                  <a:gd name="T75" fmla="*/ 95 h 32"/>
                  <a:gd name="T76" fmla="*/ 1 w 27"/>
                  <a:gd name="T77" fmla="*/ 95 h 32"/>
                  <a:gd name="T78" fmla="*/ 0 w 27"/>
                  <a:gd name="T79" fmla="*/ 94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195"/>
              <p:cNvSpPr>
                <a:spLocks/>
              </p:cNvSpPr>
              <p:nvPr/>
            </p:nvSpPr>
            <p:spPr bwMode="auto">
              <a:xfrm>
                <a:off x="3400" y="1390"/>
                <a:ext cx="33" cy="43"/>
              </a:xfrm>
              <a:custGeom>
                <a:avLst/>
                <a:gdLst>
                  <a:gd name="T0" fmla="*/ 0 w 26"/>
                  <a:gd name="T1" fmla="*/ 125 h 32"/>
                  <a:gd name="T2" fmla="*/ 0 w 26"/>
                  <a:gd name="T3" fmla="*/ 105 h 32"/>
                  <a:gd name="T4" fmla="*/ 10 w 26"/>
                  <a:gd name="T5" fmla="*/ 87 h 32"/>
                  <a:gd name="T6" fmla="*/ 13 w 26"/>
                  <a:gd name="T7" fmla="*/ 73 h 32"/>
                  <a:gd name="T8" fmla="*/ 22 w 26"/>
                  <a:gd name="T9" fmla="*/ 54 h 32"/>
                  <a:gd name="T10" fmla="*/ 22 w 26"/>
                  <a:gd name="T11" fmla="*/ 48 h 32"/>
                  <a:gd name="T12" fmla="*/ 28 w 26"/>
                  <a:gd name="T13" fmla="*/ 40 h 32"/>
                  <a:gd name="T14" fmla="*/ 29 w 26"/>
                  <a:gd name="T15" fmla="*/ 30 h 32"/>
                  <a:gd name="T16" fmla="*/ 37 w 26"/>
                  <a:gd name="T17" fmla="*/ 22 h 32"/>
                  <a:gd name="T18" fmla="*/ 46 w 26"/>
                  <a:gd name="T19" fmla="*/ 12 h 32"/>
                  <a:gd name="T20" fmla="*/ 48 w 26"/>
                  <a:gd name="T21" fmla="*/ 1 h 32"/>
                  <a:gd name="T22" fmla="*/ 60 w 26"/>
                  <a:gd name="T23" fmla="*/ 0 h 32"/>
                  <a:gd name="T24" fmla="*/ 66 w 26"/>
                  <a:gd name="T25" fmla="*/ 0 h 32"/>
                  <a:gd name="T26" fmla="*/ 77 w 26"/>
                  <a:gd name="T27" fmla="*/ 0 h 32"/>
                  <a:gd name="T28" fmla="*/ 84 w 26"/>
                  <a:gd name="T29" fmla="*/ 0 h 32"/>
                  <a:gd name="T30" fmla="*/ 96 w 26"/>
                  <a:gd name="T31" fmla="*/ 1 h 32"/>
                  <a:gd name="T32" fmla="*/ 98 w 26"/>
                  <a:gd name="T33" fmla="*/ 12 h 32"/>
                  <a:gd name="T34" fmla="*/ 98 w 26"/>
                  <a:gd name="T35" fmla="*/ 30 h 32"/>
                  <a:gd name="T36" fmla="*/ 108 w 26"/>
                  <a:gd name="T37" fmla="*/ 40 h 32"/>
                  <a:gd name="T38" fmla="*/ 108 w 26"/>
                  <a:gd name="T39" fmla="*/ 65 h 32"/>
                  <a:gd name="T40" fmla="*/ 98 w 26"/>
                  <a:gd name="T41" fmla="*/ 85 h 32"/>
                  <a:gd name="T42" fmla="*/ 98 w 26"/>
                  <a:gd name="T43" fmla="*/ 98 h 32"/>
                  <a:gd name="T44" fmla="*/ 96 w 26"/>
                  <a:gd name="T45" fmla="*/ 114 h 32"/>
                  <a:gd name="T46" fmla="*/ 89 w 26"/>
                  <a:gd name="T47" fmla="*/ 132 h 32"/>
                  <a:gd name="T48" fmla="*/ 84 w 26"/>
                  <a:gd name="T49" fmla="*/ 141 h 32"/>
                  <a:gd name="T50" fmla="*/ 74 w 26"/>
                  <a:gd name="T51" fmla="*/ 153 h 32"/>
                  <a:gd name="T52" fmla="*/ 66 w 26"/>
                  <a:gd name="T53" fmla="*/ 168 h 32"/>
                  <a:gd name="T54" fmla="*/ 58 w 26"/>
                  <a:gd name="T55" fmla="*/ 169 h 32"/>
                  <a:gd name="T56" fmla="*/ 48 w 26"/>
                  <a:gd name="T57" fmla="*/ 183 h 32"/>
                  <a:gd name="T58" fmla="*/ 46 w 26"/>
                  <a:gd name="T59" fmla="*/ 183 h 32"/>
                  <a:gd name="T60" fmla="*/ 37 w 26"/>
                  <a:gd name="T61" fmla="*/ 189 h 32"/>
                  <a:gd name="T62" fmla="*/ 28 w 26"/>
                  <a:gd name="T63" fmla="*/ 183 h 32"/>
                  <a:gd name="T64" fmla="*/ 22 w 26"/>
                  <a:gd name="T65" fmla="*/ 183 h 32"/>
                  <a:gd name="T66" fmla="*/ 13 w 26"/>
                  <a:gd name="T67" fmla="*/ 183 h 32"/>
                  <a:gd name="T68" fmla="*/ 10 w 26"/>
                  <a:gd name="T69" fmla="*/ 169 h 32"/>
                  <a:gd name="T70" fmla="*/ 0 w 26"/>
                  <a:gd name="T71" fmla="*/ 168 h 32"/>
                  <a:gd name="T72" fmla="*/ 0 w 26"/>
                  <a:gd name="T73" fmla="*/ 153 h 32"/>
                  <a:gd name="T74" fmla="*/ 0 w 26"/>
                  <a:gd name="T75" fmla="*/ 151 h 32"/>
                  <a:gd name="T76" fmla="*/ 0 w 26"/>
                  <a:gd name="T77" fmla="*/ 141 h 32"/>
                  <a:gd name="T78" fmla="*/ 0 w 26"/>
                  <a:gd name="T79" fmla="*/ 13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" h="32">
                    <a:moveTo>
                      <a:pt x="0" y="22"/>
                    </a:move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6" y="11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4" y="16"/>
                    </a:lnTo>
                    <a:lnTo>
                      <a:pt x="23" y="18"/>
                    </a:lnTo>
                    <a:lnTo>
                      <a:pt x="23" y="19"/>
                    </a:lnTo>
                    <a:lnTo>
                      <a:pt x="21" y="21"/>
                    </a:lnTo>
                    <a:lnTo>
                      <a:pt x="21" y="22"/>
                    </a:lnTo>
                    <a:lnTo>
                      <a:pt x="20" y="22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6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29"/>
                    </a:lnTo>
                    <a:lnTo>
                      <a:pt x="12" y="31"/>
                    </a:lnTo>
                    <a:lnTo>
                      <a:pt x="10" y="31"/>
                    </a:lnTo>
                    <a:lnTo>
                      <a:pt x="9" y="32"/>
                    </a:lnTo>
                    <a:lnTo>
                      <a:pt x="7" y="32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196"/>
              <p:cNvSpPr>
                <a:spLocks/>
              </p:cNvSpPr>
              <p:nvPr/>
            </p:nvSpPr>
            <p:spPr bwMode="auto">
              <a:xfrm>
                <a:off x="3433" y="1069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0 h 31"/>
                  <a:gd name="T14" fmla="*/ 104 w 7"/>
                  <a:gd name="T15" fmla="*/ 17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88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3 h 31"/>
                  <a:gd name="T34" fmla="*/ 77 w 7"/>
                  <a:gd name="T35" fmla="*/ 133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6 h 31"/>
                  <a:gd name="T54" fmla="*/ 0 w 7"/>
                  <a:gd name="T55" fmla="*/ 123 h 31"/>
                  <a:gd name="T56" fmla="*/ 0 w 7"/>
                  <a:gd name="T57" fmla="*/ 111 h 31"/>
                  <a:gd name="T58" fmla="*/ 0 w 7"/>
                  <a:gd name="T59" fmla="*/ 88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0 h 31"/>
                  <a:gd name="T72" fmla="*/ 49 w 7"/>
                  <a:gd name="T73" fmla="*/ 1 h 31"/>
                  <a:gd name="T74" fmla="*/ 49 w 7"/>
                  <a:gd name="T75" fmla="*/ 1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6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1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197"/>
              <p:cNvSpPr>
                <a:spLocks/>
              </p:cNvSpPr>
              <p:nvPr/>
            </p:nvSpPr>
            <p:spPr bwMode="auto">
              <a:xfrm>
                <a:off x="3430" y="1112"/>
                <a:ext cx="14" cy="38"/>
              </a:xfrm>
              <a:custGeom>
                <a:avLst/>
                <a:gdLst>
                  <a:gd name="T0" fmla="*/ 96 w 9"/>
                  <a:gd name="T1" fmla="*/ 0 h 31"/>
                  <a:gd name="T2" fmla="*/ 96 w 9"/>
                  <a:gd name="T3" fmla="*/ 0 h 31"/>
                  <a:gd name="T4" fmla="*/ 96 w 9"/>
                  <a:gd name="T5" fmla="*/ 0 h 31"/>
                  <a:gd name="T6" fmla="*/ 96 w 9"/>
                  <a:gd name="T7" fmla="*/ 0 h 31"/>
                  <a:gd name="T8" fmla="*/ 128 w 9"/>
                  <a:gd name="T9" fmla="*/ 0 h 31"/>
                  <a:gd name="T10" fmla="*/ 128 w 9"/>
                  <a:gd name="T11" fmla="*/ 1 h 31"/>
                  <a:gd name="T12" fmla="*/ 128 w 9"/>
                  <a:gd name="T13" fmla="*/ 11 h 31"/>
                  <a:gd name="T14" fmla="*/ 128 w 9"/>
                  <a:gd name="T15" fmla="*/ 13 h 31"/>
                  <a:gd name="T16" fmla="*/ 128 w 9"/>
                  <a:gd name="T17" fmla="*/ 20 h 31"/>
                  <a:gd name="T18" fmla="*/ 128 w 9"/>
                  <a:gd name="T19" fmla="*/ 27 h 31"/>
                  <a:gd name="T20" fmla="*/ 128 w 9"/>
                  <a:gd name="T21" fmla="*/ 38 h 31"/>
                  <a:gd name="T22" fmla="*/ 128 w 9"/>
                  <a:gd name="T23" fmla="*/ 48 h 31"/>
                  <a:gd name="T24" fmla="*/ 128 w 9"/>
                  <a:gd name="T25" fmla="*/ 59 h 31"/>
                  <a:gd name="T26" fmla="*/ 128 w 9"/>
                  <a:gd name="T27" fmla="*/ 71 h 31"/>
                  <a:gd name="T28" fmla="*/ 128 w 9"/>
                  <a:gd name="T29" fmla="*/ 77 h 31"/>
                  <a:gd name="T30" fmla="*/ 96 w 9"/>
                  <a:gd name="T31" fmla="*/ 87 h 31"/>
                  <a:gd name="T32" fmla="*/ 96 w 9"/>
                  <a:gd name="T33" fmla="*/ 94 h 31"/>
                  <a:gd name="T34" fmla="*/ 96 w 9"/>
                  <a:gd name="T35" fmla="*/ 101 h 31"/>
                  <a:gd name="T36" fmla="*/ 82 w 9"/>
                  <a:gd name="T37" fmla="*/ 101 h 31"/>
                  <a:gd name="T38" fmla="*/ 73 w 9"/>
                  <a:gd name="T39" fmla="*/ 107 h 31"/>
                  <a:gd name="T40" fmla="*/ 73 w 9"/>
                  <a:gd name="T41" fmla="*/ 107 h 31"/>
                  <a:gd name="T42" fmla="*/ 73 w 9"/>
                  <a:gd name="T43" fmla="*/ 107 h 31"/>
                  <a:gd name="T44" fmla="*/ 47 w 9"/>
                  <a:gd name="T45" fmla="*/ 107 h 31"/>
                  <a:gd name="T46" fmla="*/ 47 w 9"/>
                  <a:gd name="T47" fmla="*/ 107 h 31"/>
                  <a:gd name="T48" fmla="*/ 30 w 9"/>
                  <a:gd name="T49" fmla="*/ 101 h 31"/>
                  <a:gd name="T50" fmla="*/ 30 w 9"/>
                  <a:gd name="T51" fmla="*/ 101 h 31"/>
                  <a:gd name="T52" fmla="*/ 30 w 9"/>
                  <a:gd name="T53" fmla="*/ 94 h 31"/>
                  <a:gd name="T54" fmla="*/ 0 w 9"/>
                  <a:gd name="T55" fmla="*/ 91 h 31"/>
                  <a:gd name="T56" fmla="*/ 30 w 9"/>
                  <a:gd name="T57" fmla="*/ 81 h 31"/>
                  <a:gd name="T58" fmla="*/ 30 w 9"/>
                  <a:gd name="T59" fmla="*/ 72 h 31"/>
                  <a:gd name="T60" fmla="*/ 47 w 9"/>
                  <a:gd name="T61" fmla="*/ 59 h 31"/>
                  <a:gd name="T62" fmla="*/ 47 w 9"/>
                  <a:gd name="T63" fmla="*/ 48 h 31"/>
                  <a:gd name="T64" fmla="*/ 47 w 9"/>
                  <a:gd name="T65" fmla="*/ 38 h 31"/>
                  <a:gd name="T66" fmla="*/ 73 w 9"/>
                  <a:gd name="T67" fmla="*/ 27 h 31"/>
                  <a:gd name="T68" fmla="*/ 73 w 9"/>
                  <a:gd name="T69" fmla="*/ 20 h 31"/>
                  <a:gd name="T70" fmla="*/ 73 w 9"/>
                  <a:gd name="T71" fmla="*/ 11 h 31"/>
                  <a:gd name="T72" fmla="*/ 73 w 9"/>
                  <a:gd name="T73" fmla="*/ 1 h 31"/>
                  <a:gd name="T74" fmla="*/ 73 w 9"/>
                  <a:gd name="T75" fmla="*/ 1 h 31"/>
                  <a:gd name="T76" fmla="*/ 82 w 9"/>
                  <a:gd name="T77" fmla="*/ 0 h 31"/>
                  <a:gd name="T78" fmla="*/ 82 w 9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" h="31">
                    <a:moveTo>
                      <a:pt x="6" y="0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9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198"/>
              <p:cNvSpPr>
                <a:spLocks/>
              </p:cNvSpPr>
              <p:nvPr/>
            </p:nvSpPr>
            <p:spPr bwMode="auto">
              <a:xfrm>
                <a:off x="3433" y="1150"/>
                <a:ext cx="11" cy="41"/>
              </a:xfrm>
              <a:custGeom>
                <a:avLst/>
                <a:gdLst>
                  <a:gd name="T0" fmla="*/ 36 w 8"/>
                  <a:gd name="T1" fmla="*/ 0 h 31"/>
                  <a:gd name="T2" fmla="*/ 36 w 8"/>
                  <a:gd name="T3" fmla="*/ 0 h 31"/>
                  <a:gd name="T4" fmla="*/ 50 w 8"/>
                  <a:gd name="T5" fmla="*/ 0 h 31"/>
                  <a:gd name="T6" fmla="*/ 50 w 8"/>
                  <a:gd name="T7" fmla="*/ 0 h 31"/>
                  <a:gd name="T8" fmla="*/ 50 w 8"/>
                  <a:gd name="T9" fmla="*/ 0 h 31"/>
                  <a:gd name="T10" fmla="*/ 50 w 8"/>
                  <a:gd name="T11" fmla="*/ 1 h 31"/>
                  <a:gd name="T12" fmla="*/ 50 w 8"/>
                  <a:gd name="T13" fmla="*/ 16 h 31"/>
                  <a:gd name="T14" fmla="*/ 50 w 8"/>
                  <a:gd name="T15" fmla="*/ 21 h 31"/>
                  <a:gd name="T16" fmla="*/ 55 w 8"/>
                  <a:gd name="T17" fmla="*/ 34 h 31"/>
                  <a:gd name="T18" fmla="*/ 55 w 8"/>
                  <a:gd name="T19" fmla="*/ 45 h 31"/>
                  <a:gd name="T20" fmla="*/ 55 w 8"/>
                  <a:gd name="T21" fmla="*/ 60 h 31"/>
                  <a:gd name="T22" fmla="*/ 55 w 8"/>
                  <a:gd name="T23" fmla="*/ 77 h 31"/>
                  <a:gd name="T24" fmla="*/ 55 w 8"/>
                  <a:gd name="T25" fmla="*/ 87 h 31"/>
                  <a:gd name="T26" fmla="*/ 50 w 8"/>
                  <a:gd name="T27" fmla="*/ 104 h 31"/>
                  <a:gd name="T28" fmla="*/ 50 w 8"/>
                  <a:gd name="T29" fmla="*/ 123 h 31"/>
                  <a:gd name="T30" fmla="*/ 50 w 8"/>
                  <a:gd name="T31" fmla="*/ 135 h 31"/>
                  <a:gd name="T32" fmla="*/ 36 w 8"/>
                  <a:gd name="T33" fmla="*/ 145 h 31"/>
                  <a:gd name="T34" fmla="*/ 36 w 8"/>
                  <a:gd name="T35" fmla="*/ 163 h 31"/>
                  <a:gd name="T36" fmla="*/ 29 w 8"/>
                  <a:gd name="T37" fmla="*/ 163 h 31"/>
                  <a:gd name="T38" fmla="*/ 29 w 8"/>
                  <a:gd name="T39" fmla="*/ 164 h 31"/>
                  <a:gd name="T40" fmla="*/ 21 w 8"/>
                  <a:gd name="T41" fmla="*/ 164 h 31"/>
                  <a:gd name="T42" fmla="*/ 21 w 8"/>
                  <a:gd name="T43" fmla="*/ 164 h 31"/>
                  <a:gd name="T44" fmla="*/ 21 w 8"/>
                  <a:gd name="T45" fmla="*/ 164 h 31"/>
                  <a:gd name="T46" fmla="*/ 1 w 8"/>
                  <a:gd name="T47" fmla="*/ 164 h 31"/>
                  <a:gd name="T48" fmla="*/ 1 w 8"/>
                  <a:gd name="T49" fmla="*/ 163 h 31"/>
                  <a:gd name="T50" fmla="*/ 0 w 8"/>
                  <a:gd name="T51" fmla="*/ 151 h 31"/>
                  <a:gd name="T52" fmla="*/ 0 w 8"/>
                  <a:gd name="T53" fmla="*/ 145 h 31"/>
                  <a:gd name="T54" fmla="*/ 0 w 8"/>
                  <a:gd name="T55" fmla="*/ 135 h 31"/>
                  <a:gd name="T56" fmla="*/ 0 w 8"/>
                  <a:gd name="T57" fmla="*/ 130 h 31"/>
                  <a:gd name="T58" fmla="*/ 1 w 8"/>
                  <a:gd name="T59" fmla="*/ 104 h 31"/>
                  <a:gd name="T60" fmla="*/ 1 w 8"/>
                  <a:gd name="T61" fmla="*/ 87 h 31"/>
                  <a:gd name="T62" fmla="*/ 1 w 8"/>
                  <a:gd name="T63" fmla="*/ 77 h 31"/>
                  <a:gd name="T64" fmla="*/ 21 w 8"/>
                  <a:gd name="T65" fmla="*/ 60 h 31"/>
                  <a:gd name="T66" fmla="*/ 21 w 8"/>
                  <a:gd name="T67" fmla="*/ 45 h 31"/>
                  <a:gd name="T68" fmla="*/ 21 w 8"/>
                  <a:gd name="T69" fmla="*/ 34 h 31"/>
                  <a:gd name="T70" fmla="*/ 21 w 8"/>
                  <a:gd name="T71" fmla="*/ 16 h 31"/>
                  <a:gd name="T72" fmla="*/ 29 w 8"/>
                  <a:gd name="T73" fmla="*/ 1 h 31"/>
                  <a:gd name="T74" fmla="*/ 29 w 8"/>
                  <a:gd name="T75" fmla="*/ 1 h 31"/>
                  <a:gd name="T76" fmla="*/ 29 w 8"/>
                  <a:gd name="T77" fmla="*/ 0 h 31"/>
                  <a:gd name="T78" fmla="*/ 36 w 8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199"/>
              <p:cNvSpPr>
                <a:spLocks/>
              </p:cNvSpPr>
              <p:nvPr/>
            </p:nvSpPr>
            <p:spPr bwMode="auto">
              <a:xfrm>
                <a:off x="3433" y="1193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2 h 31"/>
                  <a:gd name="T12" fmla="*/ 104 w 7"/>
                  <a:gd name="T13" fmla="*/ 16 h 31"/>
                  <a:gd name="T14" fmla="*/ 104 w 7"/>
                  <a:gd name="T15" fmla="*/ 16 h 31"/>
                  <a:gd name="T16" fmla="*/ 104 w 7"/>
                  <a:gd name="T17" fmla="*/ 34 h 31"/>
                  <a:gd name="T18" fmla="*/ 104 w 7"/>
                  <a:gd name="T19" fmla="*/ 49 h 31"/>
                  <a:gd name="T20" fmla="*/ 104 w 7"/>
                  <a:gd name="T21" fmla="*/ 65 h 31"/>
                  <a:gd name="T22" fmla="*/ 104 w 7"/>
                  <a:gd name="T23" fmla="*/ 66 h 31"/>
                  <a:gd name="T24" fmla="*/ 104 w 7"/>
                  <a:gd name="T25" fmla="*/ 86 h 31"/>
                  <a:gd name="T26" fmla="*/ 104 w 7"/>
                  <a:gd name="T27" fmla="*/ 102 h 31"/>
                  <a:gd name="T28" fmla="*/ 104 w 7"/>
                  <a:gd name="T29" fmla="*/ 115 h 31"/>
                  <a:gd name="T30" fmla="*/ 77 w 7"/>
                  <a:gd name="T31" fmla="*/ 130 h 31"/>
                  <a:gd name="T32" fmla="*/ 77 w 7"/>
                  <a:gd name="T33" fmla="*/ 145 h 31"/>
                  <a:gd name="T34" fmla="*/ 77 w 7"/>
                  <a:gd name="T35" fmla="*/ 152 h 31"/>
                  <a:gd name="T36" fmla="*/ 55 w 7"/>
                  <a:gd name="T37" fmla="*/ 163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3 h 31"/>
                  <a:gd name="T48" fmla="*/ 20 w 7"/>
                  <a:gd name="T49" fmla="*/ 163 h 31"/>
                  <a:gd name="T50" fmla="*/ 0 w 7"/>
                  <a:gd name="T51" fmla="*/ 152 h 31"/>
                  <a:gd name="T52" fmla="*/ 0 w 7"/>
                  <a:gd name="T53" fmla="*/ 145 h 31"/>
                  <a:gd name="T54" fmla="*/ 0 w 7"/>
                  <a:gd name="T55" fmla="*/ 138 h 31"/>
                  <a:gd name="T56" fmla="*/ 0 w 7"/>
                  <a:gd name="T57" fmla="*/ 130 h 31"/>
                  <a:gd name="T58" fmla="*/ 0 w 7"/>
                  <a:gd name="T59" fmla="*/ 104 h 31"/>
                  <a:gd name="T60" fmla="*/ 20 w 7"/>
                  <a:gd name="T61" fmla="*/ 87 h 31"/>
                  <a:gd name="T62" fmla="*/ 20 w 7"/>
                  <a:gd name="T63" fmla="*/ 77 h 31"/>
                  <a:gd name="T64" fmla="*/ 20 w 7"/>
                  <a:gd name="T65" fmla="*/ 65 h 31"/>
                  <a:gd name="T66" fmla="*/ 49 w 7"/>
                  <a:gd name="T67" fmla="*/ 49 h 31"/>
                  <a:gd name="T68" fmla="*/ 49 w 7"/>
                  <a:gd name="T69" fmla="*/ 34 h 31"/>
                  <a:gd name="T70" fmla="*/ 49 w 7"/>
                  <a:gd name="T71" fmla="*/ 16 h 31"/>
                  <a:gd name="T72" fmla="*/ 49 w 7"/>
                  <a:gd name="T73" fmla="*/ 1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00"/>
              <p:cNvSpPr>
                <a:spLocks/>
              </p:cNvSpPr>
              <p:nvPr/>
            </p:nvSpPr>
            <p:spPr bwMode="auto">
              <a:xfrm>
                <a:off x="3433" y="1234"/>
                <a:ext cx="11" cy="38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2 h 31"/>
                  <a:gd name="T14" fmla="*/ 104 w 7"/>
                  <a:gd name="T15" fmla="*/ 11 h 31"/>
                  <a:gd name="T16" fmla="*/ 104 w 7"/>
                  <a:gd name="T17" fmla="*/ 20 h 31"/>
                  <a:gd name="T18" fmla="*/ 104 w 7"/>
                  <a:gd name="T19" fmla="*/ 31 h 31"/>
                  <a:gd name="T20" fmla="*/ 104 w 7"/>
                  <a:gd name="T21" fmla="*/ 40 h 31"/>
                  <a:gd name="T22" fmla="*/ 104 w 7"/>
                  <a:gd name="T23" fmla="*/ 47 h 31"/>
                  <a:gd name="T24" fmla="*/ 104 w 7"/>
                  <a:gd name="T25" fmla="*/ 58 h 31"/>
                  <a:gd name="T26" fmla="*/ 104 w 7"/>
                  <a:gd name="T27" fmla="*/ 63 h 31"/>
                  <a:gd name="T28" fmla="*/ 104 w 7"/>
                  <a:gd name="T29" fmla="*/ 74 h 31"/>
                  <a:gd name="T30" fmla="*/ 77 w 7"/>
                  <a:gd name="T31" fmla="*/ 81 h 31"/>
                  <a:gd name="T32" fmla="*/ 77 w 7"/>
                  <a:gd name="T33" fmla="*/ 91 h 31"/>
                  <a:gd name="T34" fmla="*/ 77 w 7"/>
                  <a:gd name="T35" fmla="*/ 99 h 31"/>
                  <a:gd name="T36" fmla="*/ 55 w 7"/>
                  <a:gd name="T37" fmla="*/ 101 h 31"/>
                  <a:gd name="T38" fmla="*/ 55 w 7"/>
                  <a:gd name="T39" fmla="*/ 107 h 31"/>
                  <a:gd name="T40" fmla="*/ 49 w 7"/>
                  <a:gd name="T41" fmla="*/ 107 h 31"/>
                  <a:gd name="T42" fmla="*/ 49 w 7"/>
                  <a:gd name="T43" fmla="*/ 107 h 31"/>
                  <a:gd name="T44" fmla="*/ 49 w 7"/>
                  <a:gd name="T45" fmla="*/ 107 h 31"/>
                  <a:gd name="T46" fmla="*/ 20 w 7"/>
                  <a:gd name="T47" fmla="*/ 101 h 31"/>
                  <a:gd name="T48" fmla="*/ 20 w 7"/>
                  <a:gd name="T49" fmla="*/ 101 h 31"/>
                  <a:gd name="T50" fmla="*/ 0 w 7"/>
                  <a:gd name="T51" fmla="*/ 99 h 31"/>
                  <a:gd name="T52" fmla="*/ 0 w 7"/>
                  <a:gd name="T53" fmla="*/ 91 h 31"/>
                  <a:gd name="T54" fmla="*/ 0 w 7"/>
                  <a:gd name="T55" fmla="*/ 88 h 31"/>
                  <a:gd name="T56" fmla="*/ 0 w 7"/>
                  <a:gd name="T57" fmla="*/ 81 h 31"/>
                  <a:gd name="T58" fmla="*/ 0 w 7"/>
                  <a:gd name="T59" fmla="*/ 71 h 31"/>
                  <a:gd name="T60" fmla="*/ 20 w 7"/>
                  <a:gd name="T61" fmla="*/ 59 h 31"/>
                  <a:gd name="T62" fmla="*/ 20 w 7"/>
                  <a:gd name="T63" fmla="*/ 48 h 31"/>
                  <a:gd name="T64" fmla="*/ 20 w 7"/>
                  <a:gd name="T65" fmla="*/ 40 h 31"/>
                  <a:gd name="T66" fmla="*/ 49 w 7"/>
                  <a:gd name="T67" fmla="*/ 31 h 31"/>
                  <a:gd name="T68" fmla="*/ 49 w 7"/>
                  <a:gd name="T69" fmla="*/ 20 h 31"/>
                  <a:gd name="T70" fmla="*/ 49 w 7"/>
                  <a:gd name="T71" fmla="*/ 11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01"/>
              <p:cNvSpPr>
                <a:spLocks/>
              </p:cNvSpPr>
              <p:nvPr/>
            </p:nvSpPr>
            <p:spPr bwMode="auto">
              <a:xfrm>
                <a:off x="3433" y="1275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3 h 31"/>
                  <a:gd name="T14" fmla="*/ 104 w 7"/>
                  <a:gd name="T15" fmla="*/ 13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53 h 31"/>
                  <a:gd name="T24" fmla="*/ 104 w 7"/>
                  <a:gd name="T25" fmla="*/ 68 h 31"/>
                  <a:gd name="T26" fmla="*/ 104 w 7"/>
                  <a:gd name="T27" fmla="*/ 84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5 h 31"/>
                  <a:gd name="T34" fmla="*/ 77 w 7"/>
                  <a:gd name="T35" fmla="*/ 126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5 h 31"/>
                  <a:gd name="T54" fmla="*/ 0 w 7"/>
                  <a:gd name="T55" fmla="*/ 114 h 31"/>
                  <a:gd name="T56" fmla="*/ 0 w 7"/>
                  <a:gd name="T57" fmla="*/ 111 h 31"/>
                  <a:gd name="T58" fmla="*/ 0 w 7"/>
                  <a:gd name="T59" fmla="*/ 95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3 h 31"/>
                  <a:gd name="T72" fmla="*/ 49 w 7"/>
                  <a:gd name="T73" fmla="*/ 1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202"/>
              <p:cNvSpPr>
                <a:spLocks/>
              </p:cNvSpPr>
              <p:nvPr/>
            </p:nvSpPr>
            <p:spPr bwMode="auto">
              <a:xfrm>
                <a:off x="3433" y="1315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1 h 31"/>
                  <a:gd name="T10" fmla="*/ 104 w 7"/>
                  <a:gd name="T11" fmla="*/ 1 h 31"/>
                  <a:gd name="T12" fmla="*/ 104 w 7"/>
                  <a:gd name="T13" fmla="*/ 16 h 31"/>
                  <a:gd name="T14" fmla="*/ 104 w 7"/>
                  <a:gd name="T15" fmla="*/ 21 h 31"/>
                  <a:gd name="T16" fmla="*/ 104 w 7"/>
                  <a:gd name="T17" fmla="*/ 37 h 31"/>
                  <a:gd name="T18" fmla="*/ 104 w 7"/>
                  <a:gd name="T19" fmla="*/ 50 h 31"/>
                  <a:gd name="T20" fmla="*/ 104 w 7"/>
                  <a:gd name="T21" fmla="*/ 60 h 31"/>
                  <a:gd name="T22" fmla="*/ 104 w 7"/>
                  <a:gd name="T23" fmla="*/ 77 h 31"/>
                  <a:gd name="T24" fmla="*/ 104 w 7"/>
                  <a:gd name="T25" fmla="*/ 87 h 31"/>
                  <a:gd name="T26" fmla="*/ 104 w 7"/>
                  <a:gd name="T27" fmla="*/ 104 h 31"/>
                  <a:gd name="T28" fmla="*/ 104 w 7"/>
                  <a:gd name="T29" fmla="*/ 115 h 31"/>
                  <a:gd name="T30" fmla="*/ 77 w 7"/>
                  <a:gd name="T31" fmla="*/ 135 h 31"/>
                  <a:gd name="T32" fmla="*/ 77 w 7"/>
                  <a:gd name="T33" fmla="*/ 151 h 31"/>
                  <a:gd name="T34" fmla="*/ 77 w 7"/>
                  <a:gd name="T35" fmla="*/ 152 h 31"/>
                  <a:gd name="T36" fmla="*/ 55 w 7"/>
                  <a:gd name="T37" fmla="*/ 164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4 h 31"/>
                  <a:gd name="T48" fmla="*/ 20 w 7"/>
                  <a:gd name="T49" fmla="*/ 164 h 31"/>
                  <a:gd name="T50" fmla="*/ 0 w 7"/>
                  <a:gd name="T51" fmla="*/ 152 h 31"/>
                  <a:gd name="T52" fmla="*/ 0 w 7"/>
                  <a:gd name="T53" fmla="*/ 151 h 31"/>
                  <a:gd name="T54" fmla="*/ 0 w 7"/>
                  <a:gd name="T55" fmla="*/ 145 h 31"/>
                  <a:gd name="T56" fmla="*/ 0 w 7"/>
                  <a:gd name="T57" fmla="*/ 130 h 31"/>
                  <a:gd name="T58" fmla="*/ 0 w 7"/>
                  <a:gd name="T59" fmla="*/ 114 h 31"/>
                  <a:gd name="T60" fmla="*/ 20 w 7"/>
                  <a:gd name="T61" fmla="*/ 98 h 31"/>
                  <a:gd name="T62" fmla="*/ 20 w 7"/>
                  <a:gd name="T63" fmla="*/ 79 h 31"/>
                  <a:gd name="T64" fmla="*/ 20 w 7"/>
                  <a:gd name="T65" fmla="*/ 65 h 31"/>
                  <a:gd name="T66" fmla="*/ 49 w 7"/>
                  <a:gd name="T67" fmla="*/ 50 h 31"/>
                  <a:gd name="T68" fmla="*/ 49 w 7"/>
                  <a:gd name="T69" fmla="*/ 37 h 31"/>
                  <a:gd name="T70" fmla="*/ 49 w 7"/>
                  <a:gd name="T71" fmla="*/ 21 h 31"/>
                  <a:gd name="T72" fmla="*/ 49 w 7"/>
                  <a:gd name="T73" fmla="*/ 16 h 31"/>
                  <a:gd name="T74" fmla="*/ 55 w 7"/>
                  <a:gd name="T75" fmla="*/ 1 h 31"/>
                  <a:gd name="T76" fmla="*/ 55 w 7"/>
                  <a:gd name="T77" fmla="*/ 1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Freeform 203"/>
              <p:cNvSpPr>
                <a:spLocks/>
              </p:cNvSpPr>
              <p:nvPr/>
            </p:nvSpPr>
            <p:spPr bwMode="auto">
              <a:xfrm>
                <a:off x="3433" y="1359"/>
                <a:ext cx="11" cy="37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10 h 31"/>
                  <a:gd name="T14" fmla="*/ 104 w 7"/>
                  <a:gd name="T15" fmla="*/ 12 h 31"/>
                  <a:gd name="T16" fmla="*/ 104 w 7"/>
                  <a:gd name="T17" fmla="*/ 17 h 31"/>
                  <a:gd name="T18" fmla="*/ 104 w 7"/>
                  <a:gd name="T19" fmla="*/ 27 h 31"/>
                  <a:gd name="T20" fmla="*/ 104 w 7"/>
                  <a:gd name="T21" fmla="*/ 32 h 31"/>
                  <a:gd name="T22" fmla="*/ 104 w 7"/>
                  <a:gd name="T23" fmla="*/ 38 h 31"/>
                  <a:gd name="T24" fmla="*/ 104 w 7"/>
                  <a:gd name="T25" fmla="*/ 45 h 31"/>
                  <a:gd name="T26" fmla="*/ 104 w 7"/>
                  <a:gd name="T27" fmla="*/ 54 h 31"/>
                  <a:gd name="T28" fmla="*/ 104 w 7"/>
                  <a:gd name="T29" fmla="*/ 64 h 31"/>
                  <a:gd name="T30" fmla="*/ 77 w 7"/>
                  <a:gd name="T31" fmla="*/ 75 h 31"/>
                  <a:gd name="T32" fmla="*/ 77 w 7"/>
                  <a:gd name="T33" fmla="*/ 76 h 31"/>
                  <a:gd name="T34" fmla="*/ 77 w 7"/>
                  <a:gd name="T35" fmla="*/ 80 h 31"/>
                  <a:gd name="T36" fmla="*/ 55 w 7"/>
                  <a:gd name="T37" fmla="*/ 87 h 31"/>
                  <a:gd name="T38" fmla="*/ 55 w 7"/>
                  <a:gd name="T39" fmla="*/ 90 h 31"/>
                  <a:gd name="T40" fmla="*/ 49 w 7"/>
                  <a:gd name="T41" fmla="*/ 90 h 31"/>
                  <a:gd name="T42" fmla="*/ 49 w 7"/>
                  <a:gd name="T43" fmla="*/ 90 h 31"/>
                  <a:gd name="T44" fmla="*/ 49 w 7"/>
                  <a:gd name="T45" fmla="*/ 90 h 31"/>
                  <a:gd name="T46" fmla="*/ 20 w 7"/>
                  <a:gd name="T47" fmla="*/ 90 h 31"/>
                  <a:gd name="T48" fmla="*/ 20 w 7"/>
                  <a:gd name="T49" fmla="*/ 87 h 31"/>
                  <a:gd name="T50" fmla="*/ 0 w 7"/>
                  <a:gd name="T51" fmla="*/ 80 h 31"/>
                  <a:gd name="T52" fmla="*/ 0 w 7"/>
                  <a:gd name="T53" fmla="*/ 76 h 31"/>
                  <a:gd name="T54" fmla="*/ 0 w 7"/>
                  <a:gd name="T55" fmla="*/ 75 h 31"/>
                  <a:gd name="T56" fmla="*/ 0 w 7"/>
                  <a:gd name="T57" fmla="*/ 72 h 31"/>
                  <a:gd name="T58" fmla="*/ 0 w 7"/>
                  <a:gd name="T59" fmla="*/ 60 h 31"/>
                  <a:gd name="T60" fmla="*/ 20 w 7"/>
                  <a:gd name="T61" fmla="*/ 50 h 31"/>
                  <a:gd name="T62" fmla="*/ 20 w 7"/>
                  <a:gd name="T63" fmla="*/ 42 h 31"/>
                  <a:gd name="T64" fmla="*/ 20 w 7"/>
                  <a:gd name="T65" fmla="*/ 32 h 31"/>
                  <a:gd name="T66" fmla="*/ 49 w 7"/>
                  <a:gd name="T67" fmla="*/ 27 h 31"/>
                  <a:gd name="T68" fmla="*/ 49 w 7"/>
                  <a:gd name="T69" fmla="*/ 17 h 31"/>
                  <a:gd name="T70" fmla="*/ 49 w 7"/>
                  <a:gd name="T71" fmla="*/ 10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Freeform 204"/>
              <p:cNvSpPr>
                <a:spLocks/>
              </p:cNvSpPr>
              <p:nvPr/>
            </p:nvSpPr>
            <p:spPr bwMode="auto">
              <a:xfrm>
                <a:off x="3398" y="982"/>
                <a:ext cx="35" cy="41"/>
              </a:xfrm>
              <a:custGeom>
                <a:avLst/>
                <a:gdLst>
                  <a:gd name="T0" fmla="*/ 0 w 27"/>
                  <a:gd name="T1" fmla="*/ 97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1 h 32"/>
                  <a:gd name="T8" fmla="*/ 17 w 27"/>
                  <a:gd name="T9" fmla="*/ 47 h 32"/>
                  <a:gd name="T10" fmla="*/ 29 w 27"/>
                  <a:gd name="T11" fmla="*/ 40 h 32"/>
                  <a:gd name="T12" fmla="*/ 35 w 27"/>
                  <a:gd name="T13" fmla="*/ 36 h 32"/>
                  <a:gd name="T14" fmla="*/ 38 w 27"/>
                  <a:gd name="T15" fmla="*/ 31 h 32"/>
                  <a:gd name="T16" fmla="*/ 49 w 27"/>
                  <a:gd name="T17" fmla="*/ 22 h 32"/>
                  <a:gd name="T18" fmla="*/ 51 w 27"/>
                  <a:gd name="T19" fmla="*/ 17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0 h 32"/>
                  <a:gd name="T34" fmla="*/ 115 w 27"/>
                  <a:gd name="T35" fmla="*/ 22 h 32"/>
                  <a:gd name="T36" fmla="*/ 126 w 27"/>
                  <a:gd name="T37" fmla="*/ 36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4 h 32"/>
                  <a:gd name="T44" fmla="*/ 113 w 27"/>
                  <a:gd name="T45" fmla="*/ 83 h 32"/>
                  <a:gd name="T46" fmla="*/ 108 w 27"/>
                  <a:gd name="T47" fmla="*/ 97 h 32"/>
                  <a:gd name="T48" fmla="*/ 96 w 27"/>
                  <a:gd name="T49" fmla="*/ 111 h 32"/>
                  <a:gd name="T50" fmla="*/ 86 w 27"/>
                  <a:gd name="T51" fmla="*/ 113 h 32"/>
                  <a:gd name="T52" fmla="*/ 83 w 27"/>
                  <a:gd name="T53" fmla="*/ 124 h 32"/>
                  <a:gd name="T54" fmla="*/ 66 w 27"/>
                  <a:gd name="T55" fmla="*/ 136 h 32"/>
                  <a:gd name="T56" fmla="*/ 64 w 27"/>
                  <a:gd name="T57" fmla="*/ 142 h 32"/>
                  <a:gd name="T58" fmla="*/ 49 w 27"/>
                  <a:gd name="T59" fmla="*/ 142 h 32"/>
                  <a:gd name="T60" fmla="*/ 38 w 27"/>
                  <a:gd name="T61" fmla="*/ 142 h 32"/>
                  <a:gd name="T62" fmla="*/ 35 w 27"/>
                  <a:gd name="T63" fmla="*/ 142 h 32"/>
                  <a:gd name="T64" fmla="*/ 29 w 27"/>
                  <a:gd name="T65" fmla="*/ 142 h 32"/>
                  <a:gd name="T66" fmla="*/ 17 w 27"/>
                  <a:gd name="T67" fmla="*/ 136 h 32"/>
                  <a:gd name="T68" fmla="*/ 13 w 27"/>
                  <a:gd name="T69" fmla="*/ 127 h 32"/>
                  <a:gd name="T70" fmla="*/ 1 w 27"/>
                  <a:gd name="T71" fmla="*/ 124 h 32"/>
                  <a:gd name="T72" fmla="*/ 1 w 27"/>
                  <a:gd name="T73" fmla="*/ 113 h 32"/>
                  <a:gd name="T74" fmla="*/ 1 w 27"/>
                  <a:gd name="T75" fmla="*/ 111 h 32"/>
                  <a:gd name="T76" fmla="*/ 1 w 27"/>
                  <a:gd name="T77" fmla="*/ 111 h 32"/>
                  <a:gd name="T78" fmla="*/ 0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Freeform 205"/>
              <p:cNvSpPr>
                <a:spLocks/>
              </p:cNvSpPr>
              <p:nvPr/>
            </p:nvSpPr>
            <p:spPr bwMode="auto">
              <a:xfrm>
                <a:off x="3257" y="894"/>
                <a:ext cx="51" cy="47"/>
              </a:xfrm>
              <a:custGeom>
                <a:avLst/>
                <a:gdLst>
                  <a:gd name="T0" fmla="*/ 220 w 38"/>
                  <a:gd name="T1" fmla="*/ 85 h 36"/>
                  <a:gd name="T2" fmla="*/ 220 w 38"/>
                  <a:gd name="T3" fmla="*/ 95 h 36"/>
                  <a:gd name="T4" fmla="*/ 220 w 38"/>
                  <a:gd name="T5" fmla="*/ 97 h 36"/>
                  <a:gd name="T6" fmla="*/ 220 w 38"/>
                  <a:gd name="T7" fmla="*/ 97 h 36"/>
                  <a:gd name="T8" fmla="*/ 217 w 38"/>
                  <a:gd name="T9" fmla="*/ 102 h 36"/>
                  <a:gd name="T10" fmla="*/ 217 w 38"/>
                  <a:gd name="T11" fmla="*/ 102 h 36"/>
                  <a:gd name="T12" fmla="*/ 207 w 38"/>
                  <a:gd name="T13" fmla="*/ 114 h 36"/>
                  <a:gd name="T14" fmla="*/ 207 w 38"/>
                  <a:gd name="T15" fmla="*/ 114 h 36"/>
                  <a:gd name="T16" fmla="*/ 200 w 38"/>
                  <a:gd name="T17" fmla="*/ 116 h 36"/>
                  <a:gd name="T18" fmla="*/ 191 w 38"/>
                  <a:gd name="T19" fmla="*/ 127 h 36"/>
                  <a:gd name="T20" fmla="*/ 174 w 38"/>
                  <a:gd name="T21" fmla="*/ 133 h 36"/>
                  <a:gd name="T22" fmla="*/ 154 w 38"/>
                  <a:gd name="T23" fmla="*/ 145 h 36"/>
                  <a:gd name="T24" fmla="*/ 141 w 38"/>
                  <a:gd name="T25" fmla="*/ 151 h 36"/>
                  <a:gd name="T26" fmla="*/ 122 w 38"/>
                  <a:gd name="T27" fmla="*/ 162 h 36"/>
                  <a:gd name="T28" fmla="*/ 101 w 38"/>
                  <a:gd name="T29" fmla="*/ 166 h 36"/>
                  <a:gd name="T30" fmla="*/ 85 w 38"/>
                  <a:gd name="T31" fmla="*/ 178 h 36"/>
                  <a:gd name="T32" fmla="*/ 56 w 38"/>
                  <a:gd name="T33" fmla="*/ 178 h 36"/>
                  <a:gd name="T34" fmla="*/ 51 w 38"/>
                  <a:gd name="T35" fmla="*/ 178 h 36"/>
                  <a:gd name="T36" fmla="*/ 51 w 38"/>
                  <a:gd name="T37" fmla="*/ 178 h 36"/>
                  <a:gd name="T38" fmla="*/ 38 w 38"/>
                  <a:gd name="T39" fmla="*/ 178 h 36"/>
                  <a:gd name="T40" fmla="*/ 36 w 38"/>
                  <a:gd name="T41" fmla="*/ 166 h 36"/>
                  <a:gd name="T42" fmla="*/ 36 w 38"/>
                  <a:gd name="T43" fmla="*/ 166 h 36"/>
                  <a:gd name="T44" fmla="*/ 28 w 38"/>
                  <a:gd name="T45" fmla="*/ 162 h 36"/>
                  <a:gd name="T46" fmla="*/ 28 w 38"/>
                  <a:gd name="T47" fmla="*/ 151 h 36"/>
                  <a:gd name="T48" fmla="*/ 16 w 38"/>
                  <a:gd name="T49" fmla="*/ 151 h 36"/>
                  <a:gd name="T50" fmla="*/ 12 w 38"/>
                  <a:gd name="T51" fmla="*/ 145 h 36"/>
                  <a:gd name="T52" fmla="*/ 12 w 38"/>
                  <a:gd name="T53" fmla="*/ 127 h 36"/>
                  <a:gd name="T54" fmla="*/ 0 w 38"/>
                  <a:gd name="T55" fmla="*/ 102 h 36"/>
                  <a:gd name="T56" fmla="*/ 0 w 38"/>
                  <a:gd name="T57" fmla="*/ 95 h 36"/>
                  <a:gd name="T58" fmla="*/ 0 w 38"/>
                  <a:gd name="T59" fmla="*/ 78 h 36"/>
                  <a:gd name="T60" fmla="*/ 0 w 38"/>
                  <a:gd name="T61" fmla="*/ 65 h 36"/>
                  <a:gd name="T62" fmla="*/ 12 w 38"/>
                  <a:gd name="T63" fmla="*/ 50 h 36"/>
                  <a:gd name="T64" fmla="*/ 12 w 38"/>
                  <a:gd name="T65" fmla="*/ 35 h 36"/>
                  <a:gd name="T66" fmla="*/ 16 w 38"/>
                  <a:gd name="T67" fmla="*/ 29 h 36"/>
                  <a:gd name="T68" fmla="*/ 16 w 38"/>
                  <a:gd name="T69" fmla="*/ 27 h 36"/>
                  <a:gd name="T70" fmla="*/ 28 w 38"/>
                  <a:gd name="T71" fmla="*/ 16 h 36"/>
                  <a:gd name="T72" fmla="*/ 36 w 38"/>
                  <a:gd name="T73" fmla="*/ 12 h 36"/>
                  <a:gd name="T74" fmla="*/ 38 w 38"/>
                  <a:gd name="T75" fmla="*/ 12 h 36"/>
                  <a:gd name="T76" fmla="*/ 38 w 38"/>
                  <a:gd name="T77" fmla="*/ 0 h 36"/>
                  <a:gd name="T78" fmla="*/ 51 w 38"/>
                  <a:gd name="T79" fmla="*/ 0 h 36"/>
                  <a:gd name="T80" fmla="*/ 56 w 38"/>
                  <a:gd name="T81" fmla="*/ 0 h 36"/>
                  <a:gd name="T82" fmla="*/ 85 w 38"/>
                  <a:gd name="T83" fmla="*/ 12 h 36"/>
                  <a:gd name="T84" fmla="*/ 114 w 38"/>
                  <a:gd name="T85" fmla="*/ 16 h 36"/>
                  <a:gd name="T86" fmla="*/ 122 w 38"/>
                  <a:gd name="T87" fmla="*/ 27 h 36"/>
                  <a:gd name="T88" fmla="*/ 153 w 38"/>
                  <a:gd name="T89" fmla="*/ 29 h 36"/>
                  <a:gd name="T90" fmla="*/ 164 w 38"/>
                  <a:gd name="T91" fmla="*/ 35 h 36"/>
                  <a:gd name="T92" fmla="*/ 183 w 38"/>
                  <a:gd name="T93" fmla="*/ 46 h 36"/>
                  <a:gd name="T94" fmla="*/ 191 w 38"/>
                  <a:gd name="T95" fmla="*/ 50 h 36"/>
                  <a:gd name="T96" fmla="*/ 200 w 38"/>
                  <a:gd name="T97" fmla="*/ 60 h 36"/>
                  <a:gd name="T98" fmla="*/ 207 w 38"/>
                  <a:gd name="T99" fmla="*/ 65 h 36"/>
                  <a:gd name="T100" fmla="*/ 217 w 38"/>
                  <a:gd name="T101" fmla="*/ 68 h 36"/>
                  <a:gd name="T102" fmla="*/ 217 w 38"/>
                  <a:gd name="T103" fmla="*/ 68 h 36"/>
                  <a:gd name="T104" fmla="*/ 217 w 38"/>
                  <a:gd name="T105" fmla="*/ 78 h 36"/>
                  <a:gd name="T106" fmla="*/ 220 w 38"/>
                  <a:gd name="T107" fmla="*/ 78 h 36"/>
                  <a:gd name="T108" fmla="*/ 220 w 38"/>
                  <a:gd name="T109" fmla="*/ 78 h 36"/>
                  <a:gd name="T110" fmla="*/ 220 w 38"/>
                  <a:gd name="T111" fmla="*/ 85 h 36"/>
                  <a:gd name="T112" fmla="*/ 220 w 38"/>
                  <a:gd name="T113" fmla="*/ 8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38" y="17"/>
                    </a:moveTo>
                    <a:lnTo>
                      <a:pt x="38" y="19"/>
                    </a:lnTo>
                    <a:lnTo>
                      <a:pt x="38" y="20"/>
                    </a:lnTo>
                    <a:lnTo>
                      <a:pt x="37" y="21"/>
                    </a:lnTo>
                    <a:lnTo>
                      <a:pt x="36" y="23"/>
                    </a:lnTo>
                    <a:lnTo>
                      <a:pt x="34" y="24"/>
                    </a:lnTo>
                    <a:lnTo>
                      <a:pt x="33" y="26"/>
                    </a:lnTo>
                    <a:lnTo>
                      <a:pt x="30" y="27"/>
                    </a:lnTo>
                    <a:lnTo>
                      <a:pt x="27" y="29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7" y="34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9" y="36"/>
                    </a:lnTo>
                    <a:lnTo>
                      <a:pt x="7" y="36"/>
                    </a:lnTo>
                    <a:lnTo>
                      <a:pt x="6" y="34"/>
                    </a:lnTo>
                    <a:lnTo>
                      <a:pt x="5" y="33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31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6" y="13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206"/>
              <p:cNvSpPr>
                <a:spLocks/>
              </p:cNvSpPr>
              <p:nvPr/>
            </p:nvSpPr>
            <p:spPr bwMode="auto">
              <a:xfrm>
                <a:off x="3354" y="956"/>
                <a:ext cx="46" cy="49"/>
              </a:xfrm>
              <a:custGeom>
                <a:avLst/>
                <a:gdLst>
                  <a:gd name="T0" fmla="*/ 49 w 35"/>
                  <a:gd name="T1" fmla="*/ 0 h 38"/>
                  <a:gd name="T2" fmla="*/ 50 w 35"/>
                  <a:gd name="T3" fmla="*/ 0 h 38"/>
                  <a:gd name="T4" fmla="*/ 50 w 35"/>
                  <a:gd name="T5" fmla="*/ 0 h 38"/>
                  <a:gd name="T6" fmla="*/ 55 w 35"/>
                  <a:gd name="T7" fmla="*/ 0 h 38"/>
                  <a:gd name="T8" fmla="*/ 66 w 35"/>
                  <a:gd name="T9" fmla="*/ 0 h 38"/>
                  <a:gd name="T10" fmla="*/ 66 w 35"/>
                  <a:gd name="T11" fmla="*/ 0 h 38"/>
                  <a:gd name="T12" fmla="*/ 72 w 35"/>
                  <a:gd name="T13" fmla="*/ 10 h 38"/>
                  <a:gd name="T14" fmla="*/ 84 w 35"/>
                  <a:gd name="T15" fmla="*/ 10 h 38"/>
                  <a:gd name="T16" fmla="*/ 84 w 35"/>
                  <a:gd name="T17" fmla="*/ 10 h 38"/>
                  <a:gd name="T18" fmla="*/ 95 w 35"/>
                  <a:gd name="T19" fmla="*/ 17 h 38"/>
                  <a:gd name="T20" fmla="*/ 110 w 35"/>
                  <a:gd name="T21" fmla="*/ 28 h 38"/>
                  <a:gd name="T22" fmla="*/ 116 w 35"/>
                  <a:gd name="T23" fmla="*/ 32 h 38"/>
                  <a:gd name="T24" fmla="*/ 130 w 35"/>
                  <a:gd name="T25" fmla="*/ 46 h 38"/>
                  <a:gd name="T26" fmla="*/ 145 w 35"/>
                  <a:gd name="T27" fmla="*/ 59 h 38"/>
                  <a:gd name="T28" fmla="*/ 160 w 35"/>
                  <a:gd name="T29" fmla="*/ 75 h 38"/>
                  <a:gd name="T30" fmla="*/ 171 w 35"/>
                  <a:gd name="T31" fmla="*/ 88 h 38"/>
                  <a:gd name="T32" fmla="*/ 177 w 35"/>
                  <a:gd name="T33" fmla="*/ 97 h 38"/>
                  <a:gd name="T34" fmla="*/ 180 w 35"/>
                  <a:gd name="T35" fmla="*/ 107 h 38"/>
                  <a:gd name="T36" fmla="*/ 180 w 35"/>
                  <a:gd name="T37" fmla="*/ 111 h 38"/>
                  <a:gd name="T38" fmla="*/ 180 w 35"/>
                  <a:gd name="T39" fmla="*/ 111 h 38"/>
                  <a:gd name="T40" fmla="*/ 177 w 35"/>
                  <a:gd name="T41" fmla="*/ 123 h 38"/>
                  <a:gd name="T42" fmla="*/ 177 w 35"/>
                  <a:gd name="T43" fmla="*/ 125 h 38"/>
                  <a:gd name="T44" fmla="*/ 177 w 35"/>
                  <a:gd name="T45" fmla="*/ 126 h 38"/>
                  <a:gd name="T46" fmla="*/ 171 w 35"/>
                  <a:gd name="T47" fmla="*/ 126 h 38"/>
                  <a:gd name="T48" fmla="*/ 171 w 35"/>
                  <a:gd name="T49" fmla="*/ 138 h 38"/>
                  <a:gd name="T50" fmla="*/ 152 w 35"/>
                  <a:gd name="T51" fmla="*/ 143 h 38"/>
                  <a:gd name="T52" fmla="*/ 137 w 35"/>
                  <a:gd name="T53" fmla="*/ 159 h 38"/>
                  <a:gd name="T54" fmla="*/ 125 w 35"/>
                  <a:gd name="T55" fmla="*/ 161 h 38"/>
                  <a:gd name="T56" fmla="*/ 110 w 35"/>
                  <a:gd name="T57" fmla="*/ 161 h 38"/>
                  <a:gd name="T58" fmla="*/ 95 w 35"/>
                  <a:gd name="T59" fmla="*/ 172 h 38"/>
                  <a:gd name="T60" fmla="*/ 84 w 35"/>
                  <a:gd name="T61" fmla="*/ 173 h 38"/>
                  <a:gd name="T62" fmla="*/ 66 w 35"/>
                  <a:gd name="T63" fmla="*/ 173 h 38"/>
                  <a:gd name="T64" fmla="*/ 50 w 35"/>
                  <a:gd name="T65" fmla="*/ 173 h 38"/>
                  <a:gd name="T66" fmla="*/ 49 w 35"/>
                  <a:gd name="T67" fmla="*/ 173 h 38"/>
                  <a:gd name="T68" fmla="*/ 37 w 35"/>
                  <a:gd name="T69" fmla="*/ 172 h 38"/>
                  <a:gd name="T70" fmla="*/ 32 w 35"/>
                  <a:gd name="T71" fmla="*/ 172 h 38"/>
                  <a:gd name="T72" fmla="*/ 21 w 35"/>
                  <a:gd name="T73" fmla="*/ 172 h 38"/>
                  <a:gd name="T74" fmla="*/ 16 w 35"/>
                  <a:gd name="T75" fmla="*/ 161 h 38"/>
                  <a:gd name="T76" fmla="*/ 12 w 35"/>
                  <a:gd name="T77" fmla="*/ 159 h 38"/>
                  <a:gd name="T78" fmla="*/ 12 w 35"/>
                  <a:gd name="T79" fmla="*/ 159 h 38"/>
                  <a:gd name="T80" fmla="*/ 0 w 35"/>
                  <a:gd name="T81" fmla="*/ 153 h 38"/>
                  <a:gd name="T82" fmla="*/ 0 w 35"/>
                  <a:gd name="T83" fmla="*/ 126 h 38"/>
                  <a:gd name="T84" fmla="*/ 0 w 35"/>
                  <a:gd name="T85" fmla="*/ 111 h 38"/>
                  <a:gd name="T86" fmla="*/ 12 w 35"/>
                  <a:gd name="T87" fmla="*/ 95 h 38"/>
                  <a:gd name="T88" fmla="*/ 12 w 35"/>
                  <a:gd name="T89" fmla="*/ 76 h 38"/>
                  <a:gd name="T90" fmla="*/ 12 w 35"/>
                  <a:gd name="T91" fmla="*/ 59 h 38"/>
                  <a:gd name="T92" fmla="*/ 16 w 35"/>
                  <a:gd name="T93" fmla="*/ 46 h 38"/>
                  <a:gd name="T94" fmla="*/ 21 w 35"/>
                  <a:gd name="T95" fmla="*/ 32 h 38"/>
                  <a:gd name="T96" fmla="*/ 21 w 35"/>
                  <a:gd name="T97" fmla="*/ 28 h 38"/>
                  <a:gd name="T98" fmla="*/ 32 w 35"/>
                  <a:gd name="T99" fmla="*/ 17 h 38"/>
                  <a:gd name="T100" fmla="*/ 32 w 35"/>
                  <a:gd name="T101" fmla="*/ 13 h 38"/>
                  <a:gd name="T102" fmla="*/ 32 w 35"/>
                  <a:gd name="T103" fmla="*/ 13 h 38"/>
                  <a:gd name="T104" fmla="*/ 37 w 35"/>
                  <a:gd name="T105" fmla="*/ 10 h 38"/>
                  <a:gd name="T106" fmla="*/ 37 w 35"/>
                  <a:gd name="T107" fmla="*/ 10 h 38"/>
                  <a:gd name="T108" fmla="*/ 37 w 35"/>
                  <a:gd name="T109" fmla="*/ 10 h 38"/>
                  <a:gd name="T110" fmla="*/ 49 w 35"/>
                  <a:gd name="T111" fmla="*/ 0 h 38"/>
                  <a:gd name="T112" fmla="*/ 49 w 35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8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21" y="6"/>
                    </a:lnTo>
                    <a:lnTo>
                      <a:pt x="23" y="7"/>
                    </a:lnTo>
                    <a:lnTo>
                      <a:pt x="25" y="10"/>
                    </a:lnTo>
                    <a:lnTo>
                      <a:pt x="28" y="13"/>
                    </a:lnTo>
                    <a:lnTo>
                      <a:pt x="31" y="16"/>
                    </a:lnTo>
                    <a:lnTo>
                      <a:pt x="33" y="19"/>
                    </a:lnTo>
                    <a:lnTo>
                      <a:pt x="34" y="21"/>
                    </a:lnTo>
                    <a:lnTo>
                      <a:pt x="35" y="23"/>
                    </a:lnTo>
                    <a:lnTo>
                      <a:pt x="35" y="24"/>
                    </a:lnTo>
                    <a:lnTo>
                      <a:pt x="34" y="26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3" y="30"/>
                    </a:lnTo>
                    <a:lnTo>
                      <a:pt x="30" y="31"/>
                    </a:lnTo>
                    <a:lnTo>
                      <a:pt x="27" y="34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7"/>
                    </a:lnTo>
                    <a:lnTo>
                      <a:pt x="16" y="38"/>
                    </a:lnTo>
                    <a:lnTo>
                      <a:pt x="13" y="38"/>
                    </a:lnTo>
                    <a:lnTo>
                      <a:pt x="10" y="38"/>
                    </a:lnTo>
                    <a:lnTo>
                      <a:pt x="9" y="38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4" y="37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3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207"/>
              <p:cNvSpPr>
                <a:spLocks/>
              </p:cNvSpPr>
              <p:nvPr/>
            </p:nvSpPr>
            <p:spPr bwMode="auto">
              <a:xfrm>
                <a:off x="3305" y="956"/>
                <a:ext cx="45" cy="49"/>
              </a:xfrm>
              <a:custGeom>
                <a:avLst/>
                <a:gdLst>
                  <a:gd name="T0" fmla="*/ 160 w 33"/>
                  <a:gd name="T1" fmla="*/ 0 h 38"/>
                  <a:gd name="T2" fmla="*/ 160 w 33"/>
                  <a:gd name="T3" fmla="*/ 10 h 38"/>
                  <a:gd name="T4" fmla="*/ 165 w 33"/>
                  <a:gd name="T5" fmla="*/ 10 h 38"/>
                  <a:gd name="T6" fmla="*/ 165 w 33"/>
                  <a:gd name="T7" fmla="*/ 10 h 38"/>
                  <a:gd name="T8" fmla="*/ 180 w 33"/>
                  <a:gd name="T9" fmla="*/ 13 h 38"/>
                  <a:gd name="T10" fmla="*/ 180 w 33"/>
                  <a:gd name="T11" fmla="*/ 13 h 38"/>
                  <a:gd name="T12" fmla="*/ 190 w 33"/>
                  <a:gd name="T13" fmla="*/ 17 h 38"/>
                  <a:gd name="T14" fmla="*/ 190 w 33"/>
                  <a:gd name="T15" fmla="*/ 28 h 38"/>
                  <a:gd name="T16" fmla="*/ 190 w 33"/>
                  <a:gd name="T17" fmla="*/ 28 h 38"/>
                  <a:gd name="T18" fmla="*/ 194 w 33"/>
                  <a:gd name="T19" fmla="*/ 41 h 38"/>
                  <a:gd name="T20" fmla="*/ 209 w 33"/>
                  <a:gd name="T21" fmla="*/ 53 h 38"/>
                  <a:gd name="T22" fmla="*/ 209 w 33"/>
                  <a:gd name="T23" fmla="*/ 64 h 38"/>
                  <a:gd name="T24" fmla="*/ 210 w 33"/>
                  <a:gd name="T25" fmla="*/ 88 h 38"/>
                  <a:gd name="T26" fmla="*/ 210 w 33"/>
                  <a:gd name="T27" fmla="*/ 97 h 38"/>
                  <a:gd name="T28" fmla="*/ 210 w 33"/>
                  <a:gd name="T29" fmla="*/ 123 h 38"/>
                  <a:gd name="T30" fmla="*/ 210 w 33"/>
                  <a:gd name="T31" fmla="*/ 138 h 38"/>
                  <a:gd name="T32" fmla="*/ 210 w 33"/>
                  <a:gd name="T33" fmla="*/ 153 h 38"/>
                  <a:gd name="T34" fmla="*/ 210 w 33"/>
                  <a:gd name="T35" fmla="*/ 159 h 38"/>
                  <a:gd name="T36" fmla="*/ 209 w 33"/>
                  <a:gd name="T37" fmla="*/ 159 h 38"/>
                  <a:gd name="T38" fmla="*/ 209 w 33"/>
                  <a:gd name="T39" fmla="*/ 161 h 38"/>
                  <a:gd name="T40" fmla="*/ 194 w 33"/>
                  <a:gd name="T41" fmla="*/ 172 h 38"/>
                  <a:gd name="T42" fmla="*/ 190 w 33"/>
                  <a:gd name="T43" fmla="*/ 172 h 38"/>
                  <a:gd name="T44" fmla="*/ 190 w 33"/>
                  <a:gd name="T45" fmla="*/ 172 h 38"/>
                  <a:gd name="T46" fmla="*/ 180 w 33"/>
                  <a:gd name="T47" fmla="*/ 173 h 38"/>
                  <a:gd name="T48" fmla="*/ 165 w 33"/>
                  <a:gd name="T49" fmla="*/ 173 h 38"/>
                  <a:gd name="T50" fmla="*/ 145 w 33"/>
                  <a:gd name="T51" fmla="*/ 173 h 38"/>
                  <a:gd name="T52" fmla="*/ 139 w 33"/>
                  <a:gd name="T53" fmla="*/ 173 h 38"/>
                  <a:gd name="T54" fmla="*/ 117 w 33"/>
                  <a:gd name="T55" fmla="*/ 173 h 38"/>
                  <a:gd name="T56" fmla="*/ 89 w 33"/>
                  <a:gd name="T57" fmla="*/ 172 h 38"/>
                  <a:gd name="T58" fmla="*/ 68 w 33"/>
                  <a:gd name="T59" fmla="*/ 161 h 38"/>
                  <a:gd name="T60" fmla="*/ 50 w 33"/>
                  <a:gd name="T61" fmla="*/ 161 h 38"/>
                  <a:gd name="T62" fmla="*/ 48 w 33"/>
                  <a:gd name="T63" fmla="*/ 159 h 38"/>
                  <a:gd name="T64" fmla="*/ 26 w 33"/>
                  <a:gd name="T65" fmla="*/ 153 h 38"/>
                  <a:gd name="T66" fmla="*/ 14 w 33"/>
                  <a:gd name="T67" fmla="*/ 143 h 38"/>
                  <a:gd name="T68" fmla="*/ 14 w 33"/>
                  <a:gd name="T69" fmla="*/ 138 h 38"/>
                  <a:gd name="T70" fmla="*/ 1 w 33"/>
                  <a:gd name="T71" fmla="*/ 126 h 38"/>
                  <a:gd name="T72" fmla="*/ 0 w 33"/>
                  <a:gd name="T73" fmla="*/ 125 h 38"/>
                  <a:gd name="T74" fmla="*/ 0 w 33"/>
                  <a:gd name="T75" fmla="*/ 123 h 38"/>
                  <a:gd name="T76" fmla="*/ 0 w 33"/>
                  <a:gd name="T77" fmla="*/ 111 h 38"/>
                  <a:gd name="T78" fmla="*/ 0 w 33"/>
                  <a:gd name="T79" fmla="*/ 107 h 38"/>
                  <a:gd name="T80" fmla="*/ 0 w 33"/>
                  <a:gd name="T81" fmla="*/ 97 h 38"/>
                  <a:gd name="T82" fmla="*/ 1 w 33"/>
                  <a:gd name="T83" fmla="*/ 88 h 38"/>
                  <a:gd name="T84" fmla="*/ 26 w 33"/>
                  <a:gd name="T85" fmla="*/ 75 h 38"/>
                  <a:gd name="T86" fmla="*/ 48 w 33"/>
                  <a:gd name="T87" fmla="*/ 59 h 38"/>
                  <a:gd name="T88" fmla="*/ 56 w 33"/>
                  <a:gd name="T89" fmla="*/ 46 h 38"/>
                  <a:gd name="T90" fmla="*/ 76 w 33"/>
                  <a:gd name="T91" fmla="*/ 32 h 38"/>
                  <a:gd name="T92" fmla="*/ 89 w 33"/>
                  <a:gd name="T93" fmla="*/ 28 h 38"/>
                  <a:gd name="T94" fmla="*/ 104 w 33"/>
                  <a:gd name="T95" fmla="*/ 13 h 38"/>
                  <a:gd name="T96" fmla="*/ 117 w 33"/>
                  <a:gd name="T97" fmla="*/ 13 h 38"/>
                  <a:gd name="T98" fmla="*/ 121 w 33"/>
                  <a:gd name="T99" fmla="*/ 10 h 38"/>
                  <a:gd name="T100" fmla="*/ 139 w 33"/>
                  <a:gd name="T101" fmla="*/ 10 h 38"/>
                  <a:gd name="T102" fmla="*/ 139 w 33"/>
                  <a:gd name="T103" fmla="*/ 10 h 38"/>
                  <a:gd name="T104" fmla="*/ 142 w 33"/>
                  <a:gd name="T105" fmla="*/ 0 h 38"/>
                  <a:gd name="T106" fmla="*/ 145 w 33"/>
                  <a:gd name="T107" fmla="*/ 0 h 38"/>
                  <a:gd name="T108" fmla="*/ 145 w 33"/>
                  <a:gd name="T109" fmla="*/ 0 h 38"/>
                  <a:gd name="T110" fmla="*/ 145 w 33"/>
                  <a:gd name="T111" fmla="*/ 0 h 38"/>
                  <a:gd name="T112" fmla="*/ 160 w 33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8">
                    <a:moveTo>
                      <a:pt x="25" y="0"/>
                    </a:moveTo>
                    <a:lnTo>
                      <a:pt x="25" y="2"/>
                    </a:lnTo>
                    <a:lnTo>
                      <a:pt x="26" y="2"/>
                    </a:lnTo>
                    <a:lnTo>
                      <a:pt x="28" y="3"/>
                    </a:lnTo>
                    <a:lnTo>
                      <a:pt x="29" y="4"/>
                    </a:lnTo>
                    <a:lnTo>
                      <a:pt x="29" y="6"/>
                    </a:lnTo>
                    <a:lnTo>
                      <a:pt x="30" y="9"/>
                    </a:lnTo>
                    <a:lnTo>
                      <a:pt x="32" y="12"/>
                    </a:lnTo>
                    <a:lnTo>
                      <a:pt x="32" y="14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6"/>
                    </a:lnTo>
                    <a:lnTo>
                      <a:pt x="33" y="30"/>
                    </a:lnTo>
                    <a:lnTo>
                      <a:pt x="33" y="33"/>
                    </a:lnTo>
                    <a:lnTo>
                      <a:pt x="33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8" y="38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1" y="38"/>
                    </a:lnTo>
                    <a:lnTo>
                      <a:pt x="18" y="38"/>
                    </a:lnTo>
                    <a:lnTo>
                      <a:pt x="14" y="37"/>
                    </a:lnTo>
                    <a:lnTo>
                      <a:pt x="11" y="35"/>
                    </a:lnTo>
                    <a:lnTo>
                      <a:pt x="8" y="35"/>
                    </a:lnTo>
                    <a:lnTo>
                      <a:pt x="7" y="34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1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4" y="16"/>
                    </a:lnTo>
                    <a:lnTo>
                      <a:pt x="7" y="13"/>
                    </a:lnTo>
                    <a:lnTo>
                      <a:pt x="9" y="10"/>
                    </a:lnTo>
                    <a:lnTo>
                      <a:pt x="12" y="7"/>
                    </a:lnTo>
                    <a:lnTo>
                      <a:pt x="14" y="6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208"/>
              <p:cNvSpPr>
                <a:spLocks/>
              </p:cNvSpPr>
              <p:nvPr/>
            </p:nvSpPr>
            <p:spPr bwMode="auto">
              <a:xfrm>
                <a:off x="3271" y="936"/>
                <a:ext cx="50" cy="46"/>
              </a:xfrm>
              <a:custGeom>
                <a:avLst/>
                <a:gdLst>
                  <a:gd name="T0" fmla="*/ 212 w 37"/>
                  <a:gd name="T1" fmla="*/ 16 h 35"/>
                  <a:gd name="T2" fmla="*/ 227 w 37"/>
                  <a:gd name="T3" fmla="*/ 21 h 35"/>
                  <a:gd name="T4" fmla="*/ 227 w 37"/>
                  <a:gd name="T5" fmla="*/ 21 h 35"/>
                  <a:gd name="T6" fmla="*/ 227 w 37"/>
                  <a:gd name="T7" fmla="*/ 28 h 35"/>
                  <a:gd name="T8" fmla="*/ 227 w 37"/>
                  <a:gd name="T9" fmla="*/ 37 h 35"/>
                  <a:gd name="T10" fmla="*/ 227 w 37"/>
                  <a:gd name="T11" fmla="*/ 37 h 35"/>
                  <a:gd name="T12" fmla="*/ 227 w 37"/>
                  <a:gd name="T13" fmla="*/ 42 h 35"/>
                  <a:gd name="T14" fmla="*/ 227 w 37"/>
                  <a:gd name="T15" fmla="*/ 50 h 35"/>
                  <a:gd name="T16" fmla="*/ 227 w 37"/>
                  <a:gd name="T17" fmla="*/ 50 h 35"/>
                  <a:gd name="T18" fmla="*/ 212 w 37"/>
                  <a:gd name="T19" fmla="*/ 64 h 35"/>
                  <a:gd name="T20" fmla="*/ 208 w 37"/>
                  <a:gd name="T21" fmla="*/ 78 h 35"/>
                  <a:gd name="T22" fmla="*/ 203 w 37"/>
                  <a:gd name="T23" fmla="*/ 95 h 35"/>
                  <a:gd name="T24" fmla="*/ 191 w 37"/>
                  <a:gd name="T25" fmla="*/ 114 h 35"/>
                  <a:gd name="T26" fmla="*/ 182 w 37"/>
                  <a:gd name="T27" fmla="*/ 130 h 35"/>
                  <a:gd name="T28" fmla="*/ 170 w 37"/>
                  <a:gd name="T29" fmla="*/ 145 h 35"/>
                  <a:gd name="T30" fmla="*/ 157 w 37"/>
                  <a:gd name="T31" fmla="*/ 160 h 35"/>
                  <a:gd name="T32" fmla="*/ 142 w 37"/>
                  <a:gd name="T33" fmla="*/ 177 h 35"/>
                  <a:gd name="T34" fmla="*/ 141 w 37"/>
                  <a:gd name="T35" fmla="*/ 180 h 35"/>
                  <a:gd name="T36" fmla="*/ 126 w 37"/>
                  <a:gd name="T37" fmla="*/ 180 h 35"/>
                  <a:gd name="T38" fmla="*/ 126 w 37"/>
                  <a:gd name="T39" fmla="*/ 180 h 35"/>
                  <a:gd name="T40" fmla="*/ 120 w 37"/>
                  <a:gd name="T41" fmla="*/ 180 h 35"/>
                  <a:gd name="T42" fmla="*/ 105 w 37"/>
                  <a:gd name="T43" fmla="*/ 180 h 35"/>
                  <a:gd name="T44" fmla="*/ 104 w 37"/>
                  <a:gd name="T45" fmla="*/ 180 h 35"/>
                  <a:gd name="T46" fmla="*/ 100 w 37"/>
                  <a:gd name="T47" fmla="*/ 180 h 35"/>
                  <a:gd name="T48" fmla="*/ 100 w 37"/>
                  <a:gd name="T49" fmla="*/ 177 h 35"/>
                  <a:gd name="T50" fmla="*/ 78 w 37"/>
                  <a:gd name="T51" fmla="*/ 164 h 35"/>
                  <a:gd name="T52" fmla="*/ 64 w 37"/>
                  <a:gd name="T53" fmla="*/ 160 h 35"/>
                  <a:gd name="T54" fmla="*/ 41 w 37"/>
                  <a:gd name="T55" fmla="*/ 145 h 35"/>
                  <a:gd name="T56" fmla="*/ 36 w 37"/>
                  <a:gd name="T57" fmla="*/ 137 h 35"/>
                  <a:gd name="T58" fmla="*/ 22 w 37"/>
                  <a:gd name="T59" fmla="*/ 125 h 35"/>
                  <a:gd name="T60" fmla="*/ 16 w 37"/>
                  <a:gd name="T61" fmla="*/ 110 h 35"/>
                  <a:gd name="T62" fmla="*/ 12 w 37"/>
                  <a:gd name="T63" fmla="*/ 95 h 35"/>
                  <a:gd name="T64" fmla="*/ 0 w 37"/>
                  <a:gd name="T65" fmla="*/ 87 h 35"/>
                  <a:gd name="T66" fmla="*/ 0 w 37"/>
                  <a:gd name="T67" fmla="*/ 72 h 35"/>
                  <a:gd name="T68" fmla="*/ 0 w 37"/>
                  <a:gd name="T69" fmla="*/ 64 h 35"/>
                  <a:gd name="T70" fmla="*/ 0 w 37"/>
                  <a:gd name="T71" fmla="*/ 55 h 35"/>
                  <a:gd name="T72" fmla="*/ 0 w 37"/>
                  <a:gd name="T73" fmla="*/ 50 h 35"/>
                  <a:gd name="T74" fmla="*/ 0 w 37"/>
                  <a:gd name="T75" fmla="*/ 42 h 35"/>
                  <a:gd name="T76" fmla="*/ 12 w 37"/>
                  <a:gd name="T77" fmla="*/ 37 h 35"/>
                  <a:gd name="T78" fmla="*/ 12 w 37"/>
                  <a:gd name="T79" fmla="*/ 28 h 35"/>
                  <a:gd name="T80" fmla="*/ 16 w 37"/>
                  <a:gd name="T81" fmla="*/ 28 h 35"/>
                  <a:gd name="T82" fmla="*/ 36 w 37"/>
                  <a:gd name="T83" fmla="*/ 21 h 35"/>
                  <a:gd name="T84" fmla="*/ 64 w 37"/>
                  <a:gd name="T85" fmla="*/ 16 h 35"/>
                  <a:gd name="T86" fmla="*/ 86 w 37"/>
                  <a:gd name="T87" fmla="*/ 1 h 35"/>
                  <a:gd name="T88" fmla="*/ 105 w 37"/>
                  <a:gd name="T89" fmla="*/ 1 h 35"/>
                  <a:gd name="T90" fmla="*/ 126 w 37"/>
                  <a:gd name="T91" fmla="*/ 1 h 35"/>
                  <a:gd name="T92" fmla="*/ 142 w 37"/>
                  <a:gd name="T93" fmla="*/ 0 h 35"/>
                  <a:gd name="T94" fmla="*/ 162 w 37"/>
                  <a:gd name="T95" fmla="*/ 0 h 35"/>
                  <a:gd name="T96" fmla="*/ 182 w 37"/>
                  <a:gd name="T97" fmla="*/ 1 h 35"/>
                  <a:gd name="T98" fmla="*/ 191 w 37"/>
                  <a:gd name="T99" fmla="*/ 1 h 35"/>
                  <a:gd name="T100" fmla="*/ 203 w 37"/>
                  <a:gd name="T101" fmla="*/ 1 h 35"/>
                  <a:gd name="T102" fmla="*/ 203 w 37"/>
                  <a:gd name="T103" fmla="*/ 1 h 35"/>
                  <a:gd name="T104" fmla="*/ 208 w 37"/>
                  <a:gd name="T105" fmla="*/ 1 h 35"/>
                  <a:gd name="T106" fmla="*/ 208 w 37"/>
                  <a:gd name="T107" fmla="*/ 1 h 35"/>
                  <a:gd name="T108" fmla="*/ 212 w 37"/>
                  <a:gd name="T109" fmla="*/ 16 h 35"/>
                  <a:gd name="T110" fmla="*/ 212 w 37"/>
                  <a:gd name="T111" fmla="*/ 16 h 35"/>
                  <a:gd name="T112" fmla="*/ 212 w 37"/>
                  <a:gd name="T113" fmla="*/ 16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35" y="3"/>
                    </a:moveTo>
                    <a:lnTo>
                      <a:pt x="37" y="4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7" y="8"/>
                    </a:lnTo>
                    <a:lnTo>
                      <a:pt x="37" y="10"/>
                    </a:lnTo>
                    <a:lnTo>
                      <a:pt x="35" y="12"/>
                    </a:lnTo>
                    <a:lnTo>
                      <a:pt x="34" y="15"/>
                    </a:lnTo>
                    <a:lnTo>
                      <a:pt x="33" y="18"/>
                    </a:lnTo>
                    <a:lnTo>
                      <a:pt x="31" y="22"/>
                    </a:lnTo>
                    <a:lnTo>
                      <a:pt x="30" y="25"/>
                    </a:lnTo>
                    <a:lnTo>
                      <a:pt x="28" y="28"/>
                    </a:lnTo>
                    <a:lnTo>
                      <a:pt x="26" y="31"/>
                    </a:lnTo>
                    <a:lnTo>
                      <a:pt x="24" y="34"/>
                    </a:lnTo>
                    <a:lnTo>
                      <a:pt x="23" y="35"/>
                    </a:lnTo>
                    <a:lnTo>
                      <a:pt x="21" y="35"/>
                    </a:lnTo>
                    <a:lnTo>
                      <a:pt x="20" y="35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6" y="34"/>
                    </a:lnTo>
                    <a:lnTo>
                      <a:pt x="13" y="32"/>
                    </a:lnTo>
                    <a:lnTo>
                      <a:pt x="10" y="31"/>
                    </a:lnTo>
                    <a:lnTo>
                      <a:pt x="7" y="28"/>
                    </a:lnTo>
                    <a:lnTo>
                      <a:pt x="6" y="27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8" y="1"/>
                    </a:lnTo>
                    <a:lnTo>
                      <a:pt x="21" y="1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1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209"/>
              <p:cNvSpPr>
                <a:spLocks/>
              </p:cNvSpPr>
              <p:nvPr/>
            </p:nvSpPr>
            <p:spPr bwMode="auto">
              <a:xfrm>
                <a:off x="3393" y="894"/>
                <a:ext cx="51" cy="47"/>
              </a:xfrm>
              <a:custGeom>
                <a:avLst/>
                <a:gdLst>
                  <a:gd name="T0" fmla="*/ 0 w 38"/>
                  <a:gd name="T1" fmla="*/ 95 h 36"/>
                  <a:gd name="T2" fmla="*/ 0 w 38"/>
                  <a:gd name="T3" fmla="*/ 85 h 36"/>
                  <a:gd name="T4" fmla="*/ 0 w 38"/>
                  <a:gd name="T5" fmla="*/ 78 h 36"/>
                  <a:gd name="T6" fmla="*/ 12 w 38"/>
                  <a:gd name="T7" fmla="*/ 78 h 36"/>
                  <a:gd name="T8" fmla="*/ 12 w 38"/>
                  <a:gd name="T9" fmla="*/ 68 h 36"/>
                  <a:gd name="T10" fmla="*/ 12 w 38"/>
                  <a:gd name="T11" fmla="*/ 68 h 36"/>
                  <a:gd name="T12" fmla="*/ 16 w 38"/>
                  <a:gd name="T13" fmla="*/ 65 h 36"/>
                  <a:gd name="T14" fmla="*/ 16 w 38"/>
                  <a:gd name="T15" fmla="*/ 65 h 36"/>
                  <a:gd name="T16" fmla="*/ 21 w 38"/>
                  <a:gd name="T17" fmla="*/ 60 h 36"/>
                  <a:gd name="T18" fmla="*/ 36 w 38"/>
                  <a:gd name="T19" fmla="*/ 50 h 36"/>
                  <a:gd name="T20" fmla="*/ 51 w 38"/>
                  <a:gd name="T21" fmla="*/ 46 h 36"/>
                  <a:gd name="T22" fmla="*/ 64 w 38"/>
                  <a:gd name="T23" fmla="*/ 35 h 36"/>
                  <a:gd name="T24" fmla="*/ 85 w 38"/>
                  <a:gd name="T25" fmla="*/ 29 h 36"/>
                  <a:gd name="T26" fmla="*/ 105 w 38"/>
                  <a:gd name="T27" fmla="*/ 16 h 36"/>
                  <a:gd name="T28" fmla="*/ 122 w 38"/>
                  <a:gd name="T29" fmla="*/ 16 h 36"/>
                  <a:gd name="T30" fmla="*/ 149 w 38"/>
                  <a:gd name="T31" fmla="*/ 12 h 36"/>
                  <a:gd name="T32" fmla="*/ 164 w 38"/>
                  <a:gd name="T33" fmla="*/ 0 h 36"/>
                  <a:gd name="T34" fmla="*/ 174 w 38"/>
                  <a:gd name="T35" fmla="*/ 0 h 36"/>
                  <a:gd name="T36" fmla="*/ 183 w 38"/>
                  <a:gd name="T37" fmla="*/ 0 h 36"/>
                  <a:gd name="T38" fmla="*/ 183 w 38"/>
                  <a:gd name="T39" fmla="*/ 12 h 36"/>
                  <a:gd name="T40" fmla="*/ 191 w 38"/>
                  <a:gd name="T41" fmla="*/ 12 h 36"/>
                  <a:gd name="T42" fmla="*/ 191 w 38"/>
                  <a:gd name="T43" fmla="*/ 16 h 36"/>
                  <a:gd name="T44" fmla="*/ 200 w 38"/>
                  <a:gd name="T45" fmla="*/ 16 h 36"/>
                  <a:gd name="T46" fmla="*/ 205 w 38"/>
                  <a:gd name="T47" fmla="*/ 27 h 36"/>
                  <a:gd name="T48" fmla="*/ 205 w 38"/>
                  <a:gd name="T49" fmla="*/ 29 h 36"/>
                  <a:gd name="T50" fmla="*/ 217 w 38"/>
                  <a:gd name="T51" fmla="*/ 46 h 36"/>
                  <a:gd name="T52" fmla="*/ 217 w 38"/>
                  <a:gd name="T53" fmla="*/ 60 h 36"/>
                  <a:gd name="T54" fmla="*/ 220 w 38"/>
                  <a:gd name="T55" fmla="*/ 68 h 36"/>
                  <a:gd name="T56" fmla="*/ 220 w 38"/>
                  <a:gd name="T57" fmla="*/ 85 h 36"/>
                  <a:gd name="T58" fmla="*/ 220 w 38"/>
                  <a:gd name="T59" fmla="*/ 97 h 36"/>
                  <a:gd name="T60" fmla="*/ 220 w 38"/>
                  <a:gd name="T61" fmla="*/ 114 h 36"/>
                  <a:gd name="T62" fmla="*/ 217 w 38"/>
                  <a:gd name="T63" fmla="*/ 127 h 36"/>
                  <a:gd name="T64" fmla="*/ 217 w 38"/>
                  <a:gd name="T65" fmla="*/ 145 h 36"/>
                  <a:gd name="T66" fmla="*/ 205 w 38"/>
                  <a:gd name="T67" fmla="*/ 149 h 36"/>
                  <a:gd name="T68" fmla="*/ 200 w 38"/>
                  <a:gd name="T69" fmla="*/ 151 h 36"/>
                  <a:gd name="T70" fmla="*/ 200 w 38"/>
                  <a:gd name="T71" fmla="*/ 162 h 36"/>
                  <a:gd name="T72" fmla="*/ 191 w 38"/>
                  <a:gd name="T73" fmla="*/ 166 h 36"/>
                  <a:gd name="T74" fmla="*/ 183 w 38"/>
                  <a:gd name="T75" fmla="*/ 178 h 36"/>
                  <a:gd name="T76" fmla="*/ 174 w 38"/>
                  <a:gd name="T77" fmla="*/ 178 h 36"/>
                  <a:gd name="T78" fmla="*/ 174 w 38"/>
                  <a:gd name="T79" fmla="*/ 178 h 36"/>
                  <a:gd name="T80" fmla="*/ 164 w 38"/>
                  <a:gd name="T81" fmla="*/ 178 h 36"/>
                  <a:gd name="T82" fmla="*/ 141 w 38"/>
                  <a:gd name="T83" fmla="*/ 178 h 36"/>
                  <a:gd name="T84" fmla="*/ 115 w 38"/>
                  <a:gd name="T85" fmla="*/ 166 h 36"/>
                  <a:gd name="T86" fmla="*/ 101 w 38"/>
                  <a:gd name="T87" fmla="*/ 151 h 36"/>
                  <a:gd name="T88" fmla="*/ 75 w 38"/>
                  <a:gd name="T89" fmla="*/ 149 h 36"/>
                  <a:gd name="T90" fmla="*/ 56 w 38"/>
                  <a:gd name="T91" fmla="*/ 145 h 36"/>
                  <a:gd name="T92" fmla="*/ 38 w 38"/>
                  <a:gd name="T93" fmla="*/ 133 h 36"/>
                  <a:gd name="T94" fmla="*/ 36 w 38"/>
                  <a:gd name="T95" fmla="*/ 127 h 36"/>
                  <a:gd name="T96" fmla="*/ 21 w 38"/>
                  <a:gd name="T97" fmla="*/ 116 h 36"/>
                  <a:gd name="T98" fmla="*/ 16 w 38"/>
                  <a:gd name="T99" fmla="*/ 114 h 36"/>
                  <a:gd name="T100" fmla="*/ 12 w 38"/>
                  <a:gd name="T101" fmla="*/ 102 h 36"/>
                  <a:gd name="T102" fmla="*/ 12 w 38"/>
                  <a:gd name="T103" fmla="*/ 102 h 36"/>
                  <a:gd name="T104" fmla="*/ 12 w 38"/>
                  <a:gd name="T105" fmla="*/ 97 h 36"/>
                  <a:gd name="T106" fmla="*/ 0 w 38"/>
                  <a:gd name="T107" fmla="*/ 97 h 36"/>
                  <a:gd name="T108" fmla="*/ 0 w 38"/>
                  <a:gd name="T109" fmla="*/ 95 h 36"/>
                  <a:gd name="T110" fmla="*/ 0 w 38"/>
                  <a:gd name="T111" fmla="*/ 95 h 36"/>
                  <a:gd name="T112" fmla="*/ 0 w 38"/>
                  <a:gd name="T113" fmla="*/ 9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0" y="19"/>
                    </a:moveTo>
                    <a:lnTo>
                      <a:pt x="0" y="17"/>
                    </a:lnTo>
                    <a:lnTo>
                      <a:pt x="0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6" y="10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6"/>
                    </a:lnTo>
                    <a:lnTo>
                      <a:pt x="18" y="3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4" y="3"/>
                    </a:lnTo>
                    <a:lnTo>
                      <a:pt x="35" y="5"/>
                    </a:lnTo>
                    <a:lnTo>
                      <a:pt x="35" y="6"/>
                    </a:lnTo>
                    <a:lnTo>
                      <a:pt x="37" y="9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8" y="17"/>
                    </a:lnTo>
                    <a:lnTo>
                      <a:pt x="38" y="20"/>
                    </a:lnTo>
                    <a:lnTo>
                      <a:pt x="38" y="23"/>
                    </a:lnTo>
                    <a:lnTo>
                      <a:pt x="37" y="26"/>
                    </a:lnTo>
                    <a:lnTo>
                      <a:pt x="37" y="29"/>
                    </a:lnTo>
                    <a:lnTo>
                      <a:pt x="35" y="30"/>
                    </a:lnTo>
                    <a:lnTo>
                      <a:pt x="34" y="31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6"/>
                    </a:lnTo>
                    <a:lnTo>
                      <a:pt x="30" y="36"/>
                    </a:lnTo>
                    <a:lnTo>
                      <a:pt x="28" y="36"/>
                    </a:lnTo>
                    <a:lnTo>
                      <a:pt x="24" y="36"/>
                    </a:lnTo>
                    <a:lnTo>
                      <a:pt x="20" y="34"/>
                    </a:lnTo>
                    <a:lnTo>
                      <a:pt x="17" y="31"/>
                    </a:ln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0" y="2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210"/>
              <p:cNvSpPr>
                <a:spLocks/>
              </p:cNvSpPr>
              <p:nvPr/>
            </p:nvSpPr>
            <p:spPr bwMode="auto">
              <a:xfrm>
                <a:off x="3354" y="832"/>
                <a:ext cx="46" cy="47"/>
              </a:xfrm>
              <a:custGeom>
                <a:avLst/>
                <a:gdLst>
                  <a:gd name="T0" fmla="*/ 49 w 35"/>
                  <a:gd name="T1" fmla="*/ 156 h 37"/>
                  <a:gd name="T2" fmla="*/ 49 w 35"/>
                  <a:gd name="T3" fmla="*/ 156 h 37"/>
                  <a:gd name="T4" fmla="*/ 37 w 35"/>
                  <a:gd name="T5" fmla="*/ 156 h 37"/>
                  <a:gd name="T6" fmla="*/ 37 w 35"/>
                  <a:gd name="T7" fmla="*/ 145 h 37"/>
                  <a:gd name="T8" fmla="*/ 32 w 35"/>
                  <a:gd name="T9" fmla="*/ 145 h 37"/>
                  <a:gd name="T10" fmla="*/ 32 w 35"/>
                  <a:gd name="T11" fmla="*/ 144 h 37"/>
                  <a:gd name="T12" fmla="*/ 32 w 35"/>
                  <a:gd name="T13" fmla="*/ 144 h 37"/>
                  <a:gd name="T14" fmla="*/ 21 w 35"/>
                  <a:gd name="T15" fmla="*/ 136 h 37"/>
                  <a:gd name="T16" fmla="*/ 21 w 35"/>
                  <a:gd name="T17" fmla="*/ 131 h 37"/>
                  <a:gd name="T18" fmla="*/ 16 w 35"/>
                  <a:gd name="T19" fmla="*/ 119 h 37"/>
                  <a:gd name="T20" fmla="*/ 16 w 35"/>
                  <a:gd name="T21" fmla="*/ 107 h 37"/>
                  <a:gd name="T22" fmla="*/ 12 w 35"/>
                  <a:gd name="T23" fmla="*/ 97 h 37"/>
                  <a:gd name="T24" fmla="*/ 12 w 35"/>
                  <a:gd name="T25" fmla="*/ 84 h 37"/>
                  <a:gd name="T26" fmla="*/ 12 w 35"/>
                  <a:gd name="T27" fmla="*/ 66 h 37"/>
                  <a:gd name="T28" fmla="*/ 0 w 35"/>
                  <a:gd name="T29" fmla="*/ 58 h 37"/>
                  <a:gd name="T30" fmla="*/ 0 w 35"/>
                  <a:gd name="T31" fmla="*/ 36 h 37"/>
                  <a:gd name="T32" fmla="*/ 12 w 35"/>
                  <a:gd name="T33" fmla="*/ 17 h 37"/>
                  <a:gd name="T34" fmla="*/ 12 w 35"/>
                  <a:gd name="T35" fmla="*/ 17 h 37"/>
                  <a:gd name="T36" fmla="*/ 12 w 35"/>
                  <a:gd name="T37" fmla="*/ 13 h 37"/>
                  <a:gd name="T38" fmla="*/ 16 w 35"/>
                  <a:gd name="T39" fmla="*/ 13 h 37"/>
                  <a:gd name="T40" fmla="*/ 16 w 35"/>
                  <a:gd name="T41" fmla="*/ 1 h 37"/>
                  <a:gd name="T42" fmla="*/ 21 w 35"/>
                  <a:gd name="T43" fmla="*/ 1 h 37"/>
                  <a:gd name="T44" fmla="*/ 32 w 35"/>
                  <a:gd name="T45" fmla="*/ 0 h 37"/>
                  <a:gd name="T46" fmla="*/ 37 w 35"/>
                  <a:gd name="T47" fmla="*/ 0 h 37"/>
                  <a:gd name="T48" fmla="*/ 37 w 35"/>
                  <a:gd name="T49" fmla="*/ 0 h 37"/>
                  <a:gd name="T50" fmla="*/ 50 w 35"/>
                  <a:gd name="T51" fmla="*/ 0 h 37"/>
                  <a:gd name="T52" fmla="*/ 72 w 35"/>
                  <a:gd name="T53" fmla="*/ 0 h 37"/>
                  <a:gd name="T54" fmla="*/ 87 w 35"/>
                  <a:gd name="T55" fmla="*/ 0 h 37"/>
                  <a:gd name="T56" fmla="*/ 103 w 35"/>
                  <a:gd name="T57" fmla="*/ 1 h 37"/>
                  <a:gd name="T58" fmla="*/ 116 w 35"/>
                  <a:gd name="T59" fmla="*/ 1 h 37"/>
                  <a:gd name="T60" fmla="*/ 130 w 35"/>
                  <a:gd name="T61" fmla="*/ 13 h 37"/>
                  <a:gd name="T62" fmla="*/ 145 w 35"/>
                  <a:gd name="T63" fmla="*/ 17 h 37"/>
                  <a:gd name="T64" fmla="*/ 152 w 35"/>
                  <a:gd name="T65" fmla="*/ 28 h 37"/>
                  <a:gd name="T66" fmla="*/ 160 w 35"/>
                  <a:gd name="T67" fmla="*/ 29 h 37"/>
                  <a:gd name="T68" fmla="*/ 171 w 35"/>
                  <a:gd name="T69" fmla="*/ 36 h 37"/>
                  <a:gd name="T70" fmla="*/ 177 w 35"/>
                  <a:gd name="T71" fmla="*/ 46 h 37"/>
                  <a:gd name="T72" fmla="*/ 177 w 35"/>
                  <a:gd name="T73" fmla="*/ 47 h 37"/>
                  <a:gd name="T74" fmla="*/ 180 w 35"/>
                  <a:gd name="T75" fmla="*/ 58 h 37"/>
                  <a:gd name="T76" fmla="*/ 180 w 35"/>
                  <a:gd name="T77" fmla="*/ 60 h 37"/>
                  <a:gd name="T78" fmla="*/ 180 w 35"/>
                  <a:gd name="T79" fmla="*/ 60 h 37"/>
                  <a:gd name="T80" fmla="*/ 180 w 35"/>
                  <a:gd name="T81" fmla="*/ 66 h 37"/>
                  <a:gd name="T82" fmla="*/ 171 w 35"/>
                  <a:gd name="T83" fmla="*/ 84 h 37"/>
                  <a:gd name="T84" fmla="*/ 152 w 35"/>
                  <a:gd name="T85" fmla="*/ 97 h 37"/>
                  <a:gd name="T86" fmla="*/ 137 w 35"/>
                  <a:gd name="T87" fmla="*/ 107 h 37"/>
                  <a:gd name="T88" fmla="*/ 130 w 35"/>
                  <a:gd name="T89" fmla="*/ 119 h 37"/>
                  <a:gd name="T90" fmla="*/ 116 w 35"/>
                  <a:gd name="T91" fmla="*/ 131 h 37"/>
                  <a:gd name="T92" fmla="*/ 103 w 35"/>
                  <a:gd name="T93" fmla="*/ 136 h 37"/>
                  <a:gd name="T94" fmla="*/ 87 w 35"/>
                  <a:gd name="T95" fmla="*/ 144 h 37"/>
                  <a:gd name="T96" fmla="*/ 84 w 35"/>
                  <a:gd name="T97" fmla="*/ 145 h 37"/>
                  <a:gd name="T98" fmla="*/ 72 w 35"/>
                  <a:gd name="T99" fmla="*/ 145 h 37"/>
                  <a:gd name="T100" fmla="*/ 66 w 35"/>
                  <a:gd name="T101" fmla="*/ 156 h 37"/>
                  <a:gd name="T102" fmla="*/ 66 w 35"/>
                  <a:gd name="T103" fmla="*/ 156 h 37"/>
                  <a:gd name="T104" fmla="*/ 55 w 35"/>
                  <a:gd name="T105" fmla="*/ 156 h 37"/>
                  <a:gd name="T106" fmla="*/ 55 w 35"/>
                  <a:gd name="T107" fmla="*/ 156 h 37"/>
                  <a:gd name="T108" fmla="*/ 50 w 35"/>
                  <a:gd name="T109" fmla="*/ 156 h 37"/>
                  <a:gd name="T110" fmla="*/ 50 w 35"/>
                  <a:gd name="T111" fmla="*/ 156 h 37"/>
                  <a:gd name="T112" fmla="*/ 49 w 35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7">
                    <a:moveTo>
                      <a:pt x="9" y="37"/>
                    </a:moveTo>
                    <a:lnTo>
                      <a:pt x="9" y="37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6" y="34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3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1" y="7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4" y="11"/>
                    </a:lnTo>
                    <a:lnTo>
                      <a:pt x="35" y="13"/>
                    </a:lnTo>
                    <a:lnTo>
                      <a:pt x="35" y="14"/>
                    </a:lnTo>
                    <a:lnTo>
                      <a:pt x="35" y="16"/>
                    </a:lnTo>
                    <a:lnTo>
                      <a:pt x="33" y="20"/>
                    </a:lnTo>
                    <a:lnTo>
                      <a:pt x="30" y="23"/>
                    </a:lnTo>
                    <a:lnTo>
                      <a:pt x="27" y="25"/>
                    </a:lnTo>
                    <a:lnTo>
                      <a:pt x="25" y="28"/>
                    </a:lnTo>
                    <a:lnTo>
                      <a:pt x="23" y="31"/>
                    </a:lnTo>
                    <a:lnTo>
                      <a:pt x="20" y="32"/>
                    </a:lnTo>
                    <a:lnTo>
                      <a:pt x="17" y="34"/>
                    </a:lnTo>
                    <a:lnTo>
                      <a:pt x="16" y="35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1" y="37"/>
                    </a:lnTo>
                    <a:lnTo>
                      <a:pt x="10" y="37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211"/>
              <p:cNvSpPr>
                <a:spLocks/>
              </p:cNvSpPr>
              <p:nvPr/>
            </p:nvSpPr>
            <p:spPr bwMode="auto">
              <a:xfrm>
                <a:off x="3305" y="832"/>
                <a:ext cx="45" cy="47"/>
              </a:xfrm>
              <a:custGeom>
                <a:avLst/>
                <a:gdLst>
                  <a:gd name="T0" fmla="*/ 160 w 33"/>
                  <a:gd name="T1" fmla="*/ 156 h 37"/>
                  <a:gd name="T2" fmla="*/ 160 w 33"/>
                  <a:gd name="T3" fmla="*/ 156 h 37"/>
                  <a:gd name="T4" fmla="*/ 145 w 33"/>
                  <a:gd name="T5" fmla="*/ 156 h 37"/>
                  <a:gd name="T6" fmla="*/ 145 w 33"/>
                  <a:gd name="T7" fmla="*/ 156 h 37"/>
                  <a:gd name="T8" fmla="*/ 142 w 33"/>
                  <a:gd name="T9" fmla="*/ 156 h 37"/>
                  <a:gd name="T10" fmla="*/ 139 w 33"/>
                  <a:gd name="T11" fmla="*/ 156 h 37"/>
                  <a:gd name="T12" fmla="*/ 139 w 33"/>
                  <a:gd name="T13" fmla="*/ 156 h 37"/>
                  <a:gd name="T14" fmla="*/ 121 w 33"/>
                  <a:gd name="T15" fmla="*/ 145 h 37"/>
                  <a:gd name="T16" fmla="*/ 117 w 33"/>
                  <a:gd name="T17" fmla="*/ 145 h 37"/>
                  <a:gd name="T18" fmla="*/ 104 w 33"/>
                  <a:gd name="T19" fmla="*/ 144 h 37"/>
                  <a:gd name="T20" fmla="*/ 89 w 33"/>
                  <a:gd name="T21" fmla="*/ 136 h 37"/>
                  <a:gd name="T22" fmla="*/ 68 w 33"/>
                  <a:gd name="T23" fmla="*/ 124 h 37"/>
                  <a:gd name="T24" fmla="*/ 56 w 33"/>
                  <a:gd name="T25" fmla="*/ 119 h 37"/>
                  <a:gd name="T26" fmla="*/ 48 w 33"/>
                  <a:gd name="T27" fmla="*/ 107 h 37"/>
                  <a:gd name="T28" fmla="*/ 26 w 33"/>
                  <a:gd name="T29" fmla="*/ 97 h 37"/>
                  <a:gd name="T30" fmla="*/ 1 w 33"/>
                  <a:gd name="T31" fmla="*/ 84 h 37"/>
                  <a:gd name="T32" fmla="*/ 0 w 33"/>
                  <a:gd name="T33" fmla="*/ 66 h 37"/>
                  <a:gd name="T34" fmla="*/ 0 w 33"/>
                  <a:gd name="T35" fmla="*/ 66 h 37"/>
                  <a:gd name="T36" fmla="*/ 0 w 33"/>
                  <a:gd name="T37" fmla="*/ 60 h 37"/>
                  <a:gd name="T38" fmla="*/ 0 w 33"/>
                  <a:gd name="T39" fmla="*/ 58 h 37"/>
                  <a:gd name="T40" fmla="*/ 0 w 33"/>
                  <a:gd name="T41" fmla="*/ 47 h 37"/>
                  <a:gd name="T42" fmla="*/ 0 w 33"/>
                  <a:gd name="T43" fmla="*/ 47 h 37"/>
                  <a:gd name="T44" fmla="*/ 1 w 33"/>
                  <a:gd name="T45" fmla="*/ 46 h 37"/>
                  <a:gd name="T46" fmla="*/ 1 w 33"/>
                  <a:gd name="T47" fmla="*/ 36 h 37"/>
                  <a:gd name="T48" fmla="*/ 14 w 33"/>
                  <a:gd name="T49" fmla="*/ 36 h 37"/>
                  <a:gd name="T50" fmla="*/ 26 w 33"/>
                  <a:gd name="T51" fmla="*/ 28 h 37"/>
                  <a:gd name="T52" fmla="*/ 48 w 33"/>
                  <a:gd name="T53" fmla="*/ 17 h 37"/>
                  <a:gd name="T54" fmla="*/ 56 w 33"/>
                  <a:gd name="T55" fmla="*/ 13 h 37"/>
                  <a:gd name="T56" fmla="*/ 76 w 33"/>
                  <a:gd name="T57" fmla="*/ 1 h 37"/>
                  <a:gd name="T58" fmla="*/ 93 w 33"/>
                  <a:gd name="T59" fmla="*/ 0 h 37"/>
                  <a:gd name="T60" fmla="*/ 117 w 33"/>
                  <a:gd name="T61" fmla="*/ 0 h 37"/>
                  <a:gd name="T62" fmla="*/ 139 w 33"/>
                  <a:gd name="T63" fmla="*/ 0 h 37"/>
                  <a:gd name="T64" fmla="*/ 145 w 33"/>
                  <a:gd name="T65" fmla="*/ 0 h 37"/>
                  <a:gd name="T66" fmla="*/ 160 w 33"/>
                  <a:gd name="T67" fmla="*/ 0 h 37"/>
                  <a:gd name="T68" fmla="*/ 165 w 33"/>
                  <a:gd name="T69" fmla="*/ 0 h 37"/>
                  <a:gd name="T70" fmla="*/ 190 w 33"/>
                  <a:gd name="T71" fmla="*/ 0 h 37"/>
                  <a:gd name="T72" fmla="*/ 194 w 33"/>
                  <a:gd name="T73" fmla="*/ 1 h 37"/>
                  <a:gd name="T74" fmla="*/ 209 w 33"/>
                  <a:gd name="T75" fmla="*/ 1 h 37"/>
                  <a:gd name="T76" fmla="*/ 209 w 33"/>
                  <a:gd name="T77" fmla="*/ 13 h 37"/>
                  <a:gd name="T78" fmla="*/ 210 w 33"/>
                  <a:gd name="T79" fmla="*/ 17 h 37"/>
                  <a:gd name="T80" fmla="*/ 210 w 33"/>
                  <a:gd name="T81" fmla="*/ 17 h 37"/>
                  <a:gd name="T82" fmla="*/ 210 w 33"/>
                  <a:gd name="T83" fmla="*/ 36 h 37"/>
                  <a:gd name="T84" fmla="*/ 210 w 33"/>
                  <a:gd name="T85" fmla="*/ 58 h 37"/>
                  <a:gd name="T86" fmla="*/ 210 w 33"/>
                  <a:gd name="T87" fmla="*/ 74 h 37"/>
                  <a:gd name="T88" fmla="*/ 210 w 33"/>
                  <a:gd name="T89" fmla="*/ 89 h 37"/>
                  <a:gd name="T90" fmla="*/ 209 w 33"/>
                  <a:gd name="T91" fmla="*/ 98 h 37"/>
                  <a:gd name="T92" fmla="*/ 209 w 33"/>
                  <a:gd name="T93" fmla="*/ 113 h 37"/>
                  <a:gd name="T94" fmla="*/ 194 w 33"/>
                  <a:gd name="T95" fmla="*/ 124 h 37"/>
                  <a:gd name="T96" fmla="*/ 190 w 33"/>
                  <a:gd name="T97" fmla="*/ 131 h 37"/>
                  <a:gd name="T98" fmla="*/ 190 w 33"/>
                  <a:gd name="T99" fmla="*/ 136 h 37"/>
                  <a:gd name="T100" fmla="*/ 190 w 33"/>
                  <a:gd name="T101" fmla="*/ 144 h 37"/>
                  <a:gd name="T102" fmla="*/ 180 w 33"/>
                  <a:gd name="T103" fmla="*/ 145 h 37"/>
                  <a:gd name="T104" fmla="*/ 180 w 33"/>
                  <a:gd name="T105" fmla="*/ 145 h 37"/>
                  <a:gd name="T106" fmla="*/ 180 w 33"/>
                  <a:gd name="T107" fmla="*/ 156 h 37"/>
                  <a:gd name="T108" fmla="*/ 165 w 33"/>
                  <a:gd name="T109" fmla="*/ 156 h 37"/>
                  <a:gd name="T110" fmla="*/ 165 w 33"/>
                  <a:gd name="T111" fmla="*/ 156 h 37"/>
                  <a:gd name="T112" fmla="*/ 160 w 33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7">
                    <a:moveTo>
                      <a:pt x="25" y="37"/>
                    </a:moveTo>
                    <a:lnTo>
                      <a:pt x="25" y="37"/>
                    </a:lnTo>
                    <a:lnTo>
                      <a:pt x="23" y="37"/>
                    </a:lnTo>
                    <a:lnTo>
                      <a:pt x="22" y="37"/>
                    </a:lnTo>
                    <a:lnTo>
                      <a:pt x="21" y="37"/>
                    </a:lnTo>
                    <a:lnTo>
                      <a:pt x="19" y="35"/>
                    </a:lnTo>
                    <a:lnTo>
                      <a:pt x="18" y="35"/>
                    </a:lnTo>
                    <a:lnTo>
                      <a:pt x="16" y="34"/>
                    </a:lnTo>
                    <a:lnTo>
                      <a:pt x="14" y="32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2" y="3"/>
                    </a:lnTo>
                    <a:lnTo>
                      <a:pt x="33" y="4"/>
                    </a:lnTo>
                    <a:lnTo>
                      <a:pt x="33" y="8"/>
                    </a:lnTo>
                    <a:lnTo>
                      <a:pt x="33" y="13"/>
                    </a:lnTo>
                    <a:lnTo>
                      <a:pt x="33" y="17"/>
                    </a:lnTo>
                    <a:lnTo>
                      <a:pt x="33" y="21"/>
                    </a:lnTo>
                    <a:lnTo>
                      <a:pt x="32" y="24"/>
                    </a:lnTo>
                    <a:lnTo>
                      <a:pt x="32" y="27"/>
                    </a:lnTo>
                    <a:lnTo>
                      <a:pt x="30" y="30"/>
                    </a:lnTo>
                    <a:lnTo>
                      <a:pt x="29" y="31"/>
                    </a:lnTo>
                    <a:lnTo>
                      <a:pt x="29" y="32"/>
                    </a:lnTo>
                    <a:lnTo>
                      <a:pt x="29" y="34"/>
                    </a:lnTo>
                    <a:lnTo>
                      <a:pt x="28" y="35"/>
                    </a:lnTo>
                    <a:lnTo>
                      <a:pt x="28" y="37"/>
                    </a:lnTo>
                    <a:lnTo>
                      <a:pt x="26" y="37"/>
                    </a:lnTo>
                    <a:lnTo>
                      <a:pt x="25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212"/>
              <p:cNvSpPr>
                <a:spLocks/>
              </p:cNvSpPr>
              <p:nvPr/>
            </p:nvSpPr>
            <p:spPr bwMode="auto">
              <a:xfrm>
                <a:off x="3384" y="851"/>
                <a:ext cx="49" cy="44"/>
              </a:xfrm>
              <a:custGeom>
                <a:avLst/>
                <a:gdLst>
                  <a:gd name="T0" fmla="*/ 1 w 37"/>
                  <a:gd name="T1" fmla="*/ 124 h 35"/>
                  <a:gd name="T2" fmla="*/ 0 w 37"/>
                  <a:gd name="T3" fmla="*/ 124 h 35"/>
                  <a:gd name="T4" fmla="*/ 0 w 37"/>
                  <a:gd name="T5" fmla="*/ 123 h 35"/>
                  <a:gd name="T6" fmla="*/ 0 w 37"/>
                  <a:gd name="T7" fmla="*/ 114 h 35"/>
                  <a:gd name="T8" fmla="*/ 0 w 37"/>
                  <a:gd name="T9" fmla="*/ 114 h 35"/>
                  <a:gd name="T10" fmla="*/ 0 w 37"/>
                  <a:gd name="T11" fmla="*/ 109 h 35"/>
                  <a:gd name="T12" fmla="*/ 0 w 37"/>
                  <a:gd name="T13" fmla="*/ 103 h 35"/>
                  <a:gd name="T14" fmla="*/ 0 w 37"/>
                  <a:gd name="T15" fmla="*/ 103 h 35"/>
                  <a:gd name="T16" fmla="*/ 0 w 37"/>
                  <a:gd name="T17" fmla="*/ 98 h 35"/>
                  <a:gd name="T18" fmla="*/ 1 w 37"/>
                  <a:gd name="T19" fmla="*/ 87 h 35"/>
                  <a:gd name="T20" fmla="*/ 16 w 37"/>
                  <a:gd name="T21" fmla="*/ 75 h 35"/>
                  <a:gd name="T22" fmla="*/ 21 w 37"/>
                  <a:gd name="T23" fmla="*/ 62 h 35"/>
                  <a:gd name="T24" fmla="*/ 34 w 37"/>
                  <a:gd name="T25" fmla="*/ 57 h 35"/>
                  <a:gd name="T26" fmla="*/ 37 w 37"/>
                  <a:gd name="T27" fmla="*/ 45 h 35"/>
                  <a:gd name="T28" fmla="*/ 49 w 37"/>
                  <a:gd name="T29" fmla="*/ 29 h 35"/>
                  <a:gd name="T30" fmla="*/ 60 w 37"/>
                  <a:gd name="T31" fmla="*/ 16 h 35"/>
                  <a:gd name="T32" fmla="*/ 77 w 37"/>
                  <a:gd name="T33" fmla="*/ 1 h 35"/>
                  <a:gd name="T34" fmla="*/ 77 w 37"/>
                  <a:gd name="T35" fmla="*/ 1 h 35"/>
                  <a:gd name="T36" fmla="*/ 86 w 37"/>
                  <a:gd name="T37" fmla="*/ 0 h 35"/>
                  <a:gd name="T38" fmla="*/ 93 w 37"/>
                  <a:gd name="T39" fmla="*/ 0 h 35"/>
                  <a:gd name="T40" fmla="*/ 93 w 37"/>
                  <a:gd name="T41" fmla="*/ 0 h 35"/>
                  <a:gd name="T42" fmla="*/ 98 w 37"/>
                  <a:gd name="T43" fmla="*/ 0 h 35"/>
                  <a:gd name="T44" fmla="*/ 105 w 37"/>
                  <a:gd name="T45" fmla="*/ 1 h 35"/>
                  <a:gd name="T46" fmla="*/ 114 w 37"/>
                  <a:gd name="T47" fmla="*/ 1 h 35"/>
                  <a:gd name="T48" fmla="*/ 123 w 37"/>
                  <a:gd name="T49" fmla="*/ 1 h 35"/>
                  <a:gd name="T50" fmla="*/ 130 w 37"/>
                  <a:gd name="T51" fmla="*/ 10 h 35"/>
                  <a:gd name="T52" fmla="*/ 150 w 37"/>
                  <a:gd name="T53" fmla="*/ 20 h 35"/>
                  <a:gd name="T54" fmla="*/ 163 w 37"/>
                  <a:gd name="T55" fmla="*/ 29 h 35"/>
                  <a:gd name="T56" fmla="*/ 167 w 37"/>
                  <a:gd name="T57" fmla="*/ 36 h 35"/>
                  <a:gd name="T58" fmla="*/ 172 w 37"/>
                  <a:gd name="T59" fmla="*/ 48 h 35"/>
                  <a:gd name="T60" fmla="*/ 184 w 37"/>
                  <a:gd name="T61" fmla="*/ 60 h 35"/>
                  <a:gd name="T62" fmla="*/ 188 w 37"/>
                  <a:gd name="T63" fmla="*/ 62 h 35"/>
                  <a:gd name="T64" fmla="*/ 200 w 37"/>
                  <a:gd name="T65" fmla="*/ 75 h 35"/>
                  <a:gd name="T66" fmla="*/ 200 w 37"/>
                  <a:gd name="T67" fmla="*/ 82 h 35"/>
                  <a:gd name="T68" fmla="*/ 200 w 37"/>
                  <a:gd name="T69" fmla="*/ 87 h 35"/>
                  <a:gd name="T70" fmla="*/ 200 w 37"/>
                  <a:gd name="T71" fmla="*/ 98 h 35"/>
                  <a:gd name="T72" fmla="*/ 200 w 37"/>
                  <a:gd name="T73" fmla="*/ 103 h 35"/>
                  <a:gd name="T74" fmla="*/ 200 w 37"/>
                  <a:gd name="T75" fmla="*/ 109 h 35"/>
                  <a:gd name="T76" fmla="*/ 188 w 37"/>
                  <a:gd name="T77" fmla="*/ 114 h 35"/>
                  <a:gd name="T78" fmla="*/ 188 w 37"/>
                  <a:gd name="T79" fmla="*/ 114 h 35"/>
                  <a:gd name="T80" fmla="*/ 184 w 37"/>
                  <a:gd name="T81" fmla="*/ 123 h 35"/>
                  <a:gd name="T82" fmla="*/ 167 w 37"/>
                  <a:gd name="T83" fmla="*/ 124 h 35"/>
                  <a:gd name="T84" fmla="*/ 150 w 37"/>
                  <a:gd name="T85" fmla="*/ 129 h 35"/>
                  <a:gd name="T86" fmla="*/ 123 w 37"/>
                  <a:gd name="T87" fmla="*/ 129 h 35"/>
                  <a:gd name="T88" fmla="*/ 98 w 37"/>
                  <a:gd name="T89" fmla="*/ 137 h 35"/>
                  <a:gd name="T90" fmla="*/ 86 w 37"/>
                  <a:gd name="T91" fmla="*/ 137 h 35"/>
                  <a:gd name="T92" fmla="*/ 70 w 37"/>
                  <a:gd name="T93" fmla="*/ 137 h 35"/>
                  <a:gd name="T94" fmla="*/ 53 w 37"/>
                  <a:gd name="T95" fmla="*/ 137 h 35"/>
                  <a:gd name="T96" fmla="*/ 37 w 37"/>
                  <a:gd name="T97" fmla="*/ 137 h 35"/>
                  <a:gd name="T98" fmla="*/ 34 w 37"/>
                  <a:gd name="T99" fmla="*/ 137 h 35"/>
                  <a:gd name="T100" fmla="*/ 34 w 37"/>
                  <a:gd name="T101" fmla="*/ 137 h 35"/>
                  <a:gd name="T102" fmla="*/ 21 w 37"/>
                  <a:gd name="T103" fmla="*/ 129 h 35"/>
                  <a:gd name="T104" fmla="*/ 16 w 37"/>
                  <a:gd name="T105" fmla="*/ 129 h 35"/>
                  <a:gd name="T106" fmla="*/ 16 w 37"/>
                  <a:gd name="T107" fmla="*/ 129 h 35"/>
                  <a:gd name="T108" fmla="*/ 1 w 37"/>
                  <a:gd name="T109" fmla="*/ 129 h 35"/>
                  <a:gd name="T110" fmla="*/ 1 w 37"/>
                  <a:gd name="T111" fmla="*/ 129 h 35"/>
                  <a:gd name="T112" fmla="*/ 1 w 37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2"/>
                    </a:move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1" y="22"/>
                    </a:lnTo>
                    <a:lnTo>
                      <a:pt x="3" y="19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1" y="9"/>
                    </a:lnTo>
                    <a:lnTo>
                      <a:pt x="32" y="12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7" y="19"/>
                    </a:lnTo>
                    <a:lnTo>
                      <a:pt x="37" y="21"/>
                    </a:lnTo>
                    <a:lnTo>
                      <a:pt x="37" y="22"/>
                    </a:lnTo>
                    <a:lnTo>
                      <a:pt x="37" y="25"/>
                    </a:lnTo>
                    <a:lnTo>
                      <a:pt x="37" y="26"/>
                    </a:lnTo>
                    <a:lnTo>
                      <a:pt x="37" y="28"/>
                    </a:lnTo>
                    <a:lnTo>
                      <a:pt x="35" y="29"/>
                    </a:lnTo>
                    <a:lnTo>
                      <a:pt x="34" y="31"/>
                    </a:lnTo>
                    <a:lnTo>
                      <a:pt x="31" y="32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0" y="35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4" y="33"/>
                    </a:lnTo>
                    <a:lnTo>
                      <a:pt x="3" y="33"/>
                    </a:lnTo>
                    <a:lnTo>
                      <a:pt x="1" y="3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213"/>
              <p:cNvSpPr>
                <a:spLocks/>
              </p:cNvSpPr>
              <p:nvPr/>
            </p:nvSpPr>
            <p:spPr bwMode="auto">
              <a:xfrm>
                <a:off x="3384" y="939"/>
                <a:ext cx="49" cy="44"/>
              </a:xfrm>
              <a:custGeom>
                <a:avLst/>
                <a:gdLst>
                  <a:gd name="T0" fmla="*/ 1 w 37"/>
                  <a:gd name="T1" fmla="*/ 13 h 35"/>
                  <a:gd name="T2" fmla="*/ 1 w 37"/>
                  <a:gd name="T3" fmla="*/ 10 h 35"/>
                  <a:gd name="T4" fmla="*/ 16 w 37"/>
                  <a:gd name="T5" fmla="*/ 10 h 35"/>
                  <a:gd name="T6" fmla="*/ 16 w 37"/>
                  <a:gd name="T7" fmla="*/ 10 h 35"/>
                  <a:gd name="T8" fmla="*/ 21 w 37"/>
                  <a:gd name="T9" fmla="*/ 0 h 35"/>
                  <a:gd name="T10" fmla="*/ 21 w 37"/>
                  <a:gd name="T11" fmla="*/ 0 h 35"/>
                  <a:gd name="T12" fmla="*/ 34 w 37"/>
                  <a:gd name="T13" fmla="*/ 0 h 35"/>
                  <a:gd name="T14" fmla="*/ 37 w 37"/>
                  <a:gd name="T15" fmla="*/ 0 h 35"/>
                  <a:gd name="T16" fmla="*/ 49 w 37"/>
                  <a:gd name="T17" fmla="*/ 0 h 35"/>
                  <a:gd name="T18" fmla="*/ 60 w 37"/>
                  <a:gd name="T19" fmla="*/ 0 h 35"/>
                  <a:gd name="T20" fmla="*/ 77 w 37"/>
                  <a:gd name="T21" fmla="*/ 0 h 35"/>
                  <a:gd name="T22" fmla="*/ 93 w 37"/>
                  <a:gd name="T23" fmla="*/ 0 h 35"/>
                  <a:gd name="T24" fmla="*/ 105 w 37"/>
                  <a:gd name="T25" fmla="*/ 0 h 35"/>
                  <a:gd name="T26" fmla="*/ 130 w 37"/>
                  <a:gd name="T27" fmla="*/ 10 h 35"/>
                  <a:gd name="T28" fmla="*/ 150 w 37"/>
                  <a:gd name="T29" fmla="*/ 10 h 35"/>
                  <a:gd name="T30" fmla="*/ 167 w 37"/>
                  <a:gd name="T31" fmla="*/ 13 h 35"/>
                  <a:gd name="T32" fmla="*/ 184 w 37"/>
                  <a:gd name="T33" fmla="*/ 16 h 35"/>
                  <a:gd name="T34" fmla="*/ 188 w 37"/>
                  <a:gd name="T35" fmla="*/ 25 h 35"/>
                  <a:gd name="T36" fmla="*/ 188 w 37"/>
                  <a:gd name="T37" fmla="*/ 25 h 35"/>
                  <a:gd name="T38" fmla="*/ 200 w 37"/>
                  <a:gd name="T39" fmla="*/ 29 h 35"/>
                  <a:gd name="T40" fmla="*/ 200 w 37"/>
                  <a:gd name="T41" fmla="*/ 36 h 35"/>
                  <a:gd name="T42" fmla="*/ 200 w 37"/>
                  <a:gd name="T43" fmla="*/ 39 h 35"/>
                  <a:gd name="T44" fmla="*/ 200 w 37"/>
                  <a:gd name="T45" fmla="*/ 39 h 35"/>
                  <a:gd name="T46" fmla="*/ 200 w 37"/>
                  <a:gd name="T47" fmla="*/ 45 h 35"/>
                  <a:gd name="T48" fmla="*/ 200 w 37"/>
                  <a:gd name="T49" fmla="*/ 49 h 35"/>
                  <a:gd name="T50" fmla="*/ 200 w 37"/>
                  <a:gd name="T51" fmla="*/ 62 h 35"/>
                  <a:gd name="T52" fmla="*/ 188 w 37"/>
                  <a:gd name="T53" fmla="*/ 72 h 35"/>
                  <a:gd name="T54" fmla="*/ 184 w 37"/>
                  <a:gd name="T55" fmla="*/ 82 h 35"/>
                  <a:gd name="T56" fmla="*/ 172 w 37"/>
                  <a:gd name="T57" fmla="*/ 94 h 35"/>
                  <a:gd name="T58" fmla="*/ 167 w 37"/>
                  <a:gd name="T59" fmla="*/ 107 h 35"/>
                  <a:gd name="T60" fmla="*/ 151 w 37"/>
                  <a:gd name="T61" fmla="*/ 109 h 35"/>
                  <a:gd name="T62" fmla="*/ 150 w 37"/>
                  <a:gd name="T63" fmla="*/ 123 h 35"/>
                  <a:gd name="T64" fmla="*/ 130 w 37"/>
                  <a:gd name="T65" fmla="*/ 129 h 35"/>
                  <a:gd name="T66" fmla="*/ 123 w 37"/>
                  <a:gd name="T67" fmla="*/ 129 h 35"/>
                  <a:gd name="T68" fmla="*/ 114 w 37"/>
                  <a:gd name="T69" fmla="*/ 135 h 35"/>
                  <a:gd name="T70" fmla="*/ 105 w 37"/>
                  <a:gd name="T71" fmla="*/ 135 h 35"/>
                  <a:gd name="T72" fmla="*/ 98 w 37"/>
                  <a:gd name="T73" fmla="*/ 135 h 35"/>
                  <a:gd name="T74" fmla="*/ 93 w 37"/>
                  <a:gd name="T75" fmla="*/ 137 h 35"/>
                  <a:gd name="T76" fmla="*/ 86 w 37"/>
                  <a:gd name="T77" fmla="*/ 135 h 35"/>
                  <a:gd name="T78" fmla="*/ 77 w 37"/>
                  <a:gd name="T79" fmla="*/ 135 h 35"/>
                  <a:gd name="T80" fmla="*/ 70 w 37"/>
                  <a:gd name="T81" fmla="*/ 135 h 35"/>
                  <a:gd name="T82" fmla="*/ 60 w 37"/>
                  <a:gd name="T83" fmla="*/ 118 h 35"/>
                  <a:gd name="T84" fmla="*/ 49 w 37"/>
                  <a:gd name="T85" fmla="*/ 107 h 35"/>
                  <a:gd name="T86" fmla="*/ 37 w 37"/>
                  <a:gd name="T87" fmla="*/ 94 h 35"/>
                  <a:gd name="T88" fmla="*/ 21 w 37"/>
                  <a:gd name="T89" fmla="*/ 78 h 35"/>
                  <a:gd name="T90" fmla="*/ 16 w 37"/>
                  <a:gd name="T91" fmla="*/ 65 h 35"/>
                  <a:gd name="T92" fmla="*/ 1 w 37"/>
                  <a:gd name="T93" fmla="*/ 57 h 35"/>
                  <a:gd name="T94" fmla="*/ 1 w 37"/>
                  <a:gd name="T95" fmla="*/ 45 h 35"/>
                  <a:gd name="T96" fmla="*/ 1 w 37"/>
                  <a:gd name="T97" fmla="*/ 39 h 35"/>
                  <a:gd name="T98" fmla="*/ 0 w 37"/>
                  <a:gd name="T99" fmla="*/ 36 h 35"/>
                  <a:gd name="T100" fmla="*/ 0 w 37"/>
                  <a:gd name="T101" fmla="*/ 29 h 35"/>
                  <a:gd name="T102" fmla="*/ 0 w 37"/>
                  <a:gd name="T103" fmla="*/ 25 h 35"/>
                  <a:gd name="T104" fmla="*/ 0 w 37"/>
                  <a:gd name="T105" fmla="*/ 25 h 35"/>
                  <a:gd name="T106" fmla="*/ 0 w 37"/>
                  <a:gd name="T107" fmla="*/ 16 h 35"/>
                  <a:gd name="T108" fmla="*/ 0 w 37"/>
                  <a:gd name="T109" fmla="*/ 16 h 35"/>
                  <a:gd name="T110" fmla="*/ 0 w 37"/>
                  <a:gd name="T111" fmla="*/ 13 h 35"/>
                  <a:gd name="T112" fmla="*/ 1 w 37"/>
                  <a:gd name="T113" fmla="*/ 13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"/>
                    </a:moveTo>
                    <a:lnTo>
                      <a:pt x="1" y="2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2"/>
                    </a:lnTo>
                    <a:lnTo>
                      <a:pt x="27" y="2"/>
                    </a:lnTo>
                    <a:lnTo>
                      <a:pt x="31" y="3"/>
                    </a:lnTo>
                    <a:lnTo>
                      <a:pt x="34" y="4"/>
                    </a:lnTo>
                    <a:lnTo>
                      <a:pt x="35" y="6"/>
                    </a:lnTo>
                    <a:lnTo>
                      <a:pt x="37" y="7"/>
                    </a:lnTo>
                    <a:lnTo>
                      <a:pt x="37" y="9"/>
                    </a:lnTo>
                    <a:lnTo>
                      <a:pt x="37" y="10"/>
                    </a:lnTo>
                    <a:lnTo>
                      <a:pt x="37" y="11"/>
                    </a:lnTo>
                    <a:lnTo>
                      <a:pt x="37" y="13"/>
                    </a:lnTo>
                    <a:lnTo>
                      <a:pt x="37" y="16"/>
                    </a:lnTo>
                    <a:lnTo>
                      <a:pt x="35" y="18"/>
                    </a:lnTo>
                    <a:lnTo>
                      <a:pt x="34" y="21"/>
                    </a:lnTo>
                    <a:lnTo>
                      <a:pt x="32" y="24"/>
                    </a:lnTo>
                    <a:lnTo>
                      <a:pt x="31" y="27"/>
                    </a:lnTo>
                    <a:lnTo>
                      <a:pt x="28" y="28"/>
                    </a:lnTo>
                    <a:lnTo>
                      <a:pt x="27" y="31"/>
                    </a:lnTo>
                    <a:lnTo>
                      <a:pt x="24" y="33"/>
                    </a:lnTo>
                    <a:lnTo>
                      <a:pt x="23" y="33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4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0"/>
                    </a:lnTo>
                    <a:lnTo>
                      <a:pt x="9" y="27"/>
                    </a:lnTo>
                    <a:lnTo>
                      <a:pt x="7" y="24"/>
                    </a:lnTo>
                    <a:lnTo>
                      <a:pt x="4" y="20"/>
                    </a:lnTo>
                    <a:lnTo>
                      <a:pt x="3" y="17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214"/>
              <p:cNvSpPr>
                <a:spLocks/>
              </p:cNvSpPr>
              <p:nvPr/>
            </p:nvSpPr>
            <p:spPr bwMode="auto">
              <a:xfrm>
                <a:off x="3271" y="851"/>
                <a:ext cx="45" cy="44"/>
              </a:xfrm>
              <a:custGeom>
                <a:avLst/>
                <a:gdLst>
                  <a:gd name="T0" fmla="*/ 138 w 36"/>
                  <a:gd name="T1" fmla="*/ 124 h 35"/>
                  <a:gd name="T2" fmla="*/ 135 w 36"/>
                  <a:gd name="T3" fmla="*/ 124 h 35"/>
                  <a:gd name="T4" fmla="*/ 135 w 36"/>
                  <a:gd name="T5" fmla="*/ 129 h 35"/>
                  <a:gd name="T6" fmla="*/ 133 w 36"/>
                  <a:gd name="T7" fmla="*/ 129 h 35"/>
                  <a:gd name="T8" fmla="*/ 133 w 36"/>
                  <a:gd name="T9" fmla="*/ 129 h 35"/>
                  <a:gd name="T10" fmla="*/ 124 w 36"/>
                  <a:gd name="T11" fmla="*/ 137 h 35"/>
                  <a:gd name="T12" fmla="*/ 119 w 36"/>
                  <a:gd name="T13" fmla="*/ 137 h 35"/>
                  <a:gd name="T14" fmla="*/ 119 w 36"/>
                  <a:gd name="T15" fmla="*/ 137 h 35"/>
                  <a:gd name="T16" fmla="*/ 110 w 36"/>
                  <a:gd name="T17" fmla="*/ 137 h 35"/>
                  <a:gd name="T18" fmla="*/ 106 w 36"/>
                  <a:gd name="T19" fmla="*/ 137 h 35"/>
                  <a:gd name="T20" fmla="*/ 94 w 36"/>
                  <a:gd name="T21" fmla="*/ 137 h 35"/>
                  <a:gd name="T22" fmla="*/ 80 w 36"/>
                  <a:gd name="T23" fmla="*/ 137 h 35"/>
                  <a:gd name="T24" fmla="*/ 64 w 36"/>
                  <a:gd name="T25" fmla="*/ 137 h 35"/>
                  <a:gd name="T26" fmla="*/ 56 w 36"/>
                  <a:gd name="T27" fmla="*/ 129 h 35"/>
                  <a:gd name="T28" fmla="*/ 39 w 36"/>
                  <a:gd name="T29" fmla="*/ 129 h 35"/>
                  <a:gd name="T30" fmla="*/ 20 w 36"/>
                  <a:gd name="T31" fmla="*/ 124 h 35"/>
                  <a:gd name="T32" fmla="*/ 13 w 36"/>
                  <a:gd name="T33" fmla="*/ 123 h 35"/>
                  <a:gd name="T34" fmla="*/ 1 w 36"/>
                  <a:gd name="T35" fmla="*/ 114 h 35"/>
                  <a:gd name="T36" fmla="*/ 1 w 36"/>
                  <a:gd name="T37" fmla="*/ 114 h 35"/>
                  <a:gd name="T38" fmla="*/ 1 w 36"/>
                  <a:gd name="T39" fmla="*/ 109 h 35"/>
                  <a:gd name="T40" fmla="*/ 0 w 36"/>
                  <a:gd name="T41" fmla="*/ 103 h 35"/>
                  <a:gd name="T42" fmla="*/ 0 w 36"/>
                  <a:gd name="T43" fmla="*/ 103 h 35"/>
                  <a:gd name="T44" fmla="*/ 0 w 36"/>
                  <a:gd name="T45" fmla="*/ 98 h 35"/>
                  <a:gd name="T46" fmla="*/ 0 w 36"/>
                  <a:gd name="T47" fmla="*/ 91 h 35"/>
                  <a:gd name="T48" fmla="*/ 0 w 36"/>
                  <a:gd name="T49" fmla="*/ 87 h 35"/>
                  <a:gd name="T50" fmla="*/ 1 w 36"/>
                  <a:gd name="T51" fmla="*/ 75 h 35"/>
                  <a:gd name="T52" fmla="*/ 1 w 36"/>
                  <a:gd name="T53" fmla="*/ 62 h 35"/>
                  <a:gd name="T54" fmla="*/ 13 w 36"/>
                  <a:gd name="T55" fmla="*/ 57 h 35"/>
                  <a:gd name="T56" fmla="*/ 16 w 36"/>
                  <a:gd name="T57" fmla="*/ 45 h 35"/>
                  <a:gd name="T58" fmla="*/ 29 w 36"/>
                  <a:gd name="T59" fmla="*/ 31 h 35"/>
                  <a:gd name="T60" fmla="*/ 31 w 36"/>
                  <a:gd name="T61" fmla="*/ 29 h 35"/>
                  <a:gd name="T62" fmla="*/ 45 w 36"/>
                  <a:gd name="T63" fmla="*/ 16 h 35"/>
                  <a:gd name="T64" fmla="*/ 48 w 36"/>
                  <a:gd name="T65" fmla="*/ 10 h 35"/>
                  <a:gd name="T66" fmla="*/ 56 w 36"/>
                  <a:gd name="T67" fmla="*/ 10 h 35"/>
                  <a:gd name="T68" fmla="*/ 60 w 36"/>
                  <a:gd name="T69" fmla="*/ 1 h 35"/>
                  <a:gd name="T70" fmla="*/ 64 w 36"/>
                  <a:gd name="T71" fmla="*/ 1 h 35"/>
                  <a:gd name="T72" fmla="*/ 70 w 36"/>
                  <a:gd name="T73" fmla="*/ 1 h 35"/>
                  <a:gd name="T74" fmla="*/ 75 w 36"/>
                  <a:gd name="T75" fmla="*/ 0 h 35"/>
                  <a:gd name="T76" fmla="*/ 80 w 36"/>
                  <a:gd name="T77" fmla="*/ 1 h 35"/>
                  <a:gd name="T78" fmla="*/ 86 w 36"/>
                  <a:gd name="T79" fmla="*/ 1 h 35"/>
                  <a:gd name="T80" fmla="*/ 94 w 36"/>
                  <a:gd name="T81" fmla="*/ 1 h 35"/>
                  <a:gd name="T82" fmla="*/ 106 w 36"/>
                  <a:gd name="T83" fmla="*/ 16 h 35"/>
                  <a:gd name="T84" fmla="*/ 108 w 36"/>
                  <a:gd name="T85" fmla="*/ 31 h 35"/>
                  <a:gd name="T86" fmla="*/ 119 w 36"/>
                  <a:gd name="T87" fmla="*/ 45 h 35"/>
                  <a:gd name="T88" fmla="*/ 124 w 36"/>
                  <a:gd name="T89" fmla="*/ 60 h 35"/>
                  <a:gd name="T90" fmla="*/ 133 w 36"/>
                  <a:gd name="T91" fmla="*/ 72 h 35"/>
                  <a:gd name="T92" fmla="*/ 135 w 36"/>
                  <a:gd name="T93" fmla="*/ 82 h 35"/>
                  <a:gd name="T94" fmla="*/ 138 w 36"/>
                  <a:gd name="T95" fmla="*/ 91 h 35"/>
                  <a:gd name="T96" fmla="*/ 138 w 36"/>
                  <a:gd name="T97" fmla="*/ 98 h 35"/>
                  <a:gd name="T98" fmla="*/ 138 w 36"/>
                  <a:gd name="T99" fmla="*/ 103 h 35"/>
                  <a:gd name="T100" fmla="*/ 138 w 36"/>
                  <a:gd name="T101" fmla="*/ 109 h 35"/>
                  <a:gd name="T102" fmla="*/ 138 w 36"/>
                  <a:gd name="T103" fmla="*/ 114 h 35"/>
                  <a:gd name="T104" fmla="*/ 138 w 36"/>
                  <a:gd name="T105" fmla="*/ 114 h 35"/>
                  <a:gd name="T106" fmla="*/ 138 w 36"/>
                  <a:gd name="T107" fmla="*/ 123 h 35"/>
                  <a:gd name="T108" fmla="*/ 138 w 36"/>
                  <a:gd name="T109" fmla="*/ 123 h 35"/>
                  <a:gd name="T110" fmla="*/ 138 w 36"/>
                  <a:gd name="T111" fmla="*/ 124 h 35"/>
                  <a:gd name="T112" fmla="*/ 138 w 36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6" h="35">
                    <a:moveTo>
                      <a:pt x="36" y="32"/>
                    </a:moveTo>
                    <a:lnTo>
                      <a:pt x="35" y="32"/>
                    </a:lnTo>
                    <a:lnTo>
                      <a:pt x="35" y="33"/>
                    </a:lnTo>
                    <a:lnTo>
                      <a:pt x="34" y="33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29" y="35"/>
                    </a:lnTo>
                    <a:lnTo>
                      <a:pt x="27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5"/>
                    </a:lnTo>
                    <a:lnTo>
                      <a:pt x="14" y="33"/>
                    </a:lnTo>
                    <a:lnTo>
                      <a:pt x="10" y="33"/>
                    </a:lnTo>
                    <a:lnTo>
                      <a:pt x="5" y="32"/>
                    </a:lnTo>
                    <a:lnTo>
                      <a:pt x="3" y="31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7" y="4"/>
                    </a:lnTo>
                    <a:lnTo>
                      <a:pt x="28" y="8"/>
                    </a:lnTo>
                    <a:lnTo>
                      <a:pt x="31" y="11"/>
                    </a:lnTo>
                    <a:lnTo>
                      <a:pt x="32" y="15"/>
                    </a:lnTo>
                    <a:lnTo>
                      <a:pt x="34" y="18"/>
                    </a:lnTo>
                    <a:lnTo>
                      <a:pt x="35" y="21"/>
                    </a:lnTo>
                    <a:lnTo>
                      <a:pt x="36" y="23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6" y="31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215"/>
              <p:cNvSpPr>
                <a:spLocks/>
              </p:cNvSpPr>
              <p:nvPr/>
            </p:nvSpPr>
            <p:spPr bwMode="auto">
              <a:xfrm>
                <a:off x="3312" y="879"/>
                <a:ext cx="81" cy="77"/>
              </a:xfrm>
              <a:custGeom>
                <a:avLst/>
                <a:gdLst>
                  <a:gd name="T0" fmla="*/ 163 w 61"/>
                  <a:gd name="T1" fmla="*/ 268 h 60"/>
                  <a:gd name="T2" fmla="*/ 201 w 61"/>
                  <a:gd name="T3" fmla="*/ 267 h 60"/>
                  <a:gd name="T4" fmla="*/ 230 w 61"/>
                  <a:gd name="T5" fmla="*/ 255 h 60"/>
                  <a:gd name="T6" fmla="*/ 256 w 61"/>
                  <a:gd name="T7" fmla="*/ 248 h 60"/>
                  <a:gd name="T8" fmla="*/ 280 w 61"/>
                  <a:gd name="T9" fmla="*/ 232 h 60"/>
                  <a:gd name="T10" fmla="*/ 301 w 61"/>
                  <a:gd name="T11" fmla="*/ 208 h 60"/>
                  <a:gd name="T12" fmla="*/ 316 w 61"/>
                  <a:gd name="T13" fmla="*/ 187 h 60"/>
                  <a:gd name="T14" fmla="*/ 323 w 61"/>
                  <a:gd name="T15" fmla="*/ 162 h 60"/>
                  <a:gd name="T16" fmla="*/ 335 w 61"/>
                  <a:gd name="T17" fmla="*/ 137 h 60"/>
                  <a:gd name="T18" fmla="*/ 323 w 61"/>
                  <a:gd name="T19" fmla="*/ 107 h 60"/>
                  <a:gd name="T20" fmla="*/ 316 w 61"/>
                  <a:gd name="T21" fmla="*/ 82 h 60"/>
                  <a:gd name="T22" fmla="*/ 301 w 61"/>
                  <a:gd name="T23" fmla="*/ 64 h 60"/>
                  <a:gd name="T24" fmla="*/ 280 w 61"/>
                  <a:gd name="T25" fmla="*/ 36 h 60"/>
                  <a:gd name="T26" fmla="*/ 256 w 61"/>
                  <a:gd name="T27" fmla="*/ 22 h 60"/>
                  <a:gd name="T28" fmla="*/ 230 w 61"/>
                  <a:gd name="T29" fmla="*/ 10 h 60"/>
                  <a:gd name="T30" fmla="*/ 201 w 61"/>
                  <a:gd name="T31" fmla="*/ 1 h 60"/>
                  <a:gd name="T32" fmla="*/ 163 w 61"/>
                  <a:gd name="T33" fmla="*/ 0 h 60"/>
                  <a:gd name="T34" fmla="*/ 130 w 61"/>
                  <a:gd name="T35" fmla="*/ 1 h 60"/>
                  <a:gd name="T36" fmla="*/ 98 w 61"/>
                  <a:gd name="T37" fmla="*/ 10 h 60"/>
                  <a:gd name="T38" fmla="*/ 77 w 61"/>
                  <a:gd name="T39" fmla="*/ 22 h 60"/>
                  <a:gd name="T40" fmla="*/ 49 w 61"/>
                  <a:gd name="T41" fmla="*/ 36 h 60"/>
                  <a:gd name="T42" fmla="*/ 36 w 61"/>
                  <a:gd name="T43" fmla="*/ 64 h 60"/>
                  <a:gd name="T44" fmla="*/ 16 w 61"/>
                  <a:gd name="T45" fmla="*/ 82 h 60"/>
                  <a:gd name="T46" fmla="*/ 12 w 61"/>
                  <a:gd name="T47" fmla="*/ 107 h 60"/>
                  <a:gd name="T48" fmla="*/ 0 w 61"/>
                  <a:gd name="T49" fmla="*/ 137 h 60"/>
                  <a:gd name="T50" fmla="*/ 12 w 61"/>
                  <a:gd name="T51" fmla="*/ 162 h 60"/>
                  <a:gd name="T52" fmla="*/ 16 w 61"/>
                  <a:gd name="T53" fmla="*/ 187 h 60"/>
                  <a:gd name="T54" fmla="*/ 36 w 61"/>
                  <a:gd name="T55" fmla="*/ 208 h 60"/>
                  <a:gd name="T56" fmla="*/ 49 w 61"/>
                  <a:gd name="T57" fmla="*/ 232 h 60"/>
                  <a:gd name="T58" fmla="*/ 77 w 61"/>
                  <a:gd name="T59" fmla="*/ 248 h 60"/>
                  <a:gd name="T60" fmla="*/ 98 w 61"/>
                  <a:gd name="T61" fmla="*/ 255 h 60"/>
                  <a:gd name="T62" fmla="*/ 130 w 61"/>
                  <a:gd name="T63" fmla="*/ 267 h 60"/>
                  <a:gd name="T64" fmla="*/ 163 w 61"/>
                  <a:gd name="T65" fmla="*/ 268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1" h="60">
                    <a:moveTo>
                      <a:pt x="30" y="60"/>
                    </a:moveTo>
                    <a:lnTo>
                      <a:pt x="37" y="59"/>
                    </a:lnTo>
                    <a:lnTo>
                      <a:pt x="42" y="57"/>
                    </a:lnTo>
                    <a:lnTo>
                      <a:pt x="47" y="55"/>
                    </a:lnTo>
                    <a:lnTo>
                      <a:pt x="51" y="52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1" y="31"/>
                    </a:lnTo>
                    <a:lnTo>
                      <a:pt x="59" y="24"/>
                    </a:lnTo>
                    <a:lnTo>
                      <a:pt x="58" y="18"/>
                    </a:lnTo>
                    <a:lnTo>
                      <a:pt x="55" y="14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7" y="1"/>
                    </a:lnTo>
                    <a:lnTo>
                      <a:pt x="30" y="0"/>
                    </a:lnTo>
                    <a:lnTo>
                      <a:pt x="24" y="1"/>
                    </a:lnTo>
                    <a:lnTo>
                      <a:pt x="18" y="2"/>
                    </a:lnTo>
                    <a:lnTo>
                      <a:pt x="14" y="5"/>
                    </a:lnTo>
                    <a:lnTo>
                      <a:pt x="9" y="8"/>
                    </a:lnTo>
                    <a:lnTo>
                      <a:pt x="6" y="14"/>
                    </a:lnTo>
                    <a:lnTo>
                      <a:pt x="3" y="18"/>
                    </a:lnTo>
                    <a:lnTo>
                      <a:pt x="2" y="24"/>
                    </a:lnTo>
                    <a:lnTo>
                      <a:pt x="0" y="31"/>
                    </a:lnTo>
                    <a:lnTo>
                      <a:pt x="2" y="36"/>
                    </a:lnTo>
                    <a:lnTo>
                      <a:pt x="3" y="42"/>
                    </a:lnTo>
                    <a:lnTo>
                      <a:pt x="6" y="46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5" name="Freeform 216"/>
            <p:cNvSpPr>
              <a:spLocks/>
            </p:cNvSpPr>
            <p:nvPr/>
          </p:nvSpPr>
          <p:spPr bwMode="auto">
            <a:xfrm>
              <a:off x="4403" y="3933"/>
              <a:ext cx="146" cy="156"/>
            </a:xfrm>
            <a:custGeom>
              <a:avLst/>
              <a:gdLst>
                <a:gd name="T0" fmla="*/ 10208 w 62"/>
                <a:gd name="T1" fmla="*/ 10615 h 66"/>
                <a:gd name="T2" fmla="*/ 6466 w 62"/>
                <a:gd name="T3" fmla="*/ 11513 h 66"/>
                <a:gd name="T4" fmla="*/ 1752 w 62"/>
                <a:gd name="T5" fmla="*/ 9956 h 66"/>
                <a:gd name="T6" fmla="*/ 0 w 62"/>
                <a:gd name="T7" fmla="*/ 5614 h 66"/>
                <a:gd name="T8" fmla="*/ 6466 w 62"/>
                <a:gd name="T9" fmla="*/ 0 h 66"/>
                <a:gd name="T10" fmla="*/ 10208 w 62"/>
                <a:gd name="T11" fmla="*/ 659 h 66"/>
                <a:gd name="T12" fmla="*/ 10576 w 62"/>
                <a:gd name="T13" fmla="*/ 1028 h 66"/>
                <a:gd name="T14" fmla="*/ 10208 w 62"/>
                <a:gd name="T15" fmla="*/ 3458 h 66"/>
                <a:gd name="T16" fmla="*/ 9716 w 62"/>
                <a:gd name="T17" fmla="*/ 3458 h 66"/>
                <a:gd name="T18" fmla="*/ 9561 w 62"/>
                <a:gd name="T19" fmla="*/ 2061 h 66"/>
                <a:gd name="T20" fmla="*/ 6671 w 62"/>
                <a:gd name="T21" fmla="*/ 1028 h 66"/>
                <a:gd name="T22" fmla="*/ 3410 w 62"/>
                <a:gd name="T23" fmla="*/ 2286 h 66"/>
                <a:gd name="T24" fmla="*/ 2402 w 62"/>
                <a:gd name="T25" fmla="*/ 5403 h 66"/>
                <a:gd name="T26" fmla="*/ 3749 w 62"/>
                <a:gd name="T27" fmla="*/ 9083 h 66"/>
                <a:gd name="T28" fmla="*/ 7314 w 62"/>
                <a:gd name="T29" fmla="*/ 10487 h 66"/>
                <a:gd name="T30" fmla="*/ 10420 w 62"/>
                <a:gd name="T31" fmla="*/ 9587 h 66"/>
                <a:gd name="T32" fmla="*/ 10576 w 62"/>
                <a:gd name="T33" fmla="*/ 9731 h 66"/>
                <a:gd name="T34" fmla="*/ 10208 w 62"/>
                <a:gd name="T35" fmla="*/ 10615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2" h="66">
                  <a:moveTo>
                    <a:pt x="60" y="61"/>
                  </a:moveTo>
                  <a:cubicBezTo>
                    <a:pt x="54" y="65"/>
                    <a:pt x="46" y="66"/>
                    <a:pt x="38" y="66"/>
                  </a:cubicBezTo>
                  <a:cubicBezTo>
                    <a:pt x="28" y="66"/>
                    <a:pt x="18" y="64"/>
                    <a:pt x="10" y="57"/>
                  </a:cubicBezTo>
                  <a:cubicBezTo>
                    <a:pt x="3" y="51"/>
                    <a:pt x="0" y="42"/>
                    <a:pt x="0" y="32"/>
                  </a:cubicBezTo>
                  <a:cubicBezTo>
                    <a:pt x="0" y="11"/>
                    <a:pt x="18" y="0"/>
                    <a:pt x="38" y="0"/>
                  </a:cubicBezTo>
                  <a:cubicBezTo>
                    <a:pt x="46" y="0"/>
                    <a:pt x="53" y="1"/>
                    <a:pt x="60" y="4"/>
                  </a:cubicBezTo>
                  <a:cubicBezTo>
                    <a:pt x="61" y="4"/>
                    <a:pt x="62" y="4"/>
                    <a:pt x="62" y="6"/>
                  </a:cubicBezTo>
                  <a:cubicBezTo>
                    <a:pt x="61" y="9"/>
                    <a:pt x="61" y="16"/>
                    <a:pt x="60" y="20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57" y="17"/>
                    <a:pt x="56" y="15"/>
                    <a:pt x="56" y="12"/>
                  </a:cubicBezTo>
                  <a:cubicBezTo>
                    <a:pt x="51" y="7"/>
                    <a:pt x="45" y="6"/>
                    <a:pt x="39" y="6"/>
                  </a:cubicBezTo>
                  <a:cubicBezTo>
                    <a:pt x="32" y="6"/>
                    <a:pt x="25" y="8"/>
                    <a:pt x="20" y="13"/>
                  </a:cubicBezTo>
                  <a:cubicBezTo>
                    <a:pt x="16" y="18"/>
                    <a:pt x="14" y="25"/>
                    <a:pt x="14" y="31"/>
                  </a:cubicBezTo>
                  <a:cubicBezTo>
                    <a:pt x="14" y="39"/>
                    <a:pt x="16" y="46"/>
                    <a:pt x="22" y="52"/>
                  </a:cubicBezTo>
                  <a:cubicBezTo>
                    <a:pt x="28" y="58"/>
                    <a:pt x="34" y="60"/>
                    <a:pt x="43" y="60"/>
                  </a:cubicBezTo>
                  <a:cubicBezTo>
                    <a:pt x="48" y="60"/>
                    <a:pt x="56" y="58"/>
                    <a:pt x="61" y="55"/>
                  </a:cubicBezTo>
                  <a:cubicBezTo>
                    <a:pt x="62" y="56"/>
                    <a:pt x="62" y="56"/>
                    <a:pt x="62" y="56"/>
                  </a:cubicBezTo>
                  <a:lnTo>
                    <a:pt x="60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17"/>
            <p:cNvSpPr>
              <a:spLocks/>
            </p:cNvSpPr>
            <p:nvPr/>
          </p:nvSpPr>
          <p:spPr bwMode="auto">
            <a:xfrm>
              <a:off x="4584" y="3935"/>
              <a:ext cx="71" cy="151"/>
            </a:xfrm>
            <a:custGeom>
              <a:avLst/>
              <a:gdLst>
                <a:gd name="T0" fmla="*/ 1418 w 30"/>
                <a:gd name="T1" fmla="*/ 2048 h 64"/>
                <a:gd name="T2" fmla="*/ 0 w 30"/>
                <a:gd name="T3" fmla="*/ 656 h 64"/>
                <a:gd name="T4" fmla="*/ 0 w 30"/>
                <a:gd name="T5" fmla="*/ 0 h 64"/>
                <a:gd name="T6" fmla="*/ 2667 w 30"/>
                <a:gd name="T7" fmla="*/ 156 h 64"/>
                <a:gd name="T8" fmla="*/ 5275 w 30"/>
                <a:gd name="T9" fmla="*/ 0 h 64"/>
                <a:gd name="T10" fmla="*/ 5275 w 30"/>
                <a:gd name="T11" fmla="*/ 656 h 64"/>
                <a:gd name="T12" fmla="*/ 3860 w 30"/>
                <a:gd name="T13" fmla="*/ 2048 h 64"/>
                <a:gd name="T14" fmla="*/ 3860 w 30"/>
                <a:gd name="T15" fmla="*/ 9140 h 64"/>
                <a:gd name="T16" fmla="*/ 5275 w 30"/>
                <a:gd name="T17" fmla="*/ 10377 h 64"/>
                <a:gd name="T18" fmla="*/ 5275 w 30"/>
                <a:gd name="T19" fmla="*/ 11032 h 64"/>
                <a:gd name="T20" fmla="*/ 2667 w 30"/>
                <a:gd name="T21" fmla="*/ 11032 h 64"/>
                <a:gd name="T22" fmla="*/ 0 w 30"/>
                <a:gd name="T23" fmla="*/ 11032 h 64"/>
                <a:gd name="T24" fmla="*/ 0 w 30"/>
                <a:gd name="T25" fmla="*/ 10377 h 64"/>
                <a:gd name="T26" fmla="*/ 1418 w 30"/>
                <a:gd name="T27" fmla="*/ 9140 h 64"/>
                <a:gd name="T28" fmla="*/ 1418 w 30"/>
                <a:gd name="T29" fmla="*/ 2048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64">
                  <a:moveTo>
                    <a:pt x="8" y="12"/>
                  </a:move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1" y="1"/>
                    <a:pt x="15" y="1"/>
                  </a:cubicBezTo>
                  <a:cubicBezTo>
                    <a:pt x="19" y="1"/>
                    <a:pt x="24" y="1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2" y="4"/>
                    <a:pt x="22" y="5"/>
                    <a:pt x="22" y="12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60"/>
                    <a:pt x="22" y="60"/>
                    <a:pt x="30" y="60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24" y="64"/>
                    <a:pt x="19" y="64"/>
                    <a:pt x="15" y="64"/>
                  </a:cubicBezTo>
                  <a:cubicBezTo>
                    <a:pt x="11" y="64"/>
                    <a:pt x="6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lnTo>
                    <a:pt x="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18"/>
            <p:cNvSpPr>
              <a:spLocks/>
            </p:cNvSpPr>
            <p:nvPr/>
          </p:nvSpPr>
          <p:spPr bwMode="auto">
            <a:xfrm>
              <a:off x="4691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086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1846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8" y="33"/>
                    <a:pt x="58" y="33"/>
                    <a:pt x="58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4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9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7" y="43"/>
                    <a:pt x="49" y="41"/>
                    <a:pt x="50" y="38"/>
                  </a:cubicBezTo>
                  <a:cubicBezTo>
                    <a:pt x="57" y="23"/>
                    <a:pt x="66" y="6"/>
                    <a:pt x="68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2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4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8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19"/>
            <p:cNvSpPr>
              <a:spLocks/>
            </p:cNvSpPr>
            <p:nvPr/>
          </p:nvSpPr>
          <p:spPr bwMode="auto">
            <a:xfrm>
              <a:off x="4939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221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2002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9" y="33"/>
                    <a:pt x="59" y="33"/>
                    <a:pt x="59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5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0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8" y="43"/>
                    <a:pt x="49" y="41"/>
                    <a:pt x="50" y="38"/>
                  </a:cubicBezTo>
                  <a:cubicBezTo>
                    <a:pt x="57" y="23"/>
                    <a:pt x="66" y="6"/>
                    <a:pt x="69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3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5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9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20"/>
            <p:cNvSpPr>
              <a:spLocks/>
            </p:cNvSpPr>
            <p:nvPr/>
          </p:nvSpPr>
          <p:spPr bwMode="auto">
            <a:xfrm>
              <a:off x="5182" y="3933"/>
              <a:ext cx="149" cy="153"/>
            </a:xfrm>
            <a:custGeom>
              <a:avLst/>
              <a:gdLst>
                <a:gd name="T0" fmla="*/ 6511 w 63"/>
                <a:gd name="T1" fmla="*/ 5440 h 65"/>
                <a:gd name="T2" fmla="*/ 9761 w 63"/>
                <a:gd name="T3" fmla="*/ 365 h 65"/>
                <a:gd name="T4" fmla="*/ 11019 w 63"/>
                <a:gd name="T5" fmla="*/ 365 h 65"/>
                <a:gd name="T6" fmla="*/ 11019 w 63"/>
                <a:gd name="T7" fmla="*/ 638 h 65"/>
                <a:gd name="T8" fmla="*/ 10359 w 63"/>
                <a:gd name="T9" fmla="*/ 1502 h 65"/>
                <a:gd name="T10" fmla="*/ 8576 w 63"/>
                <a:gd name="T11" fmla="*/ 4056 h 65"/>
                <a:gd name="T12" fmla="*/ 7696 w 63"/>
                <a:gd name="T13" fmla="*/ 5280 h 65"/>
                <a:gd name="T14" fmla="*/ 7171 w 63"/>
                <a:gd name="T15" fmla="*/ 6144 h 65"/>
                <a:gd name="T16" fmla="*/ 7171 w 63"/>
                <a:gd name="T17" fmla="*/ 7003 h 65"/>
                <a:gd name="T18" fmla="*/ 7171 w 63"/>
                <a:gd name="T19" fmla="*/ 9180 h 65"/>
                <a:gd name="T20" fmla="*/ 8576 w 63"/>
                <a:gd name="T21" fmla="*/ 10406 h 65"/>
                <a:gd name="T22" fmla="*/ 8576 w 63"/>
                <a:gd name="T23" fmla="*/ 11049 h 65"/>
                <a:gd name="T24" fmla="*/ 5913 w 63"/>
                <a:gd name="T25" fmla="*/ 11049 h 65"/>
                <a:gd name="T26" fmla="*/ 3323 w 63"/>
                <a:gd name="T27" fmla="*/ 11049 h 65"/>
                <a:gd name="T28" fmla="*/ 3323 w 63"/>
                <a:gd name="T29" fmla="*/ 10406 h 65"/>
                <a:gd name="T30" fmla="*/ 4721 w 63"/>
                <a:gd name="T31" fmla="*/ 9180 h 65"/>
                <a:gd name="T32" fmla="*/ 4721 w 63"/>
                <a:gd name="T33" fmla="*/ 7146 h 65"/>
                <a:gd name="T34" fmla="*/ 4508 w 63"/>
                <a:gd name="T35" fmla="*/ 6299 h 65"/>
                <a:gd name="T36" fmla="*/ 4011 w 63"/>
                <a:gd name="T37" fmla="*/ 5280 h 65"/>
                <a:gd name="T38" fmla="*/ 2287 w 63"/>
                <a:gd name="T39" fmla="*/ 2726 h 65"/>
                <a:gd name="T40" fmla="*/ 1405 w 63"/>
                <a:gd name="T41" fmla="*/ 1723 h 65"/>
                <a:gd name="T42" fmla="*/ 0 w 63"/>
                <a:gd name="T43" fmla="*/ 1158 h 65"/>
                <a:gd name="T44" fmla="*/ 0 w 63"/>
                <a:gd name="T45" fmla="*/ 638 h 65"/>
                <a:gd name="T46" fmla="*/ 2819 w 63"/>
                <a:gd name="T47" fmla="*/ 0 h 65"/>
                <a:gd name="T48" fmla="*/ 4721 w 63"/>
                <a:gd name="T49" fmla="*/ 2243 h 65"/>
                <a:gd name="T50" fmla="*/ 6511 w 63"/>
                <a:gd name="T51" fmla="*/ 5440 h 6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" h="65">
                  <a:moveTo>
                    <a:pt x="37" y="32"/>
                  </a:moveTo>
                  <a:cubicBezTo>
                    <a:pt x="45" y="20"/>
                    <a:pt x="52" y="10"/>
                    <a:pt x="56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8"/>
                    <a:pt x="41" y="39"/>
                    <a:pt x="41" y="41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41" y="61"/>
                    <a:pt x="41" y="61"/>
                    <a:pt x="49" y="61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3" y="65"/>
                    <a:pt x="38" y="65"/>
                    <a:pt x="34" y="65"/>
                  </a:cubicBezTo>
                  <a:cubicBezTo>
                    <a:pt x="30" y="65"/>
                    <a:pt x="25" y="65"/>
                    <a:pt x="19" y="65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27" y="61"/>
                    <a:pt x="27" y="61"/>
                    <a:pt x="27" y="54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0"/>
                    <a:pt x="27" y="38"/>
                    <a:pt x="26" y="37"/>
                  </a:cubicBezTo>
                  <a:cubicBezTo>
                    <a:pt x="25" y="35"/>
                    <a:pt x="24" y="33"/>
                    <a:pt x="23" y="31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2" y="14"/>
                    <a:pt x="10" y="12"/>
                    <a:pt x="8" y="10"/>
                  </a:cubicBezTo>
                  <a:cubicBezTo>
                    <a:pt x="6" y="8"/>
                    <a:pt x="3" y="7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1" y="3"/>
                    <a:pt x="24" y="8"/>
                    <a:pt x="27" y="13"/>
                  </a:cubicBezTo>
                  <a:lnTo>
                    <a:pt x="37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221"/>
            <p:cNvSpPr>
              <a:spLocks/>
            </p:cNvSpPr>
            <p:nvPr/>
          </p:nvSpPr>
          <p:spPr bwMode="auto">
            <a:xfrm>
              <a:off x="5357" y="3935"/>
              <a:ext cx="144" cy="151"/>
            </a:xfrm>
            <a:custGeom>
              <a:avLst/>
              <a:gdLst>
                <a:gd name="T0" fmla="*/ 6369 w 61"/>
                <a:gd name="T1" fmla="*/ 9140 h 64"/>
                <a:gd name="T2" fmla="*/ 7762 w 61"/>
                <a:gd name="T3" fmla="*/ 10377 h 64"/>
                <a:gd name="T4" fmla="*/ 7762 w 61"/>
                <a:gd name="T5" fmla="*/ 11032 h 64"/>
                <a:gd name="T6" fmla="*/ 5222 w 61"/>
                <a:gd name="T7" fmla="*/ 11032 h 64"/>
                <a:gd name="T8" fmla="*/ 2580 w 61"/>
                <a:gd name="T9" fmla="*/ 11032 h 64"/>
                <a:gd name="T10" fmla="*/ 2580 w 61"/>
                <a:gd name="T11" fmla="*/ 10377 h 64"/>
                <a:gd name="T12" fmla="*/ 3945 w 61"/>
                <a:gd name="T13" fmla="*/ 9140 h 64"/>
                <a:gd name="T14" fmla="*/ 3945 w 61"/>
                <a:gd name="T15" fmla="*/ 1236 h 64"/>
                <a:gd name="T16" fmla="*/ 1556 w 61"/>
                <a:gd name="T17" fmla="*/ 1236 h 64"/>
                <a:gd name="T18" fmla="*/ 869 w 61"/>
                <a:gd name="T19" fmla="*/ 1760 h 64"/>
                <a:gd name="T20" fmla="*/ 659 w 61"/>
                <a:gd name="T21" fmla="*/ 2784 h 64"/>
                <a:gd name="T22" fmla="*/ 0 w 61"/>
                <a:gd name="T23" fmla="*/ 2784 h 64"/>
                <a:gd name="T24" fmla="*/ 0 w 61"/>
                <a:gd name="T25" fmla="*/ 0 h 64"/>
                <a:gd name="T26" fmla="*/ 5340 w 61"/>
                <a:gd name="T27" fmla="*/ 156 h 64"/>
                <a:gd name="T28" fmla="*/ 10566 w 61"/>
                <a:gd name="T29" fmla="*/ 0 h 64"/>
                <a:gd name="T30" fmla="*/ 10403 w 61"/>
                <a:gd name="T31" fmla="*/ 2784 h 64"/>
                <a:gd name="T32" fmla="*/ 9698 w 61"/>
                <a:gd name="T33" fmla="*/ 2784 h 64"/>
                <a:gd name="T34" fmla="*/ 9698 w 61"/>
                <a:gd name="T35" fmla="*/ 2048 h 64"/>
                <a:gd name="T36" fmla="*/ 8789 w 61"/>
                <a:gd name="T37" fmla="*/ 1236 h 64"/>
                <a:gd name="T38" fmla="*/ 6369 w 61"/>
                <a:gd name="T39" fmla="*/ 1236 h 64"/>
                <a:gd name="T40" fmla="*/ 6369 w 61"/>
                <a:gd name="T41" fmla="*/ 9140 h 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64">
                  <a:moveTo>
                    <a:pt x="37" y="53"/>
                  </a:moveTo>
                  <a:cubicBezTo>
                    <a:pt x="37" y="60"/>
                    <a:pt x="38" y="60"/>
                    <a:pt x="45" y="60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9" y="64"/>
                    <a:pt x="34" y="64"/>
                    <a:pt x="30" y="64"/>
                  </a:cubicBezTo>
                  <a:cubicBezTo>
                    <a:pt x="27" y="64"/>
                    <a:pt x="22" y="64"/>
                    <a:pt x="15" y="64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3" y="60"/>
                    <a:pt x="23" y="60"/>
                    <a:pt x="23" y="5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7" y="7"/>
                    <a:pt x="6" y="8"/>
                    <a:pt x="5" y="10"/>
                  </a:cubicBezTo>
                  <a:cubicBezTo>
                    <a:pt x="5" y="11"/>
                    <a:pt x="5" y="13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1"/>
                    <a:pt x="0" y="5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5"/>
                    <a:pt x="60" y="10"/>
                    <a:pt x="60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4"/>
                    <a:pt x="56" y="13"/>
                    <a:pt x="56" y="12"/>
                  </a:cubicBezTo>
                  <a:cubicBezTo>
                    <a:pt x="55" y="7"/>
                    <a:pt x="56" y="7"/>
                    <a:pt x="51" y="7"/>
                  </a:cubicBezTo>
                  <a:cubicBezTo>
                    <a:pt x="37" y="7"/>
                    <a:pt x="37" y="7"/>
                    <a:pt x="37" y="7"/>
                  </a:cubicBezTo>
                  <a:lnTo>
                    <a:pt x="37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222"/>
            <p:cNvSpPr>
              <a:spLocks/>
            </p:cNvSpPr>
            <p:nvPr/>
          </p:nvSpPr>
          <p:spPr bwMode="auto">
            <a:xfrm>
              <a:off x="5482" y="4058"/>
              <a:ext cx="31" cy="28"/>
            </a:xfrm>
            <a:custGeom>
              <a:avLst/>
              <a:gdLst>
                <a:gd name="T0" fmla="*/ 0 w 13"/>
                <a:gd name="T1" fmla="*/ 1932 h 12"/>
                <a:gd name="T2" fmla="*/ 0 w 13"/>
                <a:gd name="T3" fmla="*/ 0 h 12"/>
                <a:gd name="T4" fmla="*/ 558 w 13"/>
                <a:gd name="T5" fmla="*/ 0 h 12"/>
                <a:gd name="T6" fmla="*/ 1068 w 13"/>
                <a:gd name="T7" fmla="*/ 1449 h 12"/>
                <a:gd name="T8" fmla="*/ 1331 w 13"/>
                <a:gd name="T9" fmla="*/ 1801 h 12"/>
                <a:gd name="T10" fmla="*/ 1331 w 13"/>
                <a:gd name="T11" fmla="*/ 1307 h 12"/>
                <a:gd name="T12" fmla="*/ 1843 w 13"/>
                <a:gd name="T13" fmla="*/ 0 h 12"/>
                <a:gd name="T14" fmla="*/ 2389 w 13"/>
                <a:gd name="T15" fmla="*/ 0 h 12"/>
                <a:gd name="T16" fmla="*/ 2389 w 13"/>
                <a:gd name="T17" fmla="*/ 1932 h 12"/>
                <a:gd name="T18" fmla="*/ 2008 w 13"/>
                <a:gd name="T19" fmla="*/ 1932 h 12"/>
                <a:gd name="T20" fmla="*/ 2008 w 13"/>
                <a:gd name="T21" fmla="*/ 355 h 12"/>
                <a:gd name="T22" fmla="*/ 1331 w 13"/>
                <a:gd name="T23" fmla="*/ 1932 h 12"/>
                <a:gd name="T24" fmla="*/ 1068 w 13"/>
                <a:gd name="T25" fmla="*/ 1932 h 12"/>
                <a:gd name="T26" fmla="*/ 393 w 13"/>
                <a:gd name="T27" fmla="*/ 355 h 12"/>
                <a:gd name="T28" fmla="*/ 393 w 13"/>
                <a:gd name="T29" fmla="*/ 1932 h 12"/>
                <a:gd name="T30" fmla="*/ 0 w 13"/>
                <a:gd name="T31" fmla="*/ 1932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1"/>
                  </a:cubicBezTo>
                  <a:cubicBezTo>
                    <a:pt x="7" y="10"/>
                    <a:pt x="7" y="9"/>
                    <a:pt x="7" y="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223"/>
            <p:cNvSpPr>
              <a:spLocks noEditPoints="1"/>
            </p:cNvSpPr>
            <p:nvPr/>
          </p:nvSpPr>
          <p:spPr bwMode="auto">
            <a:xfrm>
              <a:off x="5518" y="4058"/>
              <a:ext cx="28" cy="28"/>
            </a:xfrm>
            <a:custGeom>
              <a:avLst/>
              <a:gdLst>
                <a:gd name="T0" fmla="*/ 355 w 12"/>
                <a:gd name="T1" fmla="*/ 828 h 12"/>
                <a:gd name="T2" fmla="*/ 980 w 12"/>
                <a:gd name="T3" fmla="*/ 828 h 12"/>
                <a:gd name="T4" fmla="*/ 1094 w 12"/>
                <a:gd name="T5" fmla="*/ 828 h 12"/>
                <a:gd name="T6" fmla="*/ 1307 w 12"/>
                <a:gd name="T7" fmla="*/ 621 h 12"/>
                <a:gd name="T8" fmla="*/ 1449 w 12"/>
                <a:gd name="T9" fmla="*/ 469 h 12"/>
                <a:gd name="T10" fmla="*/ 1307 w 12"/>
                <a:gd name="T11" fmla="*/ 355 h 12"/>
                <a:gd name="T12" fmla="*/ 980 w 12"/>
                <a:gd name="T13" fmla="*/ 152 h 12"/>
                <a:gd name="T14" fmla="*/ 355 w 12"/>
                <a:gd name="T15" fmla="*/ 152 h 12"/>
                <a:gd name="T16" fmla="*/ 355 w 12"/>
                <a:gd name="T17" fmla="*/ 828 h 12"/>
                <a:gd name="T18" fmla="*/ 0 w 12"/>
                <a:gd name="T19" fmla="*/ 1932 h 12"/>
                <a:gd name="T20" fmla="*/ 0 w 12"/>
                <a:gd name="T21" fmla="*/ 0 h 12"/>
                <a:gd name="T22" fmla="*/ 980 w 12"/>
                <a:gd name="T23" fmla="*/ 0 h 12"/>
                <a:gd name="T24" fmla="*/ 1449 w 12"/>
                <a:gd name="T25" fmla="*/ 0 h 12"/>
                <a:gd name="T26" fmla="*/ 1601 w 12"/>
                <a:gd name="T27" fmla="*/ 152 h 12"/>
                <a:gd name="T28" fmla="*/ 1801 w 12"/>
                <a:gd name="T29" fmla="*/ 469 h 12"/>
                <a:gd name="T30" fmla="*/ 1601 w 12"/>
                <a:gd name="T31" fmla="*/ 828 h 12"/>
                <a:gd name="T32" fmla="*/ 1094 w 12"/>
                <a:gd name="T33" fmla="*/ 1094 h 12"/>
                <a:gd name="T34" fmla="*/ 1307 w 12"/>
                <a:gd name="T35" fmla="*/ 1094 h 12"/>
                <a:gd name="T36" fmla="*/ 1449 w 12"/>
                <a:gd name="T37" fmla="*/ 1449 h 12"/>
                <a:gd name="T38" fmla="*/ 1932 w 12"/>
                <a:gd name="T39" fmla="*/ 1932 h 12"/>
                <a:gd name="T40" fmla="*/ 1449 w 12"/>
                <a:gd name="T41" fmla="*/ 1932 h 12"/>
                <a:gd name="T42" fmla="*/ 1307 w 12"/>
                <a:gd name="T43" fmla="*/ 1601 h 12"/>
                <a:gd name="T44" fmla="*/ 1094 w 12"/>
                <a:gd name="T45" fmla="*/ 1307 h 12"/>
                <a:gd name="T46" fmla="*/ 980 w 12"/>
                <a:gd name="T47" fmla="*/ 1094 h 12"/>
                <a:gd name="T48" fmla="*/ 828 w 12"/>
                <a:gd name="T49" fmla="*/ 1094 h 12"/>
                <a:gd name="T50" fmla="*/ 621 w 12"/>
                <a:gd name="T51" fmla="*/ 1094 h 12"/>
                <a:gd name="T52" fmla="*/ 355 w 12"/>
                <a:gd name="T53" fmla="*/ 1094 h 12"/>
                <a:gd name="T54" fmla="*/ 355 w 12"/>
                <a:gd name="T55" fmla="*/ 1932 h 12"/>
                <a:gd name="T56" fmla="*/ 0 w 12"/>
                <a:gd name="T57" fmla="*/ 1932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" h="12">
                  <a:moveTo>
                    <a:pt x="2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8" y="1"/>
                    <a:pt x="7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2" y="5"/>
                  </a:lnTo>
                  <a:close/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0"/>
                    <a:pt x="9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4"/>
                    <a:pt x="10" y="5"/>
                    <a:pt x="10" y="5"/>
                  </a:cubicBezTo>
                  <a:cubicBezTo>
                    <a:pt x="9" y="6"/>
                    <a:pt x="8" y="6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7" y="9"/>
                    <a:pt x="7" y="8"/>
                    <a:pt x="7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4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" name="Line 224"/>
          <p:cNvSpPr>
            <a:spLocks noChangeShapeType="1"/>
          </p:cNvSpPr>
          <p:nvPr userDrawn="1"/>
        </p:nvSpPr>
        <p:spPr bwMode="auto">
          <a:xfrm>
            <a:off x="533400" y="3028950"/>
            <a:ext cx="8153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7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097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2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6A3FD-E271-4A86-80B4-13D9FA852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990F-D9CD-4887-99E2-45B5FBA07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D5926-B9F9-4D31-9D38-940CA8E46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30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5CDB-18AA-4D4B-9742-D258D8F8C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90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9B0D1-360B-4495-BAE0-BBF0399FE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3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08E-17BF-47D3-BD31-F58909512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7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757E-4EE8-4D2F-8446-BD3E5109F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EE99F-6D4E-4217-A3C8-6C3C1FEA0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C8D9-4CBA-410E-B9A0-A3767DF1C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AAAE3-E4E5-4D5A-89D0-91D0C7BA9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6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35BA-3B3A-4CDB-9EB4-D185E724F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7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1DD6-9408-43E6-BC34-AE73D4E9D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4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CD27-4265-42CE-BAD1-5D5321F8E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8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8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48 w 5740"/>
                <a:gd name="T1" fmla="*/ 12 h 4316"/>
                <a:gd name="T2" fmla="*/ 0 w 5740"/>
                <a:gd name="T3" fmla="*/ 12 h 4316"/>
                <a:gd name="T4" fmla="*/ 0 w 5740"/>
                <a:gd name="T5" fmla="*/ 0 h 4316"/>
                <a:gd name="T6" fmla="*/ 5848 w 5740"/>
                <a:gd name="T7" fmla="*/ 0 h 4316"/>
                <a:gd name="T8" fmla="*/ 5848 w 5740"/>
                <a:gd name="T9" fmla="*/ 12 h 4316"/>
                <a:gd name="T10" fmla="*/ 5848 w 5740"/>
                <a:gd name="T11" fmla="*/ 1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4989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89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88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4990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0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1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92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9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4992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2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93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3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4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994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9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5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5 w 382"/>
                  <a:gd name="T19" fmla="*/ 96 h 96"/>
                  <a:gd name="T20" fmla="*/ 269 w 382"/>
                  <a:gd name="T21" fmla="*/ 90 h 96"/>
                  <a:gd name="T22" fmla="*/ 317 w 382"/>
                  <a:gd name="T23" fmla="*/ 84 h 96"/>
                  <a:gd name="T24" fmla="*/ 358 w 382"/>
                  <a:gd name="T25" fmla="*/ 66 h 96"/>
                  <a:gd name="T26" fmla="*/ 388 w 382"/>
                  <a:gd name="T27" fmla="*/ 42 h 96"/>
                  <a:gd name="T28" fmla="*/ 382 w 382"/>
                  <a:gd name="T29" fmla="*/ 42 h 96"/>
                  <a:gd name="T30" fmla="*/ 352 w 382"/>
                  <a:gd name="T31" fmla="*/ 66 h 96"/>
                  <a:gd name="T32" fmla="*/ 311 w 382"/>
                  <a:gd name="T33" fmla="*/ 78 h 96"/>
                  <a:gd name="T34" fmla="*/ 269 w 382"/>
                  <a:gd name="T35" fmla="*/ 90 h 96"/>
                  <a:gd name="T36" fmla="*/ 215 w 382"/>
                  <a:gd name="T37" fmla="*/ 96 h 96"/>
                  <a:gd name="T38" fmla="*/ 215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5 w 185"/>
                  <a:gd name="T5" fmla="*/ 36 h 210"/>
                  <a:gd name="T6" fmla="*/ 161 w 185"/>
                  <a:gd name="T7" fmla="*/ 72 h 210"/>
                  <a:gd name="T8" fmla="*/ 167 w 185"/>
                  <a:gd name="T9" fmla="*/ 90 h 210"/>
                  <a:gd name="T10" fmla="*/ 173 w 185"/>
                  <a:gd name="T11" fmla="*/ 114 h 210"/>
                  <a:gd name="T12" fmla="*/ 167 w 185"/>
                  <a:gd name="T13" fmla="*/ 138 h 210"/>
                  <a:gd name="T14" fmla="*/ 155 w 185"/>
                  <a:gd name="T15" fmla="*/ 162 h 210"/>
                  <a:gd name="T16" fmla="*/ 125 w 185"/>
                  <a:gd name="T17" fmla="*/ 180 h 210"/>
                  <a:gd name="T18" fmla="*/ 90 w 185"/>
                  <a:gd name="T19" fmla="*/ 198 h 210"/>
                  <a:gd name="T20" fmla="*/ 102 w 185"/>
                  <a:gd name="T21" fmla="*/ 210 h 210"/>
                  <a:gd name="T22" fmla="*/ 137 w 185"/>
                  <a:gd name="T23" fmla="*/ 192 h 210"/>
                  <a:gd name="T24" fmla="*/ 167 w 185"/>
                  <a:gd name="T25" fmla="*/ 168 h 210"/>
                  <a:gd name="T26" fmla="*/ 185 w 185"/>
                  <a:gd name="T27" fmla="*/ 144 h 210"/>
                  <a:gd name="T28" fmla="*/ 191 w 185"/>
                  <a:gd name="T29" fmla="*/ 114 h 210"/>
                  <a:gd name="T30" fmla="*/ 185 w 185"/>
                  <a:gd name="T31" fmla="*/ 90 h 210"/>
                  <a:gd name="T32" fmla="*/ 179 w 185"/>
                  <a:gd name="T33" fmla="*/ 66 h 210"/>
                  <a:gd name="T34" fmla="*/ 161 w 185"/>
                  <a:gd name="T35" fmla="*/ 48 h 210"/>
                  <a:gd name="T36" fmla="*/ 137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9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4995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995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995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995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995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749C46C-AFFA-4898-9606-9F1A58659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Freeform 72"/>
          <p:cNvSpPr>
            <a:spLocks/>
          </p:cNvSpPr>
          <p:nvPr/>
        </p:nvSpPr>
        <p:spPr bwMode="auto">
          <a:xfrm>
            <a:off x="-19050" y="1123950"/>
            <a:ext cx="9172575" cy="2657475"/>
          </a:xfrm>
          <a:custGeom>
            <a:avLst/>
            <a:gdLst>
              <a:gd name="T0" fmla="*/ 0 w 5778"/>
              <a:gd name="T1" fmla="*/ 2147483647 h 1674"/>
              <a:gd name="T2" fmla="*/ 2147483647 w 5778"/>
              <a:gd name="T3" fmla="*/ 2147483647 h 1674"/>
              <a:gd name="T4" fmla="*/ 2147483647 w 5778"/>
              <a:gd name="T5" fmla="*/ 2147483647 h 1674"/>
              <a:gd name="T6" fmla="*/ 2147483647 w 5778"/>
              <a:gd name="T7" fmla="*/ 2147483647 h 1674"/>
              <a:gd name="T8" fmla="*/ 2147483647 w 5778"/>
              <a:gd name="T9" fmla="*/ 0 h 1674"/>
              <a:gd name="T10" fmla="*/ 0 w 5778"/>
              <a:gd name="T11" fmla="*/ 0 h 1674"/>
              <a:gd name="T12" fmla="*/ 0 w 5778"/>
              <a:gd name="T13" fmla="*/ 2147483647 h 16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78" h="1674">
                <a:moveTo>
                  <a:pt x="0" y="301"/>
                </a:moveTo>
                <a:lnTo>
                  <a:pt x="3120" y="301"/>
                </a:lnTo>
                <a:lnTo>
                  <a:pt x="5772" y="1674"/>
                </a:lnTo>
                <a:lnTo>
                  <a:pt x="5778" y="1362"/>
                </a:lnTo>
                <a:lnTo>
                  <a:pt x="3126" y="0"/>
                </a:lnTo>
                <a:lnTo>
                  <a:pt x="0" y="0"/>
                </a:lnTo>
                <a:lnTo>
                  <a:pt x="0" y="301"/>
                </a:lnTo>
                <a:close/>
              </a:path>
            </a:pathLst>
          </a:custGeom>
          <a:solidFill>
            <a:srgbClr val="DDDDDD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73"/>
          <p:cNvSpPr>
            <a:spLocks/>
          </p:cNvSpPr>
          <p:nvPr/>
        </p:nvSpPr>
        <p:spPr bwMode="auto">
          <a:xfrm>
            <a:off x="-19050" y="1085850"/>
            <a:ext cx="9172575" cy="2105025"/>
          </a:xfrm>
          <a:custGeom>
            <a:avLst/>
            <a:gdLst>
              <a:gd name="T0" fmla="*/ 0 w 5778"/>
              <a:gd name="T1" fmla="*/ 0 h 1326"/>
              <a:gd name="T2" fmla="*/ 2147483647 w 5778"/>
              <a:gd name="T3" fmla="*/ 0 h 1326"/>
              <a:gd name="T4" fmla="*/ 2147483647 w 5778"/>
              <a:gd name="T5" fmla="*/ 2147483647 h 13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78" h="1326">
                <a:moveTo>
                  <a:pt x="0" y="0"/>
                </a:moveTo>
                <a:lnTo>
                  <a:pt x="3156" y="0"/>
                </a:lnTo>
                <a:lnTo>
                  <a:pt x="5778" y="1326"/>
                </a:lnTo>
              </a:path>
            </a:pathLst>
          </a:custGeom>
          <a:noFill/>
          <a:ln w="19050" cmpd="sng">
            <a:solidFill>
              <a:srgbClr val="EAEAEA">
                <a:alpha val="30196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5" name="Group 74"/>
          <p:cNvGrpSpPr>
            <a:grpSpLocks/>
          </p:cNvGrpSpPr>
          <p:nvPr/>
        </p:nvGrpSpPr>
        <p:grpSpPr bwMode="auto">
          <a:xfrm>
            <a:off x="133350" y="1809750"/>
            <a:ext cx="4352925" cy="5038725"/>
            <a:chOff x="84" y="1344"/>
            <a:chExt cx="2566" cy="2970"/>
          </a:xfrm>
        </p:grpSpPr>
        <p:sp>
          <p:nvSpPr>
            <p:cNvPr id="1126" name="Freeform 75"/>
            <p:cNvSpPr>
              <a:spLocks/>
            </p:cNvSpPr>
            <p:nvPr userDrawn="1"/>
          </p:nvSpPr>
          <p:spPr bwMode="auto">
            <a:xfrm>
              <a:off x="84" y="1349"/>
              <a:ext cx="965" cy="2965"/>
            </a:xfrm>
            <a:custGeom>
              <a:avLst/>
              <a:gdLst>
                <a:gd name="T0" fmla="*/ 16007 w 519"/>
                <a:gd name="T1" fmla="*/ 61979 h 1594"/>
                <a:gd name="T2" fmla="*/ 21027 w 519"/>
                <a:gd name="T3" fmla="*/ 54131 h 1594"/>
                <a:gd name="T4" fmla="*/ 21310 w 519"/>
                <a:gd name="T5" fmla="*/ 37901 h 1594"/>
                <a:gd name="T6" fmla="*/ 21310 w 519"/>
                <a:gd name="T7" fmla="*/ 45 h 1594"/>
                <a:gd name="T8" fmla="*/ 19627 w 519"/>
                <a:gd name="T9" fmla="*/ 37901 h 1594"/>
                <a:gd name="T10" fmla="*/ 17556 w 519"/>
                <a:gd name="T11" fmla="*/ 45360 h 1594"/>
                <a:gd name="T12" fmla="*/ 14047 w 519"/>
                <a:gd name="T13" fmla="*/ 52927 h 1594"/>
                <a:gd name="T14" fmla="*/ 16111 w 519"/>
                <a:gd name="T15" fmla="*/ 44942 h 1594"/>
                <a:gd name="T16" fmla="*/ 18132 w 519"/>
                <a:gd name="T17" fmla="*/ 45 h 1594"/>
                <a:gd name="T18" fmla="*/ 16578 w 519"/>
                <a:gd name="T19" fmla="*/ 28255 h 1594"/>
                <a:gd name="T20" fmla="*/ 13601 w 519"/>
                <a:gd name="T21" fmla="*/ 36499 h 1594"/>
                <a:gd name="T22" fmla="*/ 14953 w 519"/>
                <a:gd name="T23" fmla="*/ 26877 h 1594"/>
                <a:gd name="T24" fmla="*/ 13352 w 519"/>
                <a:gd name="T25" fmla="*/ 45 h 1594"/>
                <a:gd name="T26" fmla="*/ 12729 w 519"/>
                <a:gd name="T27" fmla="*/ 15504 h 1594"/>
                <a:gd name="T28" fmla="*/ 11686 w 519"/>
                <a:gd name="T29" fmla="*/ 128 h 1594"/>
                <a:gd name="T30" fmla="*/ 10195 w 519"/>
                <a:gd name="T31" fmla="*/ 17816 h 1594"/>
                <a:gd name="T32" fmla="*/ 11402 w 519"/>
                <a:gd name="T33" fmla="*/ 29174 h 1594"/>
                <a:gd name="T34" fmla="*/ 8609 w 519"/>
                <a:gd name="T35" fmla="*/ 19209 h 1594"/>
                <a:gd name="T36" fmla="*/ 7064 w 519"/>
                <a:gd name="T37" fmla="*/ 45 h 1594"/>
                <a:gd name="T38" fmla="*/ 7160 w 519"/>
                <a:gd name="T39" fmla="*/ 31555 h 1594"/>
                <a:gd name="T40" fmla="*/ 9470 w 519"/>
                <a:gd name="T41" fmla="*/ 39531 h 1594"/>
                <a:gd name="T42" fmla="*/ 11686 w 519"/>
                <a:gd name="T43" fmla="*/ 47477 h 1594"/>
                <a:gd name="T44" fmla="*/ 5870 w 519"/>
                <a:gd name="T45" fmla="*/ 33627 h 1594"/>
                <a:gd name="T46" fmla="*/ 5379 w 519"/>
                <a:gd name="T47" fmla="*/ 0 h 1594"/>
                <a:gd name="T48" fmla="*/ 3934 w 519"/>
                <a:gd name="T49" fmla="*/ 44484 h 1594"/>
                <a:gd name="T50" fmla="*/ 10001 w 519"/>
                <a:gd name="T51" fmla="*/ 56778 h 1594"/>
                <a:gd name="T52" fmla="*/ 10665 w 519"/>
                <a:gd name="T53" fmla="*/ 60969 h 1594"/>
                <a:gd name="T54" fmla="*/ 4756 w 519"/>
                <a:gd name="T55" fmla="*/ 53435 h 1594"/>
                <a:gd name="T56" fmla="*/ 2268 w 519"/>
                <a:gd name="T57" fmla="*/ 43956 h 1594"/>
                <a:gd name="T58" fmla="*/ 623 w 519"/>
                <a:gd name="T59" fmla="*/ 45 h 1594"/>
                <a:gd name="T60" fmla="*/ 668 w 519"/>
                <a:gd name="T61" fmla="*/ 50039 h 1594"/>
                <a:gd name="T62" fmla="*/ 13960 w 519"/>
                <a:gd name="T63" fmla="*/ 66021 h 15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9" h="1594">
                  <a:moveTo>
                    <a:pt x="343" y="1561"/>
                  </a:moveTo>
                  <a:cubicBezTo>
                    <a:pt x="343" y="1561"/>
                    <a:pt x="354" y="1524"/>
                    <a:pt x="387" y="1496"/>
                  </a:cubicBezTo>
                  <a:cubicBezTo>
                    <a:pt x="420" y="1469"/>
                    <a:pt x="451" y="1431"/>
                    <a:pt x="451" y="1431"/>
                  </a:cubicBezTo>
                  <a:cubicBezTo>
                    <a:pt x="498" y="1387"/>
                    <a:pt x="509" y="1307"/>
                    <a:pt x="509" y="1307"/>
                  </a:cubicBezTo>
                  <a:cubicBezTo>
                    <a:pt x="519" y="1193"/>
                    <a:pt x="519" y="1193"/>
                    <a:pt x="519" y="1193"/>
                  </a:cubicBezTo>
                  <a:cubicBezTo>
                    <a:pt x="516" y="915"/>
                    <a:pt x="516" y="915"/>
                    <a:pt x="516" y="915"/>
                  </a:cubicBezTo>
                  <a:cubicBezTo>
                    <a:pt x="517" y="913"/>
                    <a:pt x="517" y="913"/>
                    <a:pt x="517" y="913"/>
                  </a:cubicBezTo>
                  <a:cubicBezTo>
                    <a:pt x="516" y="1"/>
                    <a:pt x="516" y="1"/>
                    <a:pt x="516" y="1"/>
                  </a:cubicBezTo>
                  <a:cubicBezTo>
                    <a:pt x="474" y="1"/>
                    <a:pt x="474" y="1"/>
                    <a:pt x="474" y="1"/>
                  </a:cubicBezTo>
                  <a:cubicBezTo>
                    <a:pt x="475" y="915"/>
                    <a:pt x="475" y="915"/>
                    <a:pt x="475" y="915"/>
                  </a:cubicBezTo>
                  <a:cubicBezTo>
                    <a:pt x="456" y="1011"/>
                    <a:pt x="456" y="1011"/>
                    <a:pt x="456" y="1011"/>
                  </a:cubicBezTo>
                  <a:cubicBezTo>
                    <a:pt x="437" y="1065"/>
                    <a:pt x="425" y="1095"/>
                    <a:pt x="425" y="1095"/>
                  </a:cubicBezTo>
                  <a:cubicBezTo>
                    <a:pt x="425" y="1095"/>
                    <a:pt x="406" y="1133"/>
                    <a:pt x="393" y="1159"/>
                  </a:cubicBezTo>
                  <a:cubicBezTo>
                    <a:pt x="340" y="1278"/>
                    <a:pt x="340" y="1278"/>
                    <a:pt x="340" y="1278"/>
                  </a:cubicBezTo>
                  <a:cubicBezTo>
                    <a:pt x="340" y="1278"/>
                    <a:pt x="338" y="1239"/>
                    <a:pt x="345" y="1201"/>
                  </a:cubicBezTo>
                  <a:cubicBezTo>
                    <a:pt x="351" y="1174"/>
                    <a:pt x="364" y="1160"/>
                    <a:pt x="390" y="1085"/>
                  </a:cubicBezTo>
                  <a:cubicBezTo>
                    <a:pt x="429" y="975"/>
                    <a:pt x="439" y="900"/>
                    <a:pt x="439" y="900"/>
                  </a:cubicBezTo>
                  <a:cubicBezTo>
                    <a:pt x="439" y="1"/>
                    <a:pt x="439" y="1"/>
                    <a:pt x="439" y="1"/>
                  </a:cubicBezTo>
                  <a:cubicBezTo>
                    <a:pt x="401" y="1"/>
                    <a:pt x="401" y="1"/>
                    <a:pt x="401" y="1"/>
                  </a:cubicBezTo>
                  <a:cubicBezTo>
                    <a:pt x="401" y="682"/>
                    <a:pt x="401" y="682"/>
                    <a:pt x="401" y="682"/>
                  </a:cubicBezTo>
                  <a:cubicBezTo>
                    <a:pt x="401" y="682"/>
                    <a:pt x="378" y="768"/>
                    <a:pt x="369" y="796"/>
                  </a:cubicBezTo>
                  <a:cubicBezTo>
                    <a:pt x="352" y="855"/>
                    <a:pt x="329" y="881"/>
                    <a:pt x="329" y="881"/>
                  </a:cubicBezTo>
                  <a:cubicBezTo>
                    <a:pt x="329" y="881"/>
                    <a:pt x="321" y="843"/>
                    <a:pt x="341" y="782"/>
                  </a:cubicBezTo>
                  <a:cubicBezTo>
                    <a:pt x="358" y="732"/>
                    <a:pt x="362" y="649"/>
                    <a:pt x="362" y="649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323" y="1"/>
                    <a:pt x="323" y="1"/>
                    <a:pt x="323" y="1"/>
                  </a:cubicBezTo>
                  <a:cubicBezTo>
                    <a:pt x="323" y="304"/>
                    <a:pt x="323" y="304"/>
                    <a:pt x="323" y="304"/>
                  </a:cubicBezTo>
                  <a:cubicBezTo>
                    <a:pt x="323" y="304"/>
                    <a:pt x="321" y="340"/>
                    <a:pt x="308" y="374"/>
                  </a:cubicBezTo>
                  <a:cubicBezTo>
                    <a:pt x="296" y="406"/>
                    <a:pt x="284" y="285"/>
                    <a:pt x="284" y="285"/>
                  </a:cubicBezTo>
                  <a:cubicBezTo>
                    <a:pt x="283" y="3"/>
                    <a:pt x="283" y="3"/>
                    <a:pt x="283" y="3"/>
                  </a:cubicBezTo>
                  <a:cubicBezTo>
                    <a:pt x="247" y="3"/>
                    <a:pt x="247" y="3"/>
                    <a:pt x="247" y="3"/>
                  </a:cubicBezTo>
                  <a:cubicBezTo>
                    <a:pt x="247" y="430"/>
                    <a:pt x="247" y="430"/>
                    <a:pt x="247" y="430"/>
                  </a:cubicBezTo>
                  <a:cubicBezTo>
                    <a:pt x="247" y="430"/>
                    <a:pt x="254" y="533"/>
                    <a:pt x="261" y="561"/>
                  </a:cubicBezTo>
                  <a:cubicBezTo>
                    <a:pt x="287" y="669"/>
                    <a:pt x="276" y="704"/>
                    <a:pt x="276" y="704"/>
                  </a:cubicBezTo>
                  <a:cubicBezTo>
                    <a:pt x="276" y="704"/>
                    <a:pt x="259" y="645"/>
                    <a:pt x="244" y="613"/>
                  </a:cubicBezTo>
                  <a:cubicBezTo>
                    <a:pt x="230" y="581"/>
                    <a:pt x="208" y="550"/>
                    <a:pt x="208" y="464"/>
                  </a:cubicBezTo>
                  <a:cubicBezTo>
                    <a:pt x="208" y="416"/>
                    <a:pt x="208" y="1"/>
                    <a:pt x="208" y="1"/>
                  </a:cubicBezTo>
                  <a:cubicBezTo>
                    <a:pt x="171" y="1"/>
                    <a:pt x="171" y="1"/>
                    <a:pt x="171" y="1"/>
                  </a:cubicBezTo>
                  <a:cubicBezTo>
                    <a:pt x="172" y="722"/>
                    <a:pt x="172" y="722"/>
                    <a:pt x="172" y="722"/>
                  </a:cubicBezTo>
                  <a:cubicBezTo>
                    <a:pt x="173" y="762"/>
                    <a:pt x="173" y="762"/>
                    <a:pt x="173" y="762"/>
                  </a:cubicBezTo>
                  <a:cubicBezTo>
                    <a:pt x="186" y="813"/>
                    <a:pt x="186" y="813"/>
                    <a:pt x="186" y="813"/>
                  </a:cubicBezTo>
                  <a:cubicBezTo>
                    <a:pt x="186" y="813"/>
                    <a:pt x="199" y="879"/>
                    <a:pt x="229" y="954"/>
                  </a:cubicBezTo>
                  <a:cubicBezTo>
                    <a:pt x="229" y="954"/>
                    <a:pt x="253" y="1009"/>
                    <a:pt x="266" y="1032"/>
                  </a:cubicBezTo>
                  <a:cubicBezTo>
                    <a:pt x="277" y="1054"/>
                    <a:pt x="283" y="1146"/>
                    <a:pt x="283" y="1146"/>
                  </a:cubicBezTo>
                  <a:cubicBezTo>
                    <a:pt x="283" y="1146"/>
                    <a:pt x="247" y="1080"/>
                    <a:pt x="199" y="967"/>
                  </a:cubicBezTo>
                  <a:cubicBezTo>
                    <a:pt x="170" y="899"/>
                    <a:pt x="142" y="812"/>
                    <a:pt x="142" y="812"/>
                  </a:cubicBezTo>
                  <a:cubicBezTo>
                    <a:pt x="130" y="748"/>
                    <a:pt x="130" y="748"/>
                    <a:pt x="130" y="748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1074"/>
                    <a:pt x="95" y="1074"/>
                    <a:pt x="95" y="1074"/>
                  </a:cubicBezTo>
                  <a:cubicBezTo>
                    <a:pt x="95" y="1074"/>
                    <a:pt x="74" y="1221"/>
                    <a:pt x="213" y="1335"/>
                  </a:cubicBezTo>
                  <a:cubicBezTo>
                    <a:pt x="242" y="1371"/>
                    <a:pt x="242" y="1371"/>
                    <a:pt x="242" y="1371"/>
                  </a:cubicBezTo>
                  <a:cubicBezTo>
                    <a:pt x="260" y="1422"/>
                    <a:pt x="260" y="1422"/>
                    <a:pt x="260" y="1422"/>
                  </a:cubicBezTo>
                  <a:cubicBezTo>
                    <a:pt x="258" y="1472"/>
                    <a:pt x="258" y="1472"/>
                    <a:pt x="258" y="1472"/>
                  </a:cubicBezTo>
                  <a:cubicBezTo>
                    <a:pt x="258" y="1472"/>
                    <a:pt x="237" y="1419"/>
                    <a:pt x="201" y="1378"/>
                  </a:cubicBezTo>
                  <a:cubicBezTo>
                    <a:pt x="164" y="1335"/>
                    <a:pt x="160" y="1338"/>
                    <a:pt x="115" y="1290"/>
                  </a:cubicBezTo>
                  <a:cubicBezTo>
                    <a:pt x="51" y="1222"/>
                    <a:pt x="59" y="1133"/>
                    <a:pt x="59" y="1133"/>
                  </a:cubicBezTo>
                  <a:cubicBezTo>
                    <a:pt x="55" y="1061"/>
                    <a:pt x="55" y="1061"/>
                    <a:pt x="55" y="1061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4" y="1170"/>
                    <a:pt x="14" y="1170"/>
                    <a:pt x="14" y="1170"/>
                  </a:cubicBezTo>
                  <a:cubicBezTo>
                    <a:pt x="16" y="1208"/>
                    <a:pt x="16" y="1208"/>
                    <a:pt x="16" y="1208"/>
                  </a:cubicBezTo>
                  <a:cubicBezTo>
                    <a:pt x="16" y="1208"/>
                    <a:pt x="0" y="1377"/>
                    <a:pt x="132" y="1594"/>
                  </a:cubicBezTo>
                  <a:cubicBezTo>
                    <a:pt x="338" y="1594"/>
                    <a:pt x="338" y="1594"/>
                    <a:pt x="338" y="1594"/>
                  </a:cubicBezTo>
                  <a:lnTo>
                    <a:pt x="343" y="1561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76"/>
            <p:cNvSpPr>
              <a:spLocks/>
            </p:cNvSpPr>
            <p:nvPr userDrawn="1"/>
          </p:nvSpPr>
          <p:spPr bwMode="auto">
            <a:xfrm>
              <a:off x="750" y="1355"/>
              <a:ext cx="442" cy="2959"/>
            </a:xfrm>
            <a:custGeom>
              <a:avLst/>
              <a:gdLst>
                <a:gd name="T0" fmla="*/ 9767 w 238"/>
                <a:gd name="T1" fmla="*/ 54091 h 1591"/>
                <a:gd name="T2" fmla="*/ 9767 w 238"/>
                <a:gd name="T3" fmla="*/ 0 h 1591"/>
                <a:gd name="T4" fmla="*/ 8040 w 238"/>
                <a:gd name="T5" fmla="*/ 0 h 1591"/>
                <a:gd name="T6" fmla="*/ 8040 w 238"/>
                <a:gd name="T7" fmla="*/ 51685 h 1591"/>
                <a:gd name="T8" fmla="*/ 7956 w 238"/>
                <a:gd name="T9" fmla="*/ 53137 h 1591"/>
                <a:gd name="T10" fmla="*/ 1859 w 238"/>
                <a:gd name="T11" fmla="*/ 63327 h 1591"/>
                <a:gd name="T12" fmla="*/ 0 w 238"/>
                <a:gd name="T13" fmla="*/ 65842 h 1591"/>
                <a:gd name="T14" fmla="*/ 7622 w 238"/>
                <a:gd name="T15" fmla="*/ 65842 h 1591"/>
                <a:gd name="T16" fmla="*/ 9717 w 238"/>
                <a:gd name="T17" fmla="*/ 54586 h 1591"/>
                <a:gd name="T18" fmla="*/ 9767 w 238"/>
                <a:gd name="T19" fmla="*/ 54091 h 15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8" h="1591">
                  <a:moveTo>
                    <a:pt x="238" y="1307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6" y="1249"/>
                    <a:pt x="196" y="1249"/>
                    <a:pt x="196" y="1249"/>
                  </a:cubicBezTo>
                  <a:cubicBezTo>
                    <a:pt x="194" y="1284"/>
                    <a:pt x="194" y="1284"/>
                    <a:pt x="194" y="1284"/>
                  </a:cubicBezTo>
                  <a:cubicBezTo>
                    <a:pt x="184" y="1395"/>
                    <a:pt x="117" y="1456"/>
                    <a:pt x="45" y="1530"/>
                  </a:cubicBezTo>
                  <a:cubicBezTo>
                    <a:pt x="0" y="1591"/>
                    <a:pt x="0" y="1591"/>
                    <a:pt x="0" y="1591"/>
                  </a:cubicBezTo>
                  <a:cubicBezTo>
                    <a:pt x="186" y="1591"/>
                    <a:pt x="186" y="1591"/>
                    <a:pt x="186" y="1591"/>
                  </a:cubicBezTo>
                  <a:cubicBezTo>
                    <a:pt x="232" y="1452"/>
                    <a:pt x="237" y="1319"/>
                    <a:pt x="237" y="1319"/>
                  </a:cubicBezTo>
                  <a:lnTo>
                    <a:pt x="238" y="1307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77"/>
            <p:cNvSpPr>
              <a:spLocks/>
            </p:cNvSpPr>
            <p:nvPr userDrawn="1"/>
          </p:nvSpPr>
          <p:spPr bwMode="auto">
            <a:xfrm>
              <a:off x="1815" y="2669"/>
              <a:ext cx="272" cy="243"/>
            </a:xfrm>
            <a:custGeom>
              <a:avLst/>
              <a:gdLst>
                <a:gd name="T0" fmla="*/ 3881 w 146"/>
                <a:gd name="T1" fmla="*/ 416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28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416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1"/>
                    <a:pt x="7" y="91"/>
                    <a:pt x="4" y="74"/>
                  </a:cubicBezTo>
                  <a:cubicBezTo>
                    <a:pt x="0" y="57"/>
                    <a:pt x="2" y="46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78"/>
            <p:cNvSpPr>
              <a:spLocks/>
            </p:cNvSpPr>
            <p:nvPr userDrawn="1"/>
          </p:nvSpPr>
          <p:spPr bwMode="auto">
            <a:xfrm>
              <a:off x="1543" y="2306"/>
              <a:ext cx="67" cy="248"/>
            </a:xfrm>
            <a:custGeom>
              <a:avLst/>
              <a:gdLst>
                <a:gd name="T0" fmla="*/ 824 w 36"/>
                <a:gd name="T1" fmla="*/ 431 h 134"/>
                <a:gd name="T2" fmla="*/ 1046 w 36"/>
                <a:gd name="T3" fmla="*/ 2275 h 134"/>
                <a:gd name="T4" fmla="*/ 1452 w 36"/>
                <a:gd name="T5" fmla="*/ 4440 h 134"/>
                <a:gd name="T6" fmla="*/ 1115 w 36"/>
                <a:gd name="T7" fmla="*/ 5254 h 134"/>
                <a:gd name="T8" fmla="*/ 824 w 36"/>
                <a:gd name="T9" fmla="*/ 5336 h 134"/>
                <a:gd name="T10" fmla="*/ 290 w 36"/>
                <a:gd name="T11" fmla="*/ 4590 h 134"/>
                <a:gd name="T12" fmla="*/ 45 w 36"/>
                <a:gd name="T13" fmla="*/ 2606 h 134"/>
                <a:gd name="T14" fmla="*/ 45 w 36"/>
                <a:gd name="T15" fmla="*/ 894 h 134"/>
                <a:gd name="T16" fmla="*/ 208 w 36"/>
                <a:gd name="T17" fmla="*/ 126 h 134"/>
                <a:gd name="T18" fmla="*/ 488 w 36"/>
                <a:gd name="T19" fmla="*/ 81 h 134"/>
                <a:gd name="T20" fmla="*/ 824 w 36"/>
                <a:gd name="T21" fmla="*/ 431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3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3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1" y="22"/>
                  </a:cubicBezTo>
                  <a:cubicBezTo>
                    <a:pt x="2" y="13"/>
                    <a:pt x="4" y="6"/>
                    <a:pt x="5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6" y="3"/>
                    <a:pt x="18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79"/>
            <p:cNvSpPr>
              <a:spLocks/>
            </p:cNvSpPr>
            <p:nvPr userDrawn="1"/>
          </p:nvSpPr>
          <p:spPr bwMode="auto">
            <a:xfrm>
              <a:off x="1536" y="2013"/>
              <a:ext cx="77" cy="287"/>
            </a:xfrm>
            <a:custGeom>
              <a:avLst/>
              <a:gdLst>
                <a:gd name="T0" fmla="*/ 1193 w 41"/>
                <a:gd name="T1" fmla="*/ 546 h 154"/>
                <a:gd name="T2" fmla="*/ 1193 w 41"/>
                <a:gd name="T3" fmla="*/ 1215 h 154"/>
                <a:gd name="T4" fmla="*/ 1442 w 41"/>
                <a:gd name="T5" fmla="*/ 3491 h 154"/>
                <a:gd name="T6" fmla="*/ 1615 w 41"/>
                <a:gd name="T7" fmla="*/ 5863 h 154"/>
                <a:gd name="T8" fmla="*/ 1358 w 41"/>
                <a:gd name="T9" fmla="*/ 6245 h 154"/>
                <a:gd name="T10" fmla="*/ 695 w 41"/>
                <a:gd name="T11" fmla="*/ 6161 h 154"/>
                <a:gd name="T12" fmla="*/ 212 w 41"/>
                <a:gd name="T13" fmla="*/ 4706 h 154"/>
                <a:gd name="T14" fmla="*/ 137 w 41"/>
                <a:gd name="T15" fmla="*/ 3547 h 154"/>
                <a:gd name="T16" fmla="*/ 188 w 41"/>
                <a:gd name="T17" fmla="*/ 1073 h 154"/>
                <a:gd name="T18" fmla="*/ 483 w 41"/>
                <a:gd name="T19" fmla="*/ 136 h 154"/>
                <a:gd name="T20" fmla="*/ 794 w 41"/>
                <a:gd name="T21" fmla="*/ 45 h 154"/>
                <a:gd name="T22" fmla="*/ 1193 w 41"/>
                <a:gd name="T23" fmla="*/ 546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" h="154">
                  <a:moveTo>
                    <a:pt x="27" y="13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27" y="41"/>
                    <a:pt x="28" y="61"/>
                    <a:pt x="33" y="83"/>
                  </a:cubicBezTo>
                  <a:cubicBezTo>
                    <a:pt x="40" y="114"/>
                    <a:pt x="41" y="128"/>
                    <a:pt x="37" y="140"/>
                  </a:cubicBezTo>
                  <a:cubicBezTo>
                    <a:pt x="36" y="143"/>
                    <a:pt x="34" y="146"/>
                    <a:pt x="31" y="149"/>
                  </a:cubicBezTo>
                  <a:cubicBezTo>
                    <a:pt x="24" y="154"/>
                    <a:pt x="21" y="153"/>
                    <a:pt x="16" y="147"/>
                  </a:cubicBezTo>
                  <a:cubicBezTo>
                    <a:pt x="10" y="139"/>
                    <a:pt x="7" y="128"/>
                    <a:pt x="5" y="112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0" y="59"/>
                    <a:pt x="1" y="42"/>
                    <a:pt x="4" y="26"/>
                  </a:cubicBezTo>
                  <a:cubicBezTo>
                    <a:pt x="5" y="15"/>
                    <a:pt x="6" y="8"/>
                    <a:pt x="11" y="3"/>
                  </a:cubicBezTo>
                  <a:cubicBezTo>
                    <a:pt x="12" y="1"/>
                    <a:pt x="14" y="0"/>
                    <a:pt x="18" y="1"/>
                  </a:cubicBezTo>
                  <a:cubicBezTo>
                    <a:pt x="25" y="2"/>
                    <a:pt x="27" y="6"/>
                    <a:pt x="27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80"/>
            <p:cNvSpPr>
              <a:spLocks/>
            </p:cNvSpPr>
            <p:nvPr userDrawn="1"/>
          </p:nvSpPr>
          <p:spPr bwMode="auto">
            <a:xfrm>
              <a:off x="1542" y="2558"/>
              <a:ext cx="67" cy="250"/>
            </a:xfrm>
            <a:custGeom>
              <a:avLst/>
              <a:gdLst>
                <a:gd name="T0" fmla="*/ 824 w 36"/>
                <a:gd name="T1" fmla="*/ 474 h 134"/>
                <a:gd name="T2" fmla="*/ 1070 w 36"/>
                <a:gd name="T3" fmla="*/ 2396 h 134"/>
                <a:gd name="T4" fmla="*/ 1452 w 36"/>
                <a:gd name="T5" fmla="*/ 4629 h 134"/>
                <a:gd name="T6" fmla="*/ 1115 w 36"/>
                <a:gd name="T7" fmla="*/ 5513 h 134"/>
                <a:gd name="T8" fmla="*/ 824 w 36"/>
                <a:gd name="T9" fmla="*/ 5610 h 134"/>
                <a:gd name="T10" fmla="*/ 337 w 36"/>
                <a:gd name="T11" fmla="*/ 4810 h 134"/>
                <a:gd name="T12" fmla="*/ 45 w 36"/>
                <a:gd name="T13" fmla="*/ 2739 h 134"/>
                <a:gd name="T14" fmla="*/ 84 w 36"/>
                <a:gd name="T15" fmla="*/ 884 h 134"/>
                <a:gd name="T16" fmla="*/ 238 w 36"/>
                <a:gd name="T17" fmla="*/ 136 h 134"/>
                <a:gd name="T18" fmla="*/ 488 w 36"/>
                <a:gd name="T19" fmla="*/ 84 h 134"/>
                <a:gd name="T20" fmla="*/ 824 w 36"/>
                <a:gd name="T21" fmla="*/ 47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81"/>
            <p:cNvSpPr>
              <a:spLocks/>
            </p:cNvSpPr>
            <p:nvPr userDrawn="1"/>
          </p:nvSpPr>
          <p:spPr bwMode="auto">
            <a:xfrm>
              <a:off x="1815" y="2420"/>
              <a:ext cx="272" cy="245"/>
            </a:xfrm>
            <a:custGeom>
              <a:avLst/>
              <a:gdLst>
                <a:gd name="T0" fmla="*/ 3881 w 146"/>
                <a:gd name="T1" fmla="*/ 438 h 131"/>
                <a:gd name="T2" fmla="*/ 5433 w 146"/>
                <a:gd name="T3" fmla="*/ 1491 h 131"/>
                <a:gd name="T4" fmla="*/ 5949 w 146"/>
                <a:gd name="T5" fmla="*/ 2601 h 131"/>
                <a:gd name="T6" fmla="*/ 5567 w 146"/>
                <a:gd name="T7" fmla="*/ 4864 h 131"/>
                <a:gd name="T8" fmla="*/ 3842 w 146"/>
                <a:gd name="T9" fmla="*/ 5555 h 131"/>
                <a:gd name="T10" fmla="*/ 2083 w 146"/>
                <a:gd name="T11" fmla="*/ 5216 h 131"/>
                <a:gd name="T12" fmla="*/ 833 w 146"/>
                <a:gd name="T13" fmla="*/ 4526 h 131"/>
                <a:gd name="T14" fmla="*/ 156 w 146"/>
                <a:gd name="T15" fmla="*/ 3204 h 131"/>
                <a:gd name="T16" fmla="*/ 209 w 146"/>
                <a:gd name="T17" fmla="*/ 1420 h 131"/>
                <a:gd name="T18" fmla="*/ 833 w 146"/>
                <a:gd name="T19" fmla="*/ 294 h 131"/>
                <a:gd name="T20" fmla="*/ 2217 w 146"/>
                <a:gd name="T21" fmla="*/ 45 h 131"/>
                <a:gd name="T22" fmla="*/ 3044 w 146"/>
                <a:gd name="T23" fmla="*/ 157 h 131"/>
                <a:gd name="T24" fmla="*/ 3881 w 146"/>
                <a:gd name="T25" fmla="*/ 438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82"/>
            <p:cNvSpPr>
              <a:spLocks/>
            </p:cNvSpPr>
            <p:nvPr userDrawn="1"/>
          </p:nvSpPr>
          <p:spPr bwMode="auto">
            <a:xfrm>
              <a:off x="1815" y="3161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524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0"/>
                    <a:pt x="142" y="62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6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2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2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Freeform 83"/>
            <p:cNvSpPr>
              <a:spLocks/>
            </p:cNvSpPr>
            <p:nvPr userDrawn="1"/>
          </p:nvSpPr>
          <p:spPr bwMode="auto">
            <a:xfrm>
              <a:off x="1815" y="2916"/>
              <a:ext cx="272" cy="243"/>
            </a:xfrm>
            <a:custGeom>
              <a:avLst/>
              <a:gdLst>
                <a:gd name="T0" fmla="*/ 3881 w 146"/>
                <a:gd name="T1" fmla="*/ 375 h 131"/>
                <a:gd name="T2" fmla="*/ 5433 w 146"/>
                <a:gd name="T3" fmla="*/ 1432 h 131"/>
                <a:gd name="T4" fmla="*/ 5949 w 146"/>
                <a:gd name="T5" fmla="*/ 2488 h 131"/>
                <a:gd name="T6" fmla="*/ 5567 w 146"/>
                <a:gd name="T7" fmla="*/ 4615 h 131"/>
                <a:gd name="T8" fmla="*/ 3842 w 146"/>
                <a:gd name="T9" fmla="*/ 5292 h 131"/>
                <a:gd name="T10" fmla="*/ 2083 w 146"/>
                <a:gd name="T11" fmla="*/ 4958 h 131"/>
                <a:gd name="T12" fmla="*/ 833 w 146"/>
                <a:gd name="T13" fmla="*/ 4322 h 131"/>
                <a:gd name="T14" fmla="*/ 156 w 146"/>
                <a:gd name="T15" fmla="*/ 3007 h 131"/>
                <a:gd name="T16" fmla="*/ 209 w 146"/>
                <a:gd name="T17" fmla="*/ 1341 h 131"/>
                <a:gd name="T18" fmla="*/ 833 w 146"/>
                <a:gd name="T19" fmla="*/ 286 h 131"/>
                <a:gd name="T20" fmla="*/ 2217 w 146"/>
                <a:gd name="T21" fmla="*/ 0 h 131"/>
                <a:gd name="T22" fmla="*/ 3044 w 146"/>
                <a:gd name="T23" fmla="*/ 154 h 131"/>
                <a:gd name="T24" fmla="*/ 3881 w 146"/>
                <a:gd name="T25" fmla="*/ 375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3"/>
                  </a:cubicBezTo>
                  <a:cubicBezTo>
                    <a:pt x="121" y="129"/>
                    <a:pt x="108" y="131"/>
                    <a:pt x="92" y="130"/>
                  </a:cubicBezTo>
                  <a:cubicBezTo>
                    <a:pt x="74" y="129"/>
                    <a:pt x="63" y="125"/>
                    <a:pt x="50" y="122"/>
                  </a:cubicBezTo>
                  <a:cubicBezTo>
                    <a:pt x="38" y="119"/>
                    <a:pt x="29" y="112"/>
                    <a:pt x="20" y="106"/>
                  </a:cubicBezTo>
                  <a:cubicBezTo>
                    <a:pt x="12" y="100"/>
                    <a:pt x="7" y="91"/>
                    <a:pt x="4" y="74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4"/>
                    <a:pt x="20" y="7"/>
                  </a:cubicBezTo>
                  <a:cubicBezTo>
                    <a:pt x="30" y="0"/>
                    <a:pt x="39" y="0"/>
                    <a:pt x="53" y="0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84"/>
            <p:cNvSpPr>
              <a:spLocks/>
            </p:cNvSpPr>
            <p:nvPr userDrawn="1"/>
          </p:nvSpPr>
          <p:spPr bwMode="auto">
            <a:xfrm>
              <a:off x="1815" y="3656"/>
              <a:ext cx="272" cy="246"/>
            </a:xfrm>
            <a:custGeom>
              <a:avLst/>
              <a:gdLst>
                <a:gd name="T0" fmla="*/ 3881 w 146"/>
                <a:gd name="T1" fmla="*/ 421 h 132"/>
                <a:gd name="T2" fmla="*/ 5433 w 146"/>
                <a:gd name="T3" fmla="*/ 1463 h 132"/>
                <a:gd name="T4" fmla="*/ 5949 w 146"/>
                <a:gd name="T5" fmla="*/ 2557 h 132"/>
                <a:gd name="T6" fmla="*/ 5567 w 146"/>
                <a:gd name="T7" fmla="*/ 4765 h 132"/>
                <a:gd name="T8" fmla="*/ 3842 w 146"/>
                <a:gd name="T9" fmla="*/ 5488 h 132"/>
                <a:gd name="T10" fmla="*/ 2083 w 146"/>
                <a:gd name="T11" fmla="*/ 5103 h 132"/>
                <a:gd name="T12" fmla="*/ 833 w 146"/>
                <a:gd name="T13" fmla="*/ 4452 h 132"/>
                <a:gd name="T14" fmla="*/ 156 w 146"/>
                <a:gd name="T15" fmla="*/ 3146 h 132"/>
                <a:gd name="T16" fmla="*/ 209 w 146"/>
                <a:gd name="T17" fmla="*/ 1411 h 132"/>
                <a:gd name="T18" fmla="*/ 833 w 146"/>
                <a:gd name="T19" fmla="*/ 337 h 132"/>
                <a:gd name="T20" fmla="*/ 2217 w 146"/>
                <a:gd name="T21" fmla="*/ 45 h 132"/>
                <a:gd name="T22" fmla="*/ 3044 w 146"/>
                <a:gd name="T23" fmla="*/ 157 h 132"/>
                <a:gd name="T24" fmla="*/ 3881 w 146"/>
                <a:gd name="T25" fmla="*/ 421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2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29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9" y="113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85"/>
            <p:cNvSpPr>
              <a:spLocks/>
            </p:cNvSpPr>
            <p:nvPr userDrawn="1"/>
          </p:nvSpPr>
          <p:spPr bwMode="auto">
            <a:xfrm>
              <a:off x="1815" y="3409"/>
              <a:ext cx="272" cy="245"/>
            </a:xfrm>
            <a:custGeom>
              <a:avLst/>
              <a:gdLst>
                <a:gd name="T0" fmla="*/ 3881 w 146"/>
                <a:gd name="T1" fmla="*/ 418 h 132"/>
                <a:gd name="T2" fmla="*/ 5433 w 146"/>
                <a:gd name="T3" fmla="*/ 1472 h 132"/>
                <a:gd name="T4" fmla="*/ 5949 w 146"/>
                <a:gd name="T5" fmla="*/ 2495 h 132"/>
                <a:gd name="T6" fmla="*/ 5567 w 146"/>
                <a:gd name="T7" fmla="*/ 4661 h 132"/>
                <a:gd name="T8" fmla="*/ 3842 w 146"/>
                <a:gd name="T9" fmla="*/ 5353 h 132"/>
                <a:gd name="T10" fmla="*/ 2083 w 146"/>
                <a:gd name="T11" fmla="*/ 5019 h 132"/>
                <a:gd name="T12" fmla="*/ 833 w 146"/>
                <a:gd name="T13" fmla="*/ 4378 h 132"/>
                <a:gd name="T14" fmla="*/ 156 w 146"/>
                <a:gd name="T15" fmla="*/ 3063 h 132"/>
                <a:gd name="T16" fmla="*/ 209 w 146"/>
                <a:gd name="T17" fmla="*/ 1388 h 132"/>
                <a:gd name="T18" fmla="*/ 833 w 146"/>
                <a:gd name="T19" fmla="*/ 334 h 132"/>
                <a:gd name="T20" fmla="*/ 2217 w 146"/>
                <a:gd name="T21" fmla="*/ 45 h 132"/>
                <a:gd name="T22" fmla="*/ 3044 w 146"/>
                <a:gd name="T23" fmla="*/ 156 h 132"/>
                <a:gd name="T24" fmla="*/ 3881 w 146"/>
                <a:gd name="T25" fmla="*/ 418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2">
                  <a:moveTo>
                    <a:pt x="93" y="10"/>
                  </a:moveTo>
                  <a:cubicBezTo>
                    <a:pt x="105" y="13"/>
                    <a:pt x="120" y="22"/>
                    <a:pt x="130" y="36"/>
                  </a:cubicBezTo>
                  <a:cubicBezTo>
                    <a:pt x="136" y="42"/>
                    <a:pt x="139" y="51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2"/>
                    <a:pt x="92" y="131"/>
                  </a:cubicBezTo>
                  <a:cubicBezTo>
                    <a:pt x="74" y="130"/>
                    <a:pt x="63" y="125"/>
                    <a:pt x="50" y="123"/>
                  </a:cubicBezTo>
                  <a:cubicBezTo>
                    <a:pt x="38" y="120"/>
                    <a:pt x="29" y="113"/>
                    <a:pt x="20" y="107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8"/>
                    <a:pt x="2" y="47"/>
                    <a:pt x="5" y="34"/>
                  </a:cubicBezTo>
                  <a:cubicBezTo>
                    <a:pt x="7" y="21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3"/>
                    <a:pt x="73" y="4"/>
                  </a:cubicBezTo>
                  <a:lnTo>
                    <a:pt x="93" y="10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86"/>
            <p:cNvSpPr>
              <a:spLocks/>
            </p:cNvSpPr>
            <p:nvPr userDrawn="1"/>
          </p:nvSpPr>
          <p:spPr bwMode="auto">
            <a:xfrm>
              <a:off x="1815" y="3903"/>
              <a:ext cx="272" cy="244"/>
            </a:xfrm>
            <a:custGeom>
              <a:avLst/>
              <a:gdLst>
                <a:gd name="T0" fmla="*/ 3881 w 146"/>
                <a:gd name="T1" fmla="*/ 389 h 131"/>
                <a:gd name="T2" fmla="*/ 5433 w 146"/>
                <a:gd name="T3" fmla="*/ 1453 h 131"/>
                <a:gd name="T4" fmla="*/ 5949 w 146"/>
                <a:gd name="T5" fmla="*/ 2554 h 131"/>
                <a:gd name="T6" fmla="*/ 5567 w 146"/>
                <a:gd name="T7" fmla="*/ 4757 h 131"/>
                <a:gd name="T8" fmla="*/ 3842 w 146"/>
                <a:gd name="T9" fmla="*/ 5429 h 131"/>
                <a:gd name="T10" fmla="*/ 2083 w 146"/>
                <a:gd name="T11" fmla="*/ 5092 h 131"/>
                <a:gd name="T12" fmla="*/ 833 w 146"/>
                <a:gd name="T13" fmla="*/ 4420 h 131"/>
                <a:gd name="T14" fmla="*/ 156 w 146"/>
                <a:gd name="T15" fmla="*/ 3140 h 131"/>
                <a:gd name="T16" fmla="*/ 209 w 146"/>
                <a:gd name="T17" fmla="*/ 1371 h 131"/>
                <a:gd name="T18" fmla="*/ 833 w 146"/>
                <a:gd name="T19" fmla="*/ 337 h 131"/>
                <a:gd name="T20" fmla="*/ 2217 w 146"/>
                <a:gd name="T21" fmla="*/ 45 h 131"/>
                <a:gd name="T22" fmla="*/ 3044 w 146"/>
                <a:gd name="T23" fmla="*/ 156 h 131"/>
                <a:gd name="T24" fmla="*/ 3881 w 146"/>
                <a:gd name="T25" fmla="*/ 389 h 1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6" h="131">
                  <a:moveTo>
                    <a:pt x="93" y="9"/>
                  </a:moveTo>
                  <a:cubicBezTo>
                    <a:pt x="105" y="13"/>
                    <a:pt x="120" y="22"/>
                    <a:pt x="130" y="35"/>
                  </a:cubicBezTo>
                  <a:cubicBezTo>
                    <a:pt x="136" y="41"/>
                    <a:pt x="139" y="50"/>
                    <a:pt x="142" y="61"/>
                  </a:cubicBezTo>
                  <a:cubicBezTo>
                    <a:pt x="146" y="83"/>
                    <a:pt x="146" y="98"/>
                    <a:pt x="133" y="114"/>
                  </a:cubicBezTo>
                  <a:cubicBezTo>
                    <a:pt x="121" y="130"/>
                    <a:pt x="108" y="131"/>
                    <a:pt x="92" y="130"/>
                  </a:cubicBezTo>
                  <a:cubicBezTo>
                    <a:pt x="74" y="130"/>
                    <a:pt x="63" y="125"/>
                    <a:pt x="50" y="122"/>
                  </a:cubicBezTo>
                  <a:cubicBezTo>
                    <a:pt x="38" y="120"/>
                    <a:pt x="28" y="112"/>
                    <a:pt x="20" y="106"/>
                  </a:cubicBezTo>
                  <a:cubicBezTo>
                    <a:pt x="12" y="101"/>
                    <a:pt x="7" y="91"/>
                    <a:pt x="4" y="75"/>
                  </a:cubicBezTo>
                  <a:cubicBezTo>
                    <a:pt x="0" y="57"/>
                    <a:pt x="2" y="47"/>
                    <a:pt x="5" y="33"/>
                  </a:cubicBezTo>
                  <a:cubicBezTo>
                    <a:pt x="7" y="20"/>
                    <a:pt x="9" y="15"/>
                    <a:pt x="20" y="8"/>
                  </a:cubicBezTo>
                  <a:cubicBezTo>
                    <a:pt x="30" y="1"/>
                    <a:pt x="39" y="0"/>
                    <a:pt x="53" y="1"/>
                  </a:cubicBezTo>
                  <a:cubicBezTo>
                    <a:pt x="60" y="1"/>
                    <a:pt x="67" y="2"/>
                    <a:pt x="73" y="4"/>
                  </a:cubicBezTo>
                  <a:lnTo>
                    <a:pt x="93" y="9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87"/>
            <p:cNvSpPr>
              <a:spLocks/>
            </p:cNvSpPr>
            <p:nvPr userDrawn="1"/>
          </p:nvSpPr>
          <p:spPr bwMode="auto">
            <a:xfrm>
              <a:off x="1603" y="2510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88"/>
            <p:cNvSpPr>
              <a:spLocks/>
            </p:cNvSpPr>
            <p:nvPr userDrawn="1"/>
          </p:nvSpPr>
          <p:spPr bwMode="auto">
            <a:xfrm>
              <a:off x="1603" y="2761"/>
              <a:ext cx="209" cy="257"/>
            </a:xfrm>
            <a:custGeom>
              <a:avLst/>
              <a:gdLst>
                <a:gd name="T0" fmla="*/ 4576 w 112"/>
                <a:gd name="T1" fmla="*/ 4883 h 138"/>
                <a:gd name="T2" fmla="*/ 3663 w 112"/>
                <a:gd name="T3" fmla="*/ 5663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129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8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7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3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89"/>
            <p:cNvSpPr>
              <a:spLocks/>
            </p:cNvSpPr>
            <p:nvPr userDrawn="1"/>
          </p:nvSpPr>
          <p:spPr bwMode="auto">
            <a:xfrm>
              <a:off x="1603" y="3013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526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56 h 138"/>
                <a:gd name="T10" fmla="*/ 136 w 112"/>
                <a:gd name="T11" fmla="*/ 1187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391 w 112"/>
                <a:gd name="T19" fmla="*/ 2656 h 138"/>
                <a:gd name="T20" fmla="*/ 4680 w 112"/>
                <a:gd name="T21" fmla="*/ 4001 h 138"/>
                <a:gd name="T22" fmla="*/ 4576 w 112"/>
                <a:gd name="T23" fmla="*/ 4725 h 1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6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7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3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2" y="43"/>
                    <a:pt x="99" y="54"/>
                    <a:pt x="104" y="65"/>
                  </a:cubicBezTo>
                  <a:cubicBezTo>
                    <a:pt x="109" y="76"/>
                    <a:pt x="112" y="87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90"/>
            <p:cNvSpPr>
              <a:spLocks/>
            </p:cNvSpPr>
            <p:nvPr userDrawn="1"/>
          </p:nvSpPr>
          <p:spPr bwMode="auto">
            <a:xfrm>
              <a:off x="1603" y="3263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27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4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9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91"/>
            <p:cNvSpPr>
              <a:spLocks/>
            </p:cNvSpPr>
            <p:nvPr userDrawn="1"/>
          </p:nvSpPr>
          <p:spPr bwMode="auto">
            <a:xfrm>
              <a:off x="1603" y="3514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511 h 138"/>
                <a:gd name="T6" fmla="*/ 1469 w 112"/>
                <a:gd name="T7" fmla="*/ 4702 h 138"/>
                <a:gd name="T8" fmla="*/ 547 w 112"/>
                <a:gd name="T9" fmla="*/ 3334 h 138"/>
                <a:gd name="T10" fmla="*/ 136 w 112"/>
                <a:gd name="T11" fmla="*/ 1214 h 138"/>
                <a:gd name="T12" fmla="*/ 1177 w 112"/>
                <a:gd name="T13" fmla="*/ 84 h 138"/>
                <a:gd name="T14" fmla="*/ 2618 w 112"/>
                <a:gd name="T15" fmla="*/ 492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80"/>
                  </a:cubicBezTo>
                  <a:cubicBezTo>
                    <a:pt x="6" y="63"/>
                    <a:pt x="0" y="46"/>
                    <a:pt x="3" y="29"/>
                  </a:cubicBezTo>
                  <a:cubicBezTo>
                    <a:pt x="7" y="12"/>
                    <a:pt x="17" y="5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92"/>
            <p:cNvSpPr>
              <a:spLocks/>
            </p:cNvSpPr>
            <p:nvPr userDrawn="1"/>
          </p:nvSpPr>
          <p:spPr bwMode="auto">
            <a:xfrm>
              <a:off x="1603" y="3766"/>
              <a:ext cx="209" cy="256"/>
            </a:xfrm>
            <a:custGeom>
              <a:avLst/>
              <a:gdLst>
                <a:gd name="T0" fmla="*/ 4576 w 112"/>
                <a:gd name="T1" fmla="*/ 4725 h 138"/>
                <a:gd name="T2" fmla="*/ 3663 w 112"/>
                <a:gd name="T3" fmla="*/ 5497 h 138"/>
                <a:gd name="T4" fmla="*/ 2489 w 112"/>
                <a:gd name="T5" fmla="*/ 5376 h 138"/>
                <a:gd name="T6" fmla="*/ 1469 w 112"/>
                <a:gd name="T7" fmla="*/ 4615 h 138"/>
                <a:gd name="T8" fmla="*/ 547 w 112"/>
                <a:gd name="T9" fmla="*/ 3232 h 138"/>
                <a:gd name="T10" fmla="*/ 136 w 112"/>
                <a:gd name="T11" fmla="*/ 1135 h 138"/>
                <a:gd name="T12" fmla="*/ 1177 w 112"/>
                <a:gd name="T13" fmla="*/ 83 h 138"/>
                <a:gd name="T14" fmla="*/ 2618 w 112"/>
                <a:gd name="T15" fmla="*/ 486 h 138"/>
                <a:gd name="T16" fmla="*/ 3663 w 112"/>
                <a:gd name="T17" fmla="*/ 1469 h 138"/>
                <a:gd name="T18" fmla="*/ 4680 w 112"/>
                <a:gd name="T19" fmla="*/ 4001 h 138"/>
                <a:gd name="T20" fmla="*/ 4576 w 112"/>
                <a:gd name="T21" fmla="*/ 4725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5" y="128"/>
                    <a:pt x="98" y="133"/>
                    <a:pt x="87" y="135"/>
                  </a:cubicBezTo>
                  <a:cubicBezTo>
                    <a:pt x="76" y="138"/>
                    <a:pt x="70" y="138"/>
                    <a:pt x="59" y="132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30" y="106"/>
                    <a:pt x="20" y="97"/>
                    <a:pt x="13" y="79"/>
                  </a:cubicBezTo>
                  <a:cubicBezTo>
                    <a:pt x="6" y="63"/>
                    <a:pt x="0" y="46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5"/>
                    <a:pt x="62" y="12"/>
                  </a:cubicBezTo>
                  <a:cubicBezTo>
                    <a:pt x="71" y="20"/>
                    <a:pt x="80" y="28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10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93"/>
            <p:cNvSpPr>
              <a:spLocks/>
            </p:cNvSpPr>
            <p:nvPr userDrawn="1"/>
          </p:nvSpPr>
          <p:spPr bwMode="auto">
            <a:xfrm>
              <a:off x="1603" y="4017"/>
              <a:ext cx="209" cy="257"/>
            </a:xfrm>
            <a:custGeom>
              <a:avLst/>
              <a:gdLst>
                <a:gd name="T0" fmla="*/ 4576 w 112"/>
                <a:gd name="T1" fmla="*/ 4838 h 138"/>
                <a:gd name="T2" fmla="*/ 3663 w 112"/>
                <a:gd name="T3" fmla="*/ 5619 h 138"/>
                <a:gd name="T4" fmla="*/ 2489 w 112"/>
                <a:gd name="T5" fmla="*/ 5458 h 138"/>
                <a:gd name="T6" fmla="*/ 1469 w 112"/>
                <a:gd name="T7" fmla="*/ 4702 h 138"/>
                <a:gd name="T8" fmla="*/ 547 w 112"/>
                <a:gd name="T9" fmla="*/ 3294 h 138"/>
                <a:gd name="T10" fmla="*/ 136 w 112"/>
                <a:gd name="T11" fmla="*/ 1170 h 138"/>
                <a:gd name="T12" fmla="*/ 1177 w 112"/>
                <a:gd name="T13" fmla="*/ 84 h 138"/>
                <a:gd name="T14" fmla="*/ 2618 w 112"/>
                <a:gd name="T15" fmla="*/ 447 h 138"/>
                <a:gd name="T16" fmla="*/ 3663 w 112"/>
                <a:gd name="T17" fmla="*/ 1505 h 138"/>
                <a:gd name="T18" fmla="*/ 4680 w 112"/>
                <a:gd name="T19" fmla="*/ 4103 h 138"/>
                <a:gd name="T20" fmla="*/ 4576 w 112"/>
                <a:gd name="T21" fmla="*/ 4838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08" y="116"/>
                  </a:moveTo>
                  <a:cubicBezTo>
                    <a:pt x="104" y="128"/>
                    <a:pt x="98" y="133"/>
                    <a:pt x="87" y="135"/>
                  </a:cubicBezTo>
                  <a:cubicBezTo>
                    <a:pt x="76" y="138"/>
                    <a:pt x="70" y="137"/>
                    <a:pt x="59" y="131"/>
                  </a:cubicBezTo>
                  <a:cubicBezTo>
                    <a:pt x="48" y="126"/>
                    <a:pt x="41" y="121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4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20"/>
                    <a:pt x="80" y="29"/>
                    <a:pt x="87" y="36"/>
                  </a:cubicBezTo>
                  <a:cubicBezTo>
                    <a:pt x="98" y="49"/>
                    <a:pt x="112" y="76"/>
                    <a:pt x="111" y="98"/>
                  </a:cubicBezTo>
                  <a:cubicBezTo>
                    <a:pt x="110" y="104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94"/>
            <p:cNvSpPr>
              <a:spLocks/>
            </p:cNvSpPr>
            <p:nvPr userDrawn="1"/>
          </p:nvSpPr>
          <p:spPr bwMode="auto">
            <a:xfrm>
              <a:off x="1542" y="2808"/>
              <a:ext cx="67" cy="247"/>
            </a:xfrm>
            <a:custGeom>
              <a:avLst/>
              <a:gdLst>
                <a:gd name="T0" fmla="*/ 824 w 36"/>
                <a:gd name="T1" fmla="*/ 418 h 133"/>
                <a:gd name="T2" fmla="*/ 1070 w 36"/>
                <a:gd name="T3" fmla="*/ 2346 h 133"/>
                <a:gd name="T4" fmla="*/ 1452 w 36"/>
                <a:gd name="T5" fmla="*/ 4459 h 133"/>
                <a:gd name="T6" fmla="*/ 1115 w 36"/>
                <a:gd name="T7" fmla="*/ 5328 h 133"/>
                <a:gd name="T8" fmla="*/ 824 w 36"/>
                <a:gd name="T9" fmla="*/ 5412 h 133"/>
                <a:gd name="T10" fmla="*/ 337 w 36"/>
                <a:gd name="T11" fmla="*/ 4639 h 133"/>
                <a:gd name="T12" fmla="*/ 45 w 36"/>
                <a:gd name="T13" fmla="*/ 2676 h 133"/>
                <a:gd name="T14" fmla="*/ 84 w 36"/>
                <a:gd name="T15" fmla="*/ 858 h 133"/>
                <a:gd name="T16" fmla="*/ 238 w 36"/>
                <a:gd name="T17" fmla="*/ 84 h 133"/>
                <a:gd name="T18" fmla="*/ 488 w 36"/>
                <a:gd name="T19" fmla="*/ 45 h 133"/>
                <a:gd name="T20" fmla="*/ 824 w 36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4" y="40"/>
                    <a:pt x="26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4" y="133"/>
                    <a:pt x="21" y="133"/>
                    <a:pt x="20" y="132"/>
                  </a:cubicBezTo>
                  <a:cubicBezTo>
                    <a:pt x="14" y="130"/>
                    <a:pt x="9" y="127"/>
                    <a:pt x="8" y="113"/>
                  </a:cubicBezTo>
                  <a:cubicBezTo>
                    <a:pt x="6" y="98"/>
                    <a:pt x="2" y="82"/>
                    <a:pt x="1" y="65"/>
                  </a:cubicBezTo>
                  <a:cubicBezTo>
                    <a:pt x="1" y="48"/>
                    <a:pt x="0" y="39"/>
                    <a:pt x="2" y="21"/>
                  </a:cubicBezTo>
                  <a:cubicBezTo>
                    <a:pt x="3" y="12"/>
                    <a:pt x="4" y="6"/>
                    <a:pt x="6" y="2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95"/>
            <p:cNvSpPr>
              <a:spLocks/>
            </p:cNvSpPr>
            <p:nvPr userDrawn="1"/>
          </p:nvSpPr>
          <p:spPr bwMode="auto">
            <a:xfrm>
              <a:off x="1540" y="3055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3" y="134"/>
                    <a:pt x="21" y="134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96"/>
            <p:cNvSpPr>
              <a:spLocks/>
            </p:cNvSpPr>
            <p:nvPr userDrawn="1"/>
          </p:nvSpPr>
          <p:spPr bwMode="auto">
            <a:xfrm>
              <a:off x="1540" y="3304"/>
              <a:ext cx="67" cy="248"/>
            </a:xfrm>
            <a:custGeom>
              <a:avLst/>
              <a:gdLst>
                <a:gd name="T0" fmla="*/ 824 w 36"/>
                <a:gd name="T1" fmla="*/ 421 h 133"/>
                <a:gd name="T2" fmla="*/ 1046 w 36"/>
                <a:gd name="T3" fmla="*/ 2392 h 133"/>
                <a:gd name="T4" fmla="*/ 1452 w 36"/>
                <a:gd name="T5" fmla="*/ 4583 h 133"/>
                <a:gd name="T6" fmla="*/ 1115 w 36"/>
                <a:gd name="T7" fmla="*/ 5452 h 133"/>
                <a:gd name="T8" fmla="*/ 824 w 36"/>
                <a:gd name="T9" fmla="*/ 5581 h 133"/>
                <a:gd name="T10" fmla="*/ 290 w 36"/>
                <a:gd name="T11" fmla="*/ 4753 h 133"/>
                <a:gd name="T12" fmla="*/ 45 w 36"/>
                <a:gd name="T13" fmla="*/ 2730 h 133"/>
                <a:gd name="T14" fmla="*/ 84 w 36"/>
                <a:gd name="T15" fmla="*/ 884 h 133"/>
                <a:gd name="T16" fmla="*/ 238 w 36"/>
                <a:gd name="T17" fmla="*/ 136 h 133"/>
                <a:gd name="T18" fmla="*/ 488 w 36"/>
                <a:gd name="T19" fmla="*/ 45 h 133"/>
                <a:gd name="T20" fmla="*/ 824 w 36"/>
                <a:gd name="T21" fmla="*/ 421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0" y="10"/>
                  </a:moveTo>
                  <a:cubicBezTo>
                    <a:pt x="22" y="24"/>
                    <a:pt x="23" y="40"/>
                    <a:pt x="25" y="57"/>
                  </a:cubicBezTo>
                  <a:cubicBezTo>
                    <a:pt x="30" y="84"/>
                    <a:pt x="34" y="100"/>
                    <a:pt x="35" y="109"/>
                  </a:cubicBezTo>
                  <a:cubicBezTo>
                    <a:pt x="36" y="118"/>
                    <a:pt x="34" y="125"/>
                    <a:pt x="27" y="130"/>
                  </a:cubicBezTo>
                  <a:cubicBezTo>
                    <a:pt x="23" y="133"/>
                    <a:pt x="21" y="133"/>
                    <a:pt x="20" y="133"/>
                  </a:cubicBezTo>
                  <a:cubicBezTo>
                    <a:pt x="14" y="130"/>
                    <a:pt x="9" y="127"/>
                    <a:pt x="7" y="113"/>
                  </a:cubicBezTo>
                  <a:cubicBezTo>
                    <a:pt x="5" y="98"/>
                    <a:pt x="2" y="81"/>
                    <a:pt x="1" y="65"/>
                  </a:cubicBezTo>
                  <a:cubicBezTo>
                    <a:pt x="0" y="48"/>
                    <a:pt x="0" y="40"/>
                    <a:pt x="2" y="21"/>
                  </a:cubicBezTo>
                  <a:cubicBezTo>
                    <a:pt x="3" y="12"/>
                    <a:pt x="4" y="6"/>
                    <a:pt x="6" y="3"/>
                  </a:cubicBezTo>
                  <a:cubicBezTo>
                    <a:pt x="6" y="1"/>
                    <a:pt x="7" y="0"/>
                    <a:pt x="12" y="1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97"/>
            <p:cNvSpPr>
              <a:spLocks/>
            </p:cNvSpPr>
            <p:nvPr userDrawn="1"/>
          </p:nvSpPr>
          <p:spPr bwMode="auto">
            <a:xfrm>
              <a:off x="1542" y="3552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70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337 w 36"/>
                <a:gd name="T11" fmla="*/ 4696 h 134"/>
                <a:gd name="T12" fmla="*/ 45 w 36"/>
                <a:gd name="T13" fmla="*/ 2735 h 134"/>
                <a:gd name="T14" fmla="*/ 84 w 36"/>
                <a:gd name="T15" fmla="*/ 905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4" y="41"/>
                    <a:pt x="26" y="57"/>
                  </a:cubicBezTo>
                  <a:cubicBezTo>
                    <a:pt x="30" y="85"/>
                    <a:pt x="34" y="100"/>
                    <a:pt x="35" y="110"/>
                  </a:cubicBezTo>
                  <a:cubicBezTo>
                    <a:pt x="36" y="119"/>
                    <a:pt x="34" y="125"/>
                    <a:pt x="27" y="131"/>
                  </a:cubicBezTo>
                  <a:cubicBezTo>
                    <a:pt x="24" y="134"/>
                    <a:pt x="21" y="134"/>
                    <a:pt x="20" y="133"/>
                  </a:cubicBezTo>
                  <a:cubicBezTo>
                    <a:pt x="14" y="131"/>
                    <a:pt x="9" y="127"/>
                    <a:pt x="8" y="114"/>
                  </a:cubicBezTo>
                  <a:cubicBezTo>
                    <a:pt x="6" y="99"/>
                    <a:pt x="2" y="82"/>
                    <a:pt x="1" y="66"/>
                  </a:cubicBezTo>
                  <a:cubicBezTo>
                    <a:pt x="1" y="49"/>
                    <a:pt x="0" y="40"/>
                    <a:pt x="2" y="22"/>
                  </a:cubicBezTo>
                  <a:cubicBezTo>
                    <a:pt x="3" y="13"/>
                    <a:pt x="4" y="7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98"/>
            <p:cNvSpPr>
              <a:spLocks/>
            </p:cNvSpPr>
            <p:nvPr userDrawn="1"/>
          </p:nvSpPr>
          <p:spPr bwMode="auto">
            <a:xfrm>
              <a:off x="1540" y="3803"/>
              <a:ext cx="67" cy="249"/>
            </a:xfrm>
            <a:custGeom>
              <a:avLst/>
              <a:gdLst>
                <a:gd name="T0" fmla="*/ 824 w 36"/>
                <a:gd name="T1" fmla="*/ 442 h 134"/>
                <a:gd name="T2" fmla="*/ 1046 w 36"/>
                <a:gd name="T3" fmla="*/ 2349 h 134"/>
                <a:gd name="T4" fmla="*/ 1452 w 36"/>
                <a:gd name="T5" fmla="*/ 4517 h 134"/>
                <a:gd name="T6" fmla="*/ 1115 w 36"/>
                <a:gd name="T7" fmla="*/ 5391 h 134"/>
                <a:gd name="T8" fmla="*/ 824 w 36"/>
                <a:gd name="T9" fmla="*/ 5472 h 134"/>
                <a:gd name="T10" fmla="*/ 290 w 36"/>
                <a:gd name="T11" fmla="*/ 4696 h 134"/>
                <a:gd name="T12" fmla="*/ 45 w 36"/>
                <a:gd name="T13" fmla="*/ 2683 h 134"/>
                <a:gd name="T14" fmla="*/ 84 w 36"/>
                <a:gd name="T15" fmla="*/ 860 h 134"/>
                <a:gd name="T16" fmla="*/ 238 w 36"/>
                <a:gd name="T17" fmla="*/ 128 h 134"/>
                <a:gd name="T18" fmla="*/ 488 w 36"/>
                <a:gd name="T19" fmla="*/ 84 h 134"/>
                <a:gd name="T20" fmla="*/ 824 w 36"/>
                <a:gd name="T21" fmla="*/ 442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0" y="11"/>
                  </a:moveTo>
                  <a:cubicBezTo>
                    <a:pt x="22" y="24"/>
                    <a:pt x="23" y="41"/>
                    <a:pt x="25" y="57"/>
                  </a:cubicBezTo>
                  <a:cubicBezTo>
                    <a:pt x="30" y="84"/>
                    <a:pt x="34" y="100"/>
                    <a:pt x="35" y="110"/>
                  </a:cubicBezTo>
                  <a:cubicBezTo>
                    <a:pt x="36" y="118"/>
                    <a:pt x="34" y="125"/>
                    <a:pt x="27" y="131"/>
                  </a:cubicBezTo>
                  <a:cubicBezTo>
                    <a:pt x="23" y="134"/>
                    <a:pt x="21" y="133"/>
                    <a:pt x="20" y="133"/>
                  </a:cubicBezTo>
                  <a:cubicBezTo>
                    <a:pt x="14" y="131"/>
                    <a:pt x="9" y="127"/>
                    <a:pt x="7" y="114"/>
                  </a:cubicBezTo>
                  <a:cubicBezTo>
                    <a:pt x="5" y="98"/>
                    <a:pt x="2" y="82"/>
                    <a:pt x="1" y="65"/>
                  </a:cubicBezTo>
                  <a:cubicBezTo>
                    <a:pt x="0" y="49"/>
                    <a:pt x="0" y="40"/>
                    <a:pt x="2" y="21"/>
                  </a:cubicBezTo>
                  <a:cubicBezTo>
                    <a:pt x="3" y="13"/>
                    <a:pt x="4" y="6"/>
                    <a:pt x="6" y="3"/>
                  </a:cubicBezTo>
                  <a:cubicBezTo>
                    <a:pt x="6" y="2"/>
                    <a:pt x="7" y="0"/>
                    <a:pt x="12" y="2"/>
                  </a:cubicBezTo>
                  <a:cubicBezTo>
                    <a:pt x="17" y="3"/>
                    <a:pt x="19" y="6"/>
                    <a:pt x="20" y="1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99"/>
            <p:cNvSpPr>
              <a:spLocks/>
            </p:cNvSpPr>
            <p:nvPr userDrawn="1"/>
          </p:nvSpPr>
          <p:spPr bwMode="auto">
            <a:xfrm>
              <a:off x="1543" y="4054"/>
              <a:ext cx="70" cy="247"/>
            </a:xfrm>
            <a:custGeom>
              <a:avLst/>
              <a:gdLst>
                <a:gd name="T0" fmla="*/ 919 w 37"/>
                <a:gd name="T1" fmla="*/ 418 h 133"/>
                <a:gd name="T2" fmla="*/ 1192 w 37"/>
                <a:gd name="T3" fmla="*/ 2346 h 133"/>
                <a:gd name="T4" fmla="*/ 1654 w 37"/>
                <a:gd name="T5" fmla="*/ 4507 h 133"/>
                <a:gd name="T6" fmla="*/ 1281 w 37"/>
                <a:gd name="T7" fmla="*/ 5328 h 133"/>
                <a:gd name="T8" fmla="*/ 919 w 37"/>
                <a:gd name="T9" fmla="*/ 5456 h 133"/>
                <a:gd name="T10" fmla="*/ 358 w 37"/>
                <a:gd name="T11" fmla="*/ 4639 h 133"/>
                <a:gd name="T12" fmla="*/ 53 w 37"/>
                <a:gd name="T13" fmla="*/ 2676 h 133"/>
                <a:gd name="T14" fmla="*/ 100 w 37"/>
                <a:gd name="T15" fmla="*/ 858 h 133"/>
                <a:gd name="T16" fmla="*/ 272 w 37"/>
                <a:gd name="T17" fmla="*/ 84 h 133"/>
                <a:gd name="T18" fmla="*/ 602 w 37"/>
                <a:gd name="T19" fmla="*/ 84 h 133"/>
                <a:gd name="T20" fmla="*/ 919 w 37"/>
                <a:gd name="T21" fmla="*/ 418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" h="133">
                  <a:moveTo>
                    <a:pt x="20" y="10"/>
                  </a:moveTo>
                  <a:cubicBezTo>
                    <a:pt x="23" y="24"/>
                    <a:pt x="24" y="41"/>
                    <a:pt x="26" y="57"/>
                  </a:cubicBezTo>
                  <a:cubicBezTo>
                    <a:pt x="30" y="84"/>
                    <a:pt x="34" y="100"/>
                    <a:pt x="36" y="110"/>
                  </a:cubicBezTo>
                  <a:cubicBezTo>
                    <a:pt x="37" y="118"/>
                    <a:pt x="35" y="125"/>
                    <a:pt x="28" y="130"/>
                  </a:cubicBezTo>
                  <a:cubicBezTo>
                    <a:pt x="24" y="133"/>
                    <a:pt x="22" y="133"/>
                    <a:pt x="20" y="133"/>
                  </a:cubicBezTo>
                  <a:cubicBezTo>
                    <a:pt x="15" y="130"/>
                    <a:pt x="10" y="126"/>
                    <a:pt x="8" y="113"/>
                  </a:cubicBezTo>
                  <a:cubicBezTo>
                    <a:pt x="6" y="98"/>
                    <a:pt x="3" y="81"/>
                    <a:pt x="1" y="65"/>
                  </a:cubicBezTo>
                  <a:cubicBezTo>
                    <a:pt x="1" y="49"/>
                    <a:pt x="0" y="40"/>
                    <a:pt x="2" y="21"/>
                  </a:cubicBezTo>
                  <a:cubicBezTo>
                    <a:pt x="3" y="12"/>
                    <a:pt x="5" y="6"/>
                    <a:pt x="6" y="2"/>
                  </a:cubicBezTo>
                  <a:cubicBezTo>
                    <a:pt x="7" y="1"/>
                    <a:pt x="7" y="0"/>
                    <a:pt x="13" y="2"/>
                  </a:cubicBezTo>
                  <a:cubicBezTo>
                    <a:pt x="17" y="3"/>
                    <a:pt x="19" y="6"/>
                    <a:pt x="20" y="1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100"/>
            <p:cNvSpPr>
              <a:spLocks/>
            </p:cNvSpPr>
            <p:nvPr userDrawn="1"/>
          </p:nvSpPr>
          <p:spPr bwMode="auto">
            <a:xfrm>
              <a:off x="1603" y="2268"/>
              <a:ext cx="209" cy="255"/>
            </a:xfrm>
            <a:custGeom>
              <a:avLst/>
              <a:gdLst>
                <a:gd name="T0" fmla="*/ 4576 w 112"/>
                <a:gd name="T1" fmla="*/ 4823 h 137"/>
                <a:gd name="T2" fmla="*/ 3663 w 112"/>
                <a:gd name="T3" fmla="*/ 5603 h 137"/>
                <a:gd name="T4" fmla="*/ 2489 w 112"/>
                <a:gd name="T5" fmla="*/ 5450 h 137"/>
                <a:gd name="T6" fmla="*/ 1469 w 112"/>
                <a:gd name="T7" fmla="*/ 4694 h 137"/>
                <a:gd name="T8" fmla="*/ 547 w 112"/>
                <a:gd name="T9" fmla="*/ 3287 h 137"/>
                <a:gd name="T10" fmla="*/ 136 w 112"/>
                <a:gd name="T11" fmla="*/ 1167 h 137"/>
                <a:gd name="T12" fmla="*/ 1177 w 112"/>
                <a:gd name="T13" fmla="*/ 84 h 137"/>
                <a:gd name="T14" fmla="*/ 2618 w 112"/>
                <a:gd name="T15" fmla="*/ 443 h 137"/>
                <a:gd name="T16" fmla="*/ 3663 w 112"/>
                <a:gd name="T17" fmla="*/ 1504 h 137"/>
                <a:gd name="T18" fmla="*/ 4391 w 112"/>
                <a:gd name="T19" fmla="*/ 2651 h 137"/>
                <a:gd name="T20" fmla="*/ 4680 w 112"/>
                <a:gd name="T21" fmla="*/ 4067 h 137"/>
                <a:gd name="T22" fmla="*/ 4576 w 112"/>
                <a:gd name="T23" fmla="*/ 4823 h 1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137">
                  <a:moveTo>
                    <a:pt x="108" y="116"/>
                  </a:moveTo>
                  <a:cubicBezTo>
                    <a:pt x="105" y="127"/>
                    <a:pt x="98" y="133"/>
                    <a:pt x="87" y="135"/>
                  </a:cubicBezTo>
                  <a:cubicBezTo>
                    <a:pt x="76" y="137"/>
                    <a:pt x="70" y="137"/>
                    <a:pt x="59" y="131"/>
                  </a:cubicBezTo>
                  <a:cubicBezTo>
                    <a:pt x="48" y="125"/>
                    <a:pt x="41" y="120"/>
                    <a:pt x="35" y="113"/>
                  </a:cubicBezTo>
                  <a:cubicBezTo>
                    <a:pt x="29" y="105"/>
                    <a:pt x="20" y="96"/>
                    <a:pt x="13" y="79"/>
                  </a:cubicBezTo>
                  <a:cubicBezTo>
                    <a:pt x="6" y="63"/>
                    <a:pt x="0" y="45"/>
                    <a:pt x="3" y="28"/>
                  </a:cubicBezTo>
                  <a:cubicBezTo>
                    <a:pt x="7" y="12"/>
                    <a:pt x="17" y="4"/>
                    <a:pt x="28" y="2"/>
                  </a:cubicBezTo>
                  <a:cubicBezTo>
                    <a:pt x="39" y="0"/>
                    <a:pt x="55" y="4"/>
                    <a:pt x="62" y="11"/>
                  </a:cubicBezTo>
                  <a:cubicBezTo>
                    <a:pt x="71" y="19"/>
                    <a:pt x="80" y="28"/>
                    <a:pt x="87" y="36"/>
                  </a:cubicBezTo>
                  <a:cubicBezTo>
                    <a:pt x="92" y="42"/>
                    <a:pt x="99" y="53"/>
                    <a:pt x="104" y="64"/>
                  </a:cubicBezTo>
                  <a:cubicBezTo>
                    <a:pt x="109" y="75"/>
                    <a:pt x="112" y="87"/>
                    <a:pt x="111" y="98"/>
                  </a:cubicBezTo>
                  <a:cubicBezTo>
                    <a:pt x="110" y="103"/>
                    <a:pt x="109" y="109"/>
                    <a:pt x="108" y="116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101"/>
            <p:cNvSpPr>
              <a:spLocks/>
            </p:cNvSpPr>
            <p:nvPr userDrawn="1"/>
          </p:nvSpPr>
          <p:spPr bwMode="auto">
            <a:xfrm>
              <a:off x="2095" y="2665"/>
              <a:ext cx="269" cy="245"/>
            </a:xfrm>
            <a:custGeom>
              <a:avLst/>
              <a:gdLst>
                <a:gd name="T0" fmla="*/ 2963 w 145"/>
                <a:gd name="T1" fmla="*/ 156 h 132"/>
                <a:gd name="T2" fmla="*/ 4527 w 145"/>
                <a:gd name="T3" fmla="*/ 84 h 132"/>
                <a:gd name="T4" fmla="*/ 5579 w 145"/>
                <a:gd name="T5" fmla="*/ 724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776 h 132"/>
                <a:gd name="T22" fmla="*/ 2202 w 145"/>
                <a:gd name="T23" fmla="*/ 418 h 132"/>
                <a:gd name="T24" fmla="*/ 2963 w 145"/>
                <a:gd name="T25" fmla="*/ 156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102"/>
            <p:cNvSpPr>
              <a:spLocks/>
            </p:cNvSpPr>
            <p:nvPr userDrawn="1"/>
          </p:nvSpPr>
          <p:spPr bwMode="auto">
            <a:xfrm>
              <a:off x="2565" y="2285"/>
              <a:ext cx="85" cy="273"/>
            </a:xfrm>
            <a:custGeom>
              <a:avLst/>
              <a:gdLst>
                <a:gd name="T0" fmla="*/ 1116 w 46"/>
                <a:gd name="T1" fmla="*/ 156 h 147"/>
                <a:gd name="T2" fmla="*/ 1748 w 46"/>
                <a:gd name="T3" fmla="*/ 1151 h 147"/>
                <a:gd name="T4" fmla="*/ 1748 w 46"/>
                <a:gd name="T5" fmla="*/ 2958 h 147"/>
                <a:gd name="T6" fmla="*/ 1502 w 46"/>
                <a:gd name="T7" fmla="*/ 4970 h 147"/>
                <a:gd name="T8" fmla="*/ 922 w 46"/>
                <a:gd name="T9" fmla="*/ 5898 h 147"/>
                <a:gd name="T10" fmla="*/ 126 w 46"/>
                <a:gd name="T11" fmla="*/ 5328 h 147"/>
                <a:gd name="T12" fmla="*/ 150 w 46"/>
                <a:gd name="T13" fmla="*/ 4149 h 147"/>
                <a:gd name="T14" fmla="*/ 431 w 46"/>
                <a:gd name="T15" fmla="*/ 2580 h 147"/>
                <a:gd name="T16" fmla="*/ 662 w 46"/>
                <a:gd name="T17" fmla="*/ 665 h 147"/>
                <a:gd name="T18" fmla="*/ 1116 w 46"/>
                <a:gd name="T19" fmla="*/ 156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147">
                  <a:moveTo>
                    <a:pt x="28" y="4"/>
                  </a:moveTo>
                  <a:cubicBezTo>
                    <a:pt x="40" y="0"/>
                    <a:pt x="42" y="9"/>
                    <a:pt x="44" y="28"/>
                  </a:cubicBezTo>
                  <a:cubicBezTo>
                    <a:pt x="46" y="46"/>
                    <a:pt x="45" y="55"/>
                    <a:pt x="44" y="72"/>
                  </a:cubicBezTo>
                  <a:cubicBezTo>
                    <a:pt x="44" y="89"/>
                    <a:pt x="40" y="106"/>
                    <a:pt x="38" y="121"/>
                  </a:cubicBezTo>
                  <a:cubicBezTo>
                    <a:pt x="36" y="136"/>
                    <a:pt x="30" y="141"/>
                    <a:pt x="23" y="144"/>
                  </a:cubicBezTo>
                  <a:cubicBezTo>
                    <a:pt x="16" y="147"/>
                    <a:pt x="5" y="138"/>
                    <a:pt x="3" y="130"/>
                  </a:cubicBezTo>
                  <a:cubicBezTo>
                    <a:pt x="0" y="122"/>
                    <a:pt x="1" y="111"/>
                    <a:pt x="4" y="101"/>
                  </a:cubicBezTo>
                  <a:cubicBezTo>
                    <a:pt x="7" y="90"/>
                    <a:pt x="9" y="78"/>
                    <a:pt x="11" y="63"/>
                  </a:cubicBezTo>
                  <a:cubicBezTo>
                    <a:pt x="13" y="47"/>
                    <a:pt x="14" y="30"/>
                    <a:pt x="17" y="16"/>
                  </a:cubicBezTo>
                  <a:cubicBezTo>
                    <a:pt x="18" y="10"/>
                    <a:pt x="22" y="6"/>
                    <a:pt x="28" y="4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103"/>
            <p:cNvSpPr>
              <a:spLocks/>
            </p:cNvSpPr>
            <p:nvPr userDrawn="1"/>
          </p:nvSpPr>
          <p:spPr bwMode="auto">
            <a:xfrm>
              <a:off x="2578" y="2019"/>
              <a:ext cx="72" cy="287"/>
            </a:xfrm>
            <a:custGeom>
              <a:avLst/>
              <a:gdLst>
                <a:gd name="T0" fmla="*/ 838 w 39"/>
                <a:gd name="T1" fmla="*/ 45 h 154"/>
                <a:gd name="T2" fmla="*/ 1115 w 39"/>
                <a:gd name="T3" fmla="*/ 84 h 154"/>
                <a:gd name="T4" fmla="*/ 1398 w 39"/>
                <a:gd name="T5" fmla="*/ 1073 h 154"/>
                <a:gd name="T6" fmla="*/ 1466 w 39"/>
                <a:gd name="T7" fmla="*/ 3547 h 154"/>
                <a:gd name="T8" fmla="*/ 1346 w 39"/>
                <a:gd name="T9" fmla="*/ 4706 h 154"/>
                <a:gd name="T10" fmla="*/ 906 w 39"/>
                <a:gd name="T11" fmla="*/ 6161 h 154"/>
                <a:gd name="T12" fmla="*/ 327 w 39"/>
                <a:gd name="T13" fmla="*/ 6245 h 154"/>
                <a:gd name="T14" fmla="*/ 0 w 39"/>
                <a:gd name="T15" fmla="*/ 5336 h 154"/>
                <a:gd name="T16" fmla="*/ 233 w 39"/>
                <a:gd name="T17" fmla="*/ 3438 h 154"/>
                <a:gd name="T18" fmla="*/ 476 w 39"/>
                <a:gd name="T19" fmla="*/ 1215 h 154"/>
                <a:gd name="T20" fmla="*/ 476 w 39"/>
                <a:gd name="T21" fmla="*/ 494 h 154"/>
                <a:gd name="T22" fmla="*/ 838 w 39"/>
                <a:gd name="T23" fmla="*/ 45 h 1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54">
                  <a:moveTo>
                    <a:pt x="21" y="1"/>
                  </a:moveTo>
                  <a:cubicBezTo>
                    <a:pt x="25" y="0"/>
                    <a:pt x="27" y="1"/>
                    <a:pt x="28" y="2"/>
                  </a:cubicBezTo>
                  <a:cubicBezTo>
                    <a:pt x="33" y="8"/>
                    <a:pt x="33" y="15"/>
                    <a:pt x="35" y="26"/>
                  </a:cubicBezTo>
                  <a:cubicBezTo>
                    <a:pt x="38" y="42"/>
                    <a:pt x="39" y="59"/>
                    <a:pt x="37" y="85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2" y="129"/>
                    <a:pt x="29" y="139"/>
                    <a:pt x="23" y="147"/>
                  </a:cubicBezTo>
                  <a:cubicBezTo>
                    <a:pt x="18" y="153"/>
                    <a:pt x="15" y="154"/>
                    <a:pt x="8" y="149"/>
                  </a:cubicBezTo>
                  <a:cubicBezTo>
                    <a:pt x="1" y="143"/>
                    <a:pt x="0" y="136"/>
                    <a:pt x="0" y="127"/>
                  </a:cubicBezTo>
                  <a:cubicBezTo>
                    <a:pt x="0" y="117"/>
                    <a:pt x="2" y="104"/>
                    <a:pt x="6" y="82"/>
                  </a:cubicBezTo>
                  <a:cubicBezTo>
                    <a:pt x="10" y="61"/>
                    <a:pt x="12" y="41"/>
                    <a:pt x="12" y="2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6"/>
                    <a:pt x="14" y="2"/>
                    <a:pt x="21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104"/>
            <p:cNvSpPr>
              <a:spLocks/>
            </p:cNvSpPr>
            <p:nvPr userDrawn="1"/>
          </p:nvSpPr>
          <p:spPr bwMode="auto">
            <a:xfrm>
              <a:off x="2573" y="2554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8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1"/>
                    <a:pt x="13" y="24"/>
                    <a:pt x="16" y="10"/>
                  </a:cubicBezTo>
                  <a:cubicBezTo>
                    <a:pt x="17" y="5"/>
                    <a:pt x="20" y="3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105"/>
            <p:cNvSpPr>
              <a:spLocks/>
            </p:cNvSpPr>
            <p:nvPr userDrawn="1"/>
          </p:nvSpPr>
          <p:spPr bwMode="auto">
            <a:xfrm>
              <a:off x="2095" y="2417"/>
              <a:ext cx="269" cy="245"/>
            </a:xfrm>
            <a:custGeom>
              <a:avLst/>
              <a:gdLst>
                <a:gd name="T0" fmla="*/ 2963 w 145"/>
                <a:gd name="T1" fmla="*/ 204 h 132"/>
                <a:gd name="T2" fmla="*/ 4527 w 145"/>
                <a:gd name="T3" fmla="*/ 84 h 132"/>
                <a:gd name="T4" fmla="*/ 5579 w 145"/>
                <a:gd name="T5" fmla="*/ 776 h 132"/>
                <a:gd name="T6" fmla="*/ 5860 w 145"/>
                <a:gd name="T7" fmla="*/ 2160 h 132"/>
                <a:gd name="T8" fmla="*/ 5779 w 145"/>
                <a:gd name="T9" fmla="*/ 3063 h 132"/>
                <a:gd name="T10" fmla="*/ 5139 w 145"/>
                <a:gd name="T11" fmla="*/ 4378 h 132"/>
                <a:gd name="T12" fmla="*/ 3907 w 145"/>
                <a:gd name="T13" fmla="*/ 5019 h 132"/>
                <a:gd name="T14" fmla="*/ 2202 w 145"/>
                <a:gd name="T15" fmla="*/ 5353 h 132"/>
                <a:gd name="T16" fmla="*/ 531 w 145"/>
                <a:gd name="T17" fmla="*/ 4661 h 132"/>
                <a:gd name="T18" fmla="*/ 202 w 145"/>
                <a:gd name="T19" fmla="*/ 2495 h 132"/>
                <a:gd name="T20" fmla="*/ 1388 w 145"/>
                <a:gd name="T21" fmla="*/ 820 h 132"/>
                <a:gd name="T22" fmla="*/ 2202 w 145"/>
                <a:gd name="T23" fmla="*/ 418 h 132"/>
                <a:gd name="T24" fmla="*/ 2963 w 145"/>
                <a:gd name="T25" fmla="*/ 204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1"/>
                    <a:pt x="134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1"/>
                  </a:cubicBezTo>
                  <a:cubicBezTo>
                    <a:pt x="9" y="39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106"/>
            <p:cNvSpPr>
              <a:spLocks/>
            </p:cNvSpPr>
            <p:nvPr userDrawn="1"/>
          </p:nvSpPr>
          <p:spPr bwMode="auto">
            <a:xfrm>
              <a:off x="2095" y="3159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45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52 h 132"/>
                <a:gd name="T12" fmla="*/ 3907 w 145"/>
                <a:gd name="T13" fmla="*/ 5103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157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5" y="0"/>
                    <a:pt x="101" y="0"/>
                    <a:pt x="111" y="1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6"/>
                  </a:cubicBezTo>
                  <a:cubicBezTo>
                    <a:pt x="117" y="113"/>
                    <a:pt x="108" y="120"/>
                    <a:pt x="96" y="122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7"/>
                    <a:pt x="34" y="19"/>
                  </a:cubicBezTo>
                  <a:cubicBezTo>
                    <a:pt x="41" y="14"/>
                    <a:pt x="47" y="11"/>
                    <a:pt x="54" y="10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107"/>
            <p:cNvSpPr>
              <a:spLocks/>
            </p:cNvSpPr>
            <p:nvPr userDrawn="1"/>
          </p:nvSpPr>
          <p:spPr bwMode="auto">
            <a:xfrm>
              <a:off x="2095" y="2912"/>
              <a:ext cx="269" cy="246"/>
            </a:xfrm>
            <a:custGeom>
              <a:avLst/>
              <a:gdLst>
                <a:gd name="T0" fmla="*/ 2963 w 145"/>
                <a:gd name="T1" fmla="*/ 157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557 h 132"/>
                <a:gd name="T20" fmla="*/ 1388 w 145"/>
                <a:gd name="T21" fmla="*/ 785 h 132"/>
                <a:gd name="T22" fmla="*/ 2202 w 145"/>
                <a:gd name="T23" fmla="*/ 421 h 132"/>
                <a:gd name="T24" fmla="*/ 2950 w 145"/>
                <a:gd name="T25" fmla="*/ 209 h 132"/>
                <a:gd name="T26" fmla="*/ 2963 w 145"/>
                <a:gd name="T27" fmla="*/ 157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5" h="132">
                  <a:moveTo>
                    <a:pt x="73" y="4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3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6"/>
                    <a:pt x="142" y="75"/>
                  </a:cubicBezTo>
                  <a:cubicBezTo>
                    <a:pt x="139" y="91"/>
                    <a:pt x="135" y="101"/>
                    <a:pt x="126" y="107"/>
                  </a:cubicBezTo>
                  <a:cubicBezTo>
                    <a:pt x="117" y="113"/>
                    <a:pt x="108" y="120"/>
                    <a:pt x="96" y="123"/>
                  </a:cubicBezTo>
                  <a:cubicBezTo>
                    <a:pt x="83" y="125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3"/>
                    <a:pt x="5" y="61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cubicBezTo>
                    <a:pt x="72" y="5"/>
                    <a:pt x="72" y="5"/>
                    <a:pt x="72" y="5"/>
                  </a:cubicBezTo>
                  <a:lnTo>
                    <a:pt x="73" y="4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108"/>
            <p:cNvSpPr>
              <a:spLocks/>
            </p:cNvSpPr>
            <p:nvPr userDrawn="1"/>
          </p:nvSpPr>
          <p:spPr bwMode="auto">
            <a:xfrm>
              <a:off x="2095" y="3652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5" y="101"/>
                    <a:pt x="126" y="107"/>
                  </a:cubicBezTo>
                  <a:cubicBezTo>
                    <a:pt x="117" y="114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109"/>
            <p:cNvSpPr>
              <a:spLocks/>
            </p:cNvSpPr>
            <p:nvPr userDrawn="1"/>
          </p:nvSpPr>
          <p:spPr bwMode="auto">
            <a:xfrm>
              <a:off x="2095" y="3405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85 h 132"/>
                <a:gd name="T6" fmla="*/ 5860 w 145"/>
                <a:gd name="T7" fmla="*/ 2264 h 132"/>
                <a:gd name="T8" fmla="*/ 5779 w 145"/>
                <a:gd name="T9" fmla="*/ 3146 h 132"/>
                <a:gd name="T10" fmla="*/ 5139 w 145"/>
                <a:gd name="T11" fmla="*/ 4525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818 h 132"/>
                <a:gd name="T18" fmla="*/ 202 w 145"/>
                <a:gd name="T19" fmla="*/ 2609 h 132"/>
                <a:gd name="T20" fmla="*/ 1388 w 145"/>
                <a:gd name="T21" fmla="*/ 833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5" y="1"/>
                    <a:pt x="101" y="0"/>
                    <a:pt x="111" y="2"/>
                  </a:cubicBezTo>
                  <a:cubicBezTo>
                    <a:pt x="121" y="4"/>
                    <a:pt x="133" y="12"/>
                    <a:pt x="137" y="19"/>
                  </a:cubicBezTo>
                  <a:cubicBezTo>
                    <a:pt x="141" y="27"/>
                    <a:pt x="143" y="41"/>
                    <a:pt x="144" y="54"/>
                  </a:cubicBezTo>
                  <a:cubicBezTo>
                    <a:pt x="145" y="60"/>
                    <a:pt x="144" y="67"/>
                    <a:pt x="142" y="75"/>
                  </a:cubicBezTo>
                  <a:cubicBezTo>
                    <a:pt x="139" y="92"/>
                    <a:pt x="134" y="102"/>
                    <a:pt x="126" y="108"/>
                  </a:cubicBezTo>
                  <a:cubicBezTo>
                    <a:pt x="117" y="114"/>
                    <a:pt x="108" y="121"/>
                    <a:pt x="96" y="123"/>
                  </a:cubicBezTo>
                  <a:cubicBezTo>
                    <a:pt x="84" y="126"/>
                    <a:pt x="72" y="131"/>
                    <a:pt x="54" y="131"/>
                  </a:cubicBezTo>
                  <a:cubicBezTo>
                    <a:pt x="38" y="132"/>
                    <a:pt x="25" y="130"/>
                    <a:pt x="13" y="115"/>
                  </a:cubicBezTo>
                  <a:cubicBezTo>
                    <a:pt x="0" y="99"/>
                    <a:pt x="0" y="84"/>
                    <a:pt x="5" y="62"/>
                  </a:cubicBezTo>
                  <a:cubicBezTo>
                    <a:pt x="9" y="40"/>
                    <a:pt x="20" y="28"/>
                    <a:pt x="34" y="20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Freeform 110"/>
            <p:cNvSpPr>
              <a:spLocks/>
            </p:cNvSpPr>
            <p:nvPr userDrawn="1"/>
          </p:nvSpPr>
          <p:spPr bwMode="auto">
            <a:xfrm>
              <a:off x="2095" y="3899"/>
              <a:ext cx="269" cy="246"/>
            </a:xfrm>
            <a:custGeom>
              <a:avLst/>
              <a:gdLst>
                <a:gd name="T0" fmla="*/ 2963 w 145"/>
                <a:gd name="T1" fmla="*/ 209 h 132"/>
                <a:gd name="T2" fmla="*/ 4527 w 145"/>
                <a:gd name="T3" fmla="*/ 84 h 132"/>
                <a:gd name="T4" fmla="*/ 5579 w 145"/>
                <a:gd name="T5" fmla="*/ 757 h 132"/>
                <a:gd name="T6" fmla="*/ 5860 w 145"/>
                <a:gd name="T7" fmla="*/ 2233 h 132"/>
                <a:gd name="T8" fmla="*/ 5779 w 145"/>
                <a:gd name="T9" fmla="*/ 3146 h 132"/>
                <a:gd name="T10" fmla="*/ 5139 w 145"/>
                <a:gd name="T11" fmla="*/ 4473 h 132"/>
                <a:gd name="T12" fmla="*/ 3907 w 145"/>
                <a:gd name="T13" fmla="*/ 5151 h 132"/>
                <a:gd name="T14" fmla="*/ 2202 w 145"/>
                <a:gd name="T15" fmla="*/ 5488 h 132"/>
                <a:gd name="T16" fmla="*/ 531 w 145"/>
                <a:gd name="T17" fmla="*/ 4765 h 132"/>
                <a:gd name="T18" fmla="*/ 202 w 145"/>
                <a:gd name="T19" fmla="*/ 2609 h 132"/>
                <a:gd name="T20" fmla="*/ 1388 w 145"/>
                <a:gd name="T21" fmla="*/ 785 h 132"/>
                <a:gd name="T22" fmla="*/ 2202 w 145"/>
                <a:gd name="T23" fmla="*/ 421 h 132"/>
                <a:gd name="T24" fmla="*/ 2963 w 145"/>
                <a:gd name="T25" fmla="*/ 209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32">
                  <a:moveTo>
                    <a:pt x="73" y="5"/>
                  </a:moveTo>
                  <a:cubicBezTo>
                    <a:pt x="86" y="1"/>
                    <a:pt x="101" y="0"/>
                    <a:pt x="111" y="2"/>
                  </a:cubicBezTo>
                  <a:cubicBezTo>
                    <a:pt x="121" y="4"/>
                    <a:pt x="133" y="11"/>
                    <a:pt x="137" y="18"/>
                  </a:cubicBezTo>
                  <a:cubicBezTo>
                    <a:pt x="141" y="26"/>
                    <a:pt x="143" y="41"/>
                    <a:pt x="144" y="53"/>
                  </a:cubicBezTo>
                  <a:cubicBezTo>
                    <a:pt x="145" y="59"/>
                    <a:pt x="144" y="67"/>
                    <a:pt x="142" y="75"/>
                  </a:cubicBezTo>
                  <a:cubicBezTo>
                    <a:pt x="139" y="92"/>
                    <a:pt x="134" y="101"/>
                    <a:pt x="126" y="107"/>
                  </a:cubicBezTo>
                  <a:cubicBezTo>
                    <a:pt x="118" y="113"/>
                    <a:pt x="108" y="120"/>
                    <a:pt x="96" y="123"/>
                  </a:cubicBezTo>
                  <a:cubicBezTo>
                    <a:pt x="83" y="126"/>
                    <a:pt x="72" y="130"/>
                    <a:pt x="54" y="131"/>
                  </a:cubicBezTo>
                  <a:cubicBezTo>
                    <a:pt x="38" y="132"/>
                    <a:pt x="25" y="130"/>
                    <a:pt x="13" y="114"/>
                  </a:cubicBezTo>
                  <a:cubicBezTo>
                    <a:pt x="0" y="98"/>
                    <a:pt x="0" y="84"/>
                    <a:pt x="5" y="62"/>
                  </a:cubicBezTo>
                  <a:cubicBezTo>
                    <a:pt x="9" y="39"/>
                    <a:pt x="20" y="28"/>
                    <a:pt x="34" y="19"/>
                  </a:cubicBezTo>
                  <a:cubicBezTo>
                    <a:pt x="41" y="15"/>
                    <a:pt x="47" y="12"/>
                    <a:pt x="54" y="10"/>
                  </a:cubicBezTo>
                  <a:lnTo>
                    <a:pt x="73" y="5"/>
                  </a:ln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Freeform 111"/>
            <p:cNvSpPr>
              <a:spLocks/>
            </p:cNvSpPr>
            <p:nvPr userDrawn="1"/>
          </p:nvSpPr>
          <p:spPr bwMode="auto">
            <a:xfrm>
              <a:off x="2369" y="2506"/>
              <a:ext cx="209" cy="259"/>
            </a:xfrm>
            <a:custGeom>
              <a:avLst/>
              <a:gdLst>
                <a:gd name="T0" fmla="*/ 45 w 112"/>
                <a:gd name="T1" fmla="*/ 4135 h 139"/>
                <a:gd name="T2" fmla="*/ 728 w 112"/>
                <a:gd name="T3" fmla="*/ 2052 h 139"/>
                <a:gd name="T4" fmla="*/ 1515 w 112"/>
                <a:gd name="T5" fmla="*/ 1062 h 139"/>
                <a:gd name="T6" fmla="*/ 2790 w 112"/>
                <a:gd name="T7" fmla="*/ 157 h 139"/>
                <a:gd name="T8" fmla="*/ 4186 w 112"/>
                <a:gd name="T9" fmla="*/ 494 h 139"/>
                <a:gd name="T10" fmla="*/ 4576 w 112"/>
                <a:gd name="T11" fmla="*/ 2292 h 139"/>
                <a:gd name="T12" fmla="*/ 3712 w 112"/>
                <a:gd name="T13" fmla="*/ 4187 h 139"/>
                <a:gd name="T14" fmla="*/ 2243 w 112"/>
                <a:gd name="T15" fmla="*/ 5569 h 139"/>
                <a:gd name="T16" fmla="*/ 1066 w 112"/>
                <a:gd name="T17" fmla="*/ 5679 h 139"/>
                <a:gd name="T18" fmla="*/ 157 w 112"/>
                <a:gd name="T19" fmla="*/ 4899 h 139"/>
                <a:gd name="T20" fmla="*/ 45 w 112"/>
                <a:gd name="T21" fmla="*/ 4135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80" y="0"/>
                    <a:pt x="90" y="3"/>
                    <a:pt x="99" y="12"/>
                  </a:cubicBezTo>
                  <a:cubicBezTo>
                    <a:pt x="109" y="20"/>
                    <a:pt x="112" y="38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4"/>
                    <a:pt x="71" y="123"/>
                    <a:pt x="53" y="133"/>
                  </a:cubicBezTo>
                  <a:cubicBezTo>
                    <a:pt x="43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112"/>
            <p:cNvSpPr>
              <a:spLocks/>
            </p:cNvSpPr>
            <p:nvPr userDrawn="1"/>
          </p:nvSpPr>
          <p:spPr bwMode="auto">
            <a:xfrm>
              <a:off x="2369" y="2758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204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5"/>
                  </a:cubicBezTo>
                  <a:cubicBezTo>
                    <a:pt x="79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9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113"/>
            <p:cNvSpPr>
              <a:spLocks/>
            </p:cNvSpPr>
            <p:nvPr userDrawn="1"/>
          </p:nvSpPr>
          <p:spPr bwMode="auto">
            <a:xfrm>
              <a:off x="2369" y="3009"/>
              <a:ext cx="209" cy="258"/>
            </a:xfrm>
            <a:custGeom>
              <a:avLst/>
              <a:gdLst>
                <a:gd name="T0" fmla="*/ 45 w 112"/>
                <a:gd name="T1" fmla="*/ 4061 h 139"/>
                <a:gd name="T2" fmla="*/ 728 w 112"/>
                <a:gd name="T3" fmla="*/ 2008 h 139"/>
                <a:gd name="T4" fmla="*/ 1515 w 112"/>
                <a:gd name="T5" fmla="*/ 1010 h 139"/>
                <a:gd name="T6" fmla="*/ 2790 w 112"/>
                <a:gd name="T7" fmla="*/ 156 h 139"/>
                <a:gd name="T8" fmla="*/ 4186 w 112"/>
                <a:gd name="T9" fmla="*/ 442 h 139"/>
                <a:gd name="T10" fmla="*/ 4576 w 112"/>
                <a:gd name="T11" fmla="*/ 2242 h 139"/>
                <a:gd name="T12" fmla="*/ 3712 w 112"/>
                <a:gd name="T13" fmla="*/ 4093 h 139"/>
                <a:gd name="T14" fmla="*/ 2243 w 112"/>
                <a:gd name="T15" fmla="*/ 5437 h 139"/>
                <a:gd name="T16" fmla="*/ 1066 w 112"/>
                <a:gd name="T17" fmla="*/ 5557 h 139"/>
                <a:gd name="T18" fmla="*/ 157 w 112"/>
                <a:gd name="T19" fmla="*/ 4781 h 139"/>
                <a:gd name="T20" fmla="*/ 45 w 112"/>
                <a:gd name="T21" fmla="*/ 4061 h 1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9">
                  <a:moveTo>
                    <a:pt x="1" y="99"/>
                  </a:moveTo>
                  <a:cubicBezTo>
                    <a:pt x="0" y="83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6"/>
                    <a:pt x="52" y="9"/>
                    <a:pt x="66" y="4"/>
                  </a:cubicBezTo>
                  <a:cubicBezTo>
                    <a:pt x="80" y="0"/>
                    <a:pt x="90" y="3"/>
                    <a:pt x="99" y="11"/>
                  </a:cubicBezTo>
                  <a:cubicBezTo>
                    <a:pt x="109" y="20"/>
                    <a:pt x="112" y="37"/>
                    <a:pt x="108" y="55"/>
                  </a:cubicBezTo>
                  <a:cubicBezTo>
                    <a:pt x="104" y="73"/>
                    <a:pt x="97" y="89"/>
                    <a:pt x="88" y="100"/>
                  </a:cubicBezTo>
                  <a:cubicBezTo>
                    <a:pt x="76" y="115"/>
                    <a:pt x="70" y="123"/>
                    <a:pt x="53" y="133"/>
                  </a:cubicBezTo>
                  <a:cubicBezTo>
                    <a:pt x="42" y="138"/>
                    <a:pt x="36" y="139"/>
                    <a:pt x="25" y="136"/>
                  </a:cubicBezTo>
                  <a:cubicBezTo>
                    <a:pt x="14" y="134"/>
                    <a:pt x="8" y="129"/>
                    <a:pt x="4" y="117"/>
                  </a:cubicBezTo>
                  <a:cubicBezTo>
                    <a:pt x="3" y="110"/>
                    <a:pt x="2" y="105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114"/>
            <p:cNvSpPr>
              <a:spLocks/>
            </p:cNvSpPr>
            <p:nvPr userDrawn="1"/>
          </p:nvSpPr>
          <p:spPr bwMode="auto">
            <a:xfrm>
              <a:off x="2369" y="3260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3"/>
                    <a:pt x="36" y="25"/>
                  </a:cubicBezTo>
                  <a:cubicBezTo>
                    <a:pt x="45" y="17"/>
                    <a:pt x="51" y="9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90"/>
                    <a:pt x="88" y="100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115"/>
            <p:cNvSpPr>
              <a:spLocks/>
            </p:cNvSpPr>
            <p:nvPr userDrawn="1"/>
          </p:nvSpPr>
          <p:spPr bwMode="auto">
            <a:xfrm>
              <a:off x="2369" y="3511"/>
              <a:ext cx="209" cy="257"/>
            </a:xfrm>
            <a:custGeom>
              <a:avLst/>
              <a:gdLst>
                <a:gd name="T0" fmla="*/ 45 w 112"/>
                <a:gd name="T1" fmla="*/ 4127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59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83 h 138"/>
                <a:gd name="T20" fmla="*/ 45 w 112"/>
                <a:gd name="T21" fmla="*/ 412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9"/>
                    <a:pt x="28" y="34"/>
                    <a:pt x="36" y="25"/>
                  </a:cubicBezTo>
                  <a:cubicBezTo>
                    <a:pt x="45" y="17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3"/>
                    <a:pt x="97" y="90"/>
                    <a:pt x="88" y="100"/>
                  </a:cubicBezTo>
                  <a:cubicBezTo>
                    <a:pt x="76" y="115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7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116"/>
            <p:cNvSpPr>
              <a:spLocks/>
            </p:cNvSpPr>
            <p:nvPr userDrawn="1"/>
          </p:nvSpPr>
          <p:spPr bwMode="auto">
            <a:xfrm>
              <a:off x="2369" y="3762"/>
              <a:ext cx="209" cy="256"/>
            </a:xfrm>
            <a:custGeom>
              <a:avLst/>
              <a:gdLst>
                <a:gd name="T0" fmla="*/ 45 w 112"/>
                <a:gd name="T1" fmla="*/ 4040 h 138"/>
                <a:gd name="T2" fmla="*/ 728 w 112"/>
                <a:gd name="T3" fmla="*/ 2003 h 138"/>
                <a:gd name="T4" fmla="*/ 1515 w 112"/>
                <a:gd name="T5" fmla="*/ 1009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85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40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9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100"/>
                  </a:cubicBezTo>
                  <a:cubicBezTo>
                    <a:pt x="75" y="115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4"/>
                    <a:pt x="8" y="128"/>
                    <a:pt x="4" y="116"/>
                  </a:cubicBezTo>
                  <a:cubicBezTo>
                    <a:pt x="3" y="110"/>
                    <a:pt x="2" y="104"/>
                    <a:pt x="1" y="9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Freeform 117"/>
            <p:cNvSpPr>
              <a:spLocks/>
            </p:cNvSpPr>
            <p:nvPr userDrawn="1"/>
          </p:nvSpPr>
          <p:spPr bwMode="auto">
            <a:xfrm>
              <a:off x="2369" y="4013"/>
              <a:ext cx="209" cy="257"/>
            </a:xfrm>
            <a:custGeom>
              <a:avLst/>
              <a:gdLst>
                <a:gd name="T0" fmla="*/ 45 w 112"/>
                <a:gd name="T1" fmla="*/ 4103 h 138"/>
                <a:gd name="T2" fmla="*/ 728 w 112"/>
                <a:gd name="T3" fmla="*/ 2036 h 138"/>
                <a:gd name="T4" fmla="*/ 1515 w 112"/>
                <a:gd name="T5" fmla="*/ 1058 h 138"/>
                <a:gd name="T6" fmla="*/ 2790 w 112"/>
                <a:gd name="T7" fmla="*/ 156 h 138"/>
                <a:gd name="T8" fmla="*/ 4186 w 112"/>
                <a:gd name="T9" fmla="*/ 447 h 138"/>
                <a:gd name="T10" fmla="*/ 4576 w 112"/>
                <a:gd name="T11" fmla="*/ 2261 h 138"/>
                <a:gd name="T12" fmla="*/ 3712 w 112"/>
                <a:gd name="T13" fmla="*/ 4127 h 138"/>
                <a:gd name="T14" fmla="*/ 2243 w 112"/>
                <a:gd name="T15" fmla="*/ 5511 h 138"/>
                <a:gd name="T16" fmla="*/ 1066 w 112"/>
                <a:gd name="T17" fmla="*/ 5663 h 138"/>
                <a:gd name="T18" fmla="*/ 157 w 112"/>
                <a:gd name="T19" fmla="*/ 4838 h 138"/>
                <a:gd name="T20" fmla="*/ 45 w 112"/>
                <a:gd name="T21" fmla="*/ 4103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5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20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5" y="116"/>
                    <a:pt x="70" y="123"/>
                    <a:pt x="53" y="132"/>
                  </a:cubicBezTo>
                  <a:cubicBezTo>
                    <a:pt x="42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Freeform 118"/>
            <p:cNvSpPr>
              <a:spLocks/>
            </p:cNvSpPr>
            <p:nvPr userDrawn="1"/>
          </p:nvSpPr>
          <p:spPr bwMode="auto">
            <a:xfrm>
              <a:off x="2570" y="2804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95 w 36"/>
                <a:gd name="T3" fmla="*/ 128 h 134"/>
                <a:gd name="T4" fmla="*/ 1452 w 36"/>
                <a:gd name="T5" fmla="*/ 860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30" y="0"/>
                    <a:pt x="30" y="2"/>
                    <a:pt x="31" y="3"/>
                  </a:cubicBezTo>
                  <a:cubicBezTo>
                    <a:pt x="32" y="6"/>
                    <a:pt x="34" y="12"/>
                    <a:pt x="35" y="21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0"/>
                    <a:pt x="16" y="133"/>
                  </a:cubicBezTo>
                  <a:cubicBezTo>
                    <a:pt x="16" y="133"/>
                    <a:pt x="14" y="134"/>
                    <a:pt x="9" y="131"/>
                  </a:cubicBezTo>
                  <a:cubicBezTo>
                    <a:pt x="2" y="125"/>
                    <a:pt x="0" y="118"/>
                    <a:pt x="1" y="110"/>
                  </a:cubicBezTo>
                  <a:cubicBezTo>
                    <a:pt x="6" y="90"/>
                    <a:pt x="9" y="71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Freeform 119"/>
            <p:cNvSpPr>
              <a:spLocks/>
            </p:cNvSpPr>
            <p:nvPr userDrawn="1"/>
          </p:nvSpPr>
          <p:spPr bwMode="auto">
            <a:xfrm>
              <a:off x="2570" y="3059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735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9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50"/>
                    <a:pt x="35" y="66"/>
                  </a:cubicBezTo>
                  <a:cubicBezTo>
                    <a:pt x="34" y="82"/>
                    <a:pt x="31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2" y="126"/>
                    <a:pt x="0" y="119"/>
                    <a:pt x="1" y="110"/>
                  </a:cubicBezTo>
                  <a:cubicBezTo>
                    <a:pt x="5" y="90"/>
                    <a:pt x="8" y="73"/>
                    <a:pt x="11" y="58"/>
                  </a:cubicBezTo>
                  <a:cubicBezTo>
                    <a:pt x="13" y="42"/>
                    <a:pt x="14" y="25"/>
                    <a:pt x="16" y="11"/>
                  </a:cubicBezTo>
                  <a:cubicBezTo>
                    <a:pt x="17" y="7"/>
                    <a:pt x="20" y="4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Freeform 120"/>
            <p:cNvSpPr>
              <a:spLocks/>
            </p:cNvSpPr>
            <p:nvPr userDrawn="1"/>
          </p:nvSpPr>
          <p:spPr bwMode="auto">
            <a:xfrm>
              <a:off x="2574" y="3301"/>
              <a:ext cx="67" cy="249"/>
            </a:xfrm>
            <a:custGeom>
              <a:avLst/>
              <a:gdLst>
                <a:gd name="T0" fmla="*/ 1005 w 36"/>
                <a:gd name="T1" fmla="*/ 84 h 134"/>
                <a:gd name="T2" fmla="*/ 1251 w 36"/>
                <a:gd name="T3" fmla="*/ 128 h 134"/>
                <a:gd name="T4" fmla="*/ 1407 w 36"/>
                <a:gd name="T5" fmla="*/ 905 h 134"/>
                <a:gd name="T6" fmla="*/ 1452 w 36"/>
                <a:gd name="T7" fmla="*/ 2683 h 134"/>
                <a:gd name="T8" fmla="*/ 1212 w 36"/>
                <a:gd name="T9" fmla="*/ 4696 h 134"/>
                <a:gd name="T10" fmla="*/ 672 w 36"/>
                <a:gd name="T11" fmla="*/ 5472 h 134"/>
                <a:gd name="T12" fmla="*/ 387 w 36"/>
                <a:gd name="T13" fmla="*/ 5391 h 134"/>
                <a:gd name="T14" fmla="*/ 45 w 36"/>
                <a:gd name="T15" fmla="*/ 4517 h 134"/>
                <a:gd name="T16" fmla="*/ 443 w 36"/>
                <a:gd name="T17" fmla="*/ 2349 h 134"/>
                <a:gd name="T18" fmla="*/ 672 w 36"/>
                <a:gd name="T19" fmla="*/ 442 h 134"/>
                <a:gd name="T20" fmla="*/ 1005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4" y="13"/>
                    <a:pt x="34" y="22"/>
                  </a:cubicBezTo>
                  <a:cubicBezTo>
                    <a:pt x="36" y="40"/>
                    <a:pt x="36" y="49"/>
                    <a:pt x="35" y="65"/>
                  </a:cubicBezTo>
                  <a:cubicBezTo>
                    <a:pt x="34" y="82"/>
                    <a:pt x="30" y="99"/>
                    <a:pt x="29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3"/>
                    <a:pt x="13" y="134"/>
                    <a:pt x="9" y="131"/>
                  </a:cubicBezTo>
                  <a:cubicBezTo>
                    <a:pt x="2" y="125"/>
                    <a:pt x="0" y="119"/>
                    <a:pt x="1" y="110"/>
                  </a:cubicBezTo>
                  <a:cubicBezTo>
                    <a:pt x="5" y="90"/>
                    <a:pt x="8" y="72"/>
                    <a:pt x="11" y="57"/>
                  </a:cubicBezTo>
                  <a:cubicBezTo>
                    <a:pt x="13" y="41"/>
                    <a:pt x="14" y="24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Freeform 121"/>
            <p:cNvSpPr>
              <a:spLocks/>
            </p:cNvSpPr>
            <p:nvPr userDrawn="1"/>
          </p:nvSpPr>
          <p:spPr bwMode="auto">
            <a:xfrm>
              <a:off x="2573" y="3554"/>
              <a:ext cx="66" cy="249"/>
            </a:xfrm>
            <a:custGeom>
              <a:avLst/>
              <a:gdLst>
                <a:gd name="T0" fmla="*/ 919 w 36"/>
                <a:gd name="T1" fmla="*/ 84 h 134"/>
                <a:gd name="T2" fmla="*/ 1140 w 36"/>
                <a:gd name="T3" fmla="*/ 128 h 134"/>
                <a:gd name="T4" fmla="*/ 1287 w 36"/>
                <a:gd name="T5" fmla="*/ 905 h 134"/>
                <a:gd name="T6" fmla="*/ 1324 w 36"/>
                <a:gd name="T7" fmla="*/ 2735 h 134"/>
                <a:gd name="T8" fmla="*/ 1060 w 36"/>
                <a:gd name="T9" fmla="*/ 4696 h 134"/>
                <a:gd name="T10" fmla="*/ 598 w 36"/>
                <a:gd name="T11" fmla="*/ 5472 h 134"/>
                <a:gd name="T12" fmla="*/ 354 w 36"/>
                <a:gd name="T13" fmla="*/ 5391 h 134"/>
                <a:gd name="T14" fmla="*/ 44 w 36"/>
                <a:gd name="T15" fmla="*/ 4517 h 134"/>
                <a:gd name="T16" fmla="*/ 376 w 36"/>
                <a:gd name="T17" fmla="*/ 2399 h 134"/>
                <a:gd name="T18" fmla="*/ 598 w 36"/>
                <a:gd name="T19" fmla="*/ 442 h 134"/>
                <a:gd name="T20" fmla="*/ 919 w 36"/>
                <a:gd name="T21" fmla="*/ 84 h 1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4">
                  <a:moveTo>
                    <a:pt x="24" y="2"/>
                  </a:moveTo>
                  <a:cubicBezTo>
                    <a:pt x="29" y="0"/>
                    <a:pt x="30" y="2"/>
                    <a:pt x="30" y="3"/>
                  </a:cubicBezTo>
                  <a:cubicBezTo>
                    <a:pt x="32" y="7"/>
                    <a:pt x="33" y="13"/>
                    <a:pt x="34" y="22"/>
                  </a:cubicBezTo>
                  <a:cubicBezTo>
                    <a:pt x="36" y="40"/>
                    <a:pt x="36" y="49"/>
                    <a:pt x="35" y="66"/>
                  </a:cubicBezTo>
                  <a:cubicBezTo>
                    <a:pt x="34" y="82"/>
                    <a:pt x="30" y="98"/>
                    <a:pt x="28" y="114"/>
                  </a:cubicBezTo>
                  <a:cubicBezTo>
                    <a:pt x="27" y="127"/>
                    <a:pt x="22" y="131"/>
                    <a:pt x="16" y="133"/>
                  </a:cubicBezTo>
                  <a:cubicBezTo>
                    <a:pt x="15" y="134"/>
                    <a:pt x="13" y="134"/>
                    <a:pt x="9" y="131"/>
                  </a:cubicBezTo>
                  <a:cubicBezTo>
                    <a:pt x="1" y="126"/>
                    <a:pt x="0" y="119"/>
                    <a:pt x="1" y="110"/>
                  </a:cubicBezTo>
                  <a:cubicBezTo>
                    <a:pt x="5" y="90"/>
                    <a:pt x="8" y="73"/>
                    <a:pt x="10" y="58"/>
                  </a:cubicBezTo>
                  <a:cubicBezTo>
                    <a:pt x="13" y="41"/>
                    <a:pt x="13" y="25"/>
                    <a:pt x="16" y="11"/>
                  </a:cubicBezTo>
                  <a:cubicBezTo>
                    <a:pt x="17" y="6"/>
                    <a:pt x="20" y="3"/>
                    <a:pt x="2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Freeform 122"/>
            <p:cNvSpPr>
              <a:spLocks/>
            </p:cNvSpPr>
            <p:nvPr userDrawn="1"/>
          </p:nvSpPr>
          <p:spPr bwMode="auto">
            <a:xfrm>
              <a:off x="2573" y="3799"/>
              <a:ext cx="66" cy="248"/>
            </a:xfrm>
            <a:custGeom>
              <a:avLst/>
              <a:gdLst>
                <a:gd name="T0" fmla="*/ 919 w 36"/>
                <a:gd name="T1" fmla="*/ 45 h 133"/>
                <a:gd name="T2" fmla="*/ 1140 w 36"/>
                <a:gd name="T3" fmla="*/ 84 h 133"/>
                <a:gd name="T4" fmla="*/ 1287 w 36"/>
                <a:gd name="T5" fmla="*/ 884 h 133"/>
                <a:gd name="T6" fmla="*/ 1324 w 36"/>
                <a:gd name="T7" fmla="*/ 2730 h 133"/>
                <a:gd name="T8" fmla="*/ 1060 w 36"/>
                <a:gd name="T9" fmla="*/ 4753 h 133"/>
                <a:gd name="T10" fmla="*/ 598 w 36"/>
                <a:gd name="T11" fmla="*/ 5549 h 133"/>
                <a:gd name="T12" fmla="*/ 354 w 36"/>
                <a:gd name="T13" fmla="*/ 5452 h 133"/>
                <a:gd name="T14" fmla="*/ 44 w 36"/>
                <a:gd name="T15" fmla="*/ 4583 h 133"/>
                <a:gd name="T16" fmla="*/ 376 w 36"/>
                <a:gd name="T17" fmla="*/ 2392 h 133"/>
                <a:gd name="T18" fmla="*/ 598 w 36"/>
                <a:gd name="T19" fmla="*/ 421 h 133"/>
                <a:gd name="T20" fmla="*/ 919 w 36"/>
                <a:gd name="T21" fmla="*/ 4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33">
                  <a:moveTo>
                    <a:pt x="24" y="1"/>
                  </a:moveTo>
                  <a:cubicBezTo>
                    <a:pt x="29" y="0"/>
                    <a:pt x="30" y="1"/>
                    <a:pt x="30" y="2"/>
                  </a:cubicBezTo>
                  <a:cubicBezTo>
                    <a:pt x="32" y="6"/>
                    <a:pt x="33" y="12"/>
                    <a:pt x="34" y="21"/>
                  </a:cubicBezTo>
                  <a:cubicBezTo>
                    <a:pt x="36" y="39"/>
                    <a:pt x="36" y="48"/>
                    <a:pt x="35" y="65"/>
                  </a:cubicBezTo>
                  <a:cubicBezTo>
                    <a:pt x="34" y="81"/>
                    <a:pt x="30" y="97"/>
                    <a:pt x="28" y="113"/>
                  </a:cubicBezTo>
                  <a:cubicBezTo>
                    <a:pt x="27" y="126"/>
                    <a:pt x="22" y="130"/>
                    <a:pt x="16" y="132"/>
                  </a:cubicBezTo>
                  <a:cubicBezTo>
                    <a:pt x="15" y="133"/>
                    <a:pt x="13" y="133"/>
                    <a:pt x="9" y="130"/>
                  </a:cubicBezTo>
                  <a:cubicBezTo>
                    <a:pt x="1" y="124"/>
                    <a:pt x="0" y="118"/>
                    <a:pt x="1" y="109"/>
                  </a:cubicBezTo>
                  <a:cubicBezTo>
                    <a:pt x="5" y="89"/>
                    <a:pt x="8" y="72"/>
                    <a:pt x="10" y="57"/>
                  </a:cubicBezTo>
                  <a:cubicBezTo>
                    <a:pt x="13" y="40"/>
                    <a:pt x="13" y="23"/>
                    <a:pt x="16" y="10"/>
                  </a:cubicBezTo>
                  <a:cubicBezTo>
                    <a:pt x="17" y="5"/>
                    <a:pt x="20" y="2"/>
                    <a:pt x="24" y="1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Freeform 123"/>
            <p:cNvSpPr>
              <a:spLocks/>
            </p:cNvSpPr>
            <p:nvPr userDrawn="1"/>
          </p:nvSpPr>
          <p:spPr bwMode="auto">
            <a:xfrm>
              <a:off x="2369" y="2265"/>
              <a:ext cx="209" cy="256"/>
            </a:xfrm>
            <a:custGeom>
              <a:avLst/>
              <a:gdLst>
                <a:gd name="T0" fmla="*/ 45 w 112"/>
                <a:gd name="T1" fmla="*/ 4001 h 138"/>
                <a:gd name="T2" fmla="*/ 728 w 112"/>
                <a:gd name="T3" fmla="*/ 2003 h 138"/>
                <a:gd name="T4" fmla="*/ 1515 w 112"/>
                <a:gd name="T5" fmla="*/ 985 h 138"/>
                <a:gd name="T6" fmla="*/ 2790 w 112"/>
                <a:gd name="T7" fmla="*/ 154 h 138"/>
                <a:gd name="T8" fmla="*/ 4186 w 112"/>
                <a:gd name="T9" fmla="*/ 440 h 138"/>
                <a:gd name="T10" fmla="*/ 4576 w 112"/>
                <a:gd name="T11" fmla="*/ 2202 h 138"/>
                <a:gd name="T12" fmla="*/ 3712 w 112"/>
                <a:gd name="T13" fmla="*/ 4040 h 138"/>
                <a:gd name="T14" fmla="*/ 2243 w 112"/>
                <a:gd name="T15" fmla="*/ 5376 h 138"/>
                <a:gd name="T16" fmla="*/ 1066 w 112"/>
                <a:gd name="T17" fmla="*/ 5526 h 138"/>
                <a:gd name="T18" fmla="*/ 157 w 112"/>
                <a:gd name="T19" fmla="*/ 4725 h 138"/>
                <a:gd name="T20" fmla="*/ 45 w 112"/>
                <a:gd name="T21" fmla="*/ 4001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138">
                  <a:moveTo>
                    <a:pt x="1" y="98"/>
                  </a:moveTo>
                  <a:cubicBezTo>
                    <a:pt x="0" y="82"/>
                    <a:pt x="8" y="64"/>
                    <a:pt x="17" y="49"/>
                  </a:cubicBezTo>
                  <a:cubicBezTo>
                    <a:pt x="23" y="38"/>
                    <a:pt x="28" y="33"/>
                    <a:pt x="36" y="24"/>
                  </a:cubicBezTo>
                  <a:cubicBezTo>
                    <a:pt x="45" y="16"/>
                    <a:pt x="51" y="8"/>
                    <a:pt x="66" y="4"/>
                  </a:cubicBezTo>
                  <a:cubicBezTo>
                    <a:pt x="79" y="0"/>
                    <a:pt x="90" y="2"/>
                    <a:pt x="99" y="11"/>
                  </a:cubicBezTo>
                  <a:cubicBezTo>
                    <a:pt x="109" y="19"/>
                    <a:pt x="112" y="37"/>
                    <a:pt x="108" y="54"/>
                  </a:cubicBezTo>
                  <a:cubicBezTo>
                    <a:pt x="104" y="72"/>
                    <a:pt x="97" y="89"/>
                    <a:pt x="88" y="99"/>
                  </a:cubicBezTo>
                  <a:cubicBezTo>
                    <a:pt x="76" y="114"/>
                    <a:pt x="70" y="123"/>
                    <a:pt x="53" y="132"/>
                  </a:cubicBezTo>
                  <a:cubicBezTo>
                    <a:pt x="43" y="138"/>
                    <a:pt x="36" y="138"/>
                    <a:pt x="25" y="136"/>
                  </a:cubicBezTo>
                  <a:cubicBezTo>
                    <a:pt x="14" y="133"/>
                    <a:pt x="8" y="128"/>
                    <a:pt x="4" y="116"/>
                  </a:cubicBezTo>
                  <a:cubicBezTo>
                    <a:pt x="3" y="110"/>
                    <a:pt x="2" y="104"/>
                    <a:pt x="1" y="9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Freeform 124"/>
            <p:cNvSpPr>
              <a:spLocks/>
            </p:cNvSpPr>
            <p:nvPr userDrawn="1"/>
          </p:nvSpPr>
          <p:spPr bwMode="auto">
            <a:xfrm>
              <a:off x="1531" y="1736"/>
              <a:ext cx="305" cy="291"/>
            </a:xfrm>
            <a:custGeom>
              <a:avLst/>
              <a:gdLst>
                <a:gd name="T0" fmla="*/ 6779 w 164"/>
                <a:gd name="T1" fmla="*/ 3292 h 156"/>
                <a:gd name="T2" fmla="*/ 6078 w 164"/>
                <a:gd name="T3" fmla="*/ 4382 h 156"/>
                <a:gd name="T4" fmla="*/ 1863 w 164"/>
                <a:gd name="T5" fmla="*/ 6478 h 156"/>
                <a:gd name="T6" fmla="*/ 720 w 164"/>
                <a:gd name="T7" fmla="*/ 5609 h 156"/>
                <a:gd name="T8" fmla="*/ 443 w 164"/>
                <a:gd name="T9" fmla="*/ 1513 h 156"/>
                <a:gd name="T10" fmla="*/ 1863 w 164"/>
                <a:gd name="T11" fmla="*/ 157 h 156"/>
                <a:gd name="T12" fmla="*/ 6111 w 164"/>
                <a:gd name="T13" fmla="*/ 2280 h 156"/>
                <a:gd name="T14" fmla="*/ 6779 w 164"/>
                <a:gd name="T15" fmla="*/ 3292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64" y="78"/>
                  </a:moveTo>
                  <a:cubicBezTo>
                    <a:pt x="164" y="86"/>
                    <a:pt x="156" y="98"/>
                    <a:pt x="147" y="104"/>
                  </a:cubicBezTo>
                  <a:cubicBezTo>
                    <a:pt x="125" y="122"/>
                    <a:pt x="87" y="146"/>
                    <a:pt x="45" y="154"/>
                  </a:cubicBezTo>
                  <a:cubicBezTo>
                    <a:pt x="35" y="156"/>
                    <a:pt x="22" y="144"/>
                    <a:pt x="17" y="133"/>
                  </a:cubicBezTo>
                  <a:cubicBezTo>
                    <a:pt x="0" y="104"/>
                    <a:pt x="1" y="61"/>
                    <a:pt x="11" y="36"/>
                  </a:cubicBezTo>
                  <a:cubicBezTo>
                    <a:pt x="18" y="18"/>
                    <a:pt x="32" y="0"/>
                    <a:pt x="45" y="4"/>
                  </a:cubicBezTo>
                  <a:cubicBezTo>
                    <a:pt x="89" y="13"/>
                    <a:pt x="133" y="40"/>
                    <a:pt x="148" y="54"/>
                  </a:cubicBezTo>
                  <a:cubicBezTo>
                    <a:pt x="160" y="66"/>
                    <a:pt x="164" y="70"/>
                    <a:pt x="164" y="7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Freeform 125"/>
            <p:cNvSpPr>
              <a:spLocks/>
            </p:cNvSpPr>
            <p:nvPr userDrawn="1"/>
          </p:nvSpPr>
          <p:spPr bwMode="auto">
            <a:xfrm>
              <a:off x="2098" y="2117"/>
              <a:ext cx="282" cy="303"/>
            </a:xfrm>
            <a:custGeom>
              <a:avLst/>
              <a:gdLst>
                <a:gd name="T0" fmla="*/ 1590 w 152"/>
                <a:gd name="T1" fmla="*/ 84 h 163"/>
                <a:gd name="T2" fmla="*/ 2809 w 152"/>
                <a:gd name="T3" fmla="*/ 418 h 163"/>
                <a:gd name="T4" fmla="*/ 5996 w 152"/>
                <a:gd name="T5" fmla="*/ 3798 h 163"/>
                <a:gd name="T6" fmla="*/ 5542 w 152"/>
                <a:gd name="T7" fmla="*/ 5197 h 163"/>
                <a:gd name="T8" fmla="*/ 1827 w 152"/>
                <a:gd name="T9" fmla="*/ 6642 h 163"/>
                <a:gd name="T10" fmla="*/ 154 w 152"/>
                <a:gd name="T11" fmla="*/ 5712 h 163"/>
                <a:gd name="T12" fmla="*/ 816 w 152"/>
                <a:gd name="T13" fmla="*/ 1026 h 163"/>
                <a:gd name="T14" fmla="*/ 1590 w 152"/>
                <a:gd name="T15" fmla="*/ 84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" h="163">
                  <a:moveTo>
                    <a:pt x="39" y="2"/>
                  </a:moveTo>
                  <a:cubicBezTo>
                    <a:pt x="47" y="0"/>
                    <a:pt x="60" y="4"/>
                    <a:pt x="69" y="10"/>
                  </a:cubicBezTo>
                  <a:cubicBezTo>
                    <a:pt x="92" y="26"/>
                    <a:pt x="127" y="55"/>
                    <a:pt x="147" y="92"/>
                  </a:cubicBezTo>
                  <a:cubicBezTo>
                    <a:pt x="152" y="102"/>
                    <a:pt x="144" y="117"/>
                    <a:pt x="136" y="126"/>
                  </a:cubicBezTo>
                  <a:cubicBezTo>
                    <a:pt x="113" y="150"/>
                    <a:pt x="72" y="163"/>
                    <a:pt x="45" y="161"/>
                  </a:cubicBezTo>
                  <a:cubicBezTo>
                    <a:pt x="26" y="160"/>
                    <a:pt x="5" y="152"/>
                    <a:pt x="4" y="138"/>
                  </a:cubicBezTo>
                  <a:cubicBezTo>
                    <a:pt x="0" y="94"/>
                    <a:pt x="12" y="43"/>
                    <a:pt x="20" y="25"/>
                  </a:cubicBezTo>
                  <a:cubicBezTo>
                    <a:pt x="29" y="9"/>
                    <a:pt x="31" y="5"/>
                    <a:pt x="39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Freeform 126"/>
            <p:cNvSpPr>
              <a:spLocks/>
            </p:cNvSpPr>
            <p:nvPr userDrawn="1"/>
          </p:nvSpPr>
          <p:spPr bwMode="auto">
            <a:xfrm>
              <a:off x="1799" y="2120"/>
              <a:ext cx="288" cy="308"/>
            </a:xfrm>
            <a:custGeom>
              <a:avLst/>
              <a:gdLst>
                <a:gd name="T0" fmla="*/ 4695 w 155"/>
                <a:gd name="T1" fmla="*/ 83 h 166"/>
                <a:gd name="T2" fmla="*/ 5556 w 155"/>
                <a:gd name="T3" fmla="*/ 1054 h 166"/>
                <a:gd name="T4" fmla="*/ 6169 w 155"/>
                <a:gd name="T5" fmla="*/ 5678 h 166"/>
                <a:gd name="T6" fmla="*/ 5030 w 155"/>
                <a:gd name="T7" fmla="*/ 6527 h 166"/>
                <a:gd name="T8" fmla="*/ 1107 w 155"/>
                <a:gd name="T9" fmla="*/ 5501 h 166"/>
                <a:gd name="T10" fmla="*/ 290 w 155"/>
                <a:gd name="T11" fmla="*/ 3807 h 166"/>
                <a:gd name="T12" fmla="*/ 3541 w 155"/>
                <a:gd name="T13" fmla="*/ 440 h 166"/>
                <a:gd name="T14" fmla="*/ 4695 w 155"/>
                <a:gd name="T15" fmla="*/ 83 h 1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66">
                  <a:moveTo>
                    <a:pt x="114" y="2"/>
                  </a:moveTo>
                  <a:cubicBezTo>
                    <a:pt x="122" y="5"/>
                    <a:pt x="131" y="16"/>
                    <a:pt x="135" y="26"/>
                  </a:cubicBezTo>
                  <a:cubicBezTo>
                    <a:pt x="144" y="53"/>
                    <a:pt x="155" y="97"/>
                    <a:pt x="150" y="139"/>
                  </a:cubicBezTo>
                  <a:cubicBezTo>
                    <a:pt x="149" y="149"/>
                    <a:pt x="133" y="157"/>
                    <a:pt x="122" y="160"/>
                  </a:cubicBezTo>
                  <a:cubicBezTo>
                    <a:pt x="89" y="166"/>
                    <a:pt x="48" y="152"/>
                    <a:pt x="27" y="135"/>
                  </a:cubicBezTo>
                  <a:cubicBezTo>
                    <a:pt x="12" y="123"/>
                    <a:pt x="0" y="104"/>
                    <a:pt x="7" y="93"/>
                  </a:cubicBezTo>
                  <a:cubicBezTo>
                    <a:pt x="30" y="54"/>
                    <a:pt x="69" y="20"/>
                    <a:pt x="86" y="11"/>
                  </a:cubicBezTo>
                  <a:cubicBezTo>
                    <a:pt x="102" y="2"/>
                    <a:pt x="106" y="0"/>
                    <a:pt x="114" y="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Freeform 127"/>
            <p:cNvSpPr>
              <a:spLocks/>
            </p:cNvSpPr>
            <p:nvPr userDrawn="1"/>
          </p:nvSpPr>
          <p:spPr bwMode="auto">
            <a:xfrm>
              <a:off x="1609" y="1998"/>
              <a:ext cx="293" cy="283"/>
            </a:xfrm>
            <a:custGeom>
              <a:avLst/>
              <a:gdLst>
                <a:gd name="T0" fmla="*/ 6231 w 158"/>
                <a:gd name="T1" fmla="*/ 540 h 152"/>
                <a:gd name="T2" fmla="*/ 6294 w 158"/>
                <a:gd name="T3" fmla="*/ 1841 h 152"/>
                <a:gd name="T4" fmla="*/ 4098 w 158"/>
                <a:gd name="T5" fmla="*/ 6049 h 152"/>
                <a:gd name="T6" fmla="*/ 2672 w 158"/>
                <a:gd name="T7" fmla="*/ 6049 h 152"/>
                <a:gd name="T8" fmla="*/ 154 w 158"/>
                <a:gd name="T9" fmla="*/ 2860 h 152"/>
                <a:gd name="T10" fmla="*/ 530 w 158"/>
                <a:gd name="T11" fmla="*/ 916 h 152"/>
                <a:gd name="T12" fmla="*/ 5135 w 158"/>
                <a:gd name="T13" fmla="*/ 128 h 152"/>
                <a:gd name="T14" fmla="*/ 6231 w 158"/>
                <a:gd name="T15" fmla="*/ 540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2">
                  <a:moveTo>
                    <a:pt x="153" y="13"/>
                  </a:moveTo>
                  <a:cubicBezTo>
                    <a:pt x="158" y="20"/>
                    <a:pt x="158" y="34"/>
                    <a:pt x="155" y="44"/>
                  </a:cubicBezTo>
                  <a:cubicBezTo>
                    <a:pt x="148" y="72"/>
                    <a:pt x="130" y="114"/>
                    <a:pt x="101" y="145"/>
                  </a:cubicBezTo>
                  <a:cubicBezTo>
                    <a:pt x="94" y="152"/>
                    <a:pt x="77" y="150"/>
                    <a:pt x="66" y="145"/>
                  </a:cubicBezTo>
                  <a:cubicBezTo>
                    <a:pt x="36" y="130"/>
                    <a:pt x="11" y="95"/>
                    <a:pt x="4" y="69"/>
                  </a:cubicBezTo>
                  <a:cubicBezTo>
                    <a:pt x="0" y="50"/>
                    <a:pt x="1" y="28"/>
                    <a:pt x="13" y="22"/>
                  </a:cubicBezTo>
                  <a:cubicBezTo>
                    <a:pt x="54" y="5"/>
                    <a:pt x="106" y="0"/>
                    <a:pt x="126" y="3"/>
                  </a:cubicBezTo>
                  <a:cubicBezTo>
                    <a:pt x="143" y="6"/>
                    <a:pt x="148" y="6"/>
                    <a:pt x="153" y="1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128"/>
            <p:cNvSpPr>
              <a:spLocks/>
            </p:cNvSpPr>
            <p:nvPr userDrawn="1"/>
          </p:nvSpPr>
          <p:spPr bwMode="auto">
            <a:xfrm>
              <a:off x="2343" y="1740"/>
              <a:ext cx="306" cy="290"/>
            </a:xfrm>
            <a:custGeom>
              <a:avLst/>
              <a:gdLst>
                <a:gd name="T0" fmla="*/ 45 w 164"/>
                <a:gd name="T1" fmla="*/ 3173 h 156"/>
                <a:gd name="T2" fmla="*/ 765 w 164"/>
                <a:gd name="T3" fmla="*/ 2116 h 156"/>
                <a:gd name="T4" fmla="*/ 5111 w 164"/>
                <a:gd name="T5" fmla="*/ 84 h 156"/>
                <a:gd name="T6" fmla="*/ 6288 w 164"/>
                <a:gd name="T7" fmla="*/ 1002 h 156"/>
                <a:gd name="T8" fmla="*/ 6450 w 164"/>
                <a:gd name="T9" fmla="*/ 4989 h 156"/>
                <a:gd name="T10" fmla="*/ 4969 w 164"/>
                <a:gd name="T11" fmla="*/ 6309 h 156"/>
                <a:gd name="T12" fmla="*/ 728 w 164"/>
                <a:gd name="T13" fmla="*/ 4168 h 156"/>
                <a:gd name="T14" fmla="*/ 45 w 164"/>
                <a:gd name="T15" fmla="*/ 3173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4" h="156">
                  <a:moveTo>
                    <a:pt x="1" y="77"/>
                  </a:moveTo>
                  <a:cubicBezTo>
                    <a:pt x="1" y="68"/>
                    <a:pt x="9" y="57"/>
                    <a:pt x="18" y="51"/>
                  </a:cubicBezTo>
                  <a:cubicBezTo>
                    <a:pt x="40" y="33"/>
                    <a:pt x="79" y="10"/>
                    <a:pt x="121" y="2"/>
                  </a:cubicBezTo>
                  <a:cubicBezTo>
                    <a:pt x="131" y="0"/>
                    <a:pt x="143" y="13"/>
                    <a:pt x="149" y="24"/>
                  </a:cubicBezTo>
                  <a:cubicBezTo>
                    <a:pt x="164" y="53"/>
                    <a:pt x="163" y="97"/>
                    <a:pt x="153" y="121"/>
                  </a:cubicBezTo>
                  <a:cubicBezTo>
                    <a:pt x="146" y="139"/>
                    <a:pt x="131" y="156"/>
                    <a:pt x="118" y="153"/>
                  </a:cubicBezTo>
                  <a:cubicBezTo>
                    <a:pt x="74" y="142"/>
                    <a:pt x="31" y="115"/>
                    <a:pt x="17" y="101"/>
                  </a:cubicBezTo>
                  <a:cubicBezTo>
                    <a:pt x="4" y="89"/>
                    <a:pt x="0" y="85"/>
                    <a:pt x="1" y="77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Freeform 129"/>
            <p:cNvSpPr>
              <a:spLocks/>
            </p:cNvSpPr>
            <p:nvPr userDrawn="1"/>
          </p:nvSpPr>
          <p:spPr bwMode="auto">
            <a:xfrm>
              <a:off x="2098" y="1344"/>
              <a:ext cx="286" cy="306"/>
            </a:xfrm>
            <a:custGeom>
              <a:avLst/>
              <a:gdLst>
                <a:gd name="T0" fmla="*/ 1629 w 154"/>
                <a:gd name="T1" fmla="*/ 6628 h 165"/>
                <a:gd name="T2" fmla="*/ 821 w 154"/>
                <a:gd name="T3" fmla="*/ 5651 h 165"/>
                <a:gd name="T4" fmla="*/ 204 w 154"/>
                <a:gd name="T5" fmla="*/ 1052 h 165"/>
                <a:gd name="T6" fmla="*/ 1345 w 154"/>
                <a:gd name="T7" fmla="*/ 237 h 165"/>
                <a:gd name="T8" fmla="*/ 5259 w 154"/>
                <a:gd name="T9" fmla="*/ 1256 h 165"/>
                <a:gd name="T10" fmla="*/ 6077 w 154"/>
                <a:gd name="T11" fmla="*/ 2962 h 165"/>
                <a:gd name="T12" fmla="*/ 2788 w 154"/>
                <a:gd name="T13" fmla="*/ 6294 h 165"/>
                <a:gd name="T14" fmla="*/ 1629 w 154"/>
                <a:gd name="T15" fmla="*/ 6628 h 1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4" h="165">
                  <a:moveTo>
                    <a:pt x="40" y="163"/>
                  </a:moveTo>
                  <a:cubicBezTo>
                    <a:pt x="32" y="160"/>
                    <a:pt x="24" y="149"/>
                    <a:pt x="20" y="139"/>
                  </a:cubicBezTo>
                  <a:cubicBezTo>
                    <a:pt x="10" y="112"/>
                    <a:pt x="0" y="68"/>
                    <a:pt x="5" y="26"/>
                  </a:cubicBezTo>
                  <a:cubicBezTo>
                    <a:pt x="6" y="16"/>
                    <a:pt x="22" y="8"/>
                    <a:pt x="33" y="6"/>
                  </a:cubicBezTo>
                  <a:cubicBezTo>
                    <a:pt x="66" y="0"/>
                    <a:pt x="107" y="13"/>
                    <a:pt x="128" y="31"/>
                  </a:cubicBezTo>
                  <a:cubicBezTo>
                    <a:pt x="142" y="43"/>
                    <a:pt x="154" y="62"/>
                    <a:pt x="148" y="73"/>
                  </a:cubicBezTo>
                  <a:cubicBezTo>
                    <a:pt x="125" y="112"/>
                    <a:pt x="85" y="146"/>
                    <a:pt x="68" y="155"/>
                  </a:cubicBezTo>
                  <a:cubicBezTo>
                    <a:pt x="52" y="163"/>
                    <a:pt x="48" y="165"/>
                    <a:pt x="40" y="16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Freeform 130"/>
            <p:cNvSpPr>
              <a:spLocks/>
            </p:cNvSpPr>
            <p:nvPr userDrawn="1"/>
          </p:nvSpPr>
          <p:spPr bwMode="auto">
            <a:xfrm>
              <a:off x="1804" y="1349"/>
              <a:ext cx="285" cy="301"/>
            </a:xfrm>
            <a:custGeom>
              <a:avLst/>
              <a:gdLst>
                <a:gd name="T0" fmla="*/ 4802 w 153"/>
                <a:gd name="T1" fmla="*/ 6579 h 162"/>
                <a:gd name="T2" fmla="*/ 3504 w 153"/>
                <a:gd name="T3" fmla="*/ 6293 h 162"/>
                <a:gd name="T4" fmla="*/ 209 w 153"/>
                <a:gd name="T5" fmla="*/ 2917 h 162"/>
                <a:gd name="T6" fmla="*/ 672 w 153"/>
                <a:gd name="T7" fmla="*/ 1525 h 162"/>
                <a:gd name="T8" fmla="*/ 4420 w 153"/>
                <a:gd name="T9" fmla="*/ 45 h 162"/>
                <a:gd name="T10" fmla="*/ 6186 w 153"/>
                <a:gd name="T11" fmla="*/ 957 h 162"/>
                <a:gd name="T12" fmla="*/ 5566 w 153"/>
                <a:gd name="T13" fmla="*/ 5652 h 162"/>
                <a:gd name="T14" fmla="*/ 4802 w 153"/>
                <a:gd name="T15" fmla="*/ 6579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3" h="162">
                  <a:moveTo>
                    <a:pt x="115" y="160"/>
                  </a:moveTo>
                  <a:cubicBezTo>
                    <a:pt x="107" y="162"/>
                    <a:pt x="94" y="158"/>
                    <a:pt x="84" y="153"/>
                  </a:cubicBezTo>
                  <a:cubicBezTo>
                    <a:pt x="61" y="137"/>
                    <a:pt x="26" y="108"/>
                    <a:pt x="5" y="71"/>
                  </a:cubicBezTo>
                  <a:cubicBezTo>
                    <a:pt x="0" y="62"/>
                    <a:pt x="8" y="46"/>
                    <a:pt x="16" y="37"/>
                  </a:cubicBezTo>
                  <a:cubicBezTo>
                    <a:pt x="38" y="13"/>
                    <a:pt x="80" y="0"/>
                    <a:pt x="106" y="1"/>
                  </a:cubicBezTo>
                  <a:cubicBezTo>
                    <a:pt x="126" y="2"/>
                    <a:pt x="146" y="10"/>
                    <a:pt x="148" y="23"/>
                  </a:cubicBezTo>
                  <a:cubicBezTo>
                    <a:pt x="153" y="68"/>
                    <a:pt x="141" y="119"/>
                    <a:pt x="133" y="137"/>
                  </a:cubicBezTo>
                  <a:cubicBezTo>
                    <a:pt x="125" y="153"/>
                    <a:pt x="123" y="157"/>
                    <a:pt x="115" y="160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Freeform 131"/>
            <p:cNvSpPr>
              <a:spLocks/>
            </p:cNvSpPr>
            <p:nvPr userDrawn="1"/>
          </p:nvSpPr>
          <p:spPr bwMode="auto">
            <a:xfrm>
              <a:off x="2287" y="1475"/>
              <a:ext cx="297" cy="283"/>
            </a:xfrm>
            <a:custGeom>
              <a:avLst/>
              <a:gdLst>
                <a:gd name="T0" fmla="*/ 209 w 159"/>
                <a:gd name="T1" fmla="*/ 5744 h 152"/>
                <a:gd name="T2" fmla="*/ 157 w 159"/>
                <a:gd name="T3" fmla="*/ 4493 h 152"/>
                <a:gd name="T4" fmla="*/ 2456 w 159"/>
                <a:gd name="T5" fmla="*/ 337 h 152"/>
                <a:gd name="T6" fmla="*/ 3956 w 159"/>
                <a:gd name="T7" fmla="*/ 337 h 152"/>
                <a:gd name="T8" fmla="*/ 6549 w 159"/>
                <a:gd name="T9" fmla="*/ 3484 h 152"/>
                <a:gd name="T10" fmla="*/ 6159 w 159"/>
                <a:gd name="T11" fmla="*/ 5422 h 152"/>
                <a:gd name="T12" fmla="*/ 1414 w 159"/>
                <a:gd name="T13" fmla="*/ 6202 h 152"/>
                <a:gd name="T14" fmla="*/ 209 w 159"/>
                <a:gd name="T15" fmla="*/ 5744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5" y="138"/>
                  </a:moveTo>
                  <a:cubicBezTo>
                    <a:pt x="0" y="132"/>
                    <a:pt x="0" y="118"/>
                    <a:pt x="4" y="108"/>
                  </a:cubicBezTo>
                  <a:cubicBezTo>
                    <a:pt x="12" y="80"/>
                    <a:pt x="29" y="39"/>
                    <a:pt x="58" y="8"/>
                  </a:cubicBezTo>
                  <a:cubicBezTo>
                    <a:pt x="65" y="0"/>
                    <a:pt x="83" y="3"/>
                    <a:pt x="93" y="8"/>
                  </a:cubicBezTo>
                  <a:cubicBezTo>
                    <a:pt x="124" y="23"/>
                    <a:pt x="148" y="58"/>
                    <a:pt x="154" y="84"/>
                  </a:cubicBezTo>
                  <a:cubicBezTo>
                    <a:pt x="159" y="103"/>
                    <a:pt x="158" y="125"/>
                    <a:pt x="145" y="130"/>
                  </a:cubicBezTo>
                  <a:cubicBezTo>
                    <a:pt x="104" y="148"/>
                    <a:pt x="52" y="152"/>
                    <a:pt x="33" y="149"/>
                  </a:cubicBezTo>
                  <a:cubicBezTo>
                    <a:pt x="15" y="146"/>
                    <a:pt x="10" y="145"/>
                    <a:pt x="5" y="138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Freeform 132"/>
            <p:cNvSpPr>
              <a:spLocks/>
            </p:cNvSpPr>
            <p:nvPr userDrawn="1"/>
          </p:nvSpPr>
          <p:spPr bwMode="auto">
            <a:xfrm>
              <a:off x="2287" y="2006"/>
              <a:ext cx="295" cy="285"/>
            </a:xfrm>
            <a:custGeom>
              <a:avLst/>
              <a:gdLst>
                <a:gd name="T0" fmla="*/ 209 w 158"/>
                <a:gd name="T1" fmla="*/ 494 h 153"/>
                <a:gd name="T2" fmla="*/ 1432 w 158"/>
                <a:gd name="T3" fmla="*/ 45 h 153"/>
                <a:gd name="T4" fmla="*/ 6195 w 158"/>
                <a:gd name="T5" fmla="*/ 920 h 153"/>
                <a:gd name="T6" fmla="*/ 6645 w 158"/>
                <a:gd name="T7" fmla="*/ 2287 h 153"/>
                <a:gd name="T8" fmla="*/ 4347 w 158"/>
                <a:gd name="T9" fmla="*/ 5722 h 153"/>
                <a:gd name="T10" fmla="*/ 2409 w 158"/>
                <a:gd name="T11" fmla="*/ 5957 h 153"/>
                <a:gd name="T12" fmla="*/ 157 w 158"/>
                <a:gd name="T13" fmla="*/ 1714 h 153"/>
                <a:gd name="T14" fmla="*/ 209 w 158"/>
                <a:gd name="T15" fmla="*/ 494 h 1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8" h="153">
                  <a:moveTo>
                    <a:pt x="5" y="12"/>
                  </a:moveTo>
                  <a:cubicBezTo>
                    <a:pt x="10" y="5"/>
                    <a:pt x="23" y="1"/>
                    <a:pt x="34" y="1"/>
                  </a:cubicBezTo>
                  <a:cubicBezTo>
                    <a:pt x="62" y="0"/>
                    <a:pt x="108" y="4"/>
                    <a:pt x="146" y="22"/>
                  </a:cubicBezTo>
                  <a:cubicBezTo>
                    <a:pt x="156" y="26"/>
                    <a:pt x="158" y="44"/>
                    <a:pt x="157" y="55"/>
                  </a:cubicBezTo>
                  <a:cubicBezTo>
                    <a:pt x="152" y="89"/>
                    <a:pt x="126" y="123"/>
                    <a:pt x="103" y="137"/>
                  </a:cubicBezTo>
                  <a:cubicBezTo>
                    <a:pt x="87" y="147"/>
                    <a:pt x="65" y="153"/>
                    <a:pt x="57" y="143"/>
                  </a:cubicBezTo>
                  <a:cubicBezTo>
                    <a:pt x="27" y="109"/>
                    <a:pt x="7" y="61"/>
                    <a:pt x="4" y="41"/>
                  </a:cubicBezTo>
                  <a:cubicBezTo>
                    <a:pt x="1" y="24"/>
                    <a:pt x="0" y="19"/>
                    <a:pt x="5" y="12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Freeform 133"/>
            <p:cNvSpPr>
              <a:spLocks/>
            </p:cNvSpPr>
            <p:nvPr userDrawn="1"/>
          </p:nvSpPr>
          <p:spPr bwMode="auto">
            <a:xfrm>
              <a:off x="1602" y="1474"/>
              <a:ext cx="295" cy="283"/>
            </a:xfrm>
            <a:custGeom>
              <a:avLst/>
              <a:gdLst>
                <a:gd name="T0" fmla="*/ 6293 w 159"/>
                <a:gd name="T1" fmla="*/ 5788 h 152"/>
                <a:gd name="T2" fmla="*/ 5098 w 159"/>
                <a:gd name="T3" fmla="*/ 6286 h 152"/>
                <a:gd name="T4" fmla="*/ 531 w 159"/>
                <a:gd name="T5" fmla="*/ 5505 h 152"/>
                <a:gd name="T6" fmla="*/ 83 w 159"/>
                <a:gd name="T7" fmla="*/ 4074 h 152"/>
                <a:gd name="T8" fmla="*/ 2202 w 159"/>
                <a:gd name="T9" fmla="*/ 672 h 152"/>
                <a:gd name="T10" fmla="*/ 4113 w 159"/>
                <a:gd name="T11" fmla="*/ 419 h 152"/>
                <a:gd name="T12" fmla="*/ 6330 w 159"/>
                <a:gd name="T13" fmla="*/ 4589 h 152"/>
                <a:gd name="T14" fmla="*/ 6293 w 159"/>
                <a:gd name="T15" fmla="*/ 5788 h 1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52">
                  <a:moveTo>
                    <a:pt x="154" y="139"/>
                  </a:moveTo>
                  <a:cubicBezTo>
                    <a:pt x="148" y="146"/>
                    <a:pt x="136" y="151"/>
                    <a:pt x="125" y="151"/>
                  </a:cubicBezTo>
                  <a:cubicBezTo>
                    <a:pt x="97" y="152"/>
                    <a:pt x="51" y="149"/>
                    <a:pt x="13" y="132"/>
                  </a:cubicBezTo>
                  <a:cubicBezTo>
                    <a:pt x="3" y="127"/>
                    <a:pt x="0" y="109"/>
                    <a:pt x="2" y="98"/>
                  </a:cubicBezTo>
                  <a:cubicBezTo>
                    <a:pt x="6" y="65"/>
                    <a:pt x="31" y="30"/>
                    <a:pt x="54" y="16"/>
                  </a:cubicBezTo>
                  <a:cubicBezTo>
                    <a:pt x="70" y="5"/>
                    <a:pt x="92" y="0"/>
                    <a:pt x="101" y="10"/>
                  </a:cubicBezTo>
                  <a:cubicBezTo>
                    <a:pt x="131" y="43"/>
                    <a:pt x="151" y="90"/>
                    <a:pt x="155" y="110"/>
                  </a:cubicBezTo>
                  <a:cubicBezTo>
                    <a:pt x="158" y="127"/>
                    <a:pt x="159" y="133"/>
                    <a:pt x="154" y="139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Freeform 134"/>
            <p:cNvSpPr>
              <a:spLocks/>
            </p:cNvSpPr>
            <p:nvPr userDrawn="1"/>
          </p:nvSpPr>
          <p:spPr bwMode="auto">
            <a:xfrm>
              <a:off x="1858" y="1647"/>
              <a:ext cx="473" cy="470"/>
            </a:xfrm>
            <a:custGeom>
              <a:avLst/>
              <a:gdLst>
                <a:gd name="T0" fmla="*/ 5302 w 254"/>
                <a:gd name="T1" fmla="*/ 10398 h 253"/>
                <a:gd name="T2" fmla="*/ 10598 w 254"/>
                <a:gd name="T3" fmla="*/ 5218 h 253"/>
                <a:gd name="T4" fmla="*/ 5302 w 254"/>
                <a:gd name="T5" fmla="*/ 0 h 253"/>
                <a:gd name="T6" fmla="*/ 0 w 254"/>
                <a:gd name="T7" fmla="*/ 5218 h 253"/>
                <a:gd name="T8" fmla="*/ 5302 w 254"/>
                <a:gd name="T9" fmla="*/ 10398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53">
                  <a:moveTo>
                    <a:pt x="127" y="253"/>
                  </a:moveTo>
                  <a:cubicBezTo>
                    <a:pt x="197" y="253"/>
                    <a:pt x="254" y="196"/>
                    <a:pt x="254" y="127"/>
                  </a:cubicBezTo>
                  <a:cubicBezTo>
                    <a:pt x="254" y="56"/>
                    <a:pt x="197" y="0"/>
                    <a:pt x="127" y="0"/>
                  </a:cubicBezTo>
                  <a:cubicBezTo>
                    <a:pt x="57" y="0"/>
                    <a:pt x="0" y="56"/>
                    <a:pt x="0" y="127"/>
                  </a:cubicBezTo>
                  <a:cubicBezTo>
                    <a:pt x="0" y="196"/>
                    <a:pt x="57" y="253"/>
                    <a:pt x="127" y="253"/>
                  </a:cubicBezTo>
                  <a:close/>
                </a:path>
              </a:pathLst>
            </a:custGeom>
            <a:solidFill>
              <a:srgbClr val="DDDDDD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36" name="Picture 135" descr="ID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50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7" name="Group 136"/>
          <p:cNvGrpSpPr>
            <a:grpSpLocks/>
          </p:cNvGrpSpPr>
          <p:nvPr/>
        </p:nvGrpSpPr>
        <p:grpSpPr bwMode="auto">
          <a:xfrm>
            <a:off x="6675438" y="6189663"/>
            <a:ext cx="2100262" cy="338137"/>
            <a:chOff x="4223" y="3880"/>
            <a:chExt cx="1323" cy="213"/>
          </a:xfrm>
        </p:grpSpPr>
        <p:grpSp>
          <p:nvGrpSpPr>
            <p:cNvPr id="1039" name="Group 137"/>
            <p:cNvGrpSpPr>
              <a:grpSpLocks/>
            </p:cNvGrpSpPr>
            <p:nvPr/>
          </p:nvGrpSpPr>
          <p:grpSpPr bwMode="auto">
            <a:xfrm>
              <a:off x="4223" y="3880"/>
              <a:ext cx="145" cy="213"/>
              <a:chOff x="3018" y="829"/>
              <a:chExt cx="426" cy="623"/>
            </a:xfrm>
          </p:grpSpPr>
          <p:sp>
            <p:nvSpPr>
              <p:cNvPr id="1048" name="Freeform 138"/>
              <p:cNvSpPr>
                <a:spLocks/>
              </p:cNvSpPr>
              <p:nvPr/>
            </p:nvSpPr>
            <p:spPr bwMode="auto">
              <a:xfrm>
                <a:off x="3018" y="829"/>
                <a:ext cx="182" cy="616"/>
              </a:xfrm>
              <a:custGeom>
                <a:avLst/>
                <a:gdLst>
                  <a:gd name="T0" fmla="*/ 626 w 138"/>
                  <a:gd name="T1" fmla="*/ 1328 h 476"/>
                  <a:gd name="T2" fmla="*/ 590 w 138"/>
                  <a:gd name="T3" fmla="*/ 1527 h 476"/>
                  <a:gd name="T4" fmla="*/ 530 w 138"/>
                  <a:gd name="T5" fmla="*/ 1607 h 476"/>
                  <a:gd name="T6" fmla="*/ 452 w 138"/>
                  <a:gd name="T7" fmla="*/ 1675 h 476"/>
                  <a:gd name="T8" fmla="*/ 415 w 138"/>
                  <a:gd name="T9" fmla="*/ 1737 h 476"/>
                  <a:gd name="T10" fmla="*/ 576 w 138"/>
                  <a:gd name="T11" fmla="*/ 1612 h 476"/>
                  <a:gd name="T12" fmla="*/ 675 w 138"/>
                  <a:gd name="T13" fmla="*/ 1394 h 476"/>
                  <a:gd name="T14" fmla="*/ 713 w 138"/>
                  <a:gd name="T15" fmla="*/ 1497 h 476"/>
                  <a:gd name="T16" fmla="*/ 626 w 138"/>
                  <a:gd name="T17" fmla="*/ 1849 h 476"/>
                  <a:gd name="T18" fmla="*/ 584 w 138"/>
                  <a:gd name="T19" fmla="*/ 1915 h 476"/>
                  <a:gd name="T20" fmla="*/ 476 w 138"/>
                  <a:gd name="T21" fmla="*/ 2049 h 476"/>
                  <a:gd name="T22" fmla="*/ 331 w 138"/>
                  <a:gd name="T23" fmla="*/ 2234 h 476"/>
                  <a:gd name="T24" fmla="*/ 315 w 138"/>
                  <a:gd name="T25" fmla="*/ 2062 h 476"/>
                  <a:gd name="T26" fmla="*/ 295 w 138"/>
                  <a:gd name="T27" fmla="*/ 1966 h 476"/>
                  <a:gd name="T28" fmla="*/ 274 w 138"/>
                  <a:gd name="T29" fmla="*/ 1926 h 476"/>
                  <a:gd name="T30" fmla="*/ 28 w 138"/>
                  <a:gd name="T31" fmla="*/ 1519 h 476"/>
                  <a:gd name="T32" fmla="*/ 0 w 138"/>
                  <a:gd name="T33" fmla="*/ 1 h 476"/>
                  <a:gd name="T34" fmla="*/ 59 w 138"/>
                  <a:gd name="T35" fmla="*/ 1297 h 476"/>
                  <a:gd name="T36" fmla="*/ 149 w 138"/>
                  <a:gd name="T37" fmla="*/ 1457 h 476"/>
                  <a:gd name="T38" fmla="*/ 211 w 138"/>
                  <a:gd name="T39" fmla="*/ 1515 h 476"/>
                  <a:gd name="T40" fmla="*/ 295 w 138"/>
                  <a:gd name="T41" fmla="*/ 1612 h 476"/>
                  <a:gd name="T42" fmla="*/ 251 w 138"/>
                  <a:gd name="T43" fmla="*/ 1480 h 476"/>
                  <a:gd name="T44" fmla="*/ 100 w 138"/>
                  <a:gd name="T45" fmla="*/ 1220 h 476"/>
                  <a:gd name="T46" fmla="*/ 164 w 138"/>
                  <a:gd name="T47" fmla="*/ 907 h 476"/>
                  <a:gd name="T48" fmla="*/ 202 w 138"/>
                  <a:gd name="T49" fmla="*/ 1021 h 476"/>
                  <a:gd name="T50" fmla="*/ 301 w 138"/>
                  <a:gd name="T51" fmla="*/ 1220 h 476"/>
                  <a:gd name="T52" fmla="*/ 331 w 138"/>
                  <a:gd name="T53" fmla="*/ 1258 h 476"/>
                  <a:gd name="T54" fmla="*/ 311 w 138"/>
                  <a:gd name="T55" fmla="*/ 1150 h 476"/>
                  <a:gd name="T56" fmla="*/ 274 w 138"/>
                  <a:gd name="T57" fmla="*/ 1070 h 476"/>
                  <a:gd name="T58" fmla="*/ 228 w 138"/>
                  <a:gd name="T59" fmla="*/ 952 h 476"/>
                  <a:gd name="T60" fmla="*/ 200 w 138"/>
                  <a:gd name="T61" fmla="*/ 810 h 476"/>
                  <a:gd name="T62" fmla="*/ 244 w 138"/>
                  <a:gd name="T63" fmla="*/ 236 h 476"/>
                  <a:gd name="T64" fmla="*/ 244 w 138"/>
                  <a:gd name="T65" fmla="*/ 581 h 476"/>
                  <a:gd name="T66" fmla="*/ 290 w 138"/>
                  <a:gd name="T67" fmla="*/ 679 h 476"/>
                  <a:gd name="T68" fmla="*/ 326 w 138"/>
                  <a:gd name="T69" fmla="*/ 769 h 476"/>
                  <a:gd name="T70" fmla="*/ 331 w 138"/>
                  <a:gd name="T71" fmla="*/ 751 h 476"/>
                  <a:gd name="T72" fmla="*/ 301 w 138"/>
                  <a:gd name="T73" fmla="*/ 590 h 476"/>
                  <a:gd name="T74" fmla="*/ 290 w 138"/>
                  <a:gd name="T75" fmla="*/ 479 h 476"/>
                  <a:gd name="T76" fmla="*/ 336 w 138"/>
                  <a:gd name="T77" fmla="*/ 355 h 476"/>
                  <a:gd name="T78" fmla="*/ 367 w 138"/>
                  <a:gd name="T79" fmla="*/ 404 h 476"/>
                  <a:gd name="T80" fmla="*/ 382 w 138"/>
                  <a:gd name="T81" fmla="*/ 342 h 476"/>
                  <a:gd name="T82" fmla="*/ 426 w 138"/>
                  <a:gd name="T83" fmla="*/ 736 h 476"/>
                  <a:gd name="T84" fmla="*/ 409 w 138"/>
                  <a:gd name="T85" fmla="*/ 876 h 476"/>
                  <a:gd name="T86" fmla="*/ 389 w 138"/>
                  <a:gd name="T87" fmla="*/ 973 h 476"/>
                  <a:gd name="T88" fmla="*/ 409 w 138"/>
                  <a:gd name="T89" fmla="*/ 960 h 476"/>
                  <a:gd name="T90" fmla="*/ 452 w 138"/>
                  <a:gd name="T91" fmla="*/ 849 h 476"/>
                  <a:gd name="T92" fmla="*/ 476 w 138"/>
                  <a:gd name="T93" fmla="*/ 764 h 476"/>
                  <a:gd name="T94" fmla="*/ 525 w 138"/>
                  <a:gd name="T95" fmla="*/ 1026 h 476"/>
                  <a:gd name="T96" fmla="*/ 459 w 138"/>
                  <a:gd name="T97" fmla="*/ 1232 h 476"/>
                  <a:gd name="T98" fmla="*/ 415 w 138"/>
                  <a:gd name="T99" fmla="*/ 1321 h 476"/>
                  <a:gd name="T100" fmla="*/ 409 w 138"/>
                  <a:gd name="T101" fmla="*/ 1402 h 476"/>
                  <a:gd name="T102" fmla="*/ 491 w 138"/>
                  <a:gd name="T103" fmla="*/ 1260 h 476"/>
                  <a:gd name="T104" fmla="*/ 512 w 138"/>
                  <a:gd name="T105" fmla="*/ 1218 h 476"/>
                  <a:gd name="T106" fmla="*/ 530 w 138"/>
                  <a:gd name="T107" fmla="*/ 1163 h 47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38" h="476">
                    <a:moveTo>
                      <a:pt x="109" y="217"/>
                    </a:moveTo>
                    <a:lnTo>
                      <a:pt x="109" y="1"/>
                    </a:lnTo>
                    <a:lnTo>
                      <a:pt x="119" y="1"/>
                    </a:lnTo>
                    <a:lnTo>
                      <a:pt x="119" y="217"/>
                    </a:lnTo>
                    <a:lnTo>
                      <a:pt x="119" y="283"/>
                    </a:lnTo>
                    <a:lnTo>
                      <a:pt x="117" y="310"/>
                    </a:lnTo>
                    <a:lnTo>
                      <a:pt x="117" y="312"/>
                    </a:lnTo>
                    <a:lnTo>
                      <a:pt x="115" y="315"/>
                    </a:lnTo>
                    <a:lnTo>
                      <a:pt x="114" y="319"/>
                    </a:lnTo>
                    <a:lnTo>
                      <a:pt x="112" y="325"/>
                    </a:lnTo>
                    <a:lnTo>
                      <a:pt x="109" y="329"/>
                    </a:lnTo>
                    <a:lnTo>
                      <a:pt x="107" y="335"/>
                    </a:lnTo>
                    <a:lnTo>
                      <a:pt x="104" y="339"/>
                    </a:lnTo>
                    <a:lnTo>
                      <a:pt x="102" y="339"/>
                    </a:lnTo>
                    <a:lnTo>
                      <a:pt x="102" y="341"/>
                    </a:lnTo>
                    <a:lnTo>
                      <a:pt x="101" y="342"/>
                    </a:lnTo>
                    <a:lnTo>
                      <a:pt x="98" y="343"/>
                    </a:lnTo>
                    <a:lnTo>
                      <a:pt x="97" y="346"/>
                    </a:lnTo>
                    <a:lnTo>
                      <a:pt x="94" y="349"/>
                    </a:lnTo>
                    <a:lnTo>
                      <a:pt x="91" y="352"/>
                    </a:lnTo>
                    <a:lnTo>
                      <a:pt x="88" y="355"/>
                    </a:lnTo>
                    <a:lnTo>
                      <a:pt x="86" y="356"/>
                    </a:lnTo>
                    <a:lnTo>
                      <a:pt x="83" y="359"/>
                    </a:lnTo>
                    <a:lnTo>
                      <a:pt x="81" y="362"/>
                    </a:lnTo>
                    <a:lnTo>
                      <a:pt x="80" y="365"/>
                    </a:lnTo>
                    <a:lnTo>
                      <a:pt x="79" y="366"/>
                    </a:lnTo>
                    <a:lnTo>
                      <a:pt x="79" y="367"/>
                    </a:lnTo>
                    <a:lnTo>
                      <a:pt x="79" y="369"/>
                    </a:lnTo>
                    <a:lnTo>
                      <a:pt x="77" y="369"/>
                    </a:lnTo>
                    <a:lnTo>
                      <a:pt x="76" y="384"/>
                    </a:lnTo>
                    <a:lnTo>
                      <a:pt x="93" y="363"/>
                    </a:lnTo>
                    <a:lnTo>
                      <a:pt x="98" y="356"/>
                    </a:lnTo>
                    <a:lnTo>
                      <a:pt x="104" y="350"/>
                    </a:lnTo>
                    <a:lnTo>
                      <a:pt x="109" y="343"/>
                    </a:lnTo>
                    <a:lnTo>
                      <a:pt x="115" y="336"/>
                    </a:lnTo>
                    <a:lnTo>
                      <a:pt x="119" y="329"/>
                    </a:lnTo>
                    <a:lnTo>
                      <a:pt x="124" y="322"/>
                    </a:lnTo>
                    <a:lnTo>
                      <a:pt x="126" y="314"/>
                    </a:lnTo>
                    <a:lnTo>
                      <a:pt x="128" y="304"/>
                    </a:lnTo>
                    <a:lnTo>
                      <a:pt x="128" y="297"/>
                    </a:lnTo>
                    <a:lnTo>
                      <a:pt x="128" y="1"/>
                    </a:lnTo>
                    <a:lnTo>
                      <a:pt x="138" y="1"/>
                    </a:lnTo>
                    <a:lnTo>
                      <a:pt x="138" y="310"/>
                    </a:lnTo>
                    <a:lnTo>
                      <a:pt x="138" y="312"/>
                    </a:lnTo>
                    <a:lnTo>
                      <a:pt x="138" y="315"/>
                    </a:lnTo>
                    <a:lnTo>
                      <a:pt x="136" y="319"/>
                    </a:lnTo>
                    <a:lnTo>
                      <a:pt x="136" y="328"/>
                    </a:lnTo>
                    <a:lnTo>
                      <a:pt x="135" y="339"/>
                    </a:lnTo>
                    <a:lnTo>
                      <a:pt x="132" y="350"/>
                    </a:lnTo>
                    <a:lnTo>
                      <a:pt x="129" y="365"/>
                    </a:lnTo>
                    <a:lnTo>
                      <a:pt x="125" y="379"/>
                    </a:lnTo>
                    <a:lnTo>
                      <a:pt x="119" y="393"/>
                    </a:lnTo>
                    <a:lnTo>
                      <a:pt x="119" y="394"/>
                    </a:lnTo>
                    <a:lnTo>
                      <a:pt x="118" y="396"/>
                    </a:lnTo>
                    <a:lnTo>
                      <a:pt x="117" y="398"/>
                    </a:lnTo>
                    <a:lnTo>
                      <a:pt x="115" y="401"/>
                    </a:lnTo>
                    <a:lnTo>
                      <a:pt x="114" y="404"/>
                    </a:lnTo>
                    <a:lnTo>
                      <a:pt x="111" y="408"/>
                    </a:lnTo>
                    <a:lnTo>
                      <a:pt x="108" y="412"/>
                    </a:lnTo>
                    <a:lnTo>
                      <a:pt x="107" y="417"/>
                    </a:lnTo>
                    <a:lnTo>
                      <a:pt x="102" y="422"/>
                    </a:lnTo>
                    <a:lnTo>
                      <a:pt x="100" y="427"/>
                    </a:lnTo>
                    <a:lnTo>
                      <a:pt x="95" y="432"/>
                    </a:lnTo>
                    <a:lnTo>
                      <a:pt x="91" y="436"/>
                    </a:lnTo>
                    <a:lnTo>
                      <a:pt x="88" y="441"/>
                    </a:lnTo>
                    <a:lnTo>
                      <a:pt x="84" y="446"/>
                    </a:lnTo>
                    <a:lnTo>
                      <a:pt x="80" y="453"/>
                    </a:lnTo>
                    <a:lnTo>
                      <a:pt x="76" y="460"/>
                    </a:lnTo>
                    <a:lnTo>
                      <a:pt x="76" y="476"/>
                    </a:lnTo>
                    <a:lnTo>
                      <a:pt x="63" y="476"/>
                    </a:lnTo>
                    <a:lnTo>
                      <a:pt x="62" y="445"/>
                    </a:lnTo>
                    <a:lnTo>
                      <a:pt x="60" y="443"/>
                    </a:lnTo>
                    <a:lnTo>
                      <a:pt x="60" y="442"/>
                    </a:lnTo>
                    <a:lnTo>
                      <a:pt x="60" y="439"/>
                    </a:lnTo>
                    <a:lnTo>
                      <a:pt x="59" y="436"/>
                    </a:lnTo>
                    <a:lnTo>
                      <a:pt x="59" y="434"/>
                    </a:lnTo>
                    <a:lnTo>
                      <a:pt x="59" y="429"/>
                    </a:lnTo>
                    <a:lnTo>
                      <a:pt x="57" y="427"/>
                    </a:lnTo>
                    <a:lnTo>
                      <a:pt x="57" y="422"/>
                    </a:lnTo>
                    <a:lnTo>
                      <a:pt x="56" y="419"/>
                    </a:lnTo>
                    <a:lnTo>
                      <a:pt x="55" y="417"/>
                    </a:lnTo>
                    <a:lnTo>
                      <a:pt x="55" y="414"/>
                    </a:lnTo>
                    <a:lnTo>
                      <a:pt x="53" y="412"/>
                    </a:lnTo>
                    <a:lnTo>
                      <a:pt x="52" y="411"/>
                    </a:lnTo>
                    <a:lnTo>
                      <a:pt x="52" y="410"/>
                    </a:lnTo>
                    <a:lnTo>
                      <a:pt x="42" y="397"/>
                    </a:lnTo>
                    <a:lnTo>
                      <a:pt x="33" y="386"/>
                    </a:lnTo>
                    <a:lnTo>
                      <a:pt x="25" y="373"/>
                    </a:lnTo>
                    <a:lnTo>
                      <a:pt x="19" y="362"/>
                    </a:lnTo>
                    <a:lnTo>
                      <a:pt x="11" y="342"/>
                    </a:lnTo>
                    <a:lnTo>
                      <a:pt x="5" y="324"/>
                    </a:lnTo>
                    <a:lnTo>
                      <a:pt x="2" y="308"/>
                    </a:lnTo>
                    <a:lnTo>
                      <a:pt x="1" y="295"/>
                    </a:lnTo>
                    <a:lnTo>
                      <a:pt x="1" y="288"/>
                    </a:lnTo>
                    <a:lnTo>
                      <a:pt x="1" y="286"/>
                    </a:lnTo>
                    <a:lnTo>
                      <a:pt x="0" y="277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250"/>
                    </a:lnTo>
                    <a:lnTo>
                      <a:pt x="11" y="269"/>
                    </a:lnTo>
                    <a:lnTo>
                      <a:pt x="11" y="272"/>
                    </a:lnTo>
                    <a:lnTo>
                      <a:pt x="11" y="276"/>
                    </a:lnTo>
                    <a:lnTo>
                      <a:pt x="11" y="280"/>
                    </a:lnTo>
                    <a:lnTo>
                      <a:pt x="12" y="287"/>
                    </a:lnTo>
                    <a:lnTo>
                      <a:pt x="15" y="293"/>
                    </a:lnTo>
                    <a:lnTo>
                      <a:pt x="19" y="300"/>
                    </a:lnTo>
                    <a:lnTo>
                      <a:pt x="24" y="305"/>
                    </a:lnTo>
                    <a:lnTo>
                      <a:pt x="28" y="310"/>
                    </a:lnTo>
                    <a:lnTo>
                      <a:pt x="31" y="312"/>
                    </a:lnTo>
                    <a:lnTo>
                      <a:pt x="32" y="314"/>
                    </a:lnTo>
                    <a:lnTo>
                      <a:pt x="35" y="317"/>
                    </a:lnTo>
                    <a:lnTo>
                      <a:pt x="36" y="318"/>
                    </a:lnTo>
                    <a:lnTo>
                      <a:pt x="39" y="321"/>
                    </a:lnTo>
                    <a:lnTo>
                      <a:pt x="40" y="322"/>
                    </a:lnTo>
                    <a:lnTo>
                      <a:pt x="45" y="326"/>
                    </a:lnTo>
                    <a:lnTo>
                      <a:pt x="48" y="329"/>
                    </a:lnTo>
                    <a:lnTo>
                      <a:pt x="50" y="334"/>
                    </a:lnTo>
                    <a:lnTo>
                      <a:pt x="52" y="338"/>
                    </a:lnTo>
                    <a:lnTo>
                      <a:pt x="55" y="341"/>
                    </a:lnTo>
                    <a:lnTo>
                      <a:pt x="56" y="343"/>
                    </a:lnTo>
                    <a:lnTo>
                      <a:pt x="57" y="346"/>
                    </a:lnTo>
                    <a:lnTo>
                      <a:pt x="57" y="348"/>
                    </a:lnTo>
                    <a:lnTo>
                      <a:pt x="57" y="349"/>
                    </a:lnTo>
                    <a:lnTo>
                      <a:pt x="59" y="336"/>
                    </a:lnTo>
                    <a:lnTo>
                      <a:pt x="53" y="325"/>
                    </a:lnTo>
                    <a:lnTo>
                      <a:pt x="48" y="315"/>
                    </a:lnTo>
                    <a:lnTo>
                      <a:pt x="36" y="305"/>
                    </a:lnTo>
                    <a:lnTo>
                      <a:pt x="29" y="295"/>
                    </a:lnTo>
                    <a:lnTo>
                      <a:pt x="24" y="284"/>
                    </a:lnTo>
                    <a:lnTo>
                      <a:pt x="21" y="274"/>
                    </a:lnTo>
                    <a:lnTo>
                      <a:pt x="19" y="267"/>
                    </a:lnTo>
                    <a:lnTo>
                      <a:pt x="19" y="260"/>
                    </a:lnTo>
                    <a:lnTo>
                      <a:pt x="19" y="256"/>
                    </a:lnTo>
                    <a:lnTo>
                      <a:pt x="19" y="255"/>
                    </a:lnTo>
                    <a:lnTo>
                      <a:pt x="18" y="0"/>
                    </a:lnTo>
                    <a:lnTo>
                      <a:pt x="28" y="1"/>
                    </a:lnTo>
                    <a:lnTo>
                      <a:pt x="28" y="177"/>
                    </a:lnTo>
                    <a:lnTo>
                      <a:pt x="31" y="193"/>
                    </a:lnTo>
                    <a:lnTo>
                      <a:pt x="31" y="195"/>
                    </a:lnTo>
                    <a:lnTo>
                      <a:pt x="32" y="200"/>
                    </a:lnTo>
                    <a:lnTo>
                      <a:pt x="35" y="205"/>
                    </a:lnTo>
                    <a:lnTo>
                      <a:pt x="36" y="211"/>
                    </a:lnTo>
                    <a:lnTo>
                      <a:pt x="39" y="217"/>
                    </a:lnTo>
                    <a:lnTo>
                      <a:pt x="40" y="222"/>
                    </a:lnTo>
                    <a:lnTo>
                      <a:pt x="43" y="229"/>
                    </a:lnTo>
                    <a:lnTo>
                      <a:pt x="48" y="238"/>
                    </a:lnTo>
                    <a:lnTo>
                      <a:pt x="52" y="246"/>
                    </a:lnTo>
                    <a:lnTo>
                      <a:pt x="55" y="255"/>
                    </a:lnTo>
                    <a:lnTo>
                      <a:pt x="57" y="260"/>
                    </a:lnTo>
                    <a:lnTo>
                      <a:pt x="60" y="265"/>
                    </a:lnTo>
                    <a:lnTo>
                      <a:pt x="62" y="269"/>
                    </a:lnTo>
                    <a:lnTo>
                      <a:pt x="63" y="270"/>
                    </a:lnTo>
                    <a:lnTo>
                      <a:pt x="63" y="272"/>
                    </a:lnTo>
                    <a:lnTo>
                      <a:pt x="63" y="270"/>
                    </a:lnTo>
                    <a:lnTo>
                      <a:pt x="63" y="267"/>
                    </a:lnTo>
                    <a:lnTo>
                      <a:pt x="63" y="265"/>
                    </a:lnTo>
                    <a:lnTo>
                      <a:pt x="63" y="260"/>
                    </a:lnTo>
                    <a:lnTo>
                      <a:pt x="62" y="255"/>
                    </a:lnTo>
                    <a:lnTo>
                      <a:pt x="62" y="250"/>
                    </a:lnTo>
                    <a:lnTo>
                      <a:pt x="60" y="248"/>
                    </a:lnTo>
                    <a:lnTo>
                      <a:pt x="59" y="245"/>
                    </a:lnTo>
                    <a:lnTo>
                      <a:pt x="59" y="242"/>
                    </a:lnTo>
                    <a:lnTo>
                      <a:pt x="57" y="239"/>
                    </a:lnTo>
                    <a:lnTo>
                      <a:pt x="56" y="236"/>
                    </a:lnTo>
                    <a:lnTo>
                      <a:pt x="55" y="234"/>
                    </a:lnTo>
                    <a:lnTo>
                      <a:pt x="53" y="231"/>
                    </a:lnTo>
                    <a:lnTo>
                      <a:pt x="52" y="228"/>
                    </a:lnTo>
                    <a:lnTo>
                      <a:pt x="52" y="226"/>
                    </a:lnTo>
                    <a:lnTo>
                      <a:pt x="50" y="225"/>
                    </a:lnTo>
                    <a:lnTo>
                      <a:pt x="49" y="219"/>
                    </a:lnTo>
                    <a:lnTo>
                      <a:pt x="46" y="214"/>
                    </a:lnTo>
                    <a:lnTo>
                      <a:pt x="45" y="208"/>
                    </a:lnTo>
                    <a:lnTo>
                      <a:pt x="43" y="203"/>
                    </a:lnTo>
                    <a:lnTo>
                      <a:pt x="42" y="198"/>
                    </a:lnTo>
                    <a:lnTo>
                      <a:pt x="40" y="195"/>
                    </a:lnTo>
                    <a:lnTo>
                      <a:pt x="40" y="193"/>
                    </a:lnTo>
                    <a:lnTo>
                      <a:pt x="38" y="180"/>
                    </a:lnTo>
                    <a:lnTo>
                      <a:pt x="38" y="172"/>
                    </a:lnTo>
                    <a:lnTo>
                      <a:pt x="38" y="1"/>
                    </a:lnTo>
                    <a:lnTo>
                      <a:pt x="46" y="1"/>
                    </a:lnTo>
                    <a:lnTo>
                      <a:pt x="46" y="5"/>
                    </a:lnTo>
                    <a:lnTo>
                      <a:pt x="46" y="17"/>
                    </a:lnTo>
                    <a:lnTo>
                      <a:pt x="46" y="32"/>
                    </a:lnTo>
                    <a:lnTo>
                      <a:pt x="46" y="50"/>
                    </a:lnTo>
                    <a:lnTo>
                      <a:pt x="46" y="70"/>
                    </a:lnTo>
                    <a:lnTo>
                      <a:pt x="46" y="88"/>
                    </a:lnTo>
                    <a:lnTo>
                      <a:pt x="46" y="102"/>
                    </a:lnTo>
                    <a:lnTo>
                      <a:pt x="46" y="110"/>
                    </a:lnTo>
                    <a:lnTo>
                      <a:pt x="46" y="117"/>
                    </a:lnTo>
                    <a:lnTo>
                      <a:pt x="46" y="124"/>
                    </a:lnTo>
                    <a:lnTo>
                      <a:pt x="48" y="128"/>
                    </a:lnTo>
                    <a:lnTo>
                      <a:pt x="49" y="132"/>
                    </a:lnTo>
                    <a:lnTo>
                      <a:pt x="50" y="136"/>
                    </a:lnTo>
                    <a:lnTo>
                      <a:pt x="52" y="139"/>
                    </a:lnTo>
                    <a:lnTo>
                      <a:pt x="53" y="142"/>
                    </a:lnTo>
                    <a:lnTo>
                      <a:pt x="55" y="145"/>
                    </a:lnTo>
                    <a:lnTo>
                      <a:pt x="56" y="149"/>
                    </a:lnTo>
                    <a:lnTo>
                      <a:pt x="57" y="152"/>
                    </a:lnTo>
                    <a:lnTo>
                      <a:pt x="59" y="156"/>
                    </a:lnTo>
                    <a:lnTo>
                      <a:pt x="59" y="159"/>
                    </a:lnTo>
                    <a:lnTo>
                      <a:pt x="60" y="162"/>
                    </a:lnTo>
                    <a:lnTo>
                      <a:pt x="62" y="164"/>
                    </a:lnTo>
                    <a:lnTo>
                      <a:pt x="62" y="166"/>
                    </a:lnTo>
                    <a:lnTo>
                      <a:pt x="62" y="167"/>
                    </a:lnTo>
                    <a:lnTo>
                      <a:pt x="62" y="166"/>
                    </a:lnTo>
                    <a:lnTo>
                      <a:pt x="62" y="164"/>
                    </a:lnTo>
                    <a:lnTo>
                      <a:pt x="62" y="163"/>
                    </a:lnTo>
                    <a:lnTo>
                      <a:pt x="63" y="159"/>
                    </a:lnTo>
                    <a:lnTo>
                      <a:pt x="62" y="155"/>
                    </a:lnTo>
                    <a:lnTo>
                      <a:pt x="62" y="149"/>
                    </a:lnTo>
                    <a:lnTo>
                      <a:pt x="60" y="142"/>
                    </a:lnTo>
                    <a:lnTo>
                      <a:pt x="59" y="133"/>
                    </a:lnTo>
                    <a:lnTo>
                      <a:pt x="57" y="129"/>
                    </a:lnTo>
                    <a:lnTo>
                      <a:pt x="57" y="125"/>
                    </a:lnTo>
                    <a:lnTo>
                      <a:pt x="56" y="121"/>
                    </a:lnTo>
                    <a:lnTo>
                      <a:pt x="56" y="115"/>
                    </a:lnTo>
                    <a:lnTo>
                      <a:pt x="56" y="110"/>
                    </a:lnTo>
                    <a:lnTo>
                      <a:pt x="56" y="105"/>
                    </a:lnTo>
                    <a:lnTo>
                      <a:pt x="55" y="102"/>
                    </a:lnTo>
                    <a:lnTo>
                      <a:pt x="55" y="1"/>
                    </a:lnTo>
                    <a:lnTo>
                      <a:pt x="63" y="1"/>
                    </a:lnTo>
                    <a:lnTo>
                      <a:pt x="64" y="67"/>
                    </a:lnTo>
                    <a:lnTo>
                      <a:pt x="64" y="69"/>
                    </a:lnTo>
                    <a:lnTo>
                      <a:pt x="64" y="71"/>
                    </a:lnTo>
                    <a:lnTo>
                      <a:pt x="64" y="76"/>
                    </a:lnTo>
                    <a:lnTo>
                      <a:pt x="66" y="81"/>
                    </a:lnTo>
                    <a:lnTo>
                      <a:pt x="66" y="86"/>
                    </a:lnTo>
                    <a:lnTo>
                      <a:pt x="67" y="88"/>
                    </a:lnTo>
                    <a:lnTo>
                      <a:pt x="69" y="90"/>
                    </a:lnTo>
                    <a:lnTo>
                      <a:pt x="70" y="88"/>
                    </a:lnTo>
                    <a:lnTo>
                      <a:pt x="70" y="86"/>
                    </a:lnTo>
                    <a:lnTo>
                      <a:pt x="71" y="83"/>
                    </a:lnTo>
                    <a:lnTo>
                      <a:pt x="71" y="80"/>
                    </a:lnTo>
                    <a:lnTo>
                      <a:pt x="73" y="77"/>
                    </a:lnTo>
                    <a:lnTo>
                      <a:pt x="73" y="76"/>
                    </a:lnTo>
                    <a:lnTo>
                      <a:pt x="73" y="74"/>
                    </a:lnTo>
                    <a:lnTo>
                      <a:pt x="73" y="73"/>
                    </a:lnTo>
                    <a:lnTo>
                      <a:pt x="73" y="1"/>
                    </a:lnTo>
                    <a:lnTo>
                      <a:pt x="83" y="1"/>
                    </a:lnTo>
                    <a:lnTo>
                      <a:pt x="83" y="153"/>
                    </a:lnTo>
                    <a:lnTo>
                      <a:pt x="83" y="155"/>
                    </a:lnTo>
                    <a:lnTo>
                      <a:pt x="81" y="157"/>
                    </a:lnTo>
                    <a:lnTo>
                      <a:pt x="81" y="160"/>
                    </a:lnTo>
                    <a:lnTo>
                      <a:pt x="81" y="164"/>
                    </a:lnTo>
                    <a:lnTo>
                      <a:pt x="80" y="170"/>
                    </a:lnTo>
                    <a:lnTo>
                      <a:pt x="80" y="176"/>
                    </a:lnTo>
                    <a:lnTo>
                      <a:pt x="79" y="180"/>
                    </a:lnTo>
                    <a:lnTo>
                      <a:pt x="77" y="186"/>
                    </a:lnTo>
                    <a:lnTo>
                      <a:pt x="76" y="190"/>
                    </a:lnTo>
                    <a:lnTo>
                      <a:pt x="74" y="195"/>
                    </a:lnTo>
                    <a:lnTo>
                      <a:pt x="74" y="198"/>
                    </a:lnTo>
                    <a:lnTo>
                      <a:pt x="74" y="203"/>
                    </a:lnTo>
                    <a:lnTo>
                      <a:pt x="74" y="205"/>
                    </a:lnTo>
                    <a:lnTo>
                      <a:pt x="74" y="207"/>
                    </a:lnTo>
                    <a:lnTo>
                      <a:pt x="74" y="208"/>
                    </a:lnTo>
                    <a:lnTo>
                      <a:pt x="76" y="207"/>
                    </a:lnTo>
                    <a:lnTo>
                      <a:pt x="77" y="205"/>
                    </a:lnTo>
                    <a:lnTo>
                      <a:pt x="77" y="204"/>
                    </a:lnTo>
                    <a:lnTo>
                      <a:pt x="79" y="201"/>
                    </a:lnTo>
                    <a:lnTo>
                      <a:pt x="81" y="197"/>
                    </a:lnTo>
                    <a:lnTo>
                      <a:pt x="83" y="194"/>
                    </a:lnTo>
                    <a:lnTo>
                      <a:pt x="84" y="188"/>
                    </a:lnTo>
                    <a:lnTo>
                      <a:pt x="86" y="186"/>
                    </a:lnTo>
                    <a:lnTo>
                      <a:pt x="86" y="181"/>
                    </a:lnTo>
                    <a:lnTo>
                      <a:pt x="87" y="177"/>
                    </a:lnTo>
                    <a:lnTo>
                      <a:pt x="88" y="173"/>
                    </a:lnTo>
                    <a:lnTo>
                      <a:pt x="90" y="169"/>
                    </a:lnTo>
                    <a:lnTo>
                      <a:pt x="91" y="164"/>
                    </a:lnTo>
                    <a:lnTo>
                      <a:pt x="91" y="163"/>
                    </a:lnTo>
                    <a:lnTo>
                      <a:pt x="91" y="162"/>
                    </a:lnTo>
                    <a:lnTo>
                      <a:pt x="91" y="1"/>
                    </a:lnTo>
                    <a:lnTo>
                      <a:pt x="101" y="1"/>
                    </a:lnTo>
                    <a:lnTo>
                      <a:pt x="101" y="214"/>
                    </a:lnTo>
                    <a:lnTo>
                      <a:pt x="100" y="217"/>
                    </a:lnTo>
                    <a:lnTo>
                      <a:pt x="100" y="219"/>
                    </a:lnTo>
                    <a:lnTo>
                      <a:pt x="98" y="225"/>
                    </a:lnTo>
                    <a:lnTo>
                      <a:pt x="97" y="232"/>
                    </a:lnTo>
                    <a:lnTo>
                      <a:pt x="94" y="239"/>
                    </a:lnTo>
                    <a:lnTo>
                      <a:pt x="93" y="248"/>
                    </a:lnTo>
                    <a:lnTo>
                      <a:pt x="88" y="256"/>
                    </a:lnTo>
                    <a:lnTo>
                      <a:pt x="87" y="263"/>
                    </a:lnTo>
                    <a:lnTo>
                      <a:pt x="86" y="267"/>
                    </a:lnTo>
                    <a:lnTo>
                      <a:pt x="83" y="272"/>
                    </a:lnTo>
                    <a:lnTo>
                      <a:pt x="81" y="274"/>
                    </a:lnTo>
                    <a:lnTo>
                      <a:pt x="80" y="277"/>
                    </a:lnTo>
                    <a:lnTo>
                      <a:pt x="80" y="280"/>
                    </a:lnTo>
                    <a:lnTo>
                      <a:pt x="79" y="281"/>
                    </a:lnTo>
                    <a:lnTo>
                      <a:pt x="79" y="284"/>
                    </a:lnTo>
                    <a:lnTo>
                      <a:pt x="77" y="287"/>
                    </a:lnTo>
                    <a:lnTo>
                      <a:pt x="77" y="291"/>
                    </a:lnTo>
                    <a:lnTo>
                      <a:pt x="77" y="294"/>
                    </a:lnTo>
                    <a:lnTo>
                      <a:pt x="77" y="297"/>
                    </a:lnTo>
                    <a:lnTo>
                      <a:pt x="77" y="298"/>
                    </a:lnTo>
                    <a:lnTo>
                      <a:pt x="77" y="301"/>
                    </a:lnTo>
                    <a:lnTo>
                      <a:pt x="77" y="303"/>
                    </a:lnTo>
                    <a:lnTo>
                      <a:pt x="90" y="274"/>
                    </a:lnTo>
                    <a:lnTo>
                      <a:pt x="91" y="272"/>
                    </a:lnTo>
                    <a:lnTo>
                      <a:pt x="93" y="269"/>
                    </a:lnTo>
                    <a:lnTo>
                      <a:pt x="94" y="267"/>
                    </a:lnTo>
                    <a:lnTo>
                      <a:pt x="94" y="265"/>
                    </a:lnTo>
                    <a:lnTo>
                      <a:pt x="95" y="263"/>
                    </a:lnTo>
                    <a:lnTo>
                      <a:pt x="97" y="260"/>
                    </a:lnTo>
                    <a:lnTo>
                      <a:pt x="97" y="259"/>
                    </a:lnTo>
                    <a:lnTo>
                      <a:pt x="98" y="257"/>
                    </a:lnTo>
                    <a:lnTo>
                      <a:pt x="98" y="256"/>
                    </a:lnTo>
                    <a:lnTo>
                      <a:pt x="100" y="255"/>
                    </a:lnTo>
                    <a:lnTo>
                      <a:pt x="100" y="252"/>
                    </a:lnTo>
                    <a:lnTo>
                      <a:pt x="101" y="248"/>
                    </a:lnTo>
                    <a:lnTo>
                      <a:pt x="102" y="243"/>
                    </a:lnTo>
                    <a:lnTo>
                      <a:pt x="104" y="239"/>
                    </a:lnTo>
                    <a:lnTo>
                      <a:pt x="109" y="2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139"/>
              <p:cNvSpPr>
                <a:spLocks/>
              </p:cNvSpPr>
              <p:nvPr/>
            </p:nvSpPr>
            <p:spPr bwMode="auto">
              <a:xfrm>
                <a:off x="3305" y="1046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22 h 31"/>
                  <a:gd name="T4" fmla="*/ 180 w 33"/>
                  <a:gd name="T5" fmla="*/ 28 h 31"/>
                  <a:gd name="T6" fmla="*/ 190 w 33"/>
                  <a:gd name="T7" fmla="*/ 41 h 31"/>
                  <a:gd name="T8" fmla="*/ 194 w 33"/>
                  <a:gd name="T9" fmla="*/ 46 h 31"/>
                  <a:gd name="T10" fmla="*/ 209 w 33"/>
                  <a:gd name="T11" fmla="*/ 53 h 31"/>
                  <a:gd name="T12" fmla="*/ 209 w 33"/>
                  <a:gd name="T13" fmla="*/ 59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26 h 31"/>
                  <a:gd name="T26" fmla="*/ 180 w 33"/>
                  <a:gd name="T27" fmla="*/ 14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43 h 31"/>
                  <a:gd name="T38" fmla="*/ 76 w 33"/>
                  <a:gd name="T39" fmla="*/ 139 h 31"/>
                  <a:gd name="T40" fmla="*/ 68 w 33"/>
                  <a:gd name="T41" fmla="*/ 139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25 h 31"/>
                  <a:gd name="T48" fmla="*/ 26 w 33"/>
                  <a:gd name="T49" fmla="*/ 123 h 31"/>
                  <a:gd name="T50" fmla="*/ 14 w 33"/>
                  <a:gd name="T51" fmla="*/ 111 h 31"/>
                  <a:gd name="T52" fmla="*/ 14 w 33"/>
                  <a:gd name="T53" fmla="*/ 108 h 31"/>
                  <a:gd name="T54" fmla="*/ 1 w 33"/>
                  <a:gd name="T55" fmla="*/ 95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3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8 h 31"/>
                  <a:gd name="T68" fmla="*/ 14 w 33"/>
                  <a:gd name="T69" fmla="*/ 22 h 31"/>
                  <a:gd name="T70" fmla="*/ 26 w 33"/>
                  <a:gd name="T71" fmla="*/ 13 h 31"/>
                  <a:gd name="T72" fmla="*/ 35 w 33"/>
                  <a:gd name="T73" fmla="*/ 10 h 31"/>
                  <a:gd name="T74" fmla="*/ 48 w 33"/>
                  <a:gd name="T75" fmla="*/ 10 h 31"/>
                  <a:gd name="T76" fmla="*/ 56 w 33"/>
                  <a:gd name="T77" fmla="*/ 10 h 31"/>
                  <a:gd name="T78" fmla="*/ 68 w 33"/>
                  <a:gd name="T79" fmla="*/ 0 h 31"/>
                  <a:gd name="T80" fmla="*/ 89 w 33"/>
                  <a:gd name="T81" fmla="*/ 10 h 31"/>
                  <a:gd name="T82" fmla="*/ 89 w 33"/>
                  <a:gd name="T83" fmla="*/ 10 h 31"/>
                  <a:gd name="T84" fmla="*/ 93 w 33"/>
                  <a:gd name="T85" fmla="*/ 10 h 31"/>
                  <a:gd name="T86" fmla="*/ 104 w 33"/>
                  <a:gd name="T87" fmla="*/ 10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5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30" y="9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6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140"/>
              <p:cNvSpPr>
                <a:spLocks/>
              </p:cNvSpPr>
              <p:nvPr/>
            </p:nvSpPr>
            <p:spPr bwMode="auto">
              <a:xfrm>
                <a:off x="3259" y="987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8 h 31"/>
                  <a:gd name="T4" fmla="*/ 62 w 8"/>
                  <a:gd name="T5" fmla="*/ 41 h 31"/>
                  <a:gd name="T6" fmla="*/ 62 w 8"/>
                  <a:gd name="T7" fmla="*/ 50 h 31"/>
                  <a:gd name="T8" fmla="*/ 62 w 8"/>
                  <a:gd name="T9" fmla="*/ 75 h 31"/>
                  <a:gd name="T10" fmla="*/ 89 w 8"/>
                  <a:gd name="T11" fmla="*/ 95 h 31"/>
                  <a:gd name="T12" fmla="*/ 89 w 8"/>
                  <a:gd name="T13" fmla="*/ 108 h 31"/>
                  <a:gd name="T14" fmla="*/ 89 w 8"/>
                  <a:gd name="T15" fmla="*/ 111 h 31"/>
                  <a:gd name="T16" fmla="*/ 93 w 8"/>
                  <a:gd name="T17" fmla="*/ 125 h 31"/>
                  <a:gd name="T18" fmla="*/ 89 w 8"/>
                  <a:gd name="T19" fmla="*/ 126 h 31"/>
                  <a:gd name="T20" fmla="*/ 89 w 8"/>
                  <a:gd name="T21" fmla="*/ 139 h 31"/>
                  <a:gd name="T22" fmla="*/ 89 w 8"/>
                  <a:gd name="T23" fmla="*/ 139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9 h 31"/>
                  <a:gd name="T36" fmla="*/ 18 w 8"/>
                  <a:gd name="T37" fmla="*/ 139 h 31"/>
                  <a:gd name="T38" fmla="*/ 18 w 8"/>
                  <a:gd name="T39" fmla="*/ 126 h 31"/>
                  <a:gd name="T40" fmla="*/ 18 w 8"/>
                  <a:gd name="T41" fmla="*/ 123 h 31"/>
                  <a:gd name="T42" fmla="*/ 0 w 8"/>
                  <a:gd name="T43" fmla="*/ 108 h 31"/>
                  <a:gd name="T44" fmla="*/ 0 w 8"/>
                  <a:gd name="T45" fmla="*/ 95 h 31"/>
                  <a:gd name="T46" fmla="*/ 0 w 8"/>
                  <a:gd name="T47" fmla="*/ 76 h 31"/>
                  <a:gd name="T48" fmla="*/ 0 w 8"/>
                  <a:gd name="T49" fmla="*/ 65 h 31"/>
                  <a:gd name="T50" fmla="*/ 0 w 8"/>
                  <a:gd name="T51" fmla="*/ 50 h 31"/>
                  <a:gd name="T52" fmla="*/ 0 w 8"/>
                  <a:gd name="T53" fmla="*/ 41 h 31"/>
                  <a:gd name="T54" fmla="*/ 0 w 8"/>
                  <a:gd name="T55" fmla="*/ 28 h 31"/>
                  <a:gd name="T56" fmla="*/ 0 w 8"/>
                  <a:gd name="T57" fmla="*/ 17 h 31"/>
                  <a:gd name="T58" fmla="*/ 0 w 8"/>
                  <a:gd name="T59" fmla="*/ 13 h 31"/>
                  <a:gd name="T60" fmla="*/ 0 w 8"/>
                  <a:gd name="T61" fmla="*/ 10 h 31"/>
                  <a:gd name="T62" fmla="*/ 0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10 h 31"/>
                  <a:gd name="T78" fmla="*/ 48 w 8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8" y="26"/>
                    </a:lnTo>
                    <a:lnTo>
                      <a:pt x="8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141"/>
              <p:cNvSpPr>
                <a:spLocks/>
              </p:cNvSpPr>
              <p:nvPr/>
            </p:nvSpPr>
            <p:spPr bwMode="auto">
              <a:xfrm>
                <a:off x="3259" y="939"/>
                <a:ext cx="12" cy="47"/>
              </a:xfrm>
              <a:custGeom>
                <a:avLst/>
                <a:gdLst>
                  <a:gd name="T0" fmla="*/ 62 w 8"/>
                  <a:gd name="T1" fmla="*/ 29 h 37"/>
                  <a:gd name="T2" fmla="*/ 62 w 8"/>
                  <a:gd name="T3" fmla="*/ 46 h 37"/>
                  <a:gd name="T4" fmla="*/ 62 w 8"/>
                  <a:gd name="T5" fmla="*/ 58 h 37"/>
                  <a:gd name="T6" fmla="*/ 62 w 8"/>
                  <a:gd name="T7" fmla="*/ 74 h 37"/>
                  <a:gd name="T8" fmla="*/ 89 w 8"/>
                  <a:gd name="T9" fmla="*/ 84 h 37"/>
                  <a:gd name="T10" fmla="*/ 89 w 8"/>
                  <a:gd name="T11" fmla="*/ 108 h 37"/>
                  <a:gd name="T12" fmla="*/ 93 w 8"/>
                  <a:gd name="T13" fmla="*/ 119 h 37"/>
                  <a:gd name="T14" fmla="*/ 93 w 8"/>
                  <a:gd name="T15" fmla="*/ 131 h 37"/>
                  <a:gd name="T16" fmla="*/ 89 w 8"/>
                  <a:gd name="T17" fmla="*/ 144 h 37"/>
                  <a:gd name="T18" fmla="*/ 89 w 8"/>
                  <a:gd name="T19" fmla="*/ 144 h 37"/>
                  <a:gd name="T20" fmla="*/ 89 w 8"/>
                  <a:gd name="T21" fmla="*/ 145 h 37"/>
                  <a:gd name="T22" fmla="*/ 89 w 8"/>
                  <a:gd name="T23" fmla="*/ 145 h 37"/>
                  <a:gd name="T24" fmla="*/ 62 w 8"/>
                  <a:gd name="T25" fmla="*/ 145 h 37"/>
                  <a:gd name="T26" fmla="*/ 48 w 8"/>
                  <a:gd name="T27" fmla="*/ 156 h 37"/>
                  <a:gd name="T28" fmla="*/ 48 w 8"/>
                  <a:gd name="T29" fmla="*/ 156 h 37"/>
                  <a:gd name="T30" fmla="*/ 41 w 8"/>
                  <a:gd name="T31" fmla="*/ 156 h 37"/>
                  <a:gd name="T32" fmla="*/ 41 w 8"/>
                  <a:gd name="T33" fmla="*/ 145 h 37"/>
                  <a:gd name="T34" fmla="*/ 18 w 8"/>
                  <a:gd name="T35" fmla="*/ 144 h 37"/>
                  <a:gd name="T36" fmla="*/ 18 w 8"/>
                  <a:gd name="T37" fmla="*/ 137 h 37"/>
                  <a:gd name="T38" fmla="*/ 0 w 8"/>
                  <a:gd name="T39" fmla="*/ 124 h 37"/>
                  <a:gd name="T40" fmla="*/ 0 w 8"/>
                  <a:gd name="T41" fmla="*/ 113 h 37"/>
                  <a:gd name="T42" fmla="*/ 0 w 8"/>
                  <a:gd name="T43" fmla="*/ 29 h 37"/>
                  <a:gd name="T44" fmla="*/ 0 w 8"/>
                  <a:gd name="T45" fmla="*/ 28 h 37"/>
                  <a:gd name="T46" fmla="*/ 0 w 8"/>
                  <a:gd name="T47" fmla="*/ 13 h 37"/>
                  <a:gd name="T48" fmla="*/ 0 w 8"/>
                  <a:gd name="T49" fmla="*/ 13 h 37"/>
                  <a:gd name="T50" fmla="*/ 18 w 8"/>
                  <a:gd name="T51" fmla="*/ 10 h 37"/>
                  <a:gd name="T52" fmla="*/ 18 w 8"/>
                  <a:gd name="T53" fmla="*/ 10 h 37"/>
                  <a:gd name="T54" fmla="*/ 18 w 8"/>
                  <a:gd name="T55" fmla="*/ 0 h 37"/>
                  <a:gd name="T56" fmla="*/ 41 w 8"/>
                  <a:gd name="T57" fmla="*/ 0 h 37"/>
                  <a:gd name="T58" fmla="*/ 41 w 8"/>
                  <a:gd name="T59" fmla="*/ 0 h 37"/>
                  <a:gd name="T60" fmla="*/ 48 w 8"/>
                  <a:gd name="T61" fmla="*/ 10 h 37"/>
                  <a:gd name="T62" fmla="*/ 48 w 8"/>
                  <a:gd name="T63" fmla="*/ 10 h 37"/>
                  <a:gd name="T64" fmla="*/ 48 w 8"/>
                  <a:gd name="T65" fmla="*/ 13 h 37"/>
                  <a:gd name="T66" fmla="*/ 62 w 8"/>
                  <a:gd name="T67" fmla="*/ 17 h 3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" h="37">
                    <a:moveTo>
                      <a:pt x="5" y="4"/>
                    </a:moveTo>
                    <a:lnTo>
                      <a:pt x="5" y="7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3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8" y="31"/>
                    </a:lnTo>
                    <a:lnTo>
                      <a:pt x="8" y="33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4" y="37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142"/>
              <p:cNvSpPr>
                <a:spLocks/>
              </p:cNvSpPr>
              <p:nvPr/>
            </p:nvSpPr>
            <p:spPr bwMode="auto">
              <a:xfrm>
                <a:off x="3259" y="1031"/>
                <a:ext cx="12" cy="38"/>
              </a:xfrm>
              <a:custGeom>
                <a:avLst/>
                <a:gdLst>
                  <a:gd name="T0" fmla="*/ 106 w 7"/>
                  <a:gd name="T1" fmla="*/ 2 h 31"/>
                  <a:gd name="T2" fmla="*/ 106 w 7"/>
                  <a:gd name="T3" fmla="*/ 16 h 31"/>
                  <a:gd name="T4" fmla="*/ 106 w 7"/>
                  <a:gd name="T5" fmla="*/ 27 h 31"/>
                  <a:gd name="T6" fmla="*/ 132 w 7"/>
                  <a:gd name="T7" fmla="*/ 38 h 31"/>
                  <a:gd name="T8" fmla="*/ 132 w 7"/>
                  <a:gd name="T9" fmla="*/ 49 h 31"/>
                  <a:gd name="T10" fmla="*/ 182 w 7"/>
                  <a:gd name="T11" fmla="*/ 63 h 31"/>
                  <a:gd name="T12" fmla="*/ 182 w 7"/>
                  <a:gd name="T13" fmla="*/ 74 h 31"/>
                  <a:gd name="T14" fmla="*/ 182 w 7"/>
                  <a:gd name="T15" fmla="*/ 81 h 31"/>
                  <a:gd name="T16" fmla="*/ 182 w 7"/>
                  <a:gd name="T17" fmla="*/ 88 h 31"/>
                  <a:gd name="T18" fmla="*/ 182 w 7"/>
                  <a:gd name="T19" fmla="*/ 88 h 31"/>
                  <a:gd name="T20" fmla="*/ 182 w 7"/>
                  <a:gd name="T21" fmla="*/ 94 h 31"/>
                  <a:gd name="T22" fmla="*/ 182 w 7"/>
                  <a:gd name="T23" fmla="*/ 99 h 31"/>
                  <a:gd name="T24" fmla="*/ 132 w 7"/>
                  <a:gd name="T25" fmla="*/ 107 h 31"/>
                  <a:gd name="T26" fmla="*/ 132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106 w 7"/>
                  <a:gd name="T33" fmla="*/ 107 h 31"/>
                  <a:gd name="T34" fmla="*/ 77 w 7"/>
                  <a:gd name="T35" fmla="*/ 99 h 31"/>
                  <a:gd name="T36" fmla="*/ 26 w 7"/>
                  <a:gd name="T37" fmla="*/ 99 h 31"/>
                  <a:gd name="T38" fmla="*/ 26 w 7"/>
                  <a:gd name="T39" fmla="*/ 88 h 31"/>
                  <a:gd name="T40" fmla="*/ 26 w 7"/>
                  <a:gd name="T41" fmla="*/ 87 h 31"/>
                  <a:gd name="T42" fmla="*/ 0 w 7"/>
                  <a:gd name="T43" fmla="*/ 74 h 31"/>
                  <a:gd name="T44" fmla="*/ 0 w 7"/>
                  <a:gd name="T45" fmla="*/ 63 h 31"/>
                  <a:gd name="T46" fmla="*/ 0 w 7"/>
                  <a:gd name="T47" fmla="*/ 59 h 31"/>
                  <a:gd name="T48" fmla="*/ 0 w 7"/>
                  <a:gd name="T49" fmla="*/ 48 h 31"/>
                  <a:gd name="T50" fmla="*/ 0 w 7"/>
                  <a:gd name="T51" fmla="*/ 38 h 31"/>
                  <a:gd name="T52" fmla="*/ 0 w 7"/>
                  <a:gd name="T53" fmla="*/ 27 h 31"/>
                  <a:gd name="T54" fmla="*/ 0 w 7"/>
                  <a:gd name="T55" fmla="*/ 16 h 31"/>
                  <a:gd name="T56" fmla="*/ 0 w 7"/>
                  <a:gd name="T57" fmla="*/ 13 h 31"/>
                  <a:gd name="T58" fmla="*/ 0 w 7"/>
                  <a:gd name="T59" fmla="*/ 2 h 31"/>
                  <a:gd name="T60" fmla="*/ 0 w 7"/>
                  <a:gd name="T61" fmla="*/ 1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143"/>
              <p:cNvSpPr>
                <a:spLocks/>
              </p:cNvSpPr>
              <p:nvPr/>
            </p:nvSpPr>
            <p:spPr bwMode="auto">
              <a:xfrm>
                <a:off x="3305" y="1005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5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2 h 31"/>
                  <a:gd name="T86" fmla="*/ 104 w 33"/>
                  <a:gd name="T87" fmla="*/ 12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2"/>
                    </a:lnTo>
                    <a:lnTo>
                      <a:pt x="16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144"/>
              <p:cNvSpPr>
                <a:spLocks/>
              </p:cNvSpPr>
              <p:nvPr/>
            </p:nvSpPr>
            <p:spPr bwMode="auto">
              <a:xfrm>
                <a:off x="3305" y="1130"/>
                <a:ext cx="45" cy="38"/>
              </a:xfrm>
              <a:custGeom>
                <a:avLst/>
                <a:gdLst>
                  <a:gd name="T0" fmla="*/ 145 w 33"/>
                  <a:gd name="T1" fmla="*/ 11 h 31"/>
                  <a:gd name="T2" fmla="*/ 160 w 33"/>
                  <a:gd name="T3" fmla="*/ 13 h 31"/>
                  <a:gd name="T4" fmla="*/ 180 w 33"/>
                  <a:gd name="T5" fmla="*/ 16 h 31"/>
                  <a:gd name="T6" fmla="*/ 190 w 33"/>
                  <a:gd name="T7" fmla="*/ 25 h 31"/>
                  <a:gd name="T8" fmla="*/ 194 w 33"/>
                  <a:gd name="T9" fmla="*/ 27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8 h 31"/>
                  <a:gd name="T16" fmla="*/ 210 w 33"/>
                  <a:gd name="T17" fmla="*/ 59 h 31"/>
                  <a:gd name="T18" fmla="*/ 210 w 33"/>
                  <a:gd name="T19" fmla="*/ 63 h 31"/>
                  <a:gd name="T20" fmla="*/ 210 w 33"/>
                  <a:gd name="T21" fmla="*/ 74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99 h 31"/>
                  <a:gd name="T28" fmla="*/ 160 w 33"/>
                  <a:gd name="T29" fmla="*/ 107 h 31"/>
                  <a:gd name="T30" fmla="*/ 145 w 33"/>
                  <a:gd name="T31" fmla="*/ 107 h 31"/>
                  <a:gd name="T32" fmla="*/ 139 w 33"/>
                  <a:gd name="T33" fmla="*/ 107 h 31"/>
                  <a:gd name="T34" fmla="*/ 117 w 33"/>
                  <a:gd name="T35" fmla="*/ 107 h 31"/>
                  <a:gd name="T36" fmla="*/ 93 w 33"/>
                  <a:gd name="T37" fmla="*/ 99 h 31"/>
                  <a:gd name="T38" fmla="*/ 76 w 33"/>
                  <a:gd name="T39" fmla="*/ 99 h 31"/>
                  <a:gd name="T40" fmla="*/ 68 w 33"/>
                  <a:gd name="T41" fmla="*/ 94 h 31"/>
                  <a:gd name="T42" fmla="*/ 50 w 33"/>
                  <a:gd name="T43" fmla="*/ 94 h 31"/>
                  <a:gd name="T44" fmla="*/ 48 w 33"/>
                  <a:gd name="T45" fmla="*/ 88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4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49 h 31"/>
                  <a:gd name="T58" fmla="*/ 0 w 33"/>
                  <a:gd name="T59" fmla="*/ 48 h 31"/>
                  <a:gd name="T60" fmla="*/ 1 w 33"/>
                  <a:gd name="T61" fmla="*/ 38 h 31"/>
                  <a:gd name="T62" fmla="*/ 1 w 33"/>
                  <a:gd name="T63" fmla="*/ 27 h 31"/>
                  <a:gd name="T64" fmla="*/ 1 w 33"/>
                  <a:gd name="T65" fmla="*/ 25 h 31"/>
                  <a:gd name="T66" fmla="*/ 1 w 33"/>
                  <a:gd name="T67" fmla="*/ 16 h 31"/>
                  <a:gd name="T68" fmla="*/ 14 w 33"/>
                  <a:gd name="T69" fmla="*/ 13 h 31"/>
                  <a:gd name="T70" fmla="*/ 26 w 33"/>
                  <a:gd name="T71" fmla="*/ 1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 h 31"/>
                  <a:gd name="T88" fmla="*/ 142 w 33"/>
                  <a:gd name="T89" fmla="*/ 1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145"/>
              <p:cNvSpPr>
                <a:spLocks/>
              </p:cNvSpPr>
              <p:nvPr/>
            </p:nvSpPr>
            <p:spPr bwMode="auto">
              <a:xfrm>
                <a:off x="3305" y="10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16 h 31"/>
                  <a:gd name="T4" fmla="*/ 180 w 33"/>
                  <a:gd name="T5" fmla="*/ 21 h 31"/>
                  <a:gd name="T6" fmla="*/ 190 w 33"/>
                  <a:gd name="T7" fmla="*/ 37 h 31"/>
                  <a:gd name="T8" fmla="*/ 194 w 33"/>
                  <a:gd name="T9" fmla="*/ 45 h 31"/>
                  <a:gd name="T10" fmla="*/ 209 w 33"/>
                  <a:gd name="T11" fmla="*/ 50 h 31"/>
                  <a:gd name="T12" fmla="*/ 209 w 33"/>
                  <a:gd name="T13" fmla="*/ 60 h 31"/>
                  <a:gd name="T14" fmla="*/ 210 w 33"/>
                  <a:gd name="T15" fmla="*/ 65 h 31"/>
                  <a:gd name="T16" fmla="*/ 210 w 33"/>
                  <a:gd name="T17" fmla="*/ 79 h 31"/>
                  <a:gd name="T18" fmla="*/ 210 w 33"/>
                  <a:gd name="T19" fmla="*/ 102 h 31"/>
                  <a:gd name="T20" fmla="*/ 210 w 33"/>
                  <a:gd name="T21" fmla="*/ 115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52 h 31"/>
                  <a:gd name="T28" fmla="*/ 160 w 33"/>
                  <a:gd name="T29" fmla="*/ 152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52 h 31"/>
                  <a:gd name="T36" fmla="*/ 93 w 33"/>
                  <a:gd name="T37" fmla="*/ 152 h 31"/>
                  <a:gd name="T38" fmla="*/ 76 w 33"/>
                  <a:gd name="T39" fmla="*/ 151 h 31"/>
                  <a:gd name="T40" fmla="*/ 68 w 33"/>
                  <a:gd name="T41" fmla="*/ 151 h 31"/>
                  <a:gd name="T42" fmla="*/ 50 w 33"/>
                  <a:gd name="T43" fmla="*/ 138 h 31"/>
                  <a:gd name="T44" fmla="*/ 48 w 33"/>
                  <a:gd name="T45" fmla="*/ 138 h 31"/>
                  <a:gd name="T46" fmla="*/ 35 w 33"/>
                  <a:gd name="T47" fmla="*/ 135 h 31"/>
                  <a:gd name="T48" fmla="*/ 26 w 33"/>
                  <a:gd name="T49" fmla="*/ 130 h 31"/>
                  <a:gd name="T50" fmla="*/ 14 w 33"/>
                  <a:gd name="T51" fmla="*/ 115 h 31"/>
                  <a:gd name="T52" fmla="*/ 14 w 33"/>
                  <a:gd name="T53" fmla="*/ 114 h 31"/>
                  <a:gd name="T54" fmla="*/ 1 w 33"/>
                  <a:gd name="T55" fmla="*/ 98 h 31"/>
                  <a:gd name="T56" fmla="*/ 1 w 33"/>
                  <a:gd name="T57" fmla="*/ 79 h 31"/>
                  <a:gd name="T58" fmla="*/ 0 w 33"/>
                  <a:gd name="T59" fmla="*/ 65 h 31"/>
                  <a:gd name="T60" fmla="*/ 1 w 33"/>
                  <a:gd name="T61" fmla="*/ 60 h 31"/>
                  <a:gd name="T62" fmla="*/ 1 w 33"/>
                  <a:gd name="T63" fmla="*/ 45 h 31"/>
                  <a:gd name="T64" fmla="*/ 1 w 33"/>
                  <a:gd name="T65" fmla="*/ 37 h 31"/>
                  <a:gd name="T66" fmla="*/ 1 w 33"/>
                  <a:gd name="T67" fmla="*/ 21 h 31"/>
                  <a:gd name="T68" fmla="*/ 14 w 33"/>
                  <a:gd name="T69" fmla="*/ 16 h 31"/>
                  <a:gd name="T70" fmla="*/ 26 w 33"/>
                  <a:gd name="T71" fmla="*/ 1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2" y="8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146"/>
              <p:cNvSpPr>
                <a:spLocks/>
              </p:cNvSpPr>
              <p:nvPr/>
            </p:nvSpPr>
            <p:spPr bwMode="auto">
              <a:xfrm>
                <a:off x="3305" y="1211"/>
                <a:ext cx="45" cy="38"/>
              </a:xfrm>
              <a:custGeom>
                <a:avLst/>
                <a:gdLst>
                  <a:gd name="T0" fmla="*/ 145 w 33"/>
                  <a:gd name="T1" fmla="*/ 1 h 31"/>
                  <a:gd name="T2" fmla="*/ 160 w 33"/>
                  <a:gd name="T3" fmla="*/ 11 h 31"/>
                  <a:gd name="T4" fmla="*/ 180 w 33"/>
                  <a:gd name="T5" fmla="*/ 13 h 31"/>
                  <a:gd name="T6" fmla="*/ 190 w 33"/>
                  <a:gd name="T7" fmla="*/ 25 h 31"/>
                  <a:gd name="T8" fmla="*/ 194 w 33"/>
                  <a:gd name="T9" fmla="*/ 31 h 31"/>
                  <a:gd name="T10" fmla="*/ 209 w 33"/>
                  <a:gd name="T11" fmla="*/ 33 h 31"/>
                  <a:gd name="T12" fmla="*/ 209 w 33"/>
                  <a:gd name="T13" fmla="*/ 38 h 31"/>
                  <a:gd name="T14" fmla="*/ 210 w 33"/>
                  <a:gd name="T15" fmla="*/ 47 h 31"/>
                  <a:gd name="T16" fmla="*/ 210 w 33"/>
                  <a:gd name="T17" fmla="*/ 58 h 31"/>
                  <a:gd name="T18" fmla="*/ 210 w 33"/>
                  <a:gd name="T19" fmla="*/ 71 h 31"/>
                  <a:gd name="T20" fmla="*/ 210 w 33"/>
                  <a:gd name="T21" fmla="*/ 77 h 31"/>
                  <a:gd name="T22" fmla="*/ 209 w 33"/>
                  <a:gd name="T23" fmla="*/ 87 h 31"/>
                  <a:gd name="T24" fmla="*/ 194 w 33"/>
                  <a:gd name="T25" fmla="*/ 94 h 31"/>
                  <a:gd name="T26" fmla="*/ 180 w 33"/>
                  <a:gd name="T27" fmla="*/ 101 h 31"/>
                  <a:gd name="T28" fmla="*/ 160 w 33"/>
                  <a:gd name="T29" fmla="*/ 101 h 31"/>
                  <a:gd name="T30" fmla="*/ 145 w 33"/>
                  <a:gd name="T31" fmla="*/ 107 h 31"/>
                  <a:gd name="T32" fmla="*/ 139 w 33"/>
                  <a:gd name="T33" fmla="*/ 101 h 31"/>
                  <a:gd name="T34" fmla="*/ 117 w 33"/>
                  <a:gd name="T35" fmla="*/ 101 h 31"/>
                  <a:gd name="T36" fmla="*/ 93 w 33"/>
                  <a:gd name="T37" fmla="*/ 101 h 31"/>
                  <a:gd name="T38" fmla="*/ 76 w 33"/>
                  <a:gd name="T39" fmla="*/ 94 h 31"/>
                  <a:gd name="T40" fmla="*/ 68 w 33"/>
                  <a:gd name="T41" fmla="*/ 94 h 31"/>
                  <a:gd name="T42" fmla="*/ 50 w 33"/>
                  <a:gd name="T43" fmla="*/ 91 h 31"/>
                  <a:gd name="T44" fmla="*/ 48 w 33"/>
                  <a:gd name="T45" fmla="*/ 91 h 31"/>
                  <a:gd name="T46" fmla="*/ 35 w 33"/>
                  <a:gd name="T47" fmla="*/ 87 h 31"/>
                  <a:gd name="T48" fmla="*/ 26 w 33"/>
                  <a:gd name="T49" fmla="*/ 81 h 31"/>
                  <a:gd name="T50" fmla="*/ 14 w 33"/>
                  <a:gd name="T51" fmla="*/ 77 h 31"/>
                  <a:gd name="T52" fmla="*/ 14 w 33"/>
                  <a:gd name="T53" fmla="*/ 72 h 31"/>
                  <a:gd name="T54" fmla="*/ 1 w 33"/>
                  <a:gd name="T55" fmla="*/ 60 h 31"/>
                  <a:gd name="T56" fmla="*/ 1 w 33"/>
                  <a:gd name="T57" fmla="*/ 58 h 31"/>
                  <a:gd name="T58" fmla="*/ 0 w 33"/>
                  <a:gd name="T59" fmla="*/ 47 h 31"/>
                  <a:gd name="T60" fmla="*/ 1 w 33"/>
                  <a:gd name="T61" fmla="*/ 38 h 31"/>
                  <a:gd name="T62" fmla="*/ 1 w 33"/>
                  <a:gd name="T63" fmla="*/ 31 h 31"/>
                  <a:gd name="T64" fmla="*/ 1 w 33"/>
                  <a:gd name="T65" fmla="*/ 20 h 31"/>
                  <a:gd name="T66" fmla="*/ 1 w 33"/>
                  <a:gd name="T67" fmla="*/ 13 h 31"/>
                  <a:gd name="T68" fmla="*/ 14 w 33"/>
                  <a:gd name="T69" fmla="*/ 11 h 31"/>
                  <a:gd name="T70" fmla="*/ 26 w 33"/>
                  <a:gd name="T71" fmla="*/ 1 h 31"/>
                  <a:gd name="T72" fmla="*/ 35 w 33"/>
                  <a:gd name="T73" fmla="*/ 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1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7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28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147"/>
              <p:cNvSpPr>
                <a:spLocks/>
              </p:cNvSpPr>
              <p:nvPr/>
            </p:nvSpPr>
            <p:spPr bwMode="auto">
              <a:xfrm>
                <a:off x="3305" y="1168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2 h 31"/>
                  <a:gd name="T6" fmla="*/ 190 w 33"/>
                  <a:gd name="T7" fmla="*/ 32 h 31"/>
                  <a:gd name="T8" fmla="*/ 194 w 33"/>
                  <a:gd name="T9" fmla="*/ 46 h 31"/>
                  <a:gd name="T10" fmla="*/ 209 w 33"/>
                  <a:gd name="T11" fmla="*/ 50 h 31"/>
                  <a:gd name="T12" fmla="*/ 209 w 33"/>
                  <a:gd name="T13" fmla="*/ 53 h 31"/>
                  <a:gd name="T14" fmla="*/ 210 w 33"/>
                  <a:gd name="T15" fmla="*/ 65 h 31"/>
                  <a:gd name="T16" fmla="*/ 210 w 33"/>
                  <a:gd name="T17" fmla="*/ 76 h 31"/>
                  <a:gd name="T18" fmla="*/ 210 w 33"/>
                  <a:gd name="T19" fmla="*/ 88 h 31"/>
                  <a:gd name="T20" fmla="*/ 210 w 33"/>
                  <a:gd name="T21" fmla="*/ 9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3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43 h 31"/>
                  <a:gd name="T36" fmla="*/ 93 w 33"/>
                  <a:gd name="T37" fmla="*/ 133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26 h 31"/>
                  <a:gd name="T44" fmla="*/ 48 w 33"/>
                  <a:gd name="T45" fmla="*/ 123 h 31"/>
                  <a:gd name="T46" fmla="*/ 35 w 33"/>
                  <a:gd name="T47" fmla="*/ 123 h 31"/>
                  <a:gd name="T48" fmla="*/ 26 w 33"/>
                  <a:gd name="T49" fmla="*/ 114 h 31"/>
                  <a:gd name="T50" fmla="*/ 14 w 33"/>
                  <a:gd name="T51" fmla="*/ 111 h 31"/>
                  <a:gd name="T52" fmla="*/ 14 w 33"/>
                  <a:gd name="T53" fmla="*/ 97 h 31"/>
                  <a:gd name="T54" fmla="*/ 1 w 33"/>
                  <a:gd name="T55" fmla="*/ 88 h 31"/>
                  <a:gd name="T56" fmla="*/ 1 w 33"/>
                  <a:gd name="T57" fmla="*/ 76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6 h 31"/>
                  <a:gd name="T64" fmla="*/ 1 w 33"/>
                  <a:gd name="T65" fmla="*/ 32 h 31"/>
                  <a:gd name="T66" fmla="*/ 1 w 33"/>
                  <a:gd name="T67" fmla="*/ 22 h 31"/>
                  <a:gd name="T68" fmla="*/ 14 w 33"/>
                  <a:gd name="T69" fmla="*/ 17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1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3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3" y="4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5"/>
                    </a:lnTo>
                    <a:lnTo>
                      <a:pt x="29" y="7"/>
                    </a:lnTo>
                    <a:lnTo>
                      <a:pt x="30" y="8"/>
                    </a:lnTo>
                    <a:lnTo>
                      <a:pt x="30" y="10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2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6"/>
                    </a:lnTo>
                    <a:lnTo>
                      <a:pt x="30" y="28"/>
                    </a:lnTo>
                    <a:lnTo>
                      <a:pt x="29" y="29"/>
                    </a:lnTo>
                    <a:lnTo>
                      <a:pt x="28" y="29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148"/>
              <p:cNvSpPr>
                <a:spLocks/>
              </p:cNvSpPr>
              <p:nvPr/>
            </p:nvSpPr>
            <p:spPr bwMode="auto">
              <a:xfrm>
                <a:off x="3305" y="1289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1 h 31"/>
                  <a:gd name="T4" fmla="*/ 180 w 33"/>
                  <a:gd name="T5" fmla="*/ 34 h 31"/>
                  <a:gd name="T6" fmla="*/ 190 w 33"/>
                  <a:gd name="T7" fmla="*/ 37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6 h 31"/>
                  <a:gd name="T14" fmla="*/ 210 w 33"/>
                  <a:gd name="T15" fmla="*/ 77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5 h 31"/>
                  <a:gd name="T24" fmla="*/ 194 w 33"/>
                  <a:gd name="T25" fmla="*/ 151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1 h 31"/>
                  <a:gd name="T42" fmla="*/ 50 w 33"/>
                  <a:gd name="T43" fmla="*/ 151 h 31"/>
                  <a:gd name="T44" fmla="*/ 48 w 33"/>
                  <a:gd name="T45" fmla="*/ 145 h 31"/>
                  <a:gd name="T46" fmla="*/ 35 w 33"/>
                  <a:gd name="T47" fmla="*/ 135 h 31"/>
                  <a:gd name="T48" fmla="*/ 26 w 33"/>
                  <a:gd name="T49" fmla="*/ 135 h 31"/>
                  <a:gd name="T50" fmla="*/ 14 w 33"/>
                  <a:gd name="T51" fmla="*/ 130 h 31"/>
                  <a:gd name="T52" fmla="*/ 14 w 33"/>
                  <a:gd name="T53" fmla="*/ 114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7 h 31"/>
                  <a:gd name="T60" fmla="*/ 1 w 33"/>
                  <a:gd name="T61" fmla="*/ 60 h 31"/>
                  <a:gd name="T62" fmla="*/ 1 w 33"/>
                  <a:gd name="T63" fmla="*/ 50 h 31"/>
                  <a:gd name="T64" fmla="*/ 1 w 33"/>
                  <a:gd name="T65" fmla="*/ 37 h 31"/>
                  <a:gd name="T66" fmla="*/ 1 w 33"/>
                  <a:gd name="T67" fmla="*/ 34 h 31"/>
                  <a:gd name="T68" fmla="*/ 14 w 33"/>
                  <a:gd name="T69" fmla="*/ 21 h 31"/>
                  <a:gd name="T70" fmla="*/ 26 w 33"/>
                  <a:gd name="T71" fmla="*/ 16 h 31"/>
                  <a:gd name="T72" fmla="*/ 35 w 33"/>
                  <a:gd name="T73" fmla="*/ 1 h 31"/>
                  <a:gd name="T74" fmla="*/ 48 w 33"/>
                  <a:gd name="T75" fmla="*/ 1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1 h 31"/>
                  <a:gd name="T86" fmla="*/ 104 w 33"/>
                  <a:gd name="T87" fmla="*/ 1 h 31"/>
                  <a:gd name="T88" fmla="*/ 142 w 33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1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149"/>
              <p:cNvSpPr>
                <a:spLocks/>
              </p:cNvSpPr>
              <p:nvPr/>
            </p:nvSpPr>
            <p:spPr bwMode="auto">
              <a:xfrm>
                <a:off x="3305" y="1249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7 h 31"/>
                  <a:gd name="T4" fmla="*/ 180 w 33"/>
                  <a:gd name="T5" fmla="*/ 28 h 31"/>
                  <a:gd name="T6" fmla="*/ 190 w 33"/>
                  <a:gd name="T7" fmla="*/ 32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0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14 h 31"/>
                  <a:gd name="T24" fmla="*/ 194 w 33"/>
                  <a:gd name="T25" fmla="*/ 126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9 h 31"/>
                  <a:gd name="T40" fmla="*/ 68 w 33"/>
                  <a:gd name="T41" fmla="*/ 126 h 31"/>
                  <a:gd name="T42" fmla="*/ 50 w 33"/>
                  <a:gd name="T43" fmla="*/ 126 h 31"/>
                  <a:gd name="T44" fmla="*/ 48 w 33"/>
                  <a:gd name="T45" fmla="*/ 125 h 31"/>
                  <a:gd name="T46" fmla="*/ 35 w 33"/>
                  <a:gd name="T47" fmla="*/ 114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7 h 31"/>
                  <a:gd name="T54" fmla="*/ 1 w 33"/>
                  <a:gd name="T55" fmla="*/ 84 h 31"/>
                  <a:gd name="T56" fmla="*/ 1 w 33"/>
                  <a:gd name="T57" fmla="*/ 75 h 31"/>
                  <a:gd name="T58" fmla="*/ 0 w 33"/>
                  <a:gd name="T59" fmla="*/ 65 h 31"/>
                  <a:gd name="T60" fmla="*/ 1 w 33"/>
                  <a:gd name="T61" fmla="*/ 50 h 31"/>
                  <a:gd name="T62" fmla="*/ 1 w 33"/>
                  <a:gd name="T63" fmla="*/ 41 h 31"/>
                  <a:gd name="T64" fmla="*/ 1 w 33"/>
                  <a:gd name="T65" fmla="*/ 32 h 31"/>
                  <a:gd name="T66" fmla="*/ 1 w 33"/>
                  <a:gd name="T67" fmla="*/ 17 h 31"/>
                  <a:gd name="T68" fmla="*/ 14 w 33"/>
                  <a:gd name="T69" fmla="*/ 13 h 31"/>
                  <a:gd name="T70" fmla="*/ 26 w 33"/>
                  <a:gd name="T71" fmla="*/ 13 h 31"/>
                  <a:gd name="T72" fmla="*/ 35 w 33"/>
                  <a:gd name="T73" fmla="*/ 1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1"/>
                    </a:moveTo>
                    <a:lnTo>
                      <a:pt x="23" y="3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6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5"/>
                    </a:lnTo>
                    <a:lnTo>
                      <a:pt x="32" y="27"/>
                    </a:lnTo>
                    <a:lnTo>
                      <a:pt x="30" y="28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1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150"/>
              <p:cNvSpPr>
                <a:spLocks/>
              </p:cNvSpPr>
              <p:nvPr/>
            </p:nvSpPr>
            <p:spPr bwMode="auto">
              <a:xfrm>
                <a:off x="3305" y="1371"/>
                <a:ext cx="45" cy="40"/>
              </a:xfrm>
              <a:custGeom>
                <a:avLst/>
                <a:gdLst>
                  <a:gd name="T0" fmla="*/ 145 w 33"/>
                  <a:gd name="T1" fmla="*/ 13 h 31"/>
                  <a:gd name="T2" fmla="*/ 160 w 33"/>
                  <a:gd name="T3" fmla="*/ 13 h 31"/>
                  <a:gd name="T4" fmla="*/ 180 w 33"/>
                  <a:gd name="T5" fmla="*/ 22 h 31"/>
                  <a:gd name="T6" fmla="*/ 190 w 33"/>
                  <a:gd name="T7" fmla="*/ 36 h 31"/>
                  <a:gd name="T8" fmla="*/ 194 w 33"/>
                  <a:gd name="T9" fmla="*/ 41 h 31"/>
                  <a:gd name="T10" fmla="*/ 209 w 33"/>
                  <a:gd name="T11" fmla="*/ 46 h 31"/>
                  <a:gd name="T12" fmla="*/ 209 w 33"/>
                  <a:gd name="T13" fmla="*/ 53 h 31"/>
                  <a:gd name="T14" fmla="*/ 210 w 33"/>
                  <a:gd name="T15" fmla="*/ 59 h 31"/>
                  <a:gd name="T16" fmla="*/ 210 w 33"/>
                  <a:gd name="T17" fmla="*/ 75 h 31"/>
                  <a:gd name="T18" fmla="*/ 210 w 33"/>
                  <a:gd name="T19" fmla="*/ 95 h 31"/>
                  <a:gd name="T20" fmla="*/ 210 w 33"/>
                  <a:gd name="T21" fmla="*/ 108 h 31"/>
                  <a:gd name="T22" fmla="*/ 209 w 33"/>
                  <a:gd name="T23" fmla="*/ 123 h 31"/>
                  <a:gd name="T24" fmla="*/ 194 w 33"/>
                  <a:gd name="T25" fmla="*/ 133 h 31"/>
                  <a:gd name="T26" fmla="*/ 180 w 33"/>
                  <a:gd name="T27" fmla="*/ 139 h 31"/>
                  <a:gd name="T28" fmla="*/ 160 w 33"/>
                  <a:gd name="T29" fmla="*/ 143 h 31"/>
                  <a:gd name="T30" fmla="*/ 145 w 33"/>
                  <a:gd name="T31" fmla="*/ 143 h 31"/>
                  <a:gd name="T32" fmla="*/ 139 w 33"/>
                  <a:gd name="T33" fmla="*/ 143 h 31"/>
                  <a:gd name="T34" fmla="*/ 117 w 33"/>
                  <a:gd name="T35" fmla="*/ 139 h 31"/>
                  <a:gd name="T36" fmla="*/ 93 w 33"/>
                  <a:gd name="T37" fmla="*/ 139 h 31"/>
                  <a:gd name="T38" fmla="*/ 76 w 33"/>
                  <a:gd name="T39" fmla="*/ 133 h 31"/>
                  <a:gd name="T40" fmla="*/ 68 w 33"/>
                  <a:gd name="T41" fmla="*/ 133 h 31"/>
                  <a:gd name="T42" fmla="*/ 56 w 33"/>
                  <a:gd name="T43" fmla="*/ 133 h 31"/>
                  <a:gd name="T44" fmla="*/ 48 w 33"/>
                  <a:gd name="T45" fmla="*/ 125 h 31"/>
                  <a:gd name="T46" fmla="*/ 35 w 33"/>
                  <a:gd name="T47" fmla="*/ 123 h 31"/>
                  <a:gd name="T48" fmla="*/ 26 w 33"/>
                  <a:gd name="T49" fmla="*/ 111 h 31"/>
                  <a:gd name="T50" fmla="*/ 14 w 33"/>
                  <a:gd name="T51" fmla="*/ 108 h 31"/>
                  <a:gd name="T52" fmla="*/ 14 w 33"/>
                  <a:gd name="T53" fmla="*/ 98 h 31"/>
                  <a:gd name="T54" fmla="*/ 1 w 33"/>
                  <a:gd name="T55" fmla="*/ 88 h 31"/>
                  <a:gd name="T56" fmla="*/ 1 w 33"/>
                  <a:gd name="T57" fmla="*/ 75 h 31"/>
                  <a:gd name="T58" fmla="*/ 0 w 33"/>
                  <a:gd name="T59" fmla="*/ 59 h 31"/>
                  <a:gd name="T60" fmla="*/ 1 w 33"/>
                  <a:gd name="T61" fmla="*/ 53 h 31"/>
                  <a:gd name="T62" fmla="*/ 1 w 33"/>
                  <a:gd name="T63" fmla="*/ 41 h 31"/>
                  <a:gd name="T64" fmla="*/ 1 w 33"/>
                  <a:gd name="T65" fmla="*/ 36 h 31"/>
                  <a:gd name="T66" fmla="*/ 1 w 33"/>
                  <a:gd name="T67" fmla="*/ 22 h 31"/>
                  <a:gd name="T68" fmla="*/ 14 w 33"/>
                  <a:gd name="T69" fmla="*/ 13 h 31"/>
                  <a:gd name="T70" fmla="*/ 26 w 33"/>
                  <a:gd name="T71" fmla="*/ 10 h 31"/>
                  <a:gd name="T72" fmla="*/ 35 w 33"/>
                  <a:gd name="T73" fmla="*/ 10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0 h 31"/>
                  <a:gd name="T88" fmla="*/ 142 w 33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2"/>
                    </a:move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151"/>
              <p:cNvSpPr>
                <a:spLocks/>
              </p:cNvSpPr>
              <p:nvPr/>
            </p:nvSpPr>
            <p:spPr bwMode="auto">
              <a:xfrm>
                <a:off x="3305" y="1330"/>
                <a:ext cx="45" cy="41"/>
              </a:xfrm>
              <a:custGeom>
                <a:avLst/>
                <a:gdLst>
                  <a:gd name="T0" fmla="*/ 145 w 33"/>
                  <a:gd name="T1" fmla="*/ 14 h 30"/>
                  <a:gd name="T2" fmla="*/ 160 w 33"/>
                  <a:gd name="T3" fmla="*/ 19 h 30"/>
                  <a:gd name="T4" fmla="*/ 180 w 33"/>
                  <a:gd name="T5" fmla="*/ 36 h 30"/>
                  <a:gd name="T6" fmla="*/ 190 w 33"/>
                  <a:gd name="T7" fmla="*/ 55 h 30"/>
                  <a:gd name="T8" fmla="*/ 194 w 33"/>
                  <a:gd name="T9" fmla="*/ 56 h 30"/>
                  <a:gd name="T10" fmla="*/ 209 w 33"/>
                  <a:gd name="T11" fmla="*/ 67 h 30"/>
                  <a:gd name="T12" fmla="*/ 209 w 33"/>
                  <a:gd name="T13" fmla="*/ 77 h 30"/>
                  <a:gd name="T14" fmla="*/ 210 w 33"/>
                  <a:gd name="T15" fmla="*/ 86 h 30"/>
                  <a:gd name="T16" fmla="*/ 210 w 33"/>
                  <a:gd name="T17" fmla="*/ 105 h 30"/>
                  <a:gd name="T18" fmla="*/ 210 w 33"/>
                  <a:gd name="T19" fmla="*/ 126 h 30"/>
                  <a:gd name="T20" fmla="*/ 210 w 33"/>
                  <a:gd name="T21" fmla="*/ 146 h 30"/>
                  <a:gd name="T22" fmla="*/ 209 w 33"/>
                  <a:gd name="T23" fmla="*/ 172 h 30"/>
                  <a:gd name="T24" fmla="*/ 194 w 33"/>
                  <a:gd name="T25" fmla="*/ 179 h 30"/>
                  <a:gd name="T26" fmla="*/ 180 w 33"/>
                  <a:gd name="T27" fmla="*/ 197 h 30"/>
                  <a:gd name="T28" fmla="*/ 160 w 33"/>
                  <a:gd name="T29" fmla="*/ 197 h 30"/>
                  <a:gd name="T30" fmla="*/ 145 w 33"/>
                  <a:gd name="T31" fmla="*/ 197 h 30"/>
                  <a:gd name="T32" fmla="*/ 139 w 33"/>
                  <a:gd name="T33" fmla="*/ 197 h 30"/>
                  <a:gd name="T34" fmla="*/ 117 w 33"/>
                  <a:gd name="T35" fmla="*/ 197 h 30"/>
                  <a:gd name="T36" fmla="*/ 93 w 33"/>
                  <a:gd name="T37" fmla="*/ 197 h 30"/>
                  <a:gd name="T38" fmla="*/ 76 w 33"/>
                  <a:gd name="T39" fmla="*/ 193 h 30"/>
                  <a:gd name="T40" fmla="*/ 68 w 33"/>
                  <a:gd name="T41" fmla="*/ 193 h 30"/>
                  <a:gd name="T42" fmla="*/ 56 w 33"/>
                  <a:gd name="T43" fmla="*/ 179 h 30"/>
                  <a:gd name="T44" fmla="*/ 48 w 33"/>
                  <a:gd name="T45" fmla="*/ 179 h 30"/>
                  <a:gd name="T46" fmla="*/ 35 w 33"/>
                  <a:gd name="T47" fmla="*/ 172 h 30"/>
                  <a:gd name="T48" fmla="*/ 26 w 33"/>
                  <a:gd name="T49" fmla="*/ 159 h 30"/>
                  <a:gd name="T50" fmla="*/ 14 w 33"/>
                  <a:gd name="T51" fmla="*/ 146 h 30"/>
                  <a:gd name="T52" fmla="*/ 14 w 33"/>
                  <a:gd name="T53" fmla="*/ 144 h 30"/>
                  <a:gd name="T54" fmla="*/ 1 w 33"/>
                  <a:gd name="T55" fmla="*/ 126 h 30"/>
                  <a:gd name="T56" fmla="*/ 1 w 33"/>
                  <a:gd name="T57" fmla="*/ 105 h 30"/>
                  <a:gd name="T58" fmla="*/ 0 w 33"/>
                  <a:gd name="T59" fmla="*/ 86 h 30"/>
                  <a:gd name="T60" fmla="*/ 1 w 33"/>
                  <a:gd name="T61" fmla="*/ 67 h 30"/>
                  <a:gd name="T62" fmla="*/ 1 w 33"/>
                  <a:gd name="T63" fmla="*/ 56 h 30"/>
                  <a:gd name="T64" fmla="*/ 1 w 33"/>
                  <a:gd name="T65" fmla="*/ 40 h 30"/>
                  <a:gd name="T66" fmla="*/ 1 w 33"/>
                  <a:gd name="T67" fmla="*/ 36 h 30"/>
                  <a:gd name="T68" fmla="*/ 14 w 33"/>
                  <a:gd name="T69" fmla="*/ 19 h 30"/>
                  <a:gd name="T70" fmla="*/ 26 w 33"/>
                  <a:gd name="T71" fmla="*/ 14 h 30"/>
                  <a:gd name="T72" fmla="*/ 35 w 33"/>
                  <a:gd name="T73" fmla="*/ 0 h 30"/>
                  <a:gd name="T74" fmla="*/ 48 w 33"/>
                  <a:gd name="T75" fmla="*/ 0 h 30"/>
                  <a:gd name="T76" fmla="*/ 56 w 33"/>
                  <a:gd name="T77" fmla="*/ 0 h 30"/>
                  <a:gd name="T78" fmla="*/ 68 w 33"/>
                  <a:gd name="T79" fmla="*/ 0 h 30"/>
                  <a:gd name="T80" fmla="*/ 89 w 33"/>
                  <a:gd name="T81" fmla="*/ 0 h 30"/>
                  <a:gd name="T82" fmla="*/ 89 w 33"/>
                  <a:gd name="T83" fmla="*/ 0 h 30"/>
                  <a:gd name="T84" fmla="*/ 93 w 33"/>
                  <a:gd name="T85" fmla="*/ 0 h 30"/>
                  <a:gd name="T86" fmla="*/ 104 w 33"/>
                  <a:gd name="T87" fmla="*/ 0 h 30"/>
                  <a:gd name="T88" fmla="*/ 142 w 33"/>
                  <a:gd name="T89" fmla="*/ 14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0">
                    <a:moveTo>
                      <a:pt x="22" y="2"/>
                    </a:moveTo>
                    <a:lnTo>
                      <a:pt x="23" y="2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8" y="5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8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7"/>
                    </a:lnTo>
                    <a:lnTo>
                      <a:pt x="29" y="29"/>
                    </a:lnTo>
                    <a:lnTo>
                      <a:pt x="28" y="30"/>
                    </a:lnTo>
                    <a:lnTo>
                      <a:pt x="26" y="30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2" y="30"/>
                    </a:lnTo>
                    <a:lnTo>
                      <a:pt x="21" y="30"/>
                    </a:lnTo>
                    <a:lnTo>
                      <a:pt x="19" y="30"/>
                    </a:lnTo>
                    <a:lnTo>
                      <a:pt x="18" y="30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7" y="26"/>
                    </a:lnTo>
                    <a:lnTo>
                      <a:pt x="5" y="26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152"/>
              <p:cNvSpPr>
                <a:spLocks/>
              </p:cNvSpPr>
              <p:nvPr/>
            </p:nvSpPr>
            <p:spPr bwMode="auto">
              <a:xfrm>
                <a:off x="3305" y="1411"/>
                <a:ext cx="45" cy="41"/>
              </a:xfrm>
              <a:custGeom>
                <a:avLst/>
                <a:gdLst>
                  <a:gd name="T0" fmla="*/ 145 w 33"/>
                  <a:gd name="T1" fmla="*/ 16 h 31"/>
                  <a:gd name="T2" fmla="*/ 160 w 33"/>
                  <a:gd name="T3" fmla="*/ 28 h 31"/>
                  <a:gd name="T4" fmla="*/ 180 w 33"/>
                  <a:gd name="T5" fmla="*/ 34 h 31"/>
                  <a:gd name="T6" fmla="*/ 190 w 33"/>
                  <a:gd name="T7" fmla="*/ 45 h 31"/>
                  <a:gd name="T8" fmla="*/ 194 w 33"/>
                  <a:gd name="T9" fmla="*/ 49 h 31"/>
                  <a:gd name="T10" fmla="*/ 209 w 33"/>
                  <a:gd name="T11" fmla="*/ 50 h 31"/>
                  <a:gd name="T12" fmla="*/ 209 w 33"/>
                  <a:gd name="T13" fmla="*/ 65 h 31"/>
                  <a:gd name="T14" fmla="*/ 210 w 33"/>
                  <a:gd name="T15" fmla="*/ 79 h 31"/>
                  <a:gd name="T16" fmla="*/ 210 w 33"/>
                  <a:gd name="T17" fmla="*/ 87 h 31"/>
                  <a:gd name="T18" fmla="*/ 210 w 33"/>
                  <a:gd name="T19" fmla="*/ 104 h 31"/>
                  <a:gd name="T20" fmla="*/ 210 w 33"/>
                  <a:gd name="T21" fmla="*/ 123 h 31"/>
                  <a:gd name="T22" fmla="*/ 209 w 33"/>
                  <a:gd name="T23" fmla="*/ 138 h 31"/>
                  <a:gd name="T24" fmla="*/ 194 w 33"/>
                  <a:gd name="T25" fmla="*/ 152 h 31"/>
                  <a:gd name="T26" fmla="*/ 180 w 33"/>
                  <a:gd name="T27" fmla="*/ 163 h 31"/>
                  <a:gd name="T28" fmla="*/ 160 w 33"/>
                  <a:gd name="T29" fmla="*/ 164 h 31"/>
                  <a:gd name="T30" fmla="*/ 145 w 33"/>
                  <a:gd name="T31" fmla="*/ 164 h 31"/>
                  <a:gd name="T32" fmla="*/ 139 w 33"/>
                  <a:gd name="T33" fmla="*/ 164 h 31"/>
                  <a:gd name="T34" fmla="*/ 117 w 33"/>
                  <a:gd name="T35" fmla="*/ 164 h 31"/>
                  <a:gd name="T36" fmla="*/ 93 w 33"/>
                  <a:gd name="T37" fmla="*/ 163 h 31"/>
                  <a:gd name="T38" fmla="*/ 76 w 33"/>
                  <a:gd name="T39" fmla="*/ 163 h 31"/>
                  <a:gd name="T40" fmla="*/ 68 w 33"/>
                  <a:gd name="T41" fmla="*/ 152 h 31"/>
                  <a:gd name="T42" fmla="*/ 50 w 33"/>
                  <a:gd name="T43" fmla="*/ 152 h 31"/>
                  <a:gd name="T44" fmla="*/ 48 w 33"/>
                  <a:gd name="T45" fmla="*/ 145 h 31"/>
                  <a:gd name="T46" fmla="*/ 35 w 33"/>
                  <a:gd name="T47" fmla="*/ 138 h 31"/>
                  <a:gd name="T48" fmla="*/ 26 w 33"/>
                  <a:gd name="T49" fmla="*/ 138 h 31"/>
                  <a:gd name="T50" fmla="*/ 14 w 33"/>
                  <a:gd name="T51" fmla="*/ 130 h 31"/>
                  <a:gd name="T52" fmla="*/ 14 w 33"/>
                  <a:gd name="T53" fmla="*/ 115 h 31"/>
                  <a:gd name="T54" fmla="*/ 1 w 33"/>
                  <a:gd name="T55" fmla="*/ 104 h 31"/>
                  <a:gd name="T56" fmla="*/ 1 w 33"/>
                  <a:gd name="T57" fmla="*/ 87 h 31"/>
                  <a:gd name="T58" fmla="*/ 0 w 33"/>
                  <a:gd name="T59" fmla="*/ 79 h 31"/>
                  <a:gd name="T60" fmla="*/ 1 w 33"/>
                  <a:gd name="T61" fmla="*/ 65 h 31"/>
                  <a:gd name="T62" fmla="*/ 1 w 33"/>
                  <a:gd name="T63" fmla="*/ 49 h 31"/>
                  <a:gd name="T64" fmla="*/ 1 w 33"/>
                  <a:gd name="T65" fmla="*/ 45 h 31"/>
                  <a:gd name="T66" fmla="*/ 1 w 33"/>
                  <a:gd name="T67" fmla="*/ 34 h 31"/>
                  <a:gd name="T68" fmla="*/ 14 w 33"/>
                  <a:gd name="T69" fmla="*/ 28 h 31"/>
                  <a:gd name="T70" fmla="*/ 26 w 33"/>
                  <a:gd name="T71" fmla="*/ 16 h 31"/>
                  <a:gd name="T72" fmla="*/ 35 w 33"/>
                  <a:gd name="T73" fmla="*/ 12 h 31"/>
                  <a:gd name="T74" fmla="*/ 48 w 33"/>
                  <a:gd name="T75" fmla="*/ 0 h 31"/>
                  <a:gd name="T76" fmla="*/ 56 w 33"/>
                  <a:gd name="T77" fmla="*/ 0 h 31"/>
                  <a:gd name="T78" fmla="*/ 68 w 33"/>
                  <a:gd name="T79" fmla="*/ 0 h 31"/>
                  <a:gd name="T80" fmla="*/ 89 w 33"/>
                  <a:gd name="T81" fmla="*/ 0 h 31"/>
                  <a:gd name="T82" fmla="*/ 89 w 33"/>
                  <a:gd name="T83" fmla="*/ 0 h 31"/>
                  <a:gd name="T84" fmla="*/ 93 w 33"/>
                  <a:gd name="T85" fmla="*/ 0 h 31"/>
                  <a:gd name="T86" fmla="*/ 104 w 33"/>
                  <a:gd name="T87" fmla="*/ 12 h 31"/>
                  <a:gd name="T88" fmla="*/ 117 w 33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" h="31">
                    <a:moveTo>
                      <a:pt x="22" y="3"/>
                    </a:moveTo>
                    <a:lnTo>
                      <a:pt x="23" y="3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8" y="6"/>
                    </a:lnTo>
                    <a:lnTo>
                      <a:pt x="29" y="6"/>
                    </a:lnTo>
                    <a:lnTo>
                      <a:pt x="29" y="8"/>
                    </a:lnTo>
                    <a:lnTo>
                      <a:pt x="30" y="9"/>
                    </a:lnTo>
                    <a:lnTo>
                      <a:pt x="32" y="10"/>
                    </a:lnTo>
                    <a:lnTo>
                      <a:pt x="32" y="12"/>
                    </a:lnTo>
                    <a:lnTo>
                      <a:pt x="33" y="13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3" y="23"/>
                    </a:lnTo>
                    <a:lnTo>
                      <a:pt x="33" y="24"/>
                    </a:lnTo>
                    <a:lnTo>
                      <a:pt x="32" y="26"/>
                    </a:lnTo>
                    <a:lnTo>
                      <a:pt x="32" y="27"/>
                    </a:lnTo>
                    <a:lnTo>
                      <a:pt x="30" y="29"/>
                    </a:lnTo>
                    <a:lnTo>
                      <a:pt x="29" y="30"/>
                    </a:lnTo>
                    <a:lnTo>
                      <a:pt x="28" y="30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3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6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9"/>
                    </a:lnTo>
                    <a:lnTo>
                      <a:pt x="9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4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2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53"/>
              <p:cNvSpPr>
                <a:spLocks/>
              </p:cNvSpPr>
              <p:nvPr/>
            </p:nvSpPr>
            <p:spPr bwMode="auto">
              <a:xfrm>
                <a:off x="3271" y="1023"/>
                <a:ext cx="34" cy="40"/>
              </a:xfrm>
              <a:custGeom>
                <a:avLst/>
                <a:gdLst>
                  <a:gd name="T0" fmla="*/ 98 w 27"/>
                  <a:gd name="T1" fmla="*/ 125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59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0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96 w 27"/>
                  <a:gd name="T67" fmla="*/ 59 h 31"/>
                  <a:gd name="T68" fmla="*/ 98 w 27"/>
                  <a:gd name="T69" fmla="*/ 68 h 31"/>
                  <a:gd name="T70" fmla="*/ 108 w 27"/>
                  <a:gd name="T71" fmla="*/ 95 h 31"/>
                  <a:gd name="T72" fmla="*/ 108 w 27"/>
                  <a:gd name="T73" fmla="*/ 108 h 31"/>
                  <a:gd name="T74" fmla="*/ 108 w 27"/>
                  <a:gd name="T75" fmla="*/ 111 h 31"/>
                  <a:gd name="T76" fmla="*/ 98 w 27"/>
                  <a:gd name="T77" fmla="*/ 114 h 31"/>
                  <a:gd name="T78" fmla="*/ 98 w 27"/>
                  <a:gd name="T79" fmla="*/ 114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54"/>
              <p:cNvSpPr>
                <a:spLocks/>
              </p:cNvSpPr>
              <p:nvPr/>
            </p:nvSpPr>
            <p:spPr bwMode="auto">
              <a:xfrm>
                <a:off x="3271" y="1063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33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36 h 32"/>
                  <a:gd name="T18" fmla="*/ 47 w 27"/>
                  <a:gd name="T19" fmla="*/ 133 h 32"/>
                  <a:gd name="T20" fmla="*/ 39 w 27"/>
                  <a:gd name="T21" fmla="*/ 124 h 32"/>
                  <a:gd name="T22" fmla="*/ 31 w 27"/>
                  <a:gd name="T23" fmla="*/ 122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9 h 32"/>
                  <a:gd name="T30" fmla="*/ 16 w 27"/>
                  <a:gd name="T31" fmla="*/ 88 h 32"/>
                  <a:gd name="T32" fmla="*/ 13 w 27"/>
                  <a:gd name="T33" fmla="*/ 76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8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7 h 32"/>
                  <a:gd name="T60" fmla="*/ 74 w 27"/>
                  <a:gd name="T61" fmla="*/ 28 h 32"/>
                  <a:gd name="T62" fmla="*/ 76 w 27"/>
                  <a:gd name="T63" fmla="*/ 31 h 32"/>
                  <a:gd name="T64" fmla="*/ 84 w 27"/>
                  <a:gd name="T65" fmla="*/ 46 h 32"/>
                  <a:gd name="T66" fmla="*/ 96 w 27"/>
                  <a:gd name="T67" fmla="*/ 59 h 32"/>
                  <a:gd name="T68" fmla="*/ 98 w 27"/>
                  <a:gd name="T69" fmla="*/ 76 h 32"/>
                  <a:gd name="T70" fmla="*/ 108 w 27"/>
                  <a:gd name="T71" fmla="*/ 95 h 32"/>
                  <a:gd name="T72" fmla="*/ 108 w 27"/>
                  <a:gd name="T73" fmla="*/ 106 h 32"/>
                  <a:gd name="T74" fmla="*/ 108 w 27"/>
                  <a:gd name="T75" fmla="*/ 106 h 32"/>
                  <a:gd name="T76" fmla="*/ 98 w 27"/>
                  <a:gd name="T77" fmla="*/ 111 h 32"/>
                  <a:gd name="T78" fmla="*/ 98 w 27"/>
                  <a:gd name="T79" fmla="*/ 12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55"/>
              <p:cNvSpPr>
                <a:spLocks/>
              </p:cNvSpPr>
              <p:nvPr/>
            </p:nvSpPr>
            <p:spPr bwMode="auto">
              <a:xfrm>
                <a:off x="3271" y="1104"/>
                <a:ext cx="34" cy="41"/>
              </a:xfrm>
              <a:custGeom>
                <a:avLst/>
                <a:gdLst>
                  <a:gd name="T0" fmla="*/ 98 w 27"/>
                  <a:gd name="T1" fmla="*/ 152 h 31"/>
                  <a:gd name="T2" fmla="*/ 96 w 27"/>
                  <a:gd name="T3" fmla="*/ 163 h 31"/>
                  <a:gd name="T4" fmla="*/ 87 w 27"/>
                  <a:gd name="T5" fmla="*/ 164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63 h 31"/>
                  <a:gd name="T20" fmla="*/ 39 w 27"/>
                  <a:gd name="T21" fmla="*/ 152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65 h 31"/>
                  <a:gd name="T38" fmla="*/ 1 w 27"/>
                  <a:gd name="T39" fmla="*/ 37 h 31"/>
                  <a:gd name="T40" fmla="*/ 1 w 27"/>
                  <a:gd name="T41" fmla="*/ 28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8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87 w 27"/>
                  <a:gd name="T67" fmla="*/ 50 h 31"/>
                  <a:gd name="T68" fmla="*/ 87 w 27"/>
                  <a:gd name="T69" fmla="*/ 65 h 31"/>
                  <a:gd name="T70" fmla="*/ 96 w 27"/>
                  <a:gd name="T71" fmla="*/ 77 h 31"/>
                  <a:gd name="T72" fmla="*/ 98 w 27"/>
                  <a:gd name="T73" fmla="*/ 86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5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8 h 31"/>
                  <a:gd name="T86" fmla="*/ 98 w 27"/>
                  <a:gd name="T87" fmla="*/ 14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9"/>
                    </a:lnTo>
                    <a:lnTo>
                      <a:pt x="24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6"/>
                    </a:lnTo>
                    <a:lnTo>
                      <a:pt x="25" y="17"/>
                    </a:lnTo>
                    <a:lnTo>
                      <a:pt x="25" y="19"/>
                    </a:lnTo>
                    <a:lnTo>
                      <a:pt x="27" y="20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56"/>
              <p:cNvSpPr>
                <a:spLocks/>
              </p:cNvSpPr>
              <p:nvPr/>
            </p:nvSpPr>
            <p:spPr bwMode="auto">
              <a:xfrm>
                <a:off x="3271" y="1145"/>
                <a:ext cx="34" cy="42"/>
              </a:xfrm>
              <a:custGeom>
                <a:avLst/>
                <a:gdLst>
                  <a:gd name="T0" fmla="*/ 98 w 27"/>
                  <a:gd name="T1" fmla="*/ 123 h 33"/>
                  <a:gd name="T2" fmla="*/ 96 w 27"/>
                  <a:gd name="T3" fmla="*/ 126 h 33"/>
                  <a:gd name="T4" fmla="*/ 87 w 27"/>
                  <a:gd name="T5" fmla="*/ 131 h 33"/>
                  <a:gd name="T6" fmla="*/ 84 w 27"/>
                  <a:gd name="T7" fmla="*/ 137 h 33"/>
                  <a:gd name="T8" fmla="*/ 76 w 27"/>
                  <a:gd name="T9" fmla="*/ 137 h 33"/>
                  <a:gd name="T10" fmla="*/ 74 w 27"/>
                  <a:gd name="T11" fmla="*/ 137 h 33"/>
                  <a:gd name="T12" fmla="*/ 67 w 27"/>
                  <a:gd name="T13" fmla="*/ 137 h 33"/>
                  <a:gd name="T14" fmla="*/ 60 w 27"/>
                  <a:gd name="T15" fmla="*/ 137 h 33"/>
                  <a:gd name="T16" fmla="*/ 48 w 27"/>
                  <a:gd name="T17" fmla="*/ 131 h 33"/>
                  <a:gd name="T18" fmla="*/ 47 w 27"/>
                  <a:gd name="T19" fmla="*/ 126 h 33"/>
                  <a:gd name="T20" fmla="*/ 39 w 27"/>
                  <a:gd name="T21" fmla="*/ 123 h 33"/>
                  <a:gd name="T22" fmla="*/ 31 w 27"/>
                  <a:gd name="T23" fmla="*/ 123 h 33"/>
                  <a:gd name="T24" fmla="*/ 31 w 27"/>
                  <a:gd name="T25" fmla="*/ 113 h 33"/>
                  <a:gd name="T26" fmla="*/ 29 w 27"/>
                  <a:gd name="T27" fmla="*/ 108 h 33"/>
                  <a:gd name="T28" fmla="*/ 20 w 27"/>
                  <a:gd name="T29" fmla="*/ 97 h 33"/>
                  <a:gd name="T30" fmla="*/ 16 w 27"/>
                  <a:gd name="T31" fmla="*/ 95 h 33"/>
                  <a:gd name="T32" fmla="*/ 13 w 27"/>
                  <a:gd name="T33" fmla="*/ 81 h 33"/>
                  <a:gd name="T34" fmla="*/ 1 w 27"/>
                  <a:gd name="T35" fmla="*/ 60 h 33"/>
                  <a:gd name="T36" fmla="*/ 1 w 27"/>
                  <a:gd name="T37" fmla="*/ 50 h 33"/>
                  <a:gd name="T38" fmla="*/ 1 w 27"/>
                  <a:gd name="T39" fmla="*/ 37 h 33"/>
                  <a:gd name="T40" fmla="*/ 1 w 27"/>
                  <a:gd name="T41" fmla="*/ 28 h 33"/>
                  <a:gd name="T42" fmla="*/ 13 w 27"/>
                  <a:gd name="T43" fmla="*/ 13 h 33"/>
                  <a:gd name="T44" fmla="*/ 16 w 27"/>
                  <a:gd name="T45" fmla="*/ 10 h 33"/>
                  <a:gd name="T46" fmla="*/ 20 w 27"/>
                  <a:gd name="T47" fmla="*/ 10 h 33"/>
                  <a:gd name="T48" fmla="*/ 29 w 27"/>
                  <a:gd name="T49" fmla="*/ 0 h 33"/>
                  <a:gd name="T50" fmla="*/ 39 w 27"/>
                  <a:gd name="T51" fmla="*/ 10 h 33"/>
                  <a:gd name="T52" fmla="*/ 48 w 27"/>
                  <a:gd name="T53" fmla="*/ 10 h 33"/>
                  <a:gd name="T54" fmla="*/ 59 w 27"/>
                  <a:gd name="T55" fmla="*/ 13 h 33"/>
                  <a:gd name="T56" fmla="*/ 60 w 27"/>
                  <a:gd name="T57" fmla="*/ 22 h 33"/>
                  <a:gd name="T58" fmla="*/ 67 w 27"/>
                  <a:gd name="T59" fmla="*/ 28 h 33"/>
                  <a:gd name="T60" fmla="*/ 74 w 27"/>
                  <a:gd name="T61" fmla="*/ 29 h 33"/>
                  <a:gd name="T62" fmla="*/ 76 w 27"/>
                  <a:gd name="T63" fmla="*/ 37 h 33"/>
                  <a:gd name="T64" fmla="*/ 84 w 27"/>
                  <a:gd name="T65" fmla="*/ 46 h 33"/>
                  <a:gd name="T66" fmla="*/ 96 w 27"/>
                  <a:gd name="T67" fmla="*/ 60 h 33"/>
                  <a:gd name="T68" fmla="*/ 98 w 27"/>
                  <a:gd name="T69" fmla="*/ 75 h 33"/>
                  <a:gd name="T70" fmla="*/ 108 w 27"/>
                  <a:gd name="T71" fmla="*/ 95 h 33"/>
                  <a:gd name="T72" fmla="*/ 108 w 27"/>
                  <a:gd name="T73" fmla="*/ 103 h 33"/>
                  <a:gd name="T74" fmla="*/ 108 w 27"/>
                  <a:gd name="T75" fmla="*/ 108 h 33"/>
                  <a:gd name="T76" fmla="*/ 98 w 27"/>
                  <a:gd name="T77" fmla="*/ 108 h 33"/>
                  <a:gd name="T78" fmla="*/ 98 w 27"/>
                  <a:gd name="T79" fmla="*/ 11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9"/>
                    </a:moveTo>
                    <a:lnTo>
                      <a:pt x="25" y="29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30"/>
                    </a:lnTo>
                    <a:lnTo>
                      <a:pt x="10" y="29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2"/>
                    </a:lnTo>
                    <a:lnTo>
                      <a:pt x="24" y="14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157"/>
              <p:cNvSpPr>
                <a:spLocks/>
              </p:cNvSpPr>
              <p:nvPr/>
            </p:nvSpPr>
            <p:spPr bwMode="auto">
              <a:xfrm>
                <a:off x="3271" y="1187"/>
                <a:ext cx="34" cy="40"/>
              </a:xfrm>
              <a:custGeom>
                <a:avLst/>
                <a:gdLst>
                  <a:gd name="T0" fmla="*/ 98 w 27"/>
                  <a:gd name="T1" fmla="*/ 108 h 32"/>
                  <a:gd name="T2" fmla="*/ 96 w 27"/>
                  <a:gd name="T3" fmla="*/ 110 h 32"/>
                  <a:gd name="T4" fmla="*/ 87 w 27"/>
                  <a:gd name="T5" fmla="*/ 119 h 32"/>
                  <a:gd name="T6" fmla="*/ 84 w 27"/>
                  <a:gd name="T7" fmla="*/ 119 h 32"/>
                  <a:gd name="T8" fmla="*/ 76 w 27"/>
                  <a:gd name="T9" fmla="*/ 124 h 32"/>
                  <a:gd name="T10" fmla="*/ 74 w 27"/>
                  <a:gd name="T11" fmla="*/ 124 h 32"/>
                  <a:gd name="T12" fmla="*/ 67 w 27"/>
                  <a:gd name="T13" fmla="*/ 124 h 32"/>
                  <a:gd name="T14" fmla="*/ 60 w 27"/>
                  <a:gd name="T15" fmla="*/ 119 h 32"/>
                  <a:gd name="T16" fmla="*/ 48 w 27"/>
                  <a:gd name="T17" fmla="*/ 119 h 32"/>
                  <a:gd name="T18" fmla="*/ 47 w 27"/>
                  <a:gd name="T19" fmla="*/ 110 h 32"/>
                  <a:gd name="T20" fmla="*/ 39 w 27"/>
                  <a:gd name="T21" fmla="*/ 108 h 32"/>
                  <a:gd name="T22" fmla="*/ 31 w 27"/>
                  <a:gd name="T23" fmla="*/ 106 h 32"/>
                  <a:gd name="T24" fmla="*/ 31 w 27"/>
                  <a:gd name="T25" fmla="*/ 95 h 32"/>
                  <a:gd name="T26" fmla="*/ 29 w 27"/>
                  <a:gd name="T27" fmla="*/ 94 h 32"/>
                  <a:gd name="T28" fmla="*/ 20 w 27"/>
                  <a:gd name="T29" fmla="*/ 86 h 32"/>
                  <a:gd name="T30" fmla="*/ 16 w 27"/>
                  <a:gd name="T31" fmla="*/ 75 h 32"/>
                  <a:gd name="T32" fmla="*/ 13 w 27"/>
                  <a:gd name="T33" fmla="*/ 64 h 32"/>
                  <a:gd name="T34" fmla="*/ 1 w 27"/>
                  <a:gd name="T35" fmla="*/ 56 h 32"/>
                  <a:gd name="T36" fmla="*/ 1 w 27"/>
                  <a:gd name="T37" fmla="*/ 45 h 32"/>
                  <a:gd name="T38" fmla="*/ 1 w 27"/>
                  <a:gd name="T39" fmla="*/ 31 h 32"/>
                  <a:gd name="T40" fmla="*/ 1 w 27"/>
                  <a:gd name="T41" fmla="*/ 20 h 32"/>
                  <a:gd name="T42" fmla="*/ 13 w 27"/>
                  <a:gd name="T43" fmla="*/ 13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3 h 32"/>
                  <a:gd name="T58" fmla="*/ 67 w 27"/>
                  <a:gd name="T59" fmla="*/ 16 h 32"/>
                  <a:gd name="T60" fmla="*/ 74 w 27"/>
                  <a:gd name="T61" fmla="*/ 20 h 32"/>
                  <a:gd name="T62" fmla="*/ 76 w 27"/>
                  <a:gd name="T63" fmla="*/ 29 h 32"/>
                  <a:gd name="T64" fmla="*/ 84 w 27"/>
                  <a:gd name="T65" fmla="*/ 39 h 32"/>
                  <a:gd name="T66" fmla="*/ 96 w 27"/>
                  <a:gd name="T67" fmla="*/ 48 h 32"/>
                  <a:gd name="T68" fmla="*/ 98 w 27"/>
                  <a:gd name="T69" fmla="*/ 64 h 32"/>
                  <a:gd name="T70" fmla="*/ 108 w 27"/>
                  <a:gd name="T71" fmla="*/ 80 h 32"/>
                  <a:gd name="T72" fmla="*/ 108 w 27"/>
                  <a:gd name="T73" fmla="*/ 94 h 32"/>
                  <a:gd name="T74" fmla="*/ 108 w 27"/>
                  <a:gd name="T75" fmla="*/ 94 h 32"/>
                  <a:gd name="T76" fmla="*/ 98 w 27"/>
                  <a:gd name="T77" fmla="*/ 95 h 32"/>
                  <a:gd name="T78" fmla="*/ 98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25" y="27"/>
                    </a:moveTo>
                    <a:lnTo>
                      <a:pt x="25" y="28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1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158"/>
              <p:cNvSpPr>
                <a:spLocks/>
              </p:cNvSpPr>
              <p:nvPr/>
            </p:nvSpPr>
            <p:spPr bwMode="auto">
              <a:xfrm>
                <a:off x="3271" y="1227"/>
                <a:ext cx="34" cy="41"/>
              </a:xfrm>
              <a:custGeom>
                <a:avLst/>
                <a:gdLst>
                  <a:gd name="T0" fmla="*/ 98 w 27"/>
                  <a:gd name="T1" fmla="*/ 151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8 h 31"/>
                  <a:gd name="T26" fmla="*/ 29 w 27"/>
                  <a:gd name="T27" fmla="*/ 130 h 31"/>
                  <a:gd name="T28" fmla="*/ 20 w 27"/>
                  <a:gd name="T29" fmla="*/ 123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2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2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9 h 31"/>
                  <a:gd name="T66" fmla="*/ 96 w 27"/>
                  <a:gd name="T67" fmla="*/ 66 h 31"/>
                  <a:gd name="T68" fmla="*/ 98 w 27"/>
                  <a:gd name="T69" fmla="*/ 87 h 31"/>
                  <a:gd name="T70" fmla="*/ 108 w 27"/>
                  <a:gd name="T71" fmla="*/ 114 h 31"/>
                  <a:gd name="T72" fmla="*/ 108 w 27"/>
                  <a:gd name="T73" fmla="*/ 123 h 31"/>
                  <a:gd name="T74" fmla="*/ 108 w 27"/>
                  <a:gd name="T75" fmla="*/ 130 h 31"/>
                  <a:gd name="T76" fmla="*/ 98 w 27"/>
                  <a:gd name="T77" fmla="*/ 138 h 31"/>
                  <a:gd name="T78" fmla="*/ 98 w 27"/>
                  <a:gd name="T79" fmla="*/ 14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9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6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159"/>
              <p:cNvSpPr>
                <a:spLocks/>
              </p:cNvSpPr>
              <p:nvPr/>
            </p:nvSpPr>
            <p:spPr bwMode="auto">
              <a:xfrm>
                <a:off x="3271" y="1268"/>
                <a:ext cx="34" cy="43"/>
              </a:xfrm>
              <a:custGeom>
                <a:avLst/>
                <a:gdLst>
                  <a:gd name="T0" fmla="*/ 98 w 27"/>
                  <a:gd name="T1" fmla="*/ 134 h 33"/>
                  <a:gd name="T2" fmla="*/ 96 w 27"/>
                  <a:gd name="T3" fmla="*/ 146 h 33"/>
                  <a:gd name="T4" fmla="*/ 87 w 27"/>
                  <a:gd name="T5" fmla="*/ 151 h 33"/>
                  <a:gd name="T6" fmla="*/ 84 w 27"/>
                  <a:gd name="T7" fmla="*/ 162 h 33"/>
                  <a:gd name="T8" fmla="*/ 76 w 27"/>
                  <a:gd name="T9" fmla="*/ 162 h 33"/>
                  <a:gd name="T10" fmla="*/ 74 w 27"/>
                  <a:gd name="T11" fmla="*/ 162 h 33"/>
                  <a:gd name="T12" fmla="*/ 67 w 27"/>
                  <a:gd name="T13" fmla="*/ 162 h 33"/>
                  <a:gd name="T14" fmla="*/ 60 w 27"/>
                  <a:gd name="T15" fmla="*/ 162 h 33"/>
                  <a:gd name="T16" fmla="*/ 48 w 27"/>
                  <a:gd name="T17" fmla="*/ 151 h 33"/>
                  <a:gd name="T18" fmla="*/ 47 w 27"/>
                  <a:gd name="T19" fmla="*/ 146 h 33"/>
                  <a:gd name="T20" fmla="*/ 39 w 27"/>
                  <a:gd name="T21" fmla="*/ 134 h 33"/>
                  <a:gd name="T22" fmla="*/ 31 w 27"/>
                  <a:gd name="T23" fmla="*/ 134 h 33"/>
                  <a:gd name="T24" fmla="*/ 31 w 27"/>
                  <a:gd name="T25" fmla="*/ 133 h 33"/>
                  <a:gd name="T26" fmla="*/ 29 w 27"/>
                  <a:gd name="T27" fmla="*/ 116 h 33"/>
                  <a:gd name="T28" fmla="*/ 20 w 27"/>
                  <a:gd name="T29" fmla="*/ 112 h 33"/>
                  <a:gd name="T30" fmla="*/ 16 w 27"/>
                  <a:gd name="T31" fmla="*/ 96 h 33"/>
                  <a:gd name="T32" fmla="*/ 13 w 27"/>
                  <a:gd name="T33" fmla="*/ 85 h 33"/>
                  <a:gd name="T34" fmla="*/ 1 w 27"/>
                  <a:gd name="T35" fmla="*/ 66 h 33"/>
                  <a:gd name="T36" fmla="*/ 1 w 27"/>
                  <a:gd name="T37" fmla="*/ 51 h 33"/>
                  <a:gd name="T38" fmla="*/ 1 w 27"/>
                  <a:gd name="T39" fmla="*/ 46 h 33"/>
                  <a:gd name="T40" fmla="*/ 1 w 27"/>
                  <a:gd name="T41" fmla="*/ 29 h 33"/>
                  <a:gd name="T42" fmla="*/ 13 w 27"/>
                  <a:gd name="T43" fmla="*/ 16 h 33"/>
                  <a:gd name="T44" fmla="*/ 16 w 27"/>
                  <a:gd name="T45" fmla="*/ 12 h 33"/>
                  <a:gd name="T46" fmla="*/ 20 w 27"/>
                  <a:gd name="T47" fmla="*/ 12 h 33"/>
                  <a:gd name="T48" fmla="*/ 29 w 27"/>
                  <a:gd name="T49" fmla="*/ 0 h 33"/>
                  <a:gd name="T50" fmla="*/ 39 w 27"/>
                  <a:gd name="T51" fmla="*/ 0 h 33"/>
                  <a:gd name="T52" fmla="*/ 48 w 27"/>
                  <a:gd name="T53" fmla="*/ 12 h 33"/>
                  <a:gd name="T54" fmla="*/ 59 w 27"/>
                  <a:gd name="T55" fmla="*/ 16 h 33"/>
                  <a:gd name="T56" fmla="*/ 60 w 27"/>
                  <a:gd name="T57" fmla="*/ 21 h 33"/>
                  <a:gd name="T58" fmla="*/ 67 w 27"/>
                  <a:gd name="T59" fmla="*/ 29 h 33"/>
                  <a:gd name="T60" fmla="*/ 74 w 27"/>
                  <a:gd name="T61" fmla="*/ 35 h 33"/>
                  <a:gd name="T62" fmla="*/ 76 w 27"/>
                  <a:gd name="T63" fmla="*/ 46 h 33"/>
                  <a:gd name="T64" fmla="*/ 84 w 27"/>
                  <a:gd name="T65" fmla="*/ 50 h 33"/>
                  <a:gd name="T66" fmla="*/ 96 w 27"/>
                  <a:gd name="T67" fmla="*/ 65 h 33"/>
                  <a:gd name="T68" fmla="*/ 98 w 27"/>
                  <a:gd name="T69" fmla="*/ 85 h 33"/>
                  <a:gd name="T70" fmla="*/ 108 w 27"/>
                  <a:gd name="T71" fmla="*/ 102 h 33"/>
                  <a:gd name="T72" fmla="*/ 108 w 27"/>
                  <a:gd name="T73" fmla="*/ 116 h 33"/>
                  <a:gd name="T74" fmla="*/ 108 w 27"/>
                  <a:gd name="T75" fmla="*/ 125 h 33"/>
                  <a:gd name="T76" fmla="*/ 98 w 27"/>
                  <a:gd name="T77" fmla="*/ 125 h 33"/>
                  <a:gd name="T78" fmla="*/ 98 w 27"/>
                  <a:gd name="T79" fmla="*/ 13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25" y="28"/>
                    </a:moveTo>
                    <a:lnTo>
                      <a:pt x="25" y="28"/>
                    </a:lnTo>
                    <a:lnTo>
                      <a:pt x="25" y="30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3"/>
                    </a:lnTo>
                    <a:lnTo>
                      <a:pt x="19" y="33"/>
                    </a:lnTo>
                    <a:lnTo>
                      <a:pt x="18" y="33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2" y="30"/>
                    </a:lnTo>
                    <a:lnTo>
                      <a:pt x="11" y="30"/>
                    </a:lnTo>
                    <a:lnTo>
                      <a:pt x="10" y="28"/>
                    </a:lnTo>
                    <a:lnTo>
                      <a:pt x="8" y="28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9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1" y="9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6"/>
                    </a:lnTo>
                    <a:lnTo>
                      <a:pt x="25" y="17"/>
                    </a:lnTo>
                    <a:lnTo>
                      <a:pt x="25" y="20"/>
                    </a:lnTo>
                    <a:lnTo>
                      <a:pt x="27" y="21"/>
                    </a:lnTo>
                    <a:lnTo>
                      <a:pt x="27" y="24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7"/>
                    </a:lnTo>
                    <a:lnTo>
                      <a:pt x="25" y="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Freeform 160"/>
              <p:cNvSpPr>
                <a:spLocks/>
              </p:cNvSpPr>
              <p:nvPr/>
            </p:nvSpPr>
            <p:spPr bwMode="auto">
              <a:xfrm>
                <a:off x="3271" y="1311"/>
                <a:ext cx="34" cy="41"/>
              </a:xfrm>
              <a:custGeom>
                <a:avLst/>
                <a:gdLst>
                  <a:gd name="T0" fmla="*/ 98 w 27"/>
                  <a:gd name="T1" fmla="*/ 124 h 32"/>
                  <a:gd name="T2" fmla="*/ 96 w 27"/>
                  <a:gd name="T3" fmla="*/ 127 h 32"/>
                  <a:gd name="T4" fmla="*/ 87 w 27"/>
                  <a:gd name="T5" fmla="*/ 136 h 32"/>
                  <a:gd name="T6" fmla="*/ 84 w 27"/>
                  <a:gd name="T7" fmla="*/ 136 h 32"/>
                  <a:gd name="T8" fmla="*/ 76 w 27"/>
                  <a:gd name="T9" fmla="*/ 142 h 32"/>
                  <a:gd name="T10" fmla="*/ 74 w 27"/>
                  <a:gd name="T11" fmla="*/ 142 h 32"/>
                  <a:gd name="T12" fmla="*/ 67 w 27"/>
                  <a:gd name="T13" fmla="*/ 142 h 32"/>
                  <a:gd name="T14" fmla="*/ 60 w 27"/>
                  <a:gd name="T15" fmla="*/ 136 h 32"/>
                  <a:gd name="T16" fmla="*/ 48 w 27"/>
                  <a:gd name="T17" fmla="*/ 127 h 32"/>
                  <a:gd name="T18" fmla="*/ 47 w 27"/>
                  <a:gd name="T19" fmla="*/ 127 h 32"/>
                  <a:gd name="T20" fmla="*/ 39 w 27"/>
                  <a:gd name="T21" fmla="*/ 124 h 32"/>
                  <a:gd name="T22" fmla="*/ 31 w 27"/>
                  <a:gd name="T23" fmla="*/ 113 h 32"/>
                  <a:gd name="T24" fmla="*/ 31 w 27"/>
                  <a:gd name="T25" fmla="*/ 111 h 32"/>
                  <a:gd name="T26" fmla="*/ 29 w 27"/>
                  <a:gd name="T27" fmla="*/ 106 h 32"/>
                  <a:gd name="T28" fmla="*/ 20 w 27"/>
                  <a:gd name="T29" fmla="*/ 97 h 32"/>
                  <a:gd name="T30" fmla="*/ 16 w 27"/>
                  <a:gd name="T31" fmla="*/ 83 h 32"/>
                  <a:gd name="T32" fmla="*/ 13 w 27"/>
                  <a:gd name="T33" fmla="*/ 74 h 32"/>
                  <a:gd name="T34" fmla="*/ 1 w 27"/>
                  <a:gd name="T35" fmla="*/ 60 h 32"/>
                  <a:gd name="T36" fmla="*/ 1 w 27"/>
                  <a:gd name="T37" fmla="*/ 47 h 32"/>
                  <a:gd name="T38" fmla="*/ 1 w 27"/>
                  <a:gd name="T39" fmla="*/ 36 h 32"/>
                  <a:gd name="T40" fmla="*/ 1 w 27"/>
                  <a:gd name="T41" fmla="*/ 22 h 32"/>
                  <a:gd name="T42" fmla="*/ 13 w 27"/>
                  <a:gd name="T43" fmla="*/ 10 h 32"/>
                  <a:gd name="T44" fmla="*/ 16 w 27"/>
                  <a:gd name="T45" fmla="*/ 1 h 32"/>
                  <a:gd name="T46" fmla="*/ 20 w 27"/>
                  <a:gd name="T47" fmla="*/ 0 h 32"/>
                  <a:gd name="T48" fmla="*/ 29 w 27"/>
                  <a:gd name="T49" fmla="*/ 0 h 32"/>
                  <a:gd name="T50" fmla="*/ 39 w 27"/>
                  <a:gd name="T51" fmla="*/ 0 h 32"/>
                  <a:gd name="T52" fmla="*/ 48 w 27"/>
                  <a:gd name="T53" fmla="*/ 1 h 32"/>
                  <a:gd name="T54" fmla="*/ 59 w 27"/>
                  <a:gd name="T55" fmla="*/ 1 h 32"/>
                  <a:gd name="T56" fmla="*/ 60 w 27"/>
                  <a:gd name="T57" fmla="*/ 10 h 32"/>
                  <a:gd name="T58" fmla="*/ 67 w 27"/>
                  <a:gd name="T59" fmla="*/ 17 h 32"/>
                  <a:gd name="T60" fmla="*/ 74 w 27"/>
                  <a:gd name="T61" fmla="*/ 22 h 32"/>
                  <a:gd name="T62" fmla="*/ 76 w 27"/>
                  <a:gd name="T63" fmla="*/ 31 h 32"/>
                  <a:gd name="T64" fmla="*/ 84 w 27"/>
                  <a:gd name="T65" fmla="*/ 36 h 32"/>
                  <a:gd name="T66" fmla="*/ 87 w 27"/>
                  <a:gd name="T67" fmla="*/ 40 h 32"/>
                  <a:gd name="T68" fmla="*/ 87 w 27"/>
                  <a:gd name="T69" fmla="*/ 51 h 32"/>
                  <a:gd name="T70" fmla="*/ 96 w 27"/>
                  <a:gd name="T71" fmla="*/ 60 h 32"/>
                  <a:gd name="T72" fmla="*/ 98 w 27"/>
                  <a:gd name="T73" fmla="*/ 65 h 32"/>
                  <a:gd name="T74" fmla="*/ 98 w 27"/>
                  <a:gd name="T75" fmla="*/ 77 h 32"/>
                  <a:gd name="T76" fmla="*/ 108 w 27"/>
                  <a:gd name="T77" fmla="*/ 83 h 32"/>
                  <a:gd name="T78" fmla="*/ 108 w 27"/>
                  <a:gd name="T79" fmla="*/ 97 h 32"/>
                  <a:gd name="T80" fmla="*/ 108 w 27"/>
                  <a:gd name="T81" fmla="*/ 106 h 32"/>
                  <a:gd name="T82" fmla="*/ 108 w 27"/>
                  <a:gd name="T83" fmla="*/ 106 h 32"/>
                  <a:gd name="T84" fmla="*/ 98 w 27"/>
                  <a:gd name="T85" fmla="*/ 111 h 32"/>
                  <a:gd name="T86" fmla="*/ 98 w 27"/>
                  <a:gd name="T87" fmla="*/ 11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1"/>
                    </a:lnTo>
                    <a:lnTo>
                      <a:pt x="14" y="31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8" y="25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7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Freeform 161"/>
              <p:cNvSpPr>
                <a:spLocks/>
              </p:cNvSpPr>
              <p:nvPr/>
            </p:nvSpPr>
            <p:spPr bwMode="auto">
              <a:xfrm>
                <a:off x="3271" y="1352"/>
                <a:ext cx="34" cy="40"/>
              </a:xfrm>
              <a:custGeom>
                <a:avLst/>
                <a:gdLst>
                  <a:gd name="T0" fmla="*/ 98 w 27"/>
                  <a:gd name="T1" fmla="*/ 126 h 31"/>
                  <a:gd name="T2" fmla="*/ 96 w 27"/>
                  <a:gd name="T3" fmla="*/ 139 h 31"/>
                  <a:gd name="T4" fmla="*/ 87 w 27"/>
                  <a:gd name="T5" fmla="*/ 139 h 31"/>
                  <a:gd name="T6" fmla="*/ 84 w 27"/>
                  <a:gd name="T7" fmla="*/ 143 h 31"/>
                  <a:gd name="T8" fmla="*/ 76 w 27"/>
                  <a:gd name="T9" fmla="*/ 143 h 31"/>
                  <a:gd name="T10" fmla="*/ 74 w 27"/>
                  <a:gd name="T11" fmla="*/ 143 h 31"/>
                  <a:gd name="T12" fmla="*/ 67 w 27"/>
                  <a:gd name="T13" fmla="*/ 143 h 31"/>
                  <a:gd name="T14" fmla="*/ 60 w 27"/>
                  <a:gd name="T15" fmla="*/ 143 h 31"/>
                  <a:gd name="T16" fmla="*/ 48 w 27"/>
                  <a:gd name="T17" fmla="*/ 139 h 31"/>
                  <a:gd name="T18" fmla="*/ 47 w 27"/>
                  <a:gd name="T19" fmla="*/ 126 h 31"/>
                  <a:gd name="T20" fmla="*/ 39 w 27"/>
                  <a:gd name="T21" fmla="*/ 126 h 31"/>
                  <a:gd name="T22" fmla="*/ 31 w 27"/>
                  <a:gd name="T23" fmla="*/ 125 h 31"/>
                  <a:gd name="T24" fmla="*/ 31 w 27"/>
                  <a:gd name="T25" fmla="*/ 114 h 31"/>
                  <a:gd name="T26" fmla="*/ 29 w 27"/>
                  <a:gd name="T27" fmla="*/ 111 h 31"/>
                  <a:gd name="T28" fmla="*/ 20 w 27"/>
                  <a:gd name="T29" fmla="*/ 97 h 31"/>
                  <a:gd name="T30" fmla="*/ 16 w 27"/>
                  <a:gd name="T31" fmla="*/ 95 h 31"/>
                  <a:gd name="T32" fmla="*/ 13 w 27"/>
                  <a:gd name="T33" fmla="*/ 76 h 31"/>
                  <a:gd name="T34" fmla="*/ 1 w 27"/>
                  <a:gd name="T35" fmla="*/ 65 h 31"/>
                  <a:gd name="T36" fmla="*/ 1 w 27"/>
                  <a:gd name="T37" fmla="*/ 46 h 31"/>
                  <a:gd name="T38" fmla="*/ 1 w 27"/>
                  <a:gd name="T39" fmla="*/ 32 h 31"/>
                  <a:gd name="T40" fmla="*/ 1 w 27"/>
                  <a:gd name="T41" fmla="*/ 17 h 31"/>
                  <a:gd name="T42" fmla="*/ 13 w 27"/>
                  <a:gd name="T43" fmla="*/ 13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3 h 31"/>
                  <a:gd name="T58" fmla="*/ 67 w 27"/>
                  <a:gd name="T59" fmla="*/ 17 h 31"/>
                  <a:gd name="T60" fmla="*/ 74 w 27"/>
                  <a:gd name="T61" fmla="*/ 28 h 31"/>
                  <a:gd name="T62" fmla="*/ 76 w 27"/>
                  <a:gd name="T63" fmla="*/ 32 h 31"/>
                  <a:gd name="T64" fmla="*/ 84 w 27"/>
                  <a:gd name="T65" fmla="*/ 36 h 31"/>
                  <a:gd name="T66" fmla="*/ 87 w 27"/>
                  <a:gd name="T67" fmla="*/ 46 h 31"/>
                  <a:gd name="T68" fmla="*/ 87 w 27"/>
                  <a:gd name="T69" fmla="*/ 50 h 31"/>
                  <a:gd name="T70" fmla="*/ 96 w 27"/>
                  <a:gd name="T71" fmla="*/ 65 h 31"/>
                  <a:gd name="T72" fmla="*/ 98 w 27"/>
                  <a:gd name="T73" fmla="*/ 68 h 31"/>
                  <a:gd name="T74" fmla="*/ 98 w 27"/>
                  <a:gd name="T75" fmla="*/ 76 h 31"/>
                  <a:gd name="T76" fmla="*/ 108 w 27"/>
                  <a:gd name="T77" fmla="*/ 95 h 31"/>
                  <a:gd name="T78" fmla="*/ 108 w 27"/>
                  <a:gd name="T79" fmla="*/ 97 h 31"/>
                  <a:gd name="T80" fmla="*/ 108 w 27"/>
                  <a:gd name="T81" fmla="*/ 108 h 31"/>
                  <a:gd name="T82" fmla="*/ 108 w 27"/>
                  <a:gd name="T83" fmla="*/ 111 h 31"/>
                  <a:gd name="T84" fmla="*/ 98 w 27"/>
                  <a:gd name="T85" fmla="*/ 114 h 31"/>
                  <a:gd name="T86" fmla="*/ 98 w 27"/>
                  <a:gd name="T87" fmla="*/ 114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162"/>
              <p:cNvSpPr>
                <a:spLocks/>
              </p:cNvSpPr>
              <p:nvPr/>
            </p:nvSpPr>
            <p:spPr bwMode="auto">
              <a:xfrm>
                <a:off x="3271" y="1390"/>
                <a:ext cx="31" cy="43"/>
              </a:xfrm>
              <a:custGeom>
                <a:avLst/>
                <a:gdLst>
                  <a:gd name="T0" fmla="*/ 89 w 25"/>
                  <a:gd name="T1" fmla="*/ 168 h 32"/>
                  <a:gd name="T2" fmla="*/ 88 w 25"/>
                  <a:gd name="T3" fmla="*/ 169 h 32"/>
                  <a:gd name="T4" fmla="*/ 78 w 25"/>
                  <a:gd name="T5" fmla="*/ 183 h 32"/>
                  <a:gd name="T6" fmla="*/ 77 w 25"/>
                  <a:gd name="T7" fmla="*/ 183 h 32"/>
                  <a:gd name="T8" fmla="*/ 71 w 25"/>
                  <a:gd name="T9" fmla="*/ 189 h 32"/>
                  <a:gd name="T10" fmla="*/ 63 w 25"/>
                  <a:gd name="T11" fmla="*/ 189 h 32"/>
                  <a:gd name="T12" fmla="*/ 62 w 25"/>
                  <a:gd name="T13" fmla="*/ 189 h 32"/>
                  <a:gd name="T14" fmla="*/ 50 w 25"/>
                  <a:gd name="T15" fmla="*/ 183 h 32"/>
                  <a:gd name="T16" fmla="*/ 46 w 25"/>
                  <a:gd name="T17" fmla="*/ 183 h 32"/>
                  <a:gd name="T18" fmla="*/ 40 w 25"/>
                  <a:gd name="T19" fmla="*/ 169 h 32"/>
                  <a:gd name="T20" fmla="*/ 37 w 25"/>
                  <a:gd name="T21" fmla="*/ 168 h 32"/>
                  <a:gd name="T22" fmla="*/ 30 w 25"/>
                  <a:gd name="T23" fmla="*/ 153 h 32"/>
                  <a:gd name="T24" fmla="*/ 26 w 25"/>
                  <a:gd name="T25" fmla="*/ 151 h 32"/>
                  <a:gd name="T26" fmla="*/ 17 w 25"/>
                  <a:gd name="T27" fmla="*/ 141 h 32"/>
                  <a:gd name="T28" fmla="*/ 14 w 25"/>
                  <a:gd name="T29" fmla="*/ 132 h 32"/>
                  <a:gd name="T30" fmla="*/ 11 w 25"/>
                  <a:gd name="T31" fmla="*/ 114 h 32"/>
                  <a:gd name="T32" fmla="*/ 11 w 25"/>
                  <a:gd name="T33" fmla="*/ 98 h 32"/>
                  <a:gd name="T34" fmla="*/ 1 w 25"/>
                  <a:gd name="T35" fmla="*/ 85 h 32"/>
                  <a:gd name="T36" fmla="*/ 0 w 25"/>
                  <a:gd name="T37" fmla="*/ 65 h 32"/>
                  <a:gd name="T38" fmla="*/ 0 w 25"/>
                  <a:gd name="T39" fmla="*/ 48 h 32"/>
                  <a:gd name="T40" fmla="*/ 1 w 25"/>
                  <a:gd name="T41" fmla="*/ 30 h 32"/>
                  <a:gd name="T42" fmla="*/ 1 w 25"/>
                  <a:gd name="T43" fmla="*/ 12 h 32"/>
                  <a:gd name="T44" fmla="*/ 14 w 25"/>
                  <a:gd name="T45" fmla="*/ 1 h 32"/>
                  <a:gd name="T46" fmla="*/ 17 w 25"/>
                  <a:gd name="T47" fmla="*/ 0 h 32"/>
                  <a:gd name="T48" fmla="*/ 26 w 25"/>
                  <a:gd name="T49" fmla="*/ 0 h 32"/>
                  <a:gd name="T50" fmla="*/ 37 w 25"/>
                  <a:gd name="T51" fmla="*/ 0 h 32"/>
                  <a:gd name="T52" fmla="*/ 40 w 25"/>
                  <a:gd name="T53" fmla="*/ 1 h 32"/>
                  <a:gd name="T54" fmla="*/ 50 w 25"/>
                  <a:gd name="T55" fmla="*/ 1 h 32"/>
                  <a:gd name="T56" fmla="*/ 57 w 25"/>
                  <a:gd name="T57" fmla="*/ 12 h 32"/>
                  <a:gd name="T58" fmla="*/ 62 w 25"/>
                  <a:gd name="T59" fmla="*/ 22 h 32"/>
                  <a:gd name="T60" fmla="*/ 63 w 25"/>
                  <a:gd name="T61" fmla="*/ 30 h 32"/>
                  <a:gd name="T62" fmla="*/ 71 w 25"/>
                  <a:gd name="T63" fmla="*/ 40 h 32"/>
                  <a:gd name="T64" fmla="*/ 77 w 25"/>
                  <a:gd name="T65" fmla="*/ 48 h 32"/>
                  <a:gd name="T66" fmla="*/ 78 w 25"/>
                  <a:gd name="T67" fmla="*/ 54 h 32"/>
                  <a:gd name="T68" fmla="*/ 78 w 25"/>
                  <a:gd name="T69" fmla="*/ 73 h 32"/>
                  <a:gd name="T70" fmla="*/ 88 w 25"/>
                  <a:gd name="T71" fmla="*/ 85 h 32"/>
                  <a:gd name="T72" fmla="*/ 89 w 25"/>
                  <a:gd name="T73" fmla="*/ 87 h 32"/>
                  <a:gd name="T74" fmla="*/ 89 w 25"/>
                  <a:gd name="T75" fmla="*/ 105 h 32"/>
                  <a:gd name="T76" fmla="*/ 89 w 25"/>
                  <a:gd name="T77" fmla="*/ 114 h 32"/>
                  <a:gd name="T78" fmla="*/ 89 w 25"/>
                  <a:gd name="T79" fmla="*/ 132 h 32"/>
                  <a:gd name="T80" fmla="*/ 89 w 25"/>
                  <a:gd name="T81" fmla="*/ 141 h 32"/>
                  <a:gd name="T82" fmla="*/ 89 w 25"/>
                  <a:gd name="T83" fmla="*/ 141 h 32"/>
                  <a:gd name="T84" fmla="*/ 89 w 25"/>
                  <a:gd name="T85" fmla="*/ 151 h 32"/>
                  <a:gd name="T86" fmla="*/ 89 w 25"/>
                  <a:gd name="T87" fmla="*/ 153 h 3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5" h="32">
                    <a:moveTo>
                      <a:pt x="25" y="26"/>
                    </a:moveTo>
                    <a:lnTo>
                      <a:pt x="25" y="28"/>
                    </a:lnTo>
                    <a:lnTo>
                      <a:pt x="24" y="29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4" y="31"/>
                    </a:lnTo>
                    <a:lnTo>
                      <a:pt x="12" y="31"/>
                    </a:lnTo>
                    <a:lnTo>
                      <a:pt x="11" y="29"/>
                    </a:lnTo>
                    <a:lnTo>
                      <a:pt x="10" y="28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5" y="24"/>
                    </a:lnTo>
                    <a:lnTo>
                      <a:pt x="4" y="22"/>
                    </a:lnTo>
                    <a:lnTo>
                      <a:pt x="4" y="21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2" y="11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5" y="16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5" y="21"/>
                    </a:lnTo>
                    <a:lnTo>
                      <a:pt x="25" y="22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163"/>
              <p:cNvSpPr>
                <a:spLocks/>
              </p:cNvSpPr>
              <p:nvPr/>
            </p:nvSpPr>
            <p:spPr bwMode="auto">
              <a:xfrm>
                <a:off x="3259" y="1069"/>
                <a:ext cx="12" cy="40"/>
              </a:xfrm>
              <a:custGeom>
                <a:avLst/>
                <a:gdLst>
                  <a:gd name="T0" fmla="*/ 106 w 7"/>
                  <a:gd name="T1" fmla="*/ 17 h 31"/>
                  <a:gd name="T2" fmla="*/ 106 w 7"/>
                  <a:gd name="T3" fmla="*/ 32 h 31"/>
                  <a:gd name="T4" fmla="*/ 106 w 7"/>
                  <a:gd name="T5" fmla="*/ 36 h 31"/>
                  <a:gd name="T6" fmla="*/ 132 w 7"/>
                  <a:gd name="T7" fmla="*/ 53 h 31"/>
                  <a:gd name="T8" fmla="*/ 132 w 7"/>
                  <a:gd name="T9" fmla="*/ 68 h 31"/>
                  <a:gd name="T10" fmla="*/ 182 w 7"/>
                  <a:gd name="T11" fmla="*/ 88 h 31"/>
                  <a:gd name="T12" fmla="*/ 182 w 7"/>
                  <a:gd name="T13" fmla="*/ 98 h 31"/>
                  <a:gd name="T14" fmla="*/ 182 w 7"/>
                  <a:gd name="T15" fmla="*/ 114 h 31"/>
                  <a:gd name="T16" fmla="*/ 182 w 7"/>
                  <a:gd name="T17" fmla="*/ 123 h 31"/>
                  <a:gd name="T18" fmla="*/ 182 w 7"/>
                  <a:gd name="T19" fmla="*/ 126 h 31"/>
                  <a:gd name="T20" fmla="*/ 182 w 7"/>
                  <a:gd name="T21" fmla="*/ 133 h 31"/>
                  <a:gd name="T22" fmla="*/ 182 w 7"/>
                  <a:gd name="T23" fmla="*/ 143 h 31"/>
                  <a:gd name="T24" fmla="*/ 132 w 7"/>
                  <a:gd name="T25" fmla="*/ 143 h 31"/>
                  <a:gd name="T26" fmla="*/ 132 w 7"/>
                  <a:gd name="T27" fmla="*/ 143 h 31"/>
                  <a:gd name="T28" fmla="*/ 106 w 7"/>
                  <a:gd name="T29" fmla="*/ 143 h 31"/>
                  <a:gd name="T30" fmla="*/ 106 w 7"/>
                  <a:gd name="T31" fmla="*/ 143 h 31"/>
                  <a:gd name="T32" fmla="*/ 106 w 7"/>
                  <a:gd name="T33" fmla="*/ 143 h 31"/>
                  <a:gd name="T34" fmla="*/ 77 w 7"/>
                  <a:gd name="T35" fmla="*/ 143 h 31"/>
                  <a:gd name="T36" fmla="*/ 26 w 7"/>
                  <a:gd name="T37" fmla="*/ 133 h 31"/>
                  <a:gd name="T38" fmla="*/ 26 w 7"/>
                  <a:gd name="T39" fmla="*/ 126 h 31"/>
                  <a:gd name="T40" fmla="*/ 26 w 7"/>
                  <a:gd name="T41" fmla="*/ 114 h 31"/>
                  <a:gd name="T42" fmla="*/ 0 w 7"/>
                  <a:gd name="T43" fmla="*/ 98 h 31"/>
                  <a:gd name="T44" fmla="*/ 0 w 7"/>
                  <a:gd name="T45" fmla="*/ 88 h 31"/>
                  <a:gd name="T46" fmla="*/ 0 w 7"/>
                  <a:gd name="T47" fmla="*/ 76 h 31"/>
                  <a:gd name="T48" fmla="*/ 0 w 7"/>
                  <a:gd name="T49" fmla="*/ 65 h 31"/>
                  <a:gd name="T50" fmla="*/ 0 w 7"/>
                  <a:gd name="T51" fmla="*/ 50 h 31"/>
                  <a:gd name="T52" fmla="*/ 0 w 7"/>
                  <a:gd name="T53" fmla="*/ 41 h 31"/>
                  <a:gd name="T54" fmla="*/ 0 w 7"/>
                  <a:gd name="T55" fmla="*/ 32 h 31"/>
                  <a:gd name="T56" fmla="*/ 0 w 7"/>
                  <a:gd name="T57" fmla="*/ 17 h 31"/>
                  <a:gd name="T58" fmla="*/ 0 w 7"/>
                  <a:gd name="T59" fmla="*/ 10 h 31"/>
                  <a:gd name="T60" fmla="*/ 0 w 7"/>
                  <a:gd name="T61" fmla="*/ 1 h 31"/>
                  <a:gd name="T62" fmla="*/ 0 w 7"/>
                  <a:gd name="T63" fmla="*/ 1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1 h 31"/>
                  <a:gd name="T76" fmla="*/ 106 w 7"/>
                  <a:gd name="T77" fmla="*/ 1 h 31"/>
                  <a:gd name="T78" fmla="*/ 106 w 7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4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6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164"/>
              <p:cNvSpPr>
                <a:spLocks/>
              </p:cNvSpPr>
              <p:nvPr/>
            </p:nvSpPr>
            <p:spPr bwMode="auto">
              <a:xfrm>
                <a:off x="3259" y="1112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27 h 31"/>
                  <a:gd name="T6" fmla="*/ 106 w 7"/>
                  <a:gd name="T7" fmla="*/ 38 h 31"/>
                  <a:gd name="T8" fmla="*/ 132 w 7"/>
                  <a:gd name="T9" fmla="*/ 58 h 31"/>
                  <a:gd name="T10" fmla="*/ 132 w 7"/>
                  <a:gd name="T11" fmla="*/ 60 h 31"/>
                  <a:gd name="T12" fmla="*/ 182 w 7"/>
                  <a:gd name="T13" fmla="*/ 72 h 31"/>
                  <a:gd name="T14" fmla="*/ 182 w 7"/>
                  <a:gd name="T15" fmla="*/ 81 h 31"/>
                  <a:gd name="T16" fmla="*/ 182 w 7"/>
                  <a:gd name="T17" fmla="*/ 87 h 31"/>
                  <a:gd name="T18" fmla="*/ 182 w 7"/>
                  <a:gd name="T19" fmla="*/ 91 h 31"/>
                  <a:gd name="T20" fmla="*/ 182 w 7"/>
                  <a:gd name="T21" fmla="*/ 94 h 31"/>
                  <a:gd name="T22" fmla="*/ 132 w 7"/>
                  <a:gd name="T23" fmla="*/ 101 h 31"/>
                  <a:gd name="T24" fmla="*/ 132 w 7"/>
                  <a:gd name="T25" fmla="*/ 101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1 h 31"/>
                  <a:gd name="T36" fmla="*/ 26 w 7"/>
                  <a:gd name="T37" fmla="*/ 94 h 31"/>
                  <a:gd name="T38" fmla="*/ 26 w 7"/>
                  <a:gd name="T39" fmla="*/ 91 h 31"/>
                  <a:gd name="T40" fmla="*/ 0 w 7"/>
                  <a:gd name="T41" fmla="*/ 81 h 31"/>
                  <a:gd name="T42" fmla="*/ 0 w 7"/>
                  <a:gd name="T43" fmla="*/ 72 h 31"/>
                  <a:gd name="T44" fmla="*/ 0 w 7"/>
                  <a:gd name="T45" fmla="*/ 60 h 31"/>
                  <a:gd name="T46" fmla="*/ 0 w 7"/>
                  <a:gd name="T47" fmla="*/ 58 h 31"/>
                  <a:gd name="T48" fmla="*/ 0 w 7"/>
                  <a:gd name="T49" fmla="*/ 20 h 31"/>
                  <a:gd name="T50" fmla="*/ 0 w 7"/>
                  <a:gd name="T51" fmla="*/ 11 h 31"/>
                  <a:gd name="T52" fmla="*/ 0 w 7"/>
                  <a:gd name="T53" fmla="*/ 1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0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Freeform 165"/>
              <p:cNvSpPr>
                <a:spLocks/>
              </p:cNvSpPr>
              <p:nvPr/>
            </p:nvSpPr>
            <p:spPr bwMode="auto">
              <a:xfrm>
                <a:off x="3259" y="1150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5 h 31"/>
                  <a:gd name="T6" fmla="*/ 106 w 7"/>
                  <a:gd name="T7" fmla="*/ 60 h 31"/>
                  <a:gd name="T8" fmla="*/ 132 w 7"/>
                  <a:gd name="T9" fmla="*/ 86 h 31"/>
                  <a:gd name="T10" fmla="*/ 132 w 7"/>
                  <a:gd name="T11" fmla="*/ 104 h 31"/>
                  <a:gd name="T12" fmla="*/ 182 w 7"/>
                  <a:gd name="T13" fmla="*/ 123 h 31"/>
                  <a:gd name="T14" fmla="*/ 182 w 7"/>
                  <a:gd name="T15" fmla="*/ 135 h 31"/>
                  <a:gd name="T16" fmla="*/ 182 w 7"/>
                  <a:gd name="T17" fmla="*/ 145 h 31"/>
                  <a:gd name="T18" fmla="*/ 182 w 7"/>
                  <a:gd name="T19" fmla="*/ 151 h 31"/>
                  <a:gd name="T20" fmla="*/ 182 w 7"/>
                  <a:gd name="T21" fmla="*/ 163 h 31"/>
                  <a:gd name="T22" fmla="*/ 132 w 7"/>
                  <a:gd name="T23" fmla="*/ 163 h 31"/>
                  <a:gd name="T24" fmla="*/ 132 w 7"/>
                  <a:gd name="T25" fmla="*/ 164 h 31"/>
                  <a:gd name="T26" fmla="*/ 106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77 w 7"/>
                  <a:gd name="T33" fmla="*/ 164 h 31"/>
                  <a:gd name="T34" fmla="*/ 77 w 7"/>
                  <a:gd name="T35" fmla="*/ 163 h 31"/>
                  <a:gd name="T36" fmla="*/ 26 w 7"/>
                  <a:gd name="T37" fmla="*/ 163 h 31"/>
                  <a:gd name="T38" fmla="*/ 26 w 7"/>
                  <a:gd name="T39" fmla="*/ 151 h 31"/>
                  <a:gd name="T40" fmla="*/ 0 w 7"/>
                  <a:gd name="T41" fmla="*/ 135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7 h 31"/>
                  <a:gd name="T48" fmla="*/ 0 w 7"/>
                  <a:gd name="T49" fmla="*/ 34 h 31"/>
                  <a:gd name="T50" fmla="*/ 0 w 7"/>
                  <a:gd name="T51" fmla="*/ 21 h 31"/>
                  <a:gd name="T52" fmla="*/ 0 w 7"/>
                  <a:gd name="T53" fmla="*/ 16 h 31"/>
                  <a:gd name="T54" fmla="*/ 0 w 7"/>
                  <a:gd name="T55" fmla="*/ 1 h 31"/>
                  <a:gd name="T56" fmla="*/ 0 w 7"/>
                  <a:gd name="T57" fmla="*/ 0 h 31"/>
                  <a:gd name="T58" fmla="*/ 0 w 7"/>
                  <a:gd name="T59" fmla="*/ 0 h 31"/>
                  <a:gd name="T60" fmla="*/ 0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0 h 31"/>
                  <a:gd name="T70" fmla="*/ 77 w 7"/>
                  <a:gd name="T71" fmla="*/ 1 h 31"/>
                  <a:gd name="T72" fmla="*/ 106 w 7"/>
                  <a:gd name="T73" fmla="*/ 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166"/>
              <p:cNvSpPr>
                <a:spLocks/>
              </p:cNvSpPr>
              <p:nvPr/>
            </p:nvSpPr>
            <p:spPr bwMode="auto">
              <a:xfrm>
                <a:off x="3259" y="1191"/>
                <a:ext cx="12" cy="43"/>
              </a:xfrm>
              <a:custGeom>
                <a:avLst/>
                <a:gdLst>
                  <a:gd name="T0" fmla="*/ 106 w 7"/>
                  <a:gd name="T1" fmla="*/ 22 h 32"/>
                  <a:gd name="T2" fmla="*/ 106 w 7"/>
                  <a:gd name="T3" fmla="*/ 40 h 32"/>
                  <a:gd name="T4" fmla="*/ 106 w 7"/>
                  <a:gd name="T5" fmla="*/ 56 h 32"/>
                  <a:gd name="T6" fmla="*/ 132 w 7"/>
                  <a:gd name="T7" fmla="*/ 75 h 32"/>
                  <a:gd name="T8" fmla="*/ 132 w 7"/>
                  <a:gd name="T9" fmla="*/ 87 h 32"/>
                  <a:gd name="T10" fmla="*/ 182 w 7"/>
                  <a:gd name="T11" fmla="*/ 117 h 32"/>
                  <a:gd name="T12" fmla="*/ 182 w 7"/>
                  <a:gd name="T13" fmla="*/ 136 h 32"/>
                  <a:gd name="T14" fmla="*/ 182 w 7"/>
                  <a:gd name="T15" fmla="*/ 151 h 32"/>
                  <a:gd name="T16" fmla="*/ 182 w 7"/>
                  <a:gd name="T17" fmla="*/ 157 h 32"/>
                  <a:gd name="T18" fmla="*/ 182 w 7"/>
                  <a:gd name="T19" fmla="*/ 168 h 32"/>
                  <a:gd name="T20" fmla="*/ 182 w 7"/>
                  <a:gd name="T21" fmla="*/ 177 h 32"/>
                  <a:gd name="T22" fmla="*/ 182 w 7"/>
                  <a:gd name="T23" fmla="*/ 183 h 32"/>
                  <a:gd name="T24" fmla="*/ 132 w 7"/>
                  <a:gd name="T25" fmla="*/ 183 h 32"/>
                  <a:gd name="T26" fmla="*/ 132 w 7"/>
                  <a:gd name="T27" fmla="*/ 183 h 32"/>
                  <a:gd name="T28" fmla="*/ 106 w 7"/>
                  <a:gd name="T29" fmla="*/ 189 h 32"/>
                  <a:gd name="T30" fmla="*/ 106 w 7"/>
                  <a:gd name="T31" fmla="*/ 189 h 32"/>
                  <a:gd name="T32" fmla="*/ 106 w 7"/>
                  <a:gd name="T33" fmla="*/ 183 h 32"/>
                  <a:gd name="T34" fmla="*/ 77 w 7"/>
                  <a:gd name="T35" fmla="*/ 183 h 32"/>
                  <a:gd name="T36" fmla="*/ 26 w 7"/>
                  <a:gd name="T37" fmla="*/ 177 h 32"/>
                  <a:gd name="T38" fmla="*/ 26 w 7"/>
                  <a:gd name="T39" fmla="*/ 168 h 32"/>
                  <a:gd name="T40" fmla="*/ 26 w 7"/>
                  <a:gd name="T41" fmla="*/ 151 h 32"/>
                  <a:gd name="T42" fmla="*/ 0 w 7"/>
                  <a:gd name="T43" fmla="*/ 136 h 32"/>
                  <a:gd name="T44" fmla="*/ 0 w 7"/>
                  <a:gd name="T45" fmla="*/ 117 h 32"/>
                  <a:gd name="T46" fmla="*/ 0 w 7"/>
                  <a:gd name="T47" fmla="*/ 101 h 32"/>
                  <a:gd name="T48" fmla="*/ 0 w 7"/>
                  <a:gd name="T49" fmla="*/ 85 h 32"/>
                  <a:gd name="T50" fmla="*/ 0 w 7"/>
                  <a:gd name="T51" fmla="*/ 65 h 32"/>
                  <a:gd name="T52" fmla="*/ 0 w 7"/>
                  <a:gd name="T53" fmla="*/ 56 h 32"/>
                  <a:gd name="T54" fmla="*/ 0 w 7"/>
                  <a:gd name="T55" fmla="*/ 40 h 32"/>
                  <a:gd name="T56" fmla="*/ 0 w 7"/>
                  <a:gd name="T57" fmla="*/ 22 h 32"/>
                  <a:gd name="T58" fmla="*/ 0 w 7"/>
                  <a:gd name="T59" fmla="*/ 16 h 32"/>
                  <a:gd name="T60" fmla="*/ 0 w 7"/>
                  <a:gd name="T61" fmla="*/ 16 h 32"/>
                  <a:gd name="T62" fmla="*/ 0 w 7"/>
                  <a:gd name="T63" fmla="*/ 1 h 32"/>
                  <a:gd name="T64" fmla="*/ 26 w 7"/>
                  <a:gd name="T65" fmla="*/ 1 h 32"/>
                  <a:gd name="T66" fmla="*/ 26 w 7"/>
                  <a:gd name="T67" fmla="*/ 0 h 32"/>
                  <a:gd name="T68" fmla="*/ 26 w 7"/>
                  <a:gd name="T69" fmla="*/ 0 h 32"/>
                  <a:gd name="T70" fmla="*/ 26 w 7"/>
                  <a:gd name="T71" fmla="*/ 0 h 32"/>
                  <a:gd name="T72" fmla="*/ 77 w 7"/>
                  <a:gd name="T73" fmla="*/ 1 h 32"/>
                  <a:gd name="T74" fmla="*/ 77 w 7"/>
                  <a:gd name="T75" fmla="*/ 1 h 32"/>
                  <a:gd name="T76" fmla="*/ 106 w 7"/>
                  <a:gd name="T77" fmla="*/ 1 h 32"/>
                  <a:gd name="T78" fmla="*/ 106 w 7"/>
                  <a:gd name="T79" fmla="*/ 1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2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Freeform 167"/>
              <p:cNvSpPr>
                <a:spLocks/>
              </p:cNvSpPr>
              <p:nvPr/>
            </p:nvSpPr>
            <p:spPr bwMode="auto">
              <a:xfrm>
                <a:off x="3259" y="1234"/>
                <a:ext cx="12" cy="38"/>
              </a:xfrm>
              <a:custGeom>
                <a:avLst/>
                <a:gdLst>
                  <a:gd name="T0" fmla="*/ 106 w 7"/>
                  <a:gd name="T1" fmla="*/ 11 h 31"/>
                  <a:gd name="T2" fmla="*/ 106 w 7"/>
                  <a:gd name="T3" fmla="*/ 20 h 31"/>
                  <a:gd name="T4" fmla="*/ 106 w 7"/>
                  <a:gd name="T5" fmla="*/ 31 h 31"/>
                  <a:gd name="T6" fmla="*/ 106 w 7"/>
                  <a:gd name="T7" fmla="*/ 40 h 31"/>
                  <a:gd name="T8" fmla="*/ 132 w 7"/>
                  <a:gd name="T9" fmla="*/ 58 h 31"/>
                  <a:gd name="T10" fmla="*/ 132 w 7"/>
                  <a:gd name="T11" fmla="*/ 71 h 31"/>
                  <a:gd name="T12" fmla="*/ 182 w 7"/>
                  <a:gd name="T13" fmla="*/ 77 h 31"/>
                  <a:gd name="T14" fmla="*/ 182 w 7"/>
                  <a:gd name="T15" fmla="*/ 88 h 31"/>
                  <a:gd name="T16" fmla="*/ 182 w 7"/>
                  <a:gd name="T17" fmla="*/ 91 h 31"/>
                  <a:gd name="T18" fmla="*/ 182 w 7"/>
                  <a:gd name="T19" fmla="*/ 99 h 31"/>
                  <a:gd name="T20" fmla="*/ 182 w 7"/>
                  <a:gd name="T21" fmla="*/ 101 h 31"/>
                  <a:gd name="T22" fmla="*/ 132 w 7"/>
                  <a:gd name="T23" fmla="*/ 101 h 31"/>
                  <a:gd name="T24" fmla="*/ 132 w 7"/>
                  <a:gd name="T25" fmla="*/ 107 h 31"/>
                  <a:gd name="T26" fmla="*/ 106 w 7"/>
                  <a:gd name="T27" fmla="*/ 107 h 31"/>
                  <a:gd name="T28" fmla="*/ 106 w 7"/>
                  <a:gd name="T29" fmla="*/ 107 h 31"/>
                  <a:gd name="T30" fmla="*/ 106 w 7"/>
                  <a:gd name="T31" fmla="*/ 107 h 31"/>
                  <a:gd name="T32" fmla="*/ 77 w 7"/>
                  <a:gd name="T33" fmla="*/ 107 h 31"/>
                  <a:gd name="T34" fmla="*/ 77 w 7"/>
                  <a:gd name="T35" fmla="*/ 107 h 31"/>
                  <a:gd name="T36" fmla="*/ 26 w 7"/>
                  <a:gd name="T37" fmla="*/ 101 h 31"/>
                  <a:gd name="T38" fmla="*/ 26 w 7"/>
                  <a:gd name="T39" fmla="*/ 99 h 31"/>
                  <a:gd name="T40" fmla="*/ 0 w 7"/>
                  <a:gd name="T41" fmla="*/ 88 h 31"/>
                  <a:gd name="T42" fmla="*/ 0 w 7"/>
                  <a:gd name="T43" fmla="*/ 77 h 31"/>
                  <a:gd name="T44" fmla="*/ 0 w 7"/>
                  <a:gd name="T45" fmla="*/ 71 h 31"/>
                  <a:gd name="T46" fmla="*/ 0 w 7"/>
                  <a:gd name="T47" fmla="*/ 58 h 31"/>
                  <a:gd name="T48" fmla="*/ 0 w 7"/>
                  <a:gd name="T49" fmla="*/ 16 h 31"/>
                  <a:gd name="T50" fmla="*/ 0 w 7"/>
                  <a:gd name="T51" fmla="*/ 11 h 31"/>
                  <a:gd name="T52" fmla="*/ 0 w 7"/>
                  <a:gd name="T53" fmla="*/ 11 h 31"/>
                  <a:gd name="T54" fmla="*/ 0 w 7"/>
                  <a:gd name="T55" fmla="*/ 2 h 31"/>
                  <a:gd name="T56" fmla="*/ 0 w 7"/>
                  <a:gd name="T57" fmla="*/ 0 h 31"/>
                  <a:gd name="T58" fmla="*/ 0 w 7"/>
                  <a:gd name="T59" fmla="*/ 0 h 31"/>
                  <a:gd name="T60" fmla="*/ 26 w 7"/>
                  <a:gd name="T61" fmla="*/ 0 h 31"/>
                  <a:gd name="T62" fmla="*/ 26 w 7"/>
                  <a:gd name="T63" fmla="*/ 0 h 31"/>
                  <a:gd name="T64" fmla="*/ 26 w 7"/>
                  <a:gd name="T65" fmla="*/ 0 h 31"/>
                  <a:gd name="T66" fmla="*/ 77 w 7"/>
                  <a:gd name="T67" fmla="*/ 0 h 31"/>
                  <a:gd name="T68" fmla="*/ 77 w 7"/>
                  <a:gd name="T69" fmla="*/ 2 h 31"/>
                  <a:gd name="T70" fmla="*/ 106 w 7"/>
                  <a:gd name="T71" fmla="*/ 2 h 31"/>
                  <a:gd name="T72" fmla="*/ 106 w 7"/>
                  <a:gd name="T73" fmla="*/ 1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" h="31">
                    <a:moveTo>
                      <a:pt x="4" y="3"/>
                    </a:moveTo>
                    <a:lnTo>
                      <a:pt x="4" y="3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5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9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Freeform 168"/>
              <p:cNvSpPr>
                <a:spLocks/>
              </p:cNvSpPr>
              <p:nvPr/>
            </p:nvSpPr>
            <p:spPr bwMode="auto">
              <a:xfrm>
                <a:off x="3259" y="1275"/>
                <a:ext cx="12" cy="40"/>
              </a:xfrm>
              <a:custGeom>
                <a:avLst/>
                <a:gdLst>
                  <a:gd name="T0" fmla="*/ 48 w 8"/>
                  <a:gd name="T1" fmla="*/ 13 h 31"/>
                  <a:gd name="T2" fmla="*/ 48 w 8"/>
                  <a:gd name="T3" fmla="*/ 22 h 31"/>
                  <a:gd name="T4" fmla="*/ 62 w 8"/>
                  <a:gd name="T5" fmla="*/ 36 h 31"/>
                  <a:gd name="T6" fmla="*/ 62 w 8"/>
                  <a:gd name="T7" fmla="*/ 50 h 31"/>
                  <a:gd name="T8" fmla="*/ 62 w 8"/>
                  <a:gd name="T9" fmla="*/ 68 h 31"/>
                  <a:gd name="T10" fmla="*/ 89 w 8"/>
                  <a:gd name="T11" fmla="*/ 84 h 31"/>
                  <a:gd name="T12" fmla="*/ 89 w 8"/>
                  <a:gd name="T13" fmla="*/ 98 h 31"/>
                  <a:gd name="T14" fmla="*/ 93 w 8"/>
                  <a:gd name="T15" fmla="*/ 111 h 31"/>
                  <a:gd name="T16" fmla="*/ 93 w 8"/>
                  <a:gd name="T17" fmla="*/ 114 h 31"/>
                  <a:gd name="T18" fmla="*/ 93 w 8"/>
                  <a:gd name="T19" fmla="*/ 125 h 31"/>
                  <a:gd name="T20" fmla="*/ 89 w 8"/>
                  <a:gd name="T21" fmla="*/ 126 h 31"/>
                  <a:gd name="T22" fmla="*/ 89 w 8"/>
                  <a:gd name="T23" fmla="*/ 133 h 31"/>
                  <a:gd name="T24" fmla="*/ 62 w 8"/>
                  <a:gd name="T25" fmla="*/ 143 h 31"/>
                  <a:gd name="T26" fmla="*/ 62 w 8"/>
                  <a:gd name="T27" fmla="*/ 143 h 31"/>
                  <a:gd name="T28" fmla="*/ 48 w 8"/>
                  <a:gd name="T29" fmla="*/ 143 h 31"/>
                  <a:gd name="T30" fmla="*/ 48 w 8"/>
                  <a:gd name="T31" fmla="*/ 143 h 31"/>
                  <a:gd name="T32" fmla="*/ 48 w 8"/>
                  <a:gd name="T33" fmla="*/ 143 h 31"/>
                  <a:gd name="T34" fmla="*/ 41 w 8"/>
                  <a:gd name="T35" fmla="*/ 133 h 31"/>
                  <a:gd name="T36" fmla="*/ 41 w 8"/>
                  <a:gd name="T37" fmla="*/ 126 h 31"/>
                  <a:gd name="T38" fmla="*/ 18 w 8"/>
                  <a:gd name="T39" fmla="*/ 125 h 31"/>
                  <a:gd name="T40" fmla="*/ 18 w 8"/>
                  <a:gd name="T41" fmla="*/ 114 h 31"/>
                  <a:gd name="T42" fmla="*/ 18 w 8"/>
                  <a:gd name="T43" fmla="*/ 98 h 31"/>
                  <a:gd name="T44" fmla="*/ 0 w 8"/>
                  <a:gd name="T45" fmla="*/ 84 h 31"/>
                  <a:gd name="T46" fmla="*/ 0 w 8"/>
                  <a:gd name="T47" fmla="*/ 68 h 31"/>
                  <a:gd name="T48" fmla="*/ 0 w 8"/>
                  <a:gd name="T49" fmla="*/ 53 h 31"/>
                  <a:gd name="T50" fmla="*/ 0 w 8"/>
                  <a:gd name="T51" fmla="*/ 50 h 31"/>
                  <a:gd name="T52" fmla="*/ 0 w 8"/>
                  <a:gd name="T53" fmla="*/ 36 h 31"/>
                  <a:gd name="T54" fmla="*/ 0 w 8"/>
                  <a:gd name="T55" fmla="*/ 22 h 31"/>
                  <a:gd name="T56" fmla="*/ 0 w 8"/>
                  <a:gd name="T57" fmla="*/ 13 h 31"/>
                  <a:gd name="T58" fmla="*/ 0 w 8"/>
                  <a:gd name="T59" fmla="*/ 13 h 31"/>
                  <a:gd name="T60" fmla="*/ 0 w 8"/>
                  <a:gd name="T61" fmla="*/ 1 h 31"/>
                  <a:gd name="T62" fmla="*/ 18 w 8"/>
                  <a:gd name="T63" fmla="*/ 0 h 31"/>
                  <a:gd name="T64" fmla="*/ 18 w 8"/>
                  <a:gd name="T65" fmla="*/ 0 h 31"/>
                  <a:gd name="T66" fmla="*/ 18 w 8"/>
                  <a:gd name="T67" fmla="*/ 0 h 31"/>
                  <a:gd name="T68" fmla="*/ 18 w 8"/>
                  <a:gd name="T69" fmla="*/ 0 h 31"/>
                  <a:gd name="T70" fmla="*/ 18 w 8"/>
                  <a:gd name="T71" fmla="*/ 0 h 31"/>
                  <a:gd name="T72" fmla="*/ 41 w 8"/>
                  <a:gd name="T73" fmla="*/ 0 h 31"/>
                  <a:gd name="T74" fmla="*/ 41 w 8"/>
                  <a:gd name="T75" fmla="*/ 0 h 31"/>
                  <a:gd name="T76" fmla="*/ 48 w 8"/>
                  <a:gd name="T77" fmla="*/ 0 h 31"/>
                  <a:gd name="T78" fmla="*/ 48 w 8"/>
                  <a:gd name="T79" fmla="*/ 1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4" y="1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8"/>
                    </a:lnTo>
                    <a:lnTo>
                      <a:pt x="7" y="29"/>
                    </a:lnTo>
                    <a:lnTo>
                      <a:pt x="5" y="29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Freeform 169"/>
              <p:cNvSpPr>
                <a:spLocks/>
              </p:cNvSpPr>
              <p:nvPr/>
            </p:nvSpPr>
            <p:spPr bwMode="auto">
              <a:xfrm>
                <a:off x="3259" y="1318"/>
                <a:ext cx="12" cy="41"/>
              </a:xfrm>
              <a:custGeom>
                <a:avLst/>
                <a:gdLst>
                  <a:gd name="T0" fmla="*/ 106 w 7"/>
                  <a:gd name="T1" fmla="*/ 16 h 31"/>
                  <a:gd name="T2" fmla="*/ 106 w 7"/>
                  <a:gd name="T3" fmla="*/ 34 h 31"/>
                  <a:gd name="T4" fmla="*/ 106 w 7"/>
                  <a:gd name="T5" fmla="*/ 49 h 31"/>
                  <a:gd name="T6" fmla="*/ 132 w 7"/>
                  <a:gd name="T7" fmla="*/ 60 h 31"/>
                  <a:gd name="T8" fmla="*/ 132 w 7"/>
                  <a:gd name="T9" fmla="*/ 86 h 31"/>
                  <a:gd name="T10" fmla="*/ 182 w 7"/>
                  <a:gd name="T11" fmla="*/ 102 h 31"/>
                  <a:gd name="T12" fmla="*/ 182 w 7"/>
                  <a:gd name="T13" fmla="*/ 123 h 31"/>
                  <a:gd name="T14" fmla="*/ 182 w 7"/>
                  <a:gd name="T15" fmla="*/ 130 h 31"/>
                  <a:gd name="T16" fmla="*/ 182 w 7"/>
                  <a:gd name="T17" fmla="*/ 138 h 31"/>
                  <a:gd name="T18" fmla="*/ 182 w 7"/>
                  <a:gd name="T19" fmla="*/ 145 h 31"/>
                  <a:gd name="T20" fmla="*/ 182 w 7"/>
                  <a:gd name="T21" fmla="*/ 151 h 31"/>
                  <a:gd name="T22" fmla="*/ 182 w 7"/>
                  <a:gd name="T23" fmla="*/ 163 h 31"/>
                  <a:gd name="T24" fmla="*/ 132 w 7"/>
                  <a:gd name="T25" fmla="*/ 164 h 31"/>
                  <a:gd name="T26" fmla="*/ 132 w 7"/>
                  <a:gd name="T27" fmla="*/ 164 h 31"/>
                  <a:gd name="T28" fmla="*/ 106 w 7"/>
                  <a:gd name="T29" fmla="*/ 164 h 31"/>
                  <a:gd name="T30" fmla="*/ 106 w 7"/>
                  <a:gd name="T31" fmla="*/ 164 h 31"/>
                  <a:gd name="T32" fmla="*/ 106 w 7"/>
                  <a:gd name="T33" fmla="*/ 164 h 31"/>
                  <a:gd name="T34" fmla="*/ 77 w 7"/>
                  <a:gd name="T35" fmla="*/ 163 h 31"/>
                  <a:gd name="T36" fmla="*/ 26 w 7"/>
                  <a:gd name="T37" fmla="*/ 151 h 31"/>
                  <a:gd name="T38" fmla="*/ 26 w 7"/>
                  <a:gd name="T39" fmla="*/ 145 h 31"/>
                  <a:gd name="T40" fmla="*/ 26 w 7"/>
                  <a:gd name="T41" fmla="*/ 138 h 31"/>
                  <a:gd name="T42" fmla="*/ 0 w 7"/>
                  <a:gd name="T43" fmla="*/ 123 h 31"/>
                  <a:gd name="T44" fmla="*/ 0 w 7"/>
                  <a:gd name="T45" fmla="*/ 104 h 31"/>
                  <a:gd name="T46" fmla="*/ 0 w 7"/>
                  <a:gd name="T47" fmla="*/ 86 h 31"/>
                  <a:gd name="T48" fmla="*/ 0 w 7"/>
                  <a:gd name="T49" fmla="*/ 66 h 31"/>
                  <a:gd name="T50" fmla="*/ 0 w 7"/>
                  <a:gd name="T51" fmla="*/ 60 h 31"/>
                  <a:gd name="T52" fmla="*/ 0 w 7"/>
                  <a:gd name="T53" fmla="*/ 49 h 31"/>
                  <a:gd name="T54" fmla="*/ 0 w 7"/>
                  <a:gd name="T55" fmla="*/ 34 h 31"/>
                  <a:gd name="T56" fmla="*/ 0 w 7"/>
                  <a:gd name="T57" fmla="*/ 21 h 31"/>
                  <a:gd name="T58" fmla="*/ 0 w 7"/>
                  <a:gd name="T59" fmla="*/ 16 h 31"/>
                  <a:gd name="T60" fmla="*/ 0 w 7"/>
                  <a:gd name="T61" fmla="*/ 12 h 31"/>
                  <a:gd name="T62" fmla="*/ 0 w 7"/>
                  <a:gd name="T63" fmla="*/ 0 h 31"/>
                  <a:gd name="T64" fmla="*/ 26 w 7"/>
                  <a:gd name="T65" fmla="*/ 0 h 31"/>
                  <a:gd name="T66" fmla="*/ 26 w 7"/>
                  <a:gd name="T67" fmla="*/ 0 h 31"/>
                  <a:gd name="T68" fmla="*/ 26 w 7"/>
                  <a:gd name="T69" fmla="*/ 0 h 31"/>
                  <a:gd name="T70" fmla="*/ 26 w 7"/>
                  <a:gd name="T71" fmla="*/ 0 h 31"/>
                  <a:gd name="T72" fmla="*/ 77 w 7"/>
                  <a:gd name="T73" fmla="*/ 0 h 31"/>
                  <a:gd name="T74" fmla="*/ 77 w 7"/>
                  <a:gd name="T75" fmla="*/ 0 h 31"/>
                  <a:gd name="T76" fmla="*/ 106 w 7"/>
                  <a:gd name="T77" fmla="*/ 12 h 31"/>
                  <a:gd name="T78" fmla="*/ 106 w 7"/>
                  <a:gd name="T79" fmla="*/ 12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2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5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170"/>
              <p:cNvSpPr>
                <a:spLocks/>
              </p:cNvSpPr>
              <p:nvPr/>
            </p:nvSpPr>
            <p:spPr bwMode="auto">
              <a:xfrm>
                <a:off x="3259" y="1359"/>
                <a:ext cx="12" cy="40"/>
              </a:xfrm>
              <a:custGeom>
                <a:avLst/>
                <a:gdLst>
                  <a:gd name="T0" fmla="*/ 106 w 7"/>
                  <a:gd name="T1" fmla="*/ 12 h 33"/>
                  <a:gd name="T2" fmla="*/ 106 w 7"/>
                  <a:gd name="T3" fmla="*/ 22 h 33"/>
                  <a:gd name="T4" fmla="*/ 106 w 7"/>
                  <a:gd name="T5" fmla="*/ 33 h 33"/>
                  <a:gd name="T6" fmla="*/ 132 w 7"/>
                  <a:gd name="T7" fmla="*/ 41 h 33"/>
                  <a:gd name="T8" fmla="*/ 132 w 7"/>
                  <a:gd name="T9" fmla="*/ 53 h 33"/>
                  <a:gd name="T10" fmla="*/ 182 w 7"/>
                  <a:gd name="T11" fmla="*/ 62 h 33"/>
                  <a:gd name="T12" fmla="*/ 182 w 7"/>
                  <a:gd name="T13" fmla="*/ 74 h 33"/>
                  <a:gd name="T14" fmla="*/ 182 w 7"/>
                  <a:gd name="T15" fmla="*/ 84 h 33"/>
                  <a:gd name="T16" fmla="*/ 182 w 7"/>
                  <a:gd name="T17" fmla="*/ 85 h 33"/>
                  <a:gd name="T18" fmla="*/ 182 w 7"/>
                  <a:gd name="T19" fmla="*/ 90 h 33"/>
                  <a:gd name="T20" fmla="*/ 182 w 7"/>
                  <a:gd name="T21" fmla="*/ 95 h 33"/>
                  <a:gd name="T22" fmla="*/ 182 w 7"/>
                  <a:gd name="T23" fmla="*/ 99 h 33"/>
                  <a:gd name="T24" fmla="*/ 132 w 7"/>
                  <a:gd name="T25" fmla="*/ 99 h 33"/>
                  <a:gd name="T26" fmla="*/ 132 w 7"/>
                  <a:gd name="T27" fmla="*/ 103 h 33"/>
                  <a:gd name="T28" fmla="*/ 106 w 7"/>
                  <a:gd name="T29" fmla="*/ 103 h 33"/>
                  <a:gd name="T30" fmla="*/ 106 w 7"/>
                  <a:gd name="T31" fmla="*/ 103 h 33"/>
                  <a:gd name="T32" fmla="*/ 106 w 7"/>
                  <a:gd name="T33" fmla="*/ 99 h 33"/>
                  <a:gd name="T34" fmla="*/ 77 w 7"/>
                  <a:gd name="T35" fmla="*/ 99 h 33"/>
                  <a:gd name="T36" fmla="*/ 26 w 7"/>
                  <a:gd name="T37" fmla="*/ 95 h 33"/>
                  <a:gd name="T38" fmla="*/ 26 w 7"/>
                  <a:gd name="T39" fmla="*/ 90 h 33"/>
                  <a:gd name="T40" fmla="*/ 26 w 7"/>
                  <a:gd name="T41" fmla="*/ 84 h 33"/>
                  <a:gd name="T42" fmla="*/ 0 w 7"/>
                  <a:gd name="T43" fmla="*/ 74 h 33"/>
                  <a:gd name="T44" fmla="*/ 0 w 7"/>
                  <a:gd name="T45" fmla="*/ 62 h 33"/>
                  <a:gd name="T46" fmla="*/ 0 w 7"/>
                  <a:gd name="T47" fmla="*/ 53 h 33"/>
                  <a:gd name="T48" fmla="*/ 0 w 7"/>
                  <a:gd name="T49" fmla="*/ 44 h 33"/>
                  <a:gd name="T50" fmla="*/ 0 w 7"/>
                  <a:gd name="T51" fmla="*/ 41 h 33"/>
                  <a:gd name="T52" fmla="*/ 0 w 7"/>
                  <a:gd name="T53" fmla="*/ 33 h 33"/>
                  <a:gd name="T54" fmla="*/ 0 w 7"/>
                  <a:gd name="T55" fmla="*/ 22 h 33"/>
                  <a:gd name="T56" fmla="*/ 0 w 7"/>
                  <a:gd name="T57" fmla="*/ 12 h 33"/>
                  <a:gd name="T58" fmla="*/ 0 w 7"/>
                  <a:gd name="T59" fmla="*/ 10 h 33"/>
                  <a:gd name="T60" fmla="*/ 0 w 7"/>
                  <a:gd name="T61" fmla="*/ 10 h 33"/>
                  <a:gd name="T62" fmla="*/ 0 w 7"/>
                  <a:gd name="T63" fmla="*/ 2 h 33"/>
                  <a:gd name="T64" fmla="*/ 26 w 7"/>
                  <a:gd name="T65" fmla="*/ 2 h 33"/>
                  <a:gd name="T66" fmla="*/ 26 w 7"/>
                  <a:gd name="T67" fmla="*/ 2 h 33"/>
                  <a:gd name="T68" fmla="*/ 26 w 7"/>
                  <a:gd name="T69" fmla="*/ 0 h 33"/>
                  <a:gd name="T70" fmla="*/ 26 w 7"/>
                  <a:gd name="T71" fmla="*/ 2 h 33"/>
                  <a:gd name="T72" fmla="*/ 77 w 7"/>
                  <a:gd name="T73" fmla="*/ 2 h 33"/>
                  <a:gd name="T74" fmla="*/ 77 w 7"/>
                  <a:gd name="T75" fmla="*/ 2 h 33"/>
                  <a:gd name="T76" fmla="*/ 106 w 7"/>
                  <a:gd name="T77" fmla="*/ 2 h 33"/>
                  <a:gd name="T78" fmla="*/ 106 w 7"/>
                  <a:gd name="T79" fmla="*/ 10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3">
                    <a:moveTo>
                      <a:pt x="4" y="3"/>
                    </a:moveTo>
                    <a:lnTo>
                      <a:pt x="4" y="4"/>
                    </a:lnTo>
                    <a:lnTo>
                      <a:pt x="4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5" y="17"/>
                    </a:lnTo>
                    <a:lnTo>
                      <a:pt x="5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7" y="31"/>
                    </a:lnTo>
                    <a:lnTo>
                      <a:pt x="5" y="31"/>
                    </a:lnTo>
                    <a:lnTo>
                      <a:pt x="5" y="33"/>
                    </a:lnTo>
                    <a:lnTo>
                      <a:pt x="4" y="33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Freeform 171"/>
              <p:cNvSpPr>
                <a:spLocks/>
              </p:cNvSpPr>
              <p:nvPr/>
            </p:nvSpPr>
            <p:spPr bwMode="auto">
              <a:xfrm>
                <a:off x="3271" y="982"/>
                <a:ext cx="34" cy="41"/>
              </a:xfrm>
              <a:custGeom>
                <a:avLst/>
                <a:gdLst>
                  <a:gd name="T0" fmla="*/ 98 w 27"/>
                  <a:gd name="T1" fmla="*/ 145 h 31"/>
                  <a:gd name="T2" fmla="*/ 96 w 27"/>
                  <a:gd name="T3" fmla="*/ 163 h 31"/>
                  <a:gd name="T4" fmla="*/ 87 w 27"/>
                  <a:gd name="T5" fmla="*/ 163 h 31"/>
                  <a:gd name="T6" fmla="*/ 84 w 27"/>
                  <a:gd name="T7" fmla="*/ 164 h 31"/>
                  <a:gd name="T8" fmla="*/ 76 w 27"/>
                  <a:gd name="T9" fmla="*/ 164 h 31"/>
                  <a:gd name="T10" fmla="*/ 74 w 27"/>
                  <a:gd name="T11" fmla="*/ 164 h 31"/>
                  <a:gd name="T12" fmla="*/ 67 w 27"/>
                  <a:gd name="T13" fmla="*/ 164 h 31"/>
                  <a:gd name="T14" fmla="*/ 60 w 27"/>
                  <a:gd name="T15" fmla="*/ 164 h 31"/>
                  <a:gd name="T16" fmla="*/ 48 w 27"/>
                  <a:gd name="T17" fmla="*/ 163 h 31"/>
                  <a:gd name="T18" fmla="*/ 47 w 27"/>
                  <a:gd name="T19" fmla="*/ 151 h 31"/>
                  <a:gd name="T20" fmla="*/ 39 w 27"/>
                  <a:gd name="T21" fmla="*/ 151 h 31"/>
                  <a:gd name="T22" fmla="*/ 31 w 27"/>
                  <a:gd name="T23" fmla="*/ 145 h 31"/>
                  <a:gd name="T24" fmla="*/ 31 w 27"/>
                  <a:gd name="T25" fmla="*/ 135 h 31"/>
                  <a:gd name="T26" fmla="*/ 29 w 27"/>
                  <a:gd name="T27" fmla="*/ 130 h 31"/>
                  <a:gd name="T28" fmla="*/ 20 w 27"/>
                  <a:gd name="T29" fmla="*/ 114 h 31"/>
                  <a:gd name="T30" fmla="*/ 16 w 27"/>
                  <a:gd name="T31" fmla="*/ 104 h 31"/>
                  <a:gd name="T32" fmla="*/ 13 w 27"/>
                  <a:gd name="T33" fmla="*/ 87 h 31"/>
                  <a:gd name="T34" fmla="*/ 1 w 27"/>
                  <a:gd name="T35" fmla="*/ 77 h 31"/>
                  <a:gd name="T36" fmla="*/ 1 w 27"/>
                  <a:gd name="T37" fmla="*/ 50 h 31"/>
                  <a:gd name="T38" fmla="*/ 1 w 27"/>
                  <a:gd name="T39" fmla="*/ 37 h 31"/>
                  <a:gd name="T40" fmla="*/ 1 w 27"/>
                  <a:gd name="T41" fmla="*/ 21 h 31"/>
                  <a:gd name="T42" fmla="*/ 13 w 27"/>
                  <a:gd name="T43" fmla="*/ 16 h 31"/>
                  <a:gd name="T44" fmla="*/ 16 w 27"/>
                  <a:gd name="T45" fmla="*/ 1 h 31"/>
                  <a:gd name="T46" fmla="*/ 20 w 27"/>
                  <a:gd name="T47" fmla="*/ 0 h 31"/>
                  <a:gd name="T48" fmla="*/ 29 w 27"/>
                  <a:gd name="T49" fmla="*/ 0 h 31"/>
                  <a:gd name="T50" fmla="*/ 39 w 27"/>
                  <a:gd name="T51" fmla="*/ 0 h 31"/>
                  <a:gd name="T52" fmla="*/ 48 w 27"/>
                  <a:gd name="T53" fmla="*/ 0 h 31"/>
                  <a:gd name="T54" fmla="*/ 59 w 27"/>
                  <a:gd name="T55" fmla="*/ 1 h 31"/>
                  <a:gd name="T56" fmla="*/ 60 w 27"/>
                  <a:gd name="T57" fmla="*/ 16 h 31"/>
                  <a:gd name="T58" fmla="*/ 67 w 27"/>
                  <a:gd name="T59" fmla="*/ 21 h 31"/>
                  <a:gd name="T60" fmla="*/ 74 w 27"/>
                  <a:gd name="T61" fmla="*/ 34 h 31"/>
                  <a:gd name="T62" fmla="*/ 76 w 27"/>
                  <a:gd name="T63" fmla="*/ 37 h 31"/>
                  <a:gd name="T64" fmla="*/ 84 w 27"/>
                  <a:gd name="T65" fmla="*/ 45 h 31"/>
                  <a:gd name="T66" fmla="*/ 87 w 27"/>
                  <a:gd name="T67" fmla="*/ 50 h 31"/>
                  <a:gd name="T68" fmla="*/ 87 w 27"/>
                  <a:gd name="T69" fmla="*/ 60 h 31"/>
                  <a:gd name="T70" fmla="*/ 96 w 27"/>
                  <a:gd name="T71" fmla="*/ 66 h 31"/>
                  <a:gd name="T72" fmla="*/ 98 w 27"/>
                  <a:gd name="T73" fmla="*/ 79 h 31"/>
                  <a:gd name="T74" fmla="*/ 98 w 27"/>
                  <a:gd name="T75" fmla="*/ 87 h 31"/>
                  <a:gd name="T76" fmla="*/ 108 w 27"/>
                  <a:gd name="T77" fmla="*/ 104 h 31"/>
                  <a:gd name="T78" fmla="*/ 108 w 27"/>
                  <a:gd name="T79" fmla="*/ 114 h 31"/>
                  <a:gd name="T80" fmla="*/ 108 w 27"/>
                  <a:gd name="T81" fmla="*/ 123 h 31"/>
                  <a:gd name="T82" fmla="*/ 108 w 27"/>
                  <a:gd name="T83" fmla="*/ 130 h 31"/>
                  <a:gd name="T84" fmla="*/ 98 w 27"/>
                  <a:gd name="T85" fmla="*/ 135 h 31"/>
                  <a:gd name="T86" fmla="*/ 98 w 27"/>
                  <a:gd name="T87" fmla="*/ 135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7" h="31">
                    <a:moveTo>
                      <a:pt x="25" y="27"/>
                    </a:moveTo>
                    <a:lnTo>
                      <a:pt x="25" y="27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2" y="30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19" y="31"/>
                    </a:lnTo>
                    <a:lnTo>
                      <a:pt x="18" y="31"/>
                    </a:lnTo>
                    <a:lnTo>
                      <a:pt x="17" y="31"/>
                    </a:lnTo>
                    <a:lnTo>
                      <a:pt x="15" y="31"/>
                    </a:lnTo>
                    <a:lnTo>
                      <a:pt x="14" y="30"/>
                    </a:lnTo>
                    <a:lnTo>
                      <a:pt x="12" y="30"/>
                    </a:lnTo>
                    <a:lnTo>
                      <a:pt x="11" y="28"/>
                    </a:lnTo>
                    <a:lnTo>
                      <a:pt x="10" y="28"/>
                    </a:lnTo>
                    <a:lnTo>
                      <a:pt x="10" y="27"/>
                    </a:lnTo>
                    <a:lnTo>
                      <a:pt x="8" y="27"/>
                    </a:lnTo>
                    <a:lnTo>
                      <a:pt x="8" y="25"/>
                    </a:lnTo>
                    <a:lnTo>
                      <a:pt x="7" y="24"/>
                    </a:lnTo>
                    <a:lnTo>
                      <a:pt x="5" y="23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5" y="15"/>
                    </a:lnTo>
                    <a:lnTo>
                      <a:pt x="25" y="17"/>
                    </a:lnTo>
                    <a:lnTo>
                      <a:pt x="25" y="18"/>
                    </a:lnTo>
                    <a:lnTo>
                      <a:pt x="27" y="20"/>
                    </a:lnTo>
                    <a:lnTo>
                      <a:pt x="27" y="21"/>
                    </a:lnTo>
                    <a:lnTo>
                      <a:pt x="27" y="23"/>
                    </a:lnTo>
                    <a:lnTo>
                      <a:pt x="27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Freeform 172"/>
              <p:cNvSpPr>
                <a:spLocks/>
              </p:cNvSpPr>
              <p:nvPr/>
            </p:nvSpPr>
            <p:spPr bwMode="auto">
              <a:xfrm>
                <a:off x="3354" y="1046"/>
                <a:ext cx="44" cy="40"/>
              </a:xfrm>
              <a:custGeom>
                <a:avLst/>
                <a:gdLst>
                  <a:gd name="T0" fmla="*/ 79 w 34"/>
                  <a:gd name="T1" fmla="*/ 1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0 h 31"/>
                  <a:gd name="T10" fmla="*/ 132 w 34"/>
                  <a:gd name="T11" fmla="*/ 10 h 31"/>
                  <a:gd name="T12" fmla="*/ 141 w 34"/>
                  <a:gd name="T13" fmla="*/ 13 h 31"/>
                  <a:gd name="T14" fmla="*/ 146 w 34"/>
                  <a:gd name="T15" fmla="*/ 22 h 31"/>
                  <a:gd name="T16" fmla="*/ 155 w 34"/>
                  <a:gd name="T17" fmla="*/ 28 h 31"/>
                  <a:gd name="T18" fmla="*/ 155 w 34"/>
                  <a:gd name="T19" fmla="*/ 32 h 31"/>
                  <a:gd name="T20" fmla="*/ 155 w 34"/>
                  <a:gd name="T21" fmla="*/ 46 h 31"/>
                  <a:gd name="T22" fmla="*/ 160 w 34"/>
                  <a:gd name="T23" fmla="*/ 53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95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23 h 31"/>
                  <a:gd name="T40" fmla="*/ 132 w 34"/>
                  <a:gd name="T41" fmla="*/ 123 h 31"/>
                  <a:gd name="T42" fmla="*/ 126 w 34"/>
                  <a:gd name="T43" fmla="*/ 125 h 31"/>
                  <a:gd name="T44" fmla="*/ 115 w 34"/>
                  <a:gd name="T45" fmla="*/ 126 h 31"/>
                  <a:gd name="T46" fmla="*/ 109 w 34"/>
                  <a:gd name="T47" fmla="*/ 139 h 31"/>
                  <a:gd name="T48" fmla="*/ 97 w 34"/>
                  <a:gd name="T49" fmla="*/ 139 h 31"/>
                  <a:gd name="T50" fmla="*/ 84 w 34"/>
                  <a:gd name="T51" fmla="*/ 139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23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6 h 31"/>
                  <a:gd name="T72" fmla="*/ 0 w 34"/>
                  <a:gd name="T73" fmla="*/ 59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8 h 31"/>
                  <a:gd name="T80" fmla="*/ 45 w 34"/>
                  <a:gd name="T81" fmla="*/ 22 h 31"/>
                  <a:gd name="T82" fmla="*/ 45 w 34"/>
                  <a:gd name="T83" fmla="*/ 22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2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Freeform 173"/>
              <p:cNvSpPr>
                <a:spLocks/>
              </p:cNvSpPr>
              <p:nvPr/>
            </p:nvSpPr>
            <p:spPr bwMode="auto">
              <a:xfrm>
                <a:off x="3430" y="983"/>
                <a:ext cx="14" cy="44"/>
              </a:xfrm>
              <a:custGeom>
                <a:avLst/>
                <a:gdLst>
                  <a:gd name="T0" fmla="*/ 55 w 10"/>
                  <a:gd name="T1" fmla="*/ 0 h 34"/>
                  <a:gd name="T2" fmla="*/ 69 w 10"/>
                  <a:gd name="T3" fmla="*/ 10 h 34"/>
                  <a:gd name="T4" fmla="*/ 77 w 10"/>
                  <a:gd name="T5" fmla="*/ 13 h 34"/>
                  <a:gd name="T6" fmla="*/ 77 w 10"/>
                  <a:gd name="T7" fmla="*/ 22 h 34"/>
                  <a:gd name="T8" fmla="*/ 77 w 10"/>
                  <a:gd name="T9" fmla="*/ 45 h 34"/>
                  <a:gd name="T10" fmla="*/ 77 w 10"/>
                  <a:gd name="T11" fmla="*/ 58 h 34"/>
                  <a:gd name="T12" fmla="*/ 77 w 10"/>
                  <a:gd name="T13" fmla="*/ 61 h 34"/>
                  <a:gd name="T14" fmla="*/ 77 w 10"/>
                  <a:gd name="T15" fmla="*/ 75 h 34"/>
                  <a:gd name="T16" fmla="*/ 77 w 10"/>
                  <a:gd name="T17" fmla="*/ 89 h 34"/>
                  <a:gd name="T18" fmla="*/ 77 w 10"/>
                  <a:gd name="T19" fmla="*/ 102 h 34"/>
                  <a:gd name="T20" fmla="*/ 77 w 10"/>
                  <a:gd name="T21" fmla="*/ 113 h 34"/>
                  <a:gd name="T22" fmla="*/ 69 w 10"/>
                  <a:gd name="T23" fmla="*/ 126 h 34"/>
                  <a:gd name="T24" fmla="*/ 69 w 10"/>
                  <a:gd name="T25" fmla="*/ 141 h 34"/>
                  <a:gd name="T26" fmla="*/ 69 w 10"/>
                  <a:gd name="T27" fmla="*/ 146 h 34"/>
                  <a:gd name="T28" fmla="*/ 55 w 10"/>
                  <a:gd name="T29" fmla="*/ 155 h 34"/>
                  <a:gd name="T30" fmla="*/ 41 w 10"/>
                  <a:gd name="T31" fmla="*/ 160 h 34"/>
                  <a:gd name="T32" fmla="*/ 39 w 10"/>
                  <a:gd name="T33" fmla="*/ 160 h 34"/>
                  <a:gd name="T34" fmla="*/ 21 w 10"/>
                  <a:gd name="T35" fmla="*/ 160 h 34"/>
                  <a:gd name="T36" fmla="*/ 15 w 10"/>
                  <a:gd name="T37" fmla="*/ 155 h 34"/>
                  <a:gd name="T38" fmla="*/ 15 w 10"/>
                  <a:gd name="T39" fmla="*/ 146 h 34"/>
                  <a:gd name="T40" fmla="*/ 0 w 10"/>
                  <a:gd name="T41" fmla="*/ 141 h 34"/>
                  <a:gd name="T42" fmla="*/ 0 w 10"/>
                  <a:gd name="T43" fmla="*/ 137 h 34"/>
                  <a:gd name="T44" fmla="*/ 0 w 10"/>
                  <a:gd name="T45" fmla="*/ 126 h 34"/>
                  <a:gd name="T46" fmla="*/ 0 w 10"/>
                  <a:gd name="T47" fmla="*/ 113 h 34"/>
                  <a:gd name="T48" fmla="*/ 15 w 10"/>
                  <a:gd name="T49" fmla="*/ 109 h 34"/>
                  <a:gd name="T50" fmla="*/ 15 w 10"/>
                  <a:gd name="T51" fmla="*/ 102 h 34"/>
                  <a:gd name="T52" fmla="*/ 15 w 10"/>
                  <a:gd name="T53" fmla="*/ 89 h 34"/>
                  <a:gd name="T54" fmla="*/ 21 w 10"/>
                  <a:gd name="T55" fmla="*/ 75 h 34"/>
                  <a:gd name="T56" fmla="*/ 21 w 10"/>
                  <a:gd name="T57" fmla="*/ 61 h 34"/>
                  <a:gd name="T58" fmla="*/ 21 w 10"/>
                  <a:gd name="T59" fmla="*/ 47 h 34"/>
                  <a:gd name="T60" fmla="*/ 21 w 10"/>
                  <a:gd name="T61" fmla="*/ 35 h 34"/>
                  <a:gd name="T62" fmla="*/ 39 w 10"/>
                  <a:gd name="T63" fmla="*/ 28 h 34"/>
                  <a:gd name="T64" fmla="*/ 39 w 10"/>
                  <a:gd name="T65" fmla="*/ 13 h 34"/>
                  <a:gd name="T66" fmla="*/ 39 w 10"/>
                  <a:gd name="T67" fmla="*/ 13 h 34"/>
                  <a:gd name="T68" fmla="*/ 41 w 10"/>
                  <a:gd name="T69" fmla="*/ 10 h 34"/>
                  <a:gd name="T70" fmla="*/ 41 w 10"/>
                  <a:gd name="T71" fmla="*/ 10 h 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" h="34">
                    <a:moveTo>
                      <a:pt x="7" y="2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10" y="9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10" y="14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9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1"/>
                    </a:lnTo>
                    <a:lnTo>
                      <a:pt x="7" y="33"/>
                    </a:lnTo>
                    <a:lnTo>
                      <a:pt x="7" y="34"/>
                    </a:lnTo>
                    <a:lnTo>
                      <a:pt x="6" y="34"/>
                    </a:lnTo>
                    <a:lnTo>
                      <a:pt x="5" y="34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2" y="31"/>
                    </a:lnTo>
                    <a:lnTo>
                      <a:pt x="0" y="31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Freeform 174"/>
              <p:cNvSpPr>
                <a:spLocks/>
              </p:cNvSpPr>
              <p:nvPr/>
            </p:nvSpPr>
            <p:spPr bwMode="auto">
              <a:xfrm>
                <a:off x="3433" y="941"/>
                <a:ext cx="11" cy="45"/>
              </a:xfrm>
              <a:custGeom>
                <a:avLst/>
                <a:gdLst>
                  <a:gd name="T0" fmla="*/ 36 w 8"/>
                  <a:gd name="T1" fmla="*/ 0 h 35"/>
                  <a:gd name="T2" fmla="*/ 36 w 8"/>
                  <a:gd name="T3" fmla="*/ 0 h 35"/>
                  <a:gd name="T4" fmla="*/ 36 w 8"/>
                  <a:gd name="T5" fmla="*/ 0 h 35"/>
                  <a:gd name="T6" fmla="*/ 50 w 8"/>
                  <a:gd name="T7" fmla="*/ 0 h 35"/>
                  <a:gd name="T8" fmla="*/ 50 w 8"/>
                  <a:gd name="T9" fmla="*/ 1 h 35"/>
                  <a:gd name="T10" fmla="*/ 50 w 8"/>
                  <a:gd name="T11" fmla="*/ 1 h 35"/>
                  <a:gd name="T12" fmla="*/ 55 w 8"/>
                  <a:gd name="T13" fmla="*/ 10 h 35"/>
                  <a:gd name="T14" fmla="*/ 55 w 8"/>
                  <a:gd name="T15" fmla="*/ 22 h 35"/>
                  <a:gd name="T16" fmla="*/ 55 w 8"/>
                  <a:gd name="T17" fmla="*/ 31 h 35"/>
                  <a:gd name="T18" fmla="*/ 55 w 8"/>
                  <a:gd name="T19" fmla="*/ 40 h 35"/>
                  <a:gd name="T20" fmla="*/ 55 w 8"/>
                  <a:gd name="T21" fmla="*/ 64 h 35"/>
                  <a:gd name="T22" fmla="*/ 55 w 8"/>
                  <a:gd name="T23" fmla="*/ 82 h 35"/>
                  <a:gd name="T24" fmla="*/ 55 w 8"/>
                  <a:gd name="T25" fmla="*/ 114 h 35"/>
                  <a:gd name="T26" fmla="*/ 50 w 8"/>
                  <a:gd name="T27" fmla="*/ 132 h 35"/>
                  <a:gd name="T28" fmla="*/ 50 w 8"/>
                  <a:gd name="T29" fmla="*/ 140 h 35"/>
                  <a:gd name="T30" fmla="*/ 50 w 8"/>
                  <a:gd name="T31" fmla="*/ 144 h 35"/>
                  <a:gd name="T32" fmla="*/ 36 w 8"/>
                  <a:gd name="T33" fmla="*/ 158 h 35"/>
                  <a:gd name="T34" fmla="*/ 29 w 8"/>
                  <a:gd name="T35" fmla="*/ 158 h 35"/>
                  <a:gd name="T36" fmla="*/ 29 w 8"/>
                  <a:gd name="T37" fmla="*/ 158 h 35"/>
                  <a:gd name="T38" fmla="*/ 21 w 8"/>
                  <a:gd name="T39" fmla="*/ 158 h 35"/>
                  <a:gd name="T40" fmla="*/ 1 w 8"/>
                  <a:gd name="T41" fmla="*/ 158 h 35"/>
                  <a:gd name="T42" fmla="*/ 1 w 8"/>
                  <a:gd name="T43" fmla="*/ 147 h 35"/>
                  <a:gd name="T44" fmla="*/ 0 w 8"/>
                  <a:gd name="T45" fmla="*/ 144 h 35"/>
                  <a:gd name="T46" fmla="*/ 0 w 8"/>
                  <a:gd name="T47" fmla="*/ 140 h 35"/>
                  <a:gd name="T48" fmla="*/ 0 w 8"/>
                  <a:gd name="T49" fmla="*/ 132 h 35"/>
                  <a:gd name="T50" fmla="*/ 0 w 8"/>
                  <a:gd name="T51" fmla="*/ 126 h 35"/>
                  <a:gd name="T52" fmla="*/ 0 w 8"/>
                  <a:gd name="T53" fmla="*/ 112 h 35"/>
                  <a:gd name="T54" fmla="*/ 1 w 8"/>
                  <a:gd name="T55" fmla="*/ 98 h 35"/>
                  <a:gd name="T56" fmla="*/ 1 w 8"/>
                  <a:gd name="T57" fmla="*/ 85 h 35"/>
                  <a:gd name="T58" fmla="*/ 21 w 8"/>
                  <a:gd name="T59" fmla="*/ 66 h 35"/>
                  <a:gd name="T60" fmla="*/ 21 w 8"/>
                  <a:gd name="T61" fmla="*/ 51 h 35"/>
                  <a:gd name="T62" fmla="*/ 21 w 8"/>
                  <a:gd name="T63" fmla="*/ 36 h 35"/>
                  <a:gd name="T64" fmla="*/ 21 w 8"/>
                  <a:gd name="T65" fmla="*/ 31 h 35"/>
                  <a:gd name="T66" fmla="*/ 21 w 8"/>
                  <a:gd name="T67" fmla="*/ 10 h 35"/>
                  <a:gd name="T68" fmla="*/ 21 w 8"/>
                  <a:gd name="T69" fmla="*/ 1 h 35"/>
                  <a:gd name="T70" fmla="*/ 29 w 8"/>
                  <a:gd name="T71" fmla="*/ 0 h 35"/>
                  <a:gd name="T72" fmla="*/ 29 w 8"/>
                  <a:gd name="T73" fmla="*/ 0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" h="35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8" y="15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26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7" y="32"/>
                    </a:lnTo>
                    <a:lnTo>
                      <a:pt x="5" y="33"/>
                    </a:lnTo>
                    <a:lnTo>
                      <a:pt x="5" y="35"/>
                    </a:lnTo>
                    <a:lnTo>
                      <a:pt x="4" y="35"/>
                    </a:lnTo>
                    <a:lnTo>
                      <a:pt x="3" y="35"/>
                    </a:lnTo>
                    <a:lnTo>
                      <a:pt x="1" y="35"/>
                    </a:lnTo>
                    <a:lnTo>
                      <a:pt x="1" y="33"/>
                    </a:lnTo>
                    <a:lnTo>
                      <a:pt x="0" y="33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" name="Freeform 175"/>
              <p:cNvSpPr>
                <a:spLocks/>
              </p:cNvSpPr>
              <p:nvPr/>
            </p:nvSpPr>
            <p:spPr bwMode="auto">
              <a:xfrm>
                <a:off x="3433" y="1027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10 h 31"/>
                  <a:gd name="T8" fmla="*/ 104 w 7"/>
                  <a:gd name="T9" fmla="*/ 10 h 31"/>
                  <a:gd name="T10" fmla="*/ 104 w 7"/>
                  <a:gd name="T11" fmla="*/ 10 h 31"/>
                  <a:gd name="T12" fmla="*/ 104 w 7"/>
                  <a:gd name="T13" fmla="*/ 13 h 31"/>
                  <a:gd name="T14" fmla="*/ 104 w 7"/>
                  <a:gd name="T15" fmla="*/ 17 h 31"/>
                  <a:gd name="T16" fmla="*/ 104 w 7"/>
                  <a:gd name="T17" fmla="*/ 32 h 31"/>
                  <a:gd name="T18" fmla="*/ 104 w 7"/>
                  <a:gd name="T19" fmla="*/ 4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95 h 31"/>
                  <a:gd name="T28" fmla="*/ 104 w 7"/>
                  <a:gd name="T29" fmla="*/ 108 h 31"/>
                  <a:gd name="T30" fmla="*/ 77 w 7"/>
                  <a:gd name="T31" fmla="*/ 123 h 31"/>
                  <a:gd name="T32" fmla="*/ 77 w 7"/>
                  <a:gd name="T33" fmla="*/ 126 h 31"/>
                  <a:gd name="T34" fmla="*/ 77 w 7"/>
                  <a:gd name="T35" fmla="*/ 139 h 31"/>
                  <a:gd name="T36" fmla="*/ 55 w 7"/>
                  <a:gd name="T37" fmla="*/ 14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43 h 31"/>
                  <a:gd name="T50" fmla="*/ 0 w 7"/>
                  <a:gd name="T51" fmla="*/ 139 h 31"/>
                  <a:gd name="T52" fmla="*/ 0 w 7"/>
                  <a:gd name="T53" fmla="*/ 126 h 31"/>
                  <a:gd name="T54" fmla="*/ 0 w 7"/>
                  <a:gd name="T55" fmla="*/ 125 h 31"/>
                  <a:gd name="T56" fmla="*/ 0 w 7"/>
                  <a:gd name="T57" fmla="*/ 111 h 31"/>
                  <a:gd name="T58" fmla="*/ 0 w 7"/>
                  <a:gd name="T59" fmla="*/ 97 h 31"/>
                  <a:gd name="T60" fmla="*/ 20 w 7"/>
                  <a:gd name="T61" fmla="*/ 88 h 31"/>
                  <a:gd name="T62" fmla="*/ 20 w 7"/>
                  <a:gd name="T63" fmla="*/ 75 h 31"/>
                  <a:gd name="T64" fmla="*/ 20 w 7"/>
                  <a:gd name="T65" fmla="*/ 59 h 31"/>
                  <a:gd name="T66" fmla="*/ 49 w 7"/>
                  <a:gd name="T67" fmla="*/ 46 h 31"/>
                  <a:gd name="T68" fmla="*/ 49 w 7"/>
                  <a:gd name="T69" fmla="*/ 32 h 31"/>
                  <a:gd name="T70" fmla="*/ 49 w 7"/>
                  <a:gd name="T71" fmla="*/ 17 h 31"/>
                  <a:gd name="T72" fmla="*/ 49 w 7"/>
                  <a:gd name="T73" fmla="*/ 13 h 31"/>
                  <a:gd name="T74" fmla="*/ 55 w 7"/>
                  <a:gd name="T75" fmla="*/ 10 h 31"/>
                  <a:gd name="T76" fmla="*/ 55 w 7"/>
                  <a:gd name="T77" fmla="*/ 10 h 31"/>
                  <a:gd name="T78" fmla="*/ 55 w 7"/>
                  <a:gd name="T79" fmla="*/ 1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" name="Freeform 176"/>
              <p:cNvSpPr>
                <a:spLocks/>
              </p:cNvSpPr>
              <p:nvPr/>
            </p:nvSpPr>
            <p:spPr bwMode="auto">
              <a:xfrm>
                <a:off x="3354" y="1005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12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2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Freeform 177"/>
              <p:cNvSpPr>
                <a:spLocks/>
              </p:cNvSpPr>
              <p:nvPr/>
            </p:nvSpPr>
            <p:spPr bwMode="auto">
              <a:xfrm>
                <a:off x="3354" y="1130"/>
                <a:ext cx="44" cy="38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1 h 31"/>
                  <a:gd name="T16" fmla="*/ 155 w 34"/>
                  <a:gd name="T17" fmla="*/ 13 h 31"/>
                  <a:gd name="T18" fmla="*/ 155 w 34"/>
                  <a:gd name="T19" fmla="*/ 25 h 31"/>
                  <a:gd name="T20" fmla="*/ 155 w 34"/>
                  <a:gd name="T21" fmla="*/ 27 h 31"/>
                  <a:gd name="T22" fmla="*/ 160 w 34"/>
                  <a:gd name="T23" fmla="*/ 38 h 31"/>
                  <a:gd name="T24" fmla="*/ 160 w 34"/>
                  <a:gd name="T25" fmla="*/ 40 h 31"/>
                  <a:gd name="T26" fmla="*/ 160 w 34"/>
                  <a:gd name="T27" fmla="*/ 48 h 31"/>
                  <a:gd name="T28" fmla="*/ 160 w 34"/>
                  <a:gd name="T29" fmla="*/ 49 h 31"/>
                  <a:gd name="T30" fmla="*/ 155 w 34"/>
                  <a:gd name="T31" fmla="*/ 59 h 31"/>
                  <a:gd name="T32" fmla="*/ 155 w 34"/>
                  <a:gd name="T33" fmla="*/ 60 h 31"/>
                  <a:gd name="T34" fmla="*/ 155 w 34"/>
                  <a:gd name="T35" fmla="*/ 72 h 31"/>
                  <a:gd name="T36" fmla="*/ 146 w 34"/>
                  <a:gd name="T37" fmla="*/ 74 h 31"/>
                  <a:gd name="T38" fmla="*/ 141 w 34"/>
                  <a:gd name="T39" fmla="*/ 81 h 31"/>
                  <a:gd name="T40" fmla="*/ 132 w 34"/>
                  <a:gd name="T41" fmla="*/ 87 h 31"/>
                  <a:gd name="T42" fmla="*/ 126 w 34"/>
                  <a:gd name="T43" fmla="*/ 88 h 31"/>
                  <a:gd name="T44" fmla="*/ 115 w 34"/>
                  <a:gd name="T45" fmla="*/ 94 h 31"/>
                  <a:gd name="T46" fmla="*/ 109 w 34"/>
                  <a:gd name="T47" fmla="*/ 94 h 31"/>
                  <a:gd name="T48" fmla="*/ 97 w 34"/>
                  <a:gd name="T49" fmla="*/ 94 h 31"/>
                  <a:gd name="T50" fmla="*/ 84 w 34"/>
                  <a:gd name="T51" fmla="*/ 99 h 31"/>
                  <a:gd name="T52" fmla="*/ 75 w 34"/>
                  <a:gd name="T53" fmla="*/ 99 h 31"/>
                  <a:gd name="T54" fmla="*/ 65 w 34"/>
                  <a:gd name="T55" fmla="*/ 107 h 31"/>
                  <a:gd name="T56" fmla="*/ 47 w 34"/>
                  <a:gd name="T57" fmla="*/ 107 h 31"/>
                  <a:gd name="T58" fmla="*/ 45 w 34"/>
                  <a:gd name="T59" fmla="*/ 107 h 31"/>
                  <a:gd name="T60" fmla="*/ 28 w 34"/>
                  <a:gd name="T61" fmla="*/ 99 h 31"/>
                  <a:gd name="T62" fmla="*/ 13 w 34"/>
                  <a:gd name="T63" fmla="*/ 94 h 31"/>
                  <a:gd name="T64" fmla="*/ 10 w 34"/>
                  <a:gd name="T65" fmla="*/ 87 h 31"/>
                  <a:gd name="T66" fmla="*/ 0 w 34"/>
                  <a:gd name="T67" fmla="*/ 74 h 31"/>
                  <a:gd name="T68" fmla="*/ 0 w 34"/>
                  <a:gd name="T69" fmla="*/ 63 h 31"/>
                  <a:gd name="T70" fmla="*/ 0 w 34"/>
                  <a:gd name="T71" fmla="*/ 49 h 31"/>
                  <a:gd name="T72" fmla="*/ 0 w 34"/>
                  <a:gd name="T73" fmla="*/ 40 h 31"/>
                  <a:gd name="T74" fmla="*/ 10 w 34"/>
                  <a:gd name="T75" fmla="*/ 33 h 31"/>
                  <a:gd name="T76" fmla="*/ 17 w 34"/>
                  <a:gd name="T77" fmla="*/ 25 h 31"/>
                  <a:gd name="T78" fmla="*/ 28 w 34"/>
                  <a:gd name="T79" fmla="*/ 13 h 31"/>
                  <a:gd name="T80" fmla="*/ 45 w 34"/>
                  <a:gd name="T81" fmla="*/ 13 h 31"/>
                  <a:gd name="T82" fmla="*/ 45 w 34"/>
                  <a:gd name="T83" fmla="*/ 11 h 31"/>
                  <a:gd name="T84" fmla="*/ 47 w 34"/>
                  <a:gd name="T85" fmla="*/ 11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Freeform 178"/>
              <p:cNvSpPr>
                <a:spLocks/>
              </p:cNvSpPr>
              <p:nvPr/>
            </p:nvSpPr>
            <p:spPr bwMode="auto">
              <a:xfrm>
                <a:off x="3354" y="1089"/>
                <a:ext cx="44" cy="35"/>
              </a:xfrm>
              <a:custGeom>
                <a:avLst/>
                <a:gdLst>
                  <a:gd name="T0" fmla="*/ 79 w 34"/>
                  <a:gd name="T1" fmla="*/ 0 h 29"/>
                  <a:gd name="T2" fmla="*/ 96 w 34"/>
                  <a:gd name="T3" fmla="*/ 0 h 29"/>
                  <a:gd name="T4" fmla="*/ 109 w 34"/>
                  <a:gd name="T5" fmla="*/ 0 h 29"/>
                  <a:gd name="T6" fmla="*/ 113 w 34"/>
                  <a:gd name="T7" fmla="*/ 0 h 29"/>
                  <a:gd name="T8" fmla="*/ 126 w 34"/>
                  <a:gd name="T9" fmla="*/ 0 h 29"/>
                  <a:gd name="T10" fmla="*/ 132 w 34"/>
                  <a:gd name="T11" fmla="*/ 0 h 29"/>
                  <a:gd name="T12" fmla="*/ 141 w 34"/>
                  <a:gd name="T13" fmla="*/ 1 h 29"/>
                  <a:gd name="T14" fmla="*/ 146 w 34"/>
                  <a:gd name="T15" fmla="*/ 10 h 29"/>
                  <a:gd name="T16" fmla="*/ 155 w 34"/>
                  <a:gd name="T17" fmla="*/ 12 h 29"/>
                  <a:gd name="T18" fmla="*/ 155 w 34"/>
                  <a:gd name="T19" fmla="*/ 14 h 29"/>
                  <a:gd name="T20" fmla="*/ 155 w 34"/>
                  <a:gd name="T21" fmla="*/ 25 h 29"/>
                  <a:gd name="T22" fmla="*/ 160 w 34"/>
                  <a:gd name="T23" fmla="*/ 34 h 29"/>
                  <a:gd name="T24" fmla="*/ 160 w 34"/>
                  <a:gd name="T25" fmla="*/ 36 h 29"/>
                  <a:gd name="T26" fmla="*/ 160 w 34"/>
                  <a:gd name="T27" fmla="*/ 43 h 29"/>
                  <a:gd name="T28" fmla="*/ 160 w 34"/>
                  <a:gd name="T29" fmla="*/ 43 h 29"/>
                  <a:gd name="T30" fmla="*/ 155 w 34"/>
                  <a:gd name="T31" fmla="*/ 48 h 29"/>
                  <a:gd name="T32" fmla="*/ 155 w 34"/>
                  <a:gd name="T33" fmla="*/ 58 h 29"/>
                  <a:gd name="T34" fmla="*/ 155 w 34"/>
                  <a:gd name="T35" fmla="*/ 63 h 29"/>
                  <a:gd name="T36" fmla="*/ 146 w 34"/>
                  <a:gd name="T37" fmla="*/ 70 h 29"/>
                  <a:gd name="T38" fmla="*/ 141 w 34"/>
                  <a:gd name="T39" fmla="*/ 75 h 29"/>
                  <a:gd name="T40" fmla="*/ 132 w 34"/>
                  <a:gd name="T41" fmla="*/ 76 h 29"/>
                  <a:gd name="T42" fmla="*/ 126 w 34"/>
                  <a:gd name="T43" fmla="*/ 78 h 29"/>
                  <a:gd name="T44" fmla="*/ 115 w 34"/>
                  <a:gd name="T45" fmla="*/ 78 h 29"/>
                  <a:gd name="T46" fmla="*/ 109 w 34"/>
                  <a:gd name="T47" fmla="*/ 86 h 29"/>
                  <a:gd name="T48" fmla="*/ 97 w 34"/>
                  <a:gd name="T49" fmla="*/ 86 h 29"/>
                  <a:gd name="T50" fmla="*/ 84 w 34"/>
                  <a:gd name="T51" fmla="*/ 91 h 29"/>
                  <a:gd name="T52" fmla="*/ 75 w 34"/>
                  <a:gd name="T53" fmla="*/ 91 h 29"/>
                  <a:gd name="T54" fmla="*/ 65 w 34"/>
                  <a:gd name="T55" fmla="*/ 91 h 29"/>
                  <a:gd name="T56" fmla="*/ 47 w 34"/>
                  <a:gd name="T57" fmla="*/ 91 h 29"/>
                  <a:gd name="T58" fmla="*/ 45 w 34"/>
                  <a:gd name="T59" fmla="*/ 91 h 29"/>
                  <a:gd name="T60" fmla="*/ 28 w 34"/>
                  <a:gd name="T61" fmla="*/ 91 h 29"/>
                  <a:gd name="T62" fmla="*/ 13 w 34"/>
                  <a:gd name="T63" fmla="*/ 78 h 29"/>
                  <a:gd name="T64" fmla="*/ 10 w 34"/>
                  <a:gd name="T65" fmla="*/ 76 h 29"/>
                  <a:gd name="T66" fmla="*/ 0 w 34"/>
                  <a:gd name="T67" fmla="*/ 70 h 29"/>
                  <a:gd name="T68" fmla="*/ 0 w 34"/>
                  <a:gd name="T69" fmla="*/ 58 h 29"/>
                  <a:gd name="T70" fmla="*/ 0 w 34"/>
                  <a:gd name="T71" fmla="*/ 48 h 29"/>
                  <a:gd name="T72" fmla="*/ 0 w 34"/>
                  <a:gd name="T73" fmla="*/ 34 h 29"/>
                  <a:gd name="T74" fmla="*/ 10 w 34"/>
                  <a:gd name="T75" fmla="*/ 25 h 29"/>
                  <a:gd name="T76" fmla="*/ 17 w 34"/>
                  <a:gd name="T77" fmla="*/ 21 h 29"/>
                  <a:gd name="T78" fmla="*/ 28 w 34"/>
                  <a:gd name="T79" fmla="*/ 12 h 29"/>
                  <a:gd name="T80" fmla="*/ 45 w 34"/>
                  <a:gd name="T81" fmla="*/ 10 h 29"/>
                  <a:gd name="T82" fmla="*/ 45 w 34"/>
                  <a:gd name="T83" fmla="*/ 10 h 29"/>
                  <a:gd name="T84" fmla="*/ 47 w 34"/>
                  <a:gd name="T85" fmla="*/ 10 h 29"/>
                  <a:gd name="T86" fmla="*/ 50 w 34"/>
                  <a:gd name="T87" fmla="*/ 1 h 29"/>
                  <a:gd name="T88" fmla="*/ 79 w 34"/>
                  <a:gd name="T89" fmla="*/ 0 h 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29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3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3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2"/>
                    </a:lnTo>
                    <a:lnTo>
                      <a:pt x="30" y="24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29"/>
                    </a:lnTo>
                    <a:lnTo>
                      <a:pt x="14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Freeform 179"/>
              <p:cNvSpPr>
                <a:spLocks/>
              </p:cNvSpPr>
              <p:nvPr/>
            </p:nvSpPr>
            <p:spPr bwMode="auto">
              <a:xfrm>
                <a:off x="3354" y="1208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1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2 h 31"/>
                  <a:gd name="T14" fmla="*/ 146 w 34"/>
                  <a:gd name="T15" fmla="*/ 21 h 31"/>
                  <a:gd name="T16" fmla="*/ 155 w 34"/>
                  <a:gd name="T17" fmla="*/ 28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77 h 31"/>
                  <a:gd name="T26" fmla="*/ 160 w 34"/>
                  <a:gd name="T27" fmla="*/ 77 h 31"/>
                  <a:gd name="T28" fmla="*/ 160 w 34"/>
                  <a:gd name="T29" fmla="*/ 79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8 h 31"/>
                  <a:gd name="T42" fmla="*/ 126 w 34"/>
                  <a:gd name="T43" fmla="*/ 138 h 31"/>
                  <a:gd name="T44" fmla="*/ 115 w 34"/>
                  <a:gd name="T45" fmla="*/ 151 h 31"/>
                  <a:gd name="T46" fmla="*/ 109 w 34"/>
                  <a:gd name="T47" fmla="*/ 152 h 31"/>
                  <a:gd name="T48" fmla="*/ 97 w 34"/>
                  <a:gd name="T49" fmla="*/ 152 h 31"/>
                  <a:gd name="T50" fmla="*/ 84 w 34"/>
                  <a:gd name="T51" fmla="*/ 152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4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15 h 31"/>
                  <a:gd name="T68" fmla="*/ 0 w 34"/>
                  <a:gd name="T69" fmla="*/ 102 h 31"/>
                  <a:gd name="T70" fmla="*/ 0 w 34"/>
                  <a:gd name="T71" fmla="*/ 87 h 31"/>
                  <a:gd name="T72" fmla="*/ 0 w 34"/>
                  <a:gd name="T73" fmla="*/ 65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28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2 h 31"/>
                  <a:gd name="T86" fmla="*/ 50 w 34"/>
                  <a:gd name="T87" fmla="*/ 12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3" y="11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Freeform 180"/>
              <p:cNvSpPr>
                <a:spLocks/>
              </p:cNvSpPr>
              <p:nvPr/>
            </p:nvSpPr>
            <p:spPr bwMode="auto">
              <a:xfrm>
                <a:off x="3354" y="1168"/>
                <a:ext cx="44" cy="40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3 h 31"/>
                  <a:gd name="T14" fmla="*/ 146 w 34"/>
                  <a:gd name="T15" fmla="*/ 17 h 31"/>
                  <a:gd name="T16" fmla="*/ 155 w 34"/>
                  <a:gd name="T17" fmla="*/ 22 h 31"/>
                  <a:gd name="T18" fmla="*/ 155 w 34"/>
                  <a:gd name="T19" fmla="*/ 32 h 31"/>
                  <a:gd name="T20" fmla="*/ 155 w 34"/>
                  <a:gd name="T21" fmla="*/ 36 h 31"/>
                  <a:gd name="T22" fmla="*/ 160 w 34"/>
                  <a:gd name="T23" fmla="*/ 50 h 31"/>
                  <a:gd name="T24" fmla="*/ 160 w 34"/>
                  <a:gd name="T25" fmla="*/ 53 h 31"/>
                  <a:gd name="T26" fmla="*/ 160 w 34"/>
                  <a:gd name="T27" fmla="*/ 65 h 31"/>
                  <a:gd name="T28" fmla="*/ 160 w 34"/>
                  <a:gd name="T29" fmla="*/ 68 h 31"/>
                  <a:gd name="T30" fmla="*/ 155 w 34"/>
                  <a:gd name="T31" fmla="*/ 76 h 31"/>
                  <a:gd name="T32" fmla="*/ 155 w 34"/>
                  <a:gd name="T33" fmla="*/ 88 h 31"/>
                  <a:gd name="T34" fmla="*/ 155 w 34"/>
                  <a:gd name="T35" fmla="*/ 97 h 31"/>
                  <a:gd name="T36" fmla="*/ 146 w 34"/>
                  <a:gd name="T37" fmla="*/ 111 h 31"/>
                  <a:gd name="T38" fmla="*/ 141 w 34"/>
                  <a:gd name="T39" fmla="*/ 114 h 31"/>
                  <a:gd name="T40" fmla="*/ 132 w 34"/>
                  <a:gd name="T41" fmla="*/ 114 h 31"/>
                  <a:gd name="T42" fmla="*/ 126 w 34"/>
                  <a:gd name="T43" fmla="*/ 123 h 31"/>
                  <a:gd name="T44" fmla="*/ 115 w 34"/>
                  <a:gd name="T45" fmla="*/ 126 h 31"/>
                  <a:gd name="T46" fmla="*/ 109 w 34"/>
                  <a:gd name="T47" fmla="*/ 126 h 31"/>
                  <a:gd name="T48" fmla="*/ 97 w 34"/>
                  <a:gd name="T49" fmla="*/ 133 h 31"/>
                  <a:gd name="T50" fmla="*/ 84 w 34"/>
                  <a:gd name="T51" fmla="*/ 133 h 31"/>
                  <a:gd name="T52" fmla="*/ 75 w 34"/>
                  <a:gd name="T53" fmla="*/ 143 h 31"/>
                  <a:gd name="T54" fmla="*/ 65 w 34"/>
                  <a:gd name="T55" fmla="*/ 143 h 31"/>
                  <a:gd name="T56" fmla="*/ 47 w 34"/>
                  <a:gd name="T57" fmla="*/ 143 h 31"/>
                  <a:gd name="T58" fmla="*/ 45 w 34"/>
                  <a:gd name="T59" fmla="*/ 143 h 31"/>
                  <a:gd name="T60" fmla="*/ 28 w 34"/>
                  <a:gd name="T61" fmla="*/ 133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98 h 31"/>
                  <a:gd name="T68" fmla="*/ 0 w 34"/>
                  <a:gd name="T69" fmla="*/ 88 h 31"/>
                  <a:gd name="T70" fmla="*/ 0 w 34"/>
                  <a:gd name="T71" fmla="*/ 76 h 31"/>
                  <a:gd name="T72" fmla="*/ 0 w 34"/>
                  <a:gd name="T73" fmla="*/ 53 h 31"/>
                  <a:gd name="T74" fmla="*/ 10 w 34"/>
                  <a:gd name="T75" fmla="*/ 46 h 31"/>
                  <a:gd name="T76" fmla="*/ 17 w 34"/>
                  <a:gd name="T77" fmla="*/ 32 h 31"/>
                  <a:gd name="T78" fmla="*/ 28 w 34"/>
                  <a:gd name="T79" fmla="*/ 22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3 h 31"/>
                  <a:gd name="T88" fmla="*/ 79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3" y="7"/>
                    </a:lnTo>
                    <a:lnTo>
                      <a:pt x="33" y="8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2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1" y="22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6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9"/>
                    </a:lnTo>
                    <a:lnTo>
                      <a:pt x="3" y="28"/>
                    </a:lnTo>
                    <a:lnTo>
                      <a:pt x="3" y="26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Freeform 181"/>
              <p:cNvSpPr>
                <a:spLocks/>
              </p:cNvSpPr>
              <p:nvPr/>
            </p:nvSpPr>
            <p:spPr bwMode="auto">
              <a:xfrm>
                <a:off x="3354" y="1289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16 h 31"/>
                  <a:gd name="T16" fmla="*/ 155 w 34"/>
                  <a:gd name="T17" fmla="*/ 21 h 31"/>
                  <a:gd name="T18" fmla="*/ 155 w 34"/>
                  <a:gd name="T19" fmla="*/ 37 h 31"/>
                  <a:gd name="T20" fmla="*/ 155 w 34"/>
                  <a:gd name="T21" fmla="*/ 49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98 h 31"/>
                  <a:gd name="T34" fmla="*/ 155 w 34"/>
                  <a:gd name="T35" fmla="*/ 114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51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" name="Freeform 182"/>
              <p:cNvSpPr>
                <a:spLocks/>
              </p:cNvSpPr>
              <p:nvPr/>
            </p:nvSpPr>
            <p:spPr bwMode="auto">
              <a:xfrm>
                <a:off x="3354" y="1249"/>
                <a:ext cx="44" cy="40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 h 31"/>
                  <a:gd name="T12" fmla="*/ 141 w 34"/>
                  <a:gd name="T13" fmla="*/ 1 h 31"/>
                  <a:gd name="T14" fmla="*/ 146 w 34"/>
                  <a:gd name="T15" fmla="*/ 13 h 31"/>
                  <a:gd name="T16" fmla="*/ 155 w 34"/>
                  <a:gd name="T17" fmla="*/ 17 h 31"/>
                  <a:gd name="T18" fmla="*/ 155 w 34"/>
                  <a:gd name="T19" fmla="*/ 32 h 31"/>
                  <a:gd name="T20" fmla="*/ 155 w 34"/>
                  <a:gd name="T21" fmla="*/ 41 h 31"/>
                  <a:gd name="T22" fmla="*/ 160 w 34"/>
                  <a:gd name="T23" fmla="*/ 50 h 31"/>
                  <a:gd name="T24" fmla="*/ 160 w 34"/>
                  <a:gd name="T25" fmla="*/ 59 h 31"/>
                  <a:gd name="T26" fmla="*/ 160 w 34"/>
                  <a:gd name="T27" fmla="*/ 65 h 31"/>
                  <a:gd name="T28" fmla="*/ 160 w 34"/>
                  <a:gd name="T29" fmla="*/ 75 h 31"/>
                  <a:gd name="T30" fmla="*/ 155 w 34"/>
                  <a:gd name="T31" fmla="*/ 76 h 31"/>
                  <a:gd name="T32" fmla="*/ 155 w 34"/>
                  <a:gd name="T33" fmla="*/ 84 h 31"/>
                  <a:gd name="T34" fmla="*/ 155 w 34"/>
                  <a:gd name="T35" fmla="*/ 97 h 31"/>
                  <a:gd name="T36" fmla="*/ 146 w 34"/>
                  <a:gd name="T37" fmla="*/ 108 h 31"/>
                  <a:gd name="T38" fmla="*/ 141 w 34"/>
                  <a:gd name="T39" fmla="*/ 111 h 31"/>
                  <a:gd name="T40" fmla="*/ 132 w 34"/>
                  <a:gd name="T41" fmla="*/ 114 h 31"/>
                  <a:gd name="T42" fmla="*/ 126 w 34"/>
                  <a:gd name="T43" fmla="*/ 125 h 31"/>
                  <a:gd name="T44" fmla="*/ 115 w 34"/>
                  <a:gd name="T45" fmla="*/ 125 h 31"/>
                  <a:gd name="T46" fmla="*/ 109 w 34"/>
                  <a:gd name="T47" fmla="*/ 126 h 31"/>
                  <a:gd name="T48" fmla="*/ 97 w 34"/>
                  <a:gd name="T49" fmla="*/ 126 h 31"/>
                  <a:gd name="T50" fmla="*/ 84 w 34"/>
                  <a:gd name="T51" fmla="*/ 139 h 31"/>
                  <a:gd name="T52" fmla="*/ 75 w 34"/>
                  <a:gd name="T53" fmla="*/ 139 h 31"/>
                  <a:gd name="T54" fmla="*/ 65 w 34"/>
                  <a:gd name="T55" fmla="*/ 139 h 31"/>
                  <a:gd name="T56" fmla="*/ 47 w 34"/>
                  <a:gd name="T57" fmla="*/ 143 h 31"/>
                  <a:gd name="T58" fmla="*/ 45 w 34"/>
                  <a:gd name="T59" fmla="*/ 139 h 31"/>
                  <a:gd name="T60" fmla="*/ 28 w 34"/>
                  <a:gd name="T61" fmla="*/ 139 h 31"/>
                  <a:gd name="T62" fmla="*/ 13 w 34"/>
                  <a:gd name="T63" fmla="*/ 126 h 31"/>
                  <a:gd name="T64" fmla="*/ 10 w 34"/>
                  <a:gd name="T65" fmla="*/ 114 h 31"/>
                  <a:gd name="T66" fmla="*/ 0 w 34"/>
                  <a:gd name="T67" fmla="*/ 108 h 31"/>
                  <a:gd name="T68" fmla="*/ 0 w 34"/>
                  <a:gd name="T69" fmla="*/ 95 h 31"/>
                  <a:gd name="T70" fmla="*/ 0 w 34"/>
                  <a:gd name="T71" fmla="*/ 75 h 31"/>
                  <a:gd name="T72" fmla="*/ 0 w 34"/>
                  <a:gd name="T73" fmla="*/ 59 h 31"/>
                  <a:gd name="T74" fmla="*/ 10 w 34"/>
                  <a:gd name="T75" fmla="*/ 41 h 31"/>
                  <a:gd name="T76" fmla="*/ 17 w 34"/>
                  <a:gd name="T77" fmla="*/ 32 h 31"/>
                  <a:gd name="T78" fmla="*/ 28 w 34"/>
                  <a:gd name="T79" fmla="*/ 17 h 31"/>
                  <a:gd name="T80" fmla="*/ 45 w 34"/>
                  <a:gd name="T81" fmla="*/ 17 h 31"/>
                  <a:gd name="T82" fmla="*/ 45 w 34"/>
                  <a:gd name="T83" fmla="*/ 13 h 31"/>
                  <a:gd name="T84" fmla="*/ 47 w 34"/>
                  <a:gd name="T85" fmla="*/ 13 h 31"/>
                  <a:gd name="T86" fmla="*/ 50 w 34"/>
                  <a:gd name="T87" fmla="*/ 1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8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3" name="Freeform 183"/>
              <p:cNvSpPr>
                <a:spLocks/>
              </p:cNvSpPr>
              <p:nvPr/>
            </p:nvSpPr>
            <p:spPr bwMode="auto">
              <a:xfrm>
                <a:off x="3354" y="1371"/>
                <a:ext cx="44" cy="38"/>
              </a:xfrm>
              <a:custGeom>
                <a:avLst/>
                <a:gdLst>
                  <a:gd name="T0" fmla="*/ 79 w 34"/>
                  <a:gd name="T1" fmla="*/ 0 h 30"/>
                  <a:gd name="T2" fmla="*/ 96 w 34"/>
                  <a:gd name="T3" fmla="*/ 0 h 30"/>
                  <a:gd name="T4" fmla="*/ 109 w 34"/>
                  <a:gd name="T5" fmla="*/ 0 h 30"/>
                  <a:gd name="T6" fmla="*/ 113 w 34"/>
                  <a:gd name="T7" fmla="*/ 0 h 30"/>
                  <a:gd name="T8" fmla="*/ 126 w 34"/>
                  <a:gd name="T9" fmla="*/ 0 h 30"/>
                  <a:gd name="T10" fmla="*/ 132 w 34"/>
                  <a:gd name="T11" fmla="*/ 0 h 30"/>
                  <a:gd name="T12" fmla="*/ 141 w 34"/>
                  <a:gd name="T13" fmla="*/ 10 h 30"/>
                  <a:gd name="T14" fmla="*/ 146 w 34"/>
                  <a:gd name="T15" fmla="*/ 13 h 30"/>
                  <a:gd name="T16" fmla="*/ 155 w 34"/>
                  <a:gd name="T17" fmla="*/ 20 h 30"/>
                  <a:gd name="T18" fmla="*/ 155 w 34"/>
                  <a:gd name="T19" fmla="*/ 25 h 30"/>
                  <a:gd name="T20" fmla="*/ 155 w 34"/>
                  <a:gd name="T21" fmla="*/ 37 h 30"/>
                  <a:gd name="T22" fmla="*/ 160 w 34"/>
                  <a:gd name="T23" fmla="*/ 48 h 30"/>
                  <a:gd name="T24" fmla="*/ 160 w 34"/>
                  <a:gd name="T25" fmla="*/ 52 h 30"/>
                  <a:gd name="T26" fmla="*/ 160 w 34"/>
                  <a:gd name="T27" fmla="*/ 61 h 30"/>
                  <a:gd name="T28" fmla="*/ 160 w 34"/>
                  <a:gd name="T29" fmla="*/ 66 h 30"/>
                  <a:gd name="T30" fmla="*/ 155 w 34"/>
                  <a:gd name="T31" fmla="*/ 66 h 30"/>
                  <a:gd name="T32" fmla="*/ 155 w 34"/>
                  <a:gd name="T33" fmla="*/ 77 h 30"/>
                  <a:gd name="T34" fmla="*/ 155 w 34"/>
                  <a:gd name="T35" fmla="*/ 90 h 30"/>
                  <a:gd name="T36" fmla="*/ 146 w 34"/>
                  <a:gd name="T37" fmla="*/ 96 h 30"/>
                  <a:gd name="T38" fmla="*/ 141 w 34"/>
                  <a:gd name="T39" fmla="*/ 98 h 30"/>
                  <a:gd name="T40" fmla="*/ 132 w 34"/>
                  <a:gd name="T41" fmla="*/ 108 h 30"/>
                  <a:gd name="T42" fmla="*/ 126 w 34"/>
                  <a:gd name="T43" fmla="*/ 109 h 30"/>
                  <a:gd name="T44" fmla="*/ 115 w 34"/>
                  <a:gd name="T45" fmla="*/ 109 h 30"/>
                  <a:gd name="T46" fmla="*/ 109 w 34"/>
                  <a:gd name="T47" fmla="*/ 122 h 30"/>
                  <a:gd name="T48" fmla="*/ 97 w 34"/>
                  <a:gd name="T49" fmla="*/ 122 h 30"/>
                  <a:gd name="T50" fmla="*/ 84 w 34"/>
                  <a:gd name="T51" fmla="*/ 124 h 30"/>
                  <a:gd name="T52" fmla="*/ 75 w 34"/>
                  <a:gd name="T53" fmla="*/ 124 h 30"/>
                  <a:gd name="T54" fmla="*/ 65 w 34"/>
                  <a:gd name="T55" fmla="*/ 124 h 30"/>
                  <a:gd name="T56" fmla="*/ 47 w 34"/>
                  <a:gd name="T57" fmla="*/ 124 h 30"/>
                  <a:gd name="T58" fmla="*/ 45 w 34"/>
                  <a:gd name="T59" fmla="*/ 124 h 30"/>
                  <a:gd name="T60" fmla="*/ 28 w 34"/>
                  <a:gd name="T61" fmla="*/ 124 h 30"/>
                  <a:gd name="T62" fmla="*/ 13 w 34"/>
                  <a:gd name="T63" fmla="*/ 109 h 30"/>
                  <a:gd name="T64" fmla="*/ 10 w 34"/>
                  <a:gd name="T65" fmla="*/ 108 h 30"/>
                  <a:gd name="T66" fmla="*/ 0 w 34"/>
                  <a:gd name="T67" fmla="*/ 96 h 30"/>
                  <a:gd name="T68" fmla="*/ 0 w 34"/>
                  <a:gd name="T69" fmla="*/ 77 h 30"/>
                  <a:gd name="T70" fmla="*/ 0 w 34"/>
                  <a:gd name="T71" fmla="*/ 66 h 30"/>
                  <a:gd name="T72" fmla="*/ 0 w 34"/>
                  <a:gd name="T73" fmla="*/ 48 h 30"/>
                  <a:gd name="T74" fmla="*/ 10 w 34"/>
                  <a:gd name="T75" fmla="*/ 37 h 30"/>
                  <a:gd name="T76" fmla="*/ 17 w 34"/>
                  <a:gd name="T77" fmla="*/ 32 h 30"/>
                  <a:gd name="T78" fmla="*/ 28 w 34"/>
                  <a:gd name="T79" fmla="*/ 20 h 30"/>
                  <a:gd name="T80" fmla="*/ 45 w 34"/>
                  <a:gd name="T81" fmla="*/ 13 h 30"/>
                  <a:gd name="T82" fmla="*/ 45 w 34"/>
                  <a:gd name="T83" fmla="*/ 13 h 30"/>
                  <a:gd name="T84" fmla="*/ 47 w 34"/>
                  <a:gd name="T85" fmla="*/ 13 h 30"/>
                  <a:gd name="T86" fmla="*/ 50 w 34"/>
                  <a:gd name="T87" fmla="*/ 10 h 30"/>
                  <a:gd name="T88" fmla="*/ 79 w 34"/>
                  <a:gd name="T89" fmla="*/ 0 h 3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0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0" y="29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4" y="30"/>
                    </a:lnTo>
                    <a:lnTo>
                      <a:pt x="11" y="30"/>
                    </a:lnTo>
                    <a:lnTo>
                      <a:pt x="10" y="30"/>
                    </a:lnTo>
                    <a:lnTo>
                      <a:pt x="9" y="30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" name="Freeform 184"/>
              <p:cNvSpPr>
                <a:spLocks/>
              </p:cNvSpPr>
              <p:nvPr/>
            </p:nvSpPr>
            <p:spPr bwMode="auto">
              <a:xfrm>
                <a:off x="3354" y="1330"/>
                <a:ext cx="44" cy="41"/>
              </a:xfrm>
              <a:custGeom>
                <a:avLst/>
                <a:gdLst>
                  <a:gd name="T0" fmla="*/ 79 w 34"/>
                  <a:gd name="T1" fmla="*/ 1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1 h 31"/>
                  <a:gd name="T10" fmla="*/ 132 w 34"/>
                  <a:gd name="T11" fmla="*/ 1 h 31"/>
                  <a:gd name="T12" fmla="*/ 141 w 34"/>
                  <a:gd name="T13" fmla="*/ 16 h 31"/>
                  <a:gd name="T14" fmla="*/ 146 w 34"/>
                  <a:gd name="T15" fmla="*/ 21 h 31"/>
                  <a:gd name="T16" fmla="*/ 155 w 34"/>
                  <a:gd name="T17" fmla="*/ 34 h 31"/>
                  <a:gd name="T18" fmla="*/ 155 w 34"/>
                  <a:gd name="T19" fmla="*/ 37 h 31"/>
                  <a:gd name="T20" fmla="*/ 155 w 34"/>
                  <a:gd name="T21" fmla="*/ 50 h 31"/>
                  <a:gd name="T22" fmla="*/ 160 w 34"/>
                  <a:gd name="T23" fmla="*/ 60 h 31"/>
                  <a:gd name="T24" fmla="*/ 160 w 34"/>
                  <a:gd name="T25" fmla="*/ 66 h 31"/>
                  <a:gd name="T26" fmla="*/ 160 w 34"/>
                  <a:gd name="T27" fmla="*/ 77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4 h 31"/>
                  <a:gd name="T34" fmla="*/ 155 w 34"/>
                  <a:gd name="T35" fmla="*/ 114 h 31"/>
                  <a:gd name="T36" fmla="*/ 146 w 34"/>
                  <a:gd name="T37" fmla="*/ 130 h 31"/>
                  <a:gd name="T38" fmla="*/ 141 w 34"/>
                  <a:gd name="T39" fmla="*/ 135 h 31"/>
                  <a:gd name="T40" fmla="*/ 132 w 34"/>
                  <a:gd name="T41" fmla="*/ 135 h 31"/>
                  <a:gd name="T42" fmla="*/ 126 w 34"/>
                  <a:gd name="T43" fmla="*/ 145 h 31"/>
                  <a:gd name="T44" fmla="*/ 115 w 34"/>
                  <a:gd name="T45" fmla="*/ 151 h 31"/>
                  <a:gd name="T46" fmla="*/ 109 w 34"/>
                  <a:gd name="T47" fmla="*/ 163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4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1 h 31"/>
                  <a:gd name="T64" fmla="*/ 10 w 34"/>
                  <a:gd name="T65" fmla="*/ 135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7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37 h 31"/>
                  <a:gd name="T78" fmla="*/ 28 w 34"/>
                  <a:gd name="T79" fmla="*/ 34 h 31"/>
                  <a:gd name="T80" fmla="*/ 45 w 34"/>
                  <a:gd name="T81" fmla="*/ 21 h 31"/>
                  <a:gd name="T82" fmla="*/ 45 w 34"/>
                  <a:gd name="T83" fmla="*/ 21 h 31"/>
                  <a:gd name="T84" fmla="*/ 47 w 34"/>
                  <a:gd name="T85" fmla="*/ 16 h 31"/>
                  <a:gd name="T86" fmla="*/ 50 w 34"/>
                  <a:gd name="T87" fmla="*/ 16 h 31"/>
                  <a:gd name="T88" fmla="*/ 61 w 34"/>
                  <a:gd name="T89" fmla="*/ 16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1"/>
                    </a:moveTo>
                    <a:lnTo>
                      <a:pt x="17" y="1"/>
                    </a:lnTo>
                    <a:lnTo>
                      <a:pt x="18" y="1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1"/>
                    </a:lnTo>
                    <a:lnTo>
                      <a:pt x="30" y="3"/>
                    </a:lnTo>
                    <a:lnTo>
                      <a:pt x="31" y="3"/>
                    </a:lnTo>
                    <a:lnTo>
                      <a:pt x="31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1"/>
                    </a:lnTo>
                    <a:lnTo>
                      <a:pt x="34" y="13"/>
                    </a:lnTo>
                    <a:lnTo>
                      <a:pt x="34" y="14"/>
                    </a:lnTo>
                    <a:lnTo>
                      <a:pt x="34" y="16"/>
                    </a:lnTo>
                    <a:lnTo>
                      <a:pt x="33" y="17"/>
                    </a:lnTo>
                    <a:lnTo>
                      <a:pt x="33" y="18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5"/>
                    </a:lnTo>
                    <a:lnTo>
                      <a:pt x="28" y="25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30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1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1"/>
                    </a:lnTo>
                    <a:lnTo>
                      <a:pt x="6" y="30"/>
                    </a:lnTo>
                    <a:lnTo>
                      <a:pt x="4" y="30"/>
                    </a:lnTo>
                    <a:lnTo>
                      <a:pt x="3" y="28"/>
                    </a:lnTo>
                    <a:lnTo>
                      <a:pt x="3" y="27"/>
                    </a:lnTo>
                    <a:lnTo>
                      <a:pt x="2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" name="Freeform 185"/>
              <p:cNvSpPr>
                <a:spLocks/>
              </p:cNvSpPr>
              <p:nvPr/>
            </p:nvSpPr>
            <p:spPr bwMode="auto">
              <a:xfrm>
                <a:off x="3354" y="1411"/>
                <a:ext cx="44" cy="41"/>
              </a:xfrm>
              <a:custGeom>
                <a:avLst/>
                <a:gdLst>
                  <a:gd name="T0" fmla="*/ 79 w 34"/>
                  <a:gd name="T1" fmla="*/ 0 h 31"/>
                  <a:gd name="T2" fmla="*/ 96 w 34"/>
                  <a:gd name="T3" fmla="*/ 0 h 31"/>
                  <a:gd name="T4" fmla="*/ 109 w 34"/>
                  <a:gd name="T5" fmla="*/ 0 h 31"/>
                  <a:gd name="T6" fmla="*/ 113 w 34"/>
                  <a:gd name="T7" fmla="*/ 0 h 31"/>
                  <a:gd name="T8" fmla="*/ 126 w 34"/>
                  <a:gd name="T9" fmla="*/ 0 h 31"/>
                  <a:gd name="T10" fmla="*/ 132 w 34"/>
                  <a:gd name="T11" fmla="*/ 12 h 31"/>
                  <a:gd name="T12" fmla="*/ 141 w 34"/>
                  <a:gd name="T13" fmla="*/ 12 h 31"/>
                  <a:gd name="T14" fmla="*/ 146 w 34"/>
                  <a:gd name="T15" fmla="*/ 16 h 31"/>
                  <a:gd name="T16" fmla="*/ 155 w 34"/>
                  <a:gd name="T17" fmla="*/ 28 h 31"/>
                  <a:gd name="T18" fmla="*/ 155 w 34"/>
                  <a:gd name="T19" fmla="*/ 45 h 31"/>
                  <a:gd name="T20" fmla="*/ 155 w 34"/>
                  <a:gd name="T21" fmla="*/ 49 h 31"/>
                  <a:gd name="T22" fmla="*/ 160 w 34"/>
                  <a:gd name="T23" fmla="*/ 65 h 31"/>
                  <a:gd name="T24" fmla="*/ 160 w 34"/>
                  <a:gd name="T25" fmla="*/ 66 h 31"/>
                  <a:gd name="T26" fmla="*/ 160 w 34"/>
                  <a:gd name="T27" fmla="*/ 79 h 31"/>
                  <a:gd name="T28" fmla="*/ 160 w 34"/>
                  <a:gd name="T29" fmla="*/ 86 h 31"/>
                  <a:gd name="T30" fmla="*/ 155 w 34"/>
                  <a:gd name="T31" fmla="*/ 87 h 31"/>
                  <a:gd name="T32" fmla="*/ 155 w 34"/>
                  <a:gd name="T33" fmla="*/ 102 h 31"/>
                  <a:gd name="T34" fmla="*/ 155 w 34"/>
                  <a:gd name="T35" fmla="*/ 115 h 31"/>
                  <a:gd name="T36" fmla="*/ 146 w 34"/>
                  <a:gd name="T37" fmla="*/ 123 h 31"/>
                  <a:gd name="T38" fmla="*/ 141 w 34"/>
                  <a:gd name="T39" fmla="*/ 130 h 31"/>
                  <a:gd name="T40" fmla="*/ 132 w 34"/>
                  <a:gd name="T41" fmla="*/ 138 h 31"/>
                  <a:gd name="T42" fmla="*/ 126 w 34"/>
                  <a:gd name="T43" fmla="*/ 145 h 31"/>
                  <a:gd name="T44" fmla="*/ 115 w 34"/>
                  <a:gd name="T45" fmla="*/ 152 h 31"/>
                  <a:gd name="T46" fmla="*/ 109 w 34"/>
                  <a:gd name="T47" fmla="*/ 152 h 31"/>
                  <a:gd name="T48" fmla="*/ 97 w 34"/>
                  <a:gd name="T49" fmla="*/ 163 h 31"/>
                  <a:gd name="T50" fmla="*/ 84 w 34"/>
                  <a:gd name="T51" fmla="*/ 163 h 31"/>
                  <a:gd name="T52" fmla="*/ 75 w 34"/>
                  <a:gd name="T53" fmla="*/ 163 h 31"/>
                  <a:gd name="T54" fmla="*/ 65 w 34"/>
                  <a:gd name="T55" fmla="*/ 164 h 31"/>
                  <a:gd name="T56" fmla="*/ 47 w 34"/>
                  <a:gd name="T57" fmla="*/ 164 h 31"/>
                  <a:gd name="T58" fmla="*/ 45 w 34"/>
                  <a:gd name="T59" fmla="*/ 164 h 31"/>
                  <a:gd name="T60" fmla="*/ 28 w 34"/>
                  <a:gd name="T61" fmla="*/ 163 h 31"/>
                  <a:gd name="T62" fmla="*/ 13 w 34"/>
                  <a:gd name="T63" fmla="*/ 152 h 31"/>
                  <a:gd name="T64" fmla="*/ 10 w 34"/>
                  <a:gd name="T65" fmla="*/ 138 h 31"/>
                  <a:gd name="T66" fmla="*/ 0 w 34"/>
                  <a:gd name="T67" fmla="*/ 123 h 31"/>
                  <a:gd name="T68" fmla="*/ 0 w 34"/>
                  <a:gd name="T69" fmla="*/ 104 h 31"/>
                  <a:gd name="T70" fmla="*/ 0 w 34"/>
                  <a:gd name="T71" fmla="*/ 86 h 31"/>
                  <a:gd name="T72" fmla="*/ 0 w 34"/>
                  <a:gd name="T73" fmla="*/ 66 h 31"/>
                  <a:gd name="T74" fmla="*/ 10 w 34"/>
                  <a:gd name="T75" fmla="*/ 50 h 31"/>
                  <a:gd name="T76" fmla="*/ 17 w 34"/>
                  <a:gd name="T77" fmla="*/ 45 h 31"/>
                  <a:gd name="T78" fmla="*/ 28 w 34"/>
                  <a:gd name="T79" fmla="*/ 34 h 31"/>
                  <a:gd name="T80" fmla="*/ 45 w 34"/>
                  <a:gd name="T81" fmla="*/ 28 h 31"/>
                  <a:gd name="T82" fmla="*/ 45 w 34"/>
                  <a:gd name="T83" fmla="*/ 16 h 31"/>
                  <a:gd name="T84" fmla="*/ 47 w 34"/>
                  <a:gd name="T85" fmla="*/ 16 h 31"/>
                  <a:gd name="T86" fmla="*/ 50 w 34"/>
                  <a:gd name="T87" fmla="*/ 16 h 31"/>
                  <a:gd name="T88" fmla="*/ 79 w 34"/>
                  <a:gd name="T89" fmla="*/ 0 h 3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" h="31">
                    <a:moveTo>
                      <a:pt x="17" y="0"/>
                    </a:move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2"/>
                    </a:lnTo>
                    <a:lnTo>
                      <a:pt x="30" y="2"/>
                    </a:lnTo>
                    <a:lnTo>
                      <a:pt x="31" y="3"/>
                    </a:lnTo>
                    <a:lnTo>
                      <a:pt x="31" y="5"/>
                    </a:lnTo>
                    <a:lnTo>
                      <a:pt x="33" y="5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3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4" y="13"/>
                    </a:lnTo>
                    <a:lnTo>
                      <a:pt x="34" y="15"/>
                    </a:lnTo>
                    <a:lnTo>
                      <a:pt x="34" y="16"/>
                    </a:lnTo>
                    <a:lnTo>
                      <a:pt x="33" y="16"/>
                    </a:lnTo>
                    <a:lnTo>
                      <a:pt x="33" y="17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2"/>
                    </a:lnTo>
                    <a:lnTo>
                      <a:pt x="31" y="23"/>
                    </a:lnTo>
                    <a:lnTo>
                      <a:pt x="31" y="24"/>
                    </a:lnTo>
                    <a:lnTo>
                      <a:pt x="30" y="24"/>
                    </a:lnTo>
                    <a:lnTo>
                      <a:pt x="30" y="26"/>
                    </a:lnTo>
                    <a:lnTo>
                      <a:pt x="28" y="26"/>
                    </a:lnTo>
                    <a:lnTo>
                      <a:pt x="27" y="26"/>
                    </a:lnTo>
                    <a:lnTo>
                      <a:pt x="27" y="27"/>
                    </a:lnTo>
                    <a:lnTo>
                      <a:pt x="25" y="27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1" y="29"/>
                    </a:lnTo>
                    <a:lnTo>
                      <a:pt x="21" y="30"/>
                    </a:lnTo>
                    <a:lnTo>
                      <a:pt x="20" y="30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4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9" y="31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4" y="29"/>
                    </a:lnTo>
                    <a:lnTo>
                      <a:pt x="3" y="29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" name="Freeform 186"/>
              <p:cNvSpPr>
                <a:spLocks/>
              </p:cNvSpPr>
              <p:nvPr/>
            </p:nvSpPr>
            <p:spPr bwMode="auto">
              <a:xfrm>
                <a:off x="3398" y="1020"/>
                <a:ext cx="35" cy="43"/>
              </a:xfrm>
              <a:custGeom>
                <a:avLst/>
                <a:gdLst>
                  <a:gd name="T0" fmla="*/ 0 w 27"/>
                  <a:gd name="T1" fmla="*/ 125 h 32"/>
                  <a:gd name="T2" fmla="*/ 1 w 27"/>
                  <a:gd name="T3" fmla="*/ 105 h 32"/>
                  <a:gd name="T4" fmla="*/ 13 w 27"/>
                  <a:gd name="T5" fmla="*/ 87 h 32"/>
                  <a:gd name="T6" fmla="*/ 17 w 27"/>
                  <a:gd name="T7" fmla="*/ 73 h 32"/>
                  <a:gd name="T8" fmla="*/ 17 w 27"/>
                  <a:gd name="T9" fmla="*/ 65 h 32"/>
                  <a:gd name="T10" fmla="*/ 29 w 27"/>
                  <a:gd name="T11" fmla="*/ 48 h 32"/>
                  <a:gd name="T12" fmla="*/ 35 w 27"/>
                  <a:gd name="T13" fmla="*/ 48 h 32"/>
                  <a:gd name="T14" fmla="*/ 38 w 27"/>
                  <a:gd name="T15" fmla="*/ 40 h 32"/>
                  <a:gd name="T16" fmla="*/ 49 w 27"/>
                  <a:gd name="T17" fmla="*/ 30 h 32"/>
                  <a:gd name="T18" fmla="*/ 51 w 27"/>
                  <a:gd name="T19" fmla="*/ 22 h 32"/>
                  <a:gd name="T20" fmla="*/ 64 w 27"/>
                  <a:gd name="T21" fmla="*/ 12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2 h 32"/>
                  <a:gd name="T34" fmla="*/ 115 w 27"/>
                  <a:gd name="T35" fmla="*/ 30 h 32"/>
                  <a:gd name="T36" fmla="*/ 126 w 27"/>
                  <a:gd name="T37" fmla="*/ 48 h 32"/>
                  <a:gd name="T38" fmla="*/ 126 w 27"/>
                  <a:gd name="T39" fmla="*/ 65 h 32"/>
                  <a:gd name="T40" fmla="*/ 115 w 27"/>
                  <a:gd name="T41" fmla="*/ 85 h 32"/>
                  <a:gd name="T42" fmla="*/ 113 w 27"/>
                  <a:gd name="T43" fmla="*/ 98 h 32"/>
                  <a:gd name="T44" fmla="*/ 113 w 27"/>
                  <a:gd name="T45" fmla="*/ 114 h 32"/>
                  <a:gd name="T46" fmla="*/ 108 w 27"/>
                  <a:gd name="T47" fmla="*/ 132 h 32"/>
                  <a:gd name="T48" fmla="*/ 96 w 27"/>
                  <a:gd name="T49" fmla="*/ 141 h 32"/>
                  <a:gd name="T50" fmla="*/ 86 w 27"/>
                  <a:gd name="T51" fmla="*/ 153 h 32"/>
                  <a:gd name="T52" fmla="*/ 83 w 27"/>
                  <a:gd name="T53" fmla="*/ 168 h 32"/>
                  <a:gd name="T54" fmla="*/ 66 w 27"/>
                  <a:gd name="T55" fmla="*/ 183 h 32"/>
                  <a:gd name="T56" fmla="*/ 64 w 27"/>
                  <a:gd name="T57" fmla="*/ 183 h 32"/>
                  <a:gd name="T58" fmla="*/ 49 w 27"/>
                  <a:gd name="T59" fmla="*/ 189 h 32"/>
                  <a:gd name="T60" fmla="*/ 38 w 27"/>
                  <a:gd name="T61" fmla="*/ 189 h 32"/>
                  <a:gd name="T62" fmla="*/ 35 w 27"/>
                  <a:gd name="T63" fmla="*/ 189 h 32"/>
                  <a:gd name="T64" fmla="*/ 29 w 27"/>
                  <a:gd name="T65" fmla="*/ 189 h 32"/>
                  <a:gd name="T66" fmla="*/ 17 w 27"/>
                  <a:gd name="T67" fmla="*/ 183 h 32"/>
                  <a:gd name="T68" fmla="*/ 13 w 27"/>
                  <a:gd name="T69" fmla="*/ 169 h 32"/>
                  <a:gd name="T70" fmla="*/ 1 w 27"/>
                  <a:gd name="T71" fmla="*/ 168 h 32"/>
                  <a:gd name="T72" fmla="*/ 1 w 27"/>
                  <a:gd name="T73" fmla="*/ 153 h 32"/>
                  <a:gd name="T74" fmla="*/ 1 w 27"/>
                  <a:gd name="T75" fmla="*/ 151 h 32"/>
                  <a:gd name="T76" fmla="*/ 1 w 27"/>
                  <a:gd name="T77" fmla="*/ 151 h 32"/>
                  <a:gd name="T78" fmla="*/ 0 w 27"/>
                  <a:gd name="T79" fmla="*/ 141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" name="Freeform 187"/>
              <p:cNvSpPr>
                <a:spLocks/>
              </p:cNvSpPr>
              <p:nvPr/>
            </p:nvSpPr>
            <p:spPr bwMode="auto">
              <a:xfrm>
                <a:off x="3398" y="1063"/>
                <a:ext cx="35" cy="41"/>
              </a:xfrm>
              <a:custGeom>
                <a:avLst/>
                <a:gdLst>
                  <a:gd name="T0" fmla="*/ 0 w 27"/>
                  <a:gd name="T1" fmla="*/ 95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9 h 32"/>
                  <a:gd name="T8" fmla="*/ 17 w 27"/>
                  <a:gd name="T9" fmla="*/ 46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8 h 32"/>
                  <a:gd name="T16" fmla="*/ 49 w 27"/>
                  <a:gd name="T17" fmla="*/ 17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8 h 32"/>
                  <a:gd name="T36" fmla="*/ 126 w 27"/>
                  <a:gd name="T37" fmla="*/ 31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6 h 32"/>
                  <a:gd name="T44" fmla="*/ 113 w 27"/>
                  <a:gd name="T45" fmla="*/ 88 h 32"/>
                  <a:gd name="T46" fmla="*/ 108 w 27"/>
                  <a:gd name="T47" fmla="*/ 99 h 32"/>
                  <a:gd name="T48" fmla="*/ 96 w 27"/>
                  <a:gd name="T49" fmla="*/ 106 h 32"/>
                  <a:gd name="T50" fmla="*/ 86 w 27"/>
                  <a:gd name="T51" fmla="*/ 122 h 32"/>
                  <a:gd name="T52" fmla="*/ 83 w 27"/>
                  <a:gd name="T53" fmla="*/ 124 h 32"/>
                  <a:gd name="T54" fmla="*/ 66 w 27"/>
                  <a:gd name="T55" fmla="*/ 133 h 32"/>
                  <a:gd name="T56" fmla="*/ 64 w 27"/>
                  <a:gd name="T57" fmla="*/ 136 h 32"/>
                  <a:gd name="T58" fmla="*/ 49 w 27"/>
                  <a:gd name="T59" fmla="*/ 136 h 32"/>
                  <a:gd name="T60" fmla="*/ 38 w 27"/>
                  <a:gd name="T61" fmla="*/ 142 h 32"/>
                  <a:gd name="T62" fmla="*/ 35 w 27"/>
                  <a:gd name="T63" fmla="*/ 136 h 32"/>
                  <a:gd name="T64" fmla="*/ 29 w 27"/>
                  <a:gd name="T65" fmla="*/ 136 h 32"/>
                  <a:gd name="T66" fmla="*/ 17 w 27"/>
                  <a:gd name="T67" fmla="*/ 136 h 32"/>
                  <a:gd name="T68" fmla="*/ 13 w 27"/>
                  <a:gd name="T69" fmla="*/ 133 h 32"/>
                  <a:gd name="T70" fmla="*/ 1 w 27"/>
                  <a:gd name="T71" fmla="*/ 124 h 32"/>
                  <a:gd name="T72" fmla="*/ 1 w 27"/>
                  <a:gd name="T73" fmla="*/ 122 h 32"/>
                  <a:gd name="T74" fmla="*/ 1 w 27"/>
                  <a:gd name="T75" fmla="*/ 111 h 32"/>
                  <a:gd name="T76" fmla="*/ 1 w 27"/>
                  <a:gd name="T77" fmla="*/ 106 h 32"/>
                  <a:gd name="T78" fmla="*/ 0 w 27"/>
                  <a:gd name="T79" fmla="*/ 99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7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Freeform 188"/>
              <p:cNvSpPr>
                <a:spLocks/>
              </p:cNvSpPr>
              <p:nvPr/>
            </p:nvSpPr>
            <p:spPr bwMode="auto">
              <a:xfrm>
                <a:off x="3398" y="1104"/>
                <a:ext cx="35" cy="41"/>
              </a:xfrm>
              <a:custGeom>
                <a:avLst/>
                <a:gdLst>
                  <a:gd name="T0" fmla="*/ 0 w 27"/>
                  <a:gd name="T1" fmla="*/ 115 h 31"/>
                  <a:gd name="T2" fmla="*/ 1 w 27"/>
                  <a:gd name="T3" fmla="*/ 102 h 31"/>
                  <a:gd name="T4" fmla="*/ 13 w 27"/>
                  <a:gd name="T5" fmla="*/ 77 h 31"/>
                  <a:gd name="T6" fmla="*/ 17 w 27"/>
                  <a:gd name="T7" fmla="*/ 65 h 31"/>
                  <a:gd name="T8" fmla="*/ 17 w 27"/>
                  <a:gd name="T9" fmla="*/ 50 h 31"/>
                  <a:gd name="T10" fmla="*/ 29 w 27"/>
                  <a:gd name="T11" fmla="*/ 49 h 31"/>
                  <a:gd name="T12" fmla="*/ 35 w 27"/>
                  <a:gd name="T13" fmla="*/ 37 h 31"/>
                  <a:gd name="T14" fmla="*/ 38 w 27"/>
                  <a:gd name="T15" fmla="*/ 34 h 31"/>
                  <a:gd name="T16" fmla="*/ 49 w 27"/>
                  <a:gd name="T17" fmla="*/ 28 h 31"/>
                  <a:gd name="T18" fmla="*/ 51 w 27"/>
                  <a:gd name="T19" fmla="*/ 16 h 31"/>
                  <a:gd name="T20" fmla="*/ 64 w 27"/>
                  <a:gd name="T21" fmla="*/ 12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2 h 31"/>
                  <a:gd name="T32" fmla="*/ 113 w 27"/>
                  <a:gd name="T33" fmla="*/ 16 h 31"/>
                  <a:gd name="T34" fmla="*/ 115 w 27"/>
                  <a:gd name="T35" fmla="*/ 28 h 31"/>
                  <a:gd name="T36" fmla="*/ 126 w 27"/>
                  <a:gd name="T37" fmla="*/ 37 h 31"/>
                  <a:gd name="T38" fmla="*/ 126 w 27"/>
                  <a:gd name="T39" fmla="*/ 50 h 31"/>
                  <a:gd name="T40" fmla="*/ 115 w 27"/>
                  <a:gd name="T41" fmla="*/ 66 h 31"/>
                  <a:gd name="T42" fmla="*/ 113 w 27"/>
                  <a:gd name="T43" fmla="*/ 87 h 31"/>
                  <a:gd name="T44" fmla="*/ 113 w 27"/>
                  <a:gd name="T45" fmla="*/ 104 h 31"/>
                  <a:gd name="T46" fmla="*/ 108 w 27"/>
                  <a:gd name="T47" fmla="*/ 115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2 h 31"/>
                  <a:gd name="T54" fmla="*/ 66 w 27"/>
                  <a:gd name="T55" fmla="*/ 163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3 h 31"/>
                  <a:gd name="T68" fmla="*/ 13 w 27"/>
                  <a:gd name="T69" fmla="*/ 163 h 31"/>
                  <a:gd name="T70" fmla="*/ 1 w 27"/>
                  <a:gd name="T71" fmla="*/ 145 h 31"/>
                  <a:gd name="T72" fmla="*/ 1 w 27"/>
                  <a:gd name="T73" fmla="*/ 138 h 31"/>
                  <a:gd name="T74" fmla="*/ 1 w 27"/>
                  <a:gd name="T75" fmla="*/ 138 h 31"/>
                  <a:gd name="T76" fmla="*/ 1 w 27"/>
                  <a:gd name="T77" fmla="*/ 130 h 31"/>
                  <a:gd name="T78" fmla="*/ 0 w 27"/>
                  <a:gd name="T79" fmla="*/ 123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2"/>
                    </a:lnTo>
                    <a:lnTo>
                      <a:pt x="24" y="2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7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0"/>
                    </a:lnTo>
                    <a:lnTo>
                      <a:pt x="22" y="22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6"/>
                    </a:lnTo>
                    <a:lnTo>
                      <a:pt x="17" y="27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0"/>
                    </a:lnTo>
                    <a:lnTo>
                      <a:pt x="13" y="30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3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" name="Freeform 189"/>
              <p:cNvSpPr>
                <a:spLocks/>
              </p:cNvSpPr>
              <p:nvPr/>
            </p:nvSpPr>
            <p:spPr bwMode="auto">
              <a:xfrm>
                <a:off x="3398" y="1145"/>
                <a:ext cx="35" cy="42"/>
              </a:xfrm>
              <a:custGeom>
                <a:avLst/>
                <a:gdLst>
                  <a:gd name="T0" fmla="*/ 0 w 27"/>
                  <a:gd name="T1" fmla="*/ 95 h 33"/>
                  <a:gd name="T2" fmla="*/ 1 w 27"/>
                  <a:gd name="T3" fmla="*/ 81 h 33"/>
                  <a:gd name="T4" fmla="*/ 13 w 27"/>
                  <a:gd name="T5" fmla="*/ 66 h 33"/>
                  <a:gd name="T6" fmla="*/ 17 w 27"/>
                  <a:gd name="T7" fmla="*/ 59 h 33"/>
                  <a:gd name="T8" fmla="*/ 17 w 27"/>
                  <a:gd name="T9" fmla="*/ 46 h 33"/>
                  <a:gd name="T10" fmla="*/ 29 w 27"/>
                  <a:gd name="T11" fmla="*/ 37 h 33"/>
                  <a:gd name="T12" fmla="*/ 35 w 27"/>
                  <a:gd name="T13" fmla="*/ 29 h 33"/>
                  <a:gd name="T14" fmla="*/ 38 w 27"/>
                  <a:gd name="T15" fmla="*/ 29 h 33"/>
                  <a:gd name="T16" fmla="*/ 49 w 27"/>
                  <a:gd name="T17" fmla="*/ 22 h 33"/>
                  <a:gd name="T18" fmla="*/ 51 w 27"/>
                  <a:gd name="T19" fmla="*/ 13 h 33"/>
                  <a:gd name="T20" fmla="*/ 64 w 27"/>
                  <a:gd name="T21" fmla="*/ 13 h 33"/>
                  <a:gd name="T22" fmla="*/ 66 w 27"/>
                  <a:gd name="T23" fmla="*/ 10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0 h 33"/>
                  <a:gd name="T32" fmla="*/ 113 w 27"/>
                  <a:gd name="T33" fmla="*/ 13 h 33"/>
                  <a:gd name="T34" fmla="*/ 115 w 27"/>
                  <a:gd name="T35" fmla="*/ 28 h 33"/>
                  <a:gd name="T36" fmla="*/ 126 w 27"/>
                  <a:gd name="T37" fmla="*/ 37 h 33"/>
                  <a:gd name="T38" fmla="*/ 126 w 27"/>
                  <a:gd name="T39" fmla="*/ 50 h 33"/>
                  <a:gd name="T40" fmla="*/ 115 w 27"/>
                  <a:gd name="T41" fmla="*/ 60 h 33"/>
                  <a:gd name="T42" fmla="*/ 113 w 27"/>
                  <a:gd name="T43" fmla="*/ 75 h 33"/>
                  <a:gd name="T44" fmla="*/ 113 w 27"/>
                  <a:gd name="T45" fmla="*/ 84 h 33"/>
                  <a:gd name="T46" fmla="*/ 108 w 27"/>
                  <a:gd name="T47" fmla="*/ 97 h 33"/>
                  <a:gd name="T48" fmla="*/ 96 w 27"/>
                  <a:gd name="T49" fmla="*/ 103 h 33"/>
                  <a:gd name="T50" fmla="*/ 86 w 27"/>
                  <a:gd name="T51" fmla="*/ 113 h 33"/>
                  <a:gd name="T52" fmla="*/ 83 w 27"/>
                  <a:gd name="T53" fmla="*/ 123 h 33"/>
                  <a:gd name="T54" fmla="*/ 66 w 27"/>
                  <a:gd name="T55" fmla="*/ 126 h 33"/>
                  <a:gd name="T56" fmla="*/ 64 w 27"/>
                  <a:gd name="T57" fmla="*/ 131 h 33"/>
                  <a:gd name="T58" fmla="*/ 49 w 27"/>
                  <a:gd name="T59" fmla="*/ 137 h 33"/>
                  <a:gd name="T60" fmla="*/ 38 w 27"/>
                  <a:gd name="T61" fmla="*/ 137 h 33"/>
                  <a:gd name="T62" fmla="*/ 35 w 27"/>
                  <a:gd name="T63" fmla="*/ 137 h 33"/>
                  <a:gd name="T64" fmla="*/ 29 w 27"/>
                  <a:gd name="T65" fmla="*/ 131 h 33"/>
                  <a:gd name="T66" fmla="*/ 17 w 27"/>
                  <a:gd name="T67" fmla="*/ 131 h 33"/>
                  <a:gd name="T68" fmla="*/ 13 w 27"/>
                  <a:gd name="T69" fmla="*/ 126 h 33"/>
                  <a:gd name="T70" fmla="*/ 1 w 27"/>
                  <a:gd name="T71" fmla="*/ 123 h 33"/>
                  <a:gd name="T72" fmla="*/ 1 w 27"/>
                  <a:gd name="T73" fmla="*/ 113 h 33"/>
                  <a:gd name="T74" fmla="*/ 1 w 27"/>
                  <a:gd name="T75" fmla="*/ 108 h 33"/>
                  <a:gd name="T76" fmla="*/ 1 w 27"/>
                  <a:gd name="T77" fmla="*/ 103 h 33"/>
                  <a:gd name="T78" fmla="*/ 0 w 27"/>
                  <a:gd name="T79" fmla="*/ 103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2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2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1" y="24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9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Freeform 190"/>
              <p:cNvSpPr>
                <a:spLocks/>
              </p:cNvSpPr>
              <p:nvPr/>
            </p:nvSpPr>
            <p:spPr bwMode="auto">
              <a:xfrm>
                <a:off x="3398" y="1187"/>
                <a:ext cx="35" cy="40"/>
              </a:xfrm>
              <a:custGeom>
                <a:avLst/>
                <a:gdLst>
                  <a:gd name="T0" fmla="*/ 0 w 27"/>
                  <a:gd name="T1" fmla="*/ 80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39 h 32"/>
                  <a:gd name="T10" fmla="*/ 29 w 27"/>
                  <a:gd name="T11" fmla="*/ 31 h 32"/>
                  <a:gd name="T12" fmla="*/ 35 w 27"/>
                  <a:gd name="T13" fmla="*/ 29 h 32"/>
                  <a:gd name="T14" fmla="*/ 38 w 27"/>
                  <a:gd name="T15" fmla="*/ 20 h 32"/>
                  <a:gd name="T16" fmla="*/ 49 w 27"/>
                  <a:gd name="T17" fmla="*/ 16 h 32"/>
                  <a:gd name="T18" fmla="*/ 51 w 27"/>
                  <a:gd name="T19" fmla="*/ 13 h 32"/>
                  <a:gd name="T20" fmla="*/ 64 w 27"/>
                  <a:gd name="T21" fmla="*/ 1 h 32"/>
                  <a:gd name="T22" fmla="*/ 66 w 27"/>
                  <a:gd name="T23" fmla="*/ 0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0 h 32"/>
                  <a:gd name="T30" fmla="*/ 108 w 27"/>
                  <a:gd name="T31" fmla="*/ 1 h 32"/>
                  <a:gd name="T32" fmla="*/ 113 w 27"/>
                  <a:gd name="T33" fmla="*/ 13 h 32"/>
                  <a:gd name="T34" fmla="*/ 115 w 27"/>
                  <a:gd name="T35" fmla="*/ 20 h 32"/>
                  <a:gd name="T36" fmla="*/ 126 w 27"/>
                  <a:gd name="T37" fmla="*/ 29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4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4 h 32"/>
                  <a:gd name="T50" fmla="*/ 86 w 27"/>
                  <a:gd name="T51" fmla="*/ 106 h 32"/>
                  <a:gd name="T52" fmla="*/ 83 w 27"/>
                  <a:gd name="T53" fmla="*/ 108 h 32"/>
                  <a:gd name="T54" fmla="*/ 66 w 27"/>
                  <a:gd name="T55" fmla="*/ 110 h 32"/>
                  <a:gd name="T56" fmla="*/ 64 w 27"/>
                  <a:gd name="T57" fmla="*/ 119 h 32"/>
                  <a:gd name="T58" fmla="*/ 49 w 27"/>
                  <a:gd name="T59" fmla="*/ 119 h 32"/>
                  <a:gd name="T60" fmla="*/ 38 w 27"/>
                  <a:gd name="T61" fmla="*/ 124 h 32"/>
                  <a:gd name="T62" fmla="*/ 35 w 27"/>
                  <a:gd name="T63" fmla="*/ 119 h 32"/>
                  <a:gd name="T64" fmla="*/ 29 w 27"/>
                  <a:gd name="T65" fmla="*/ 119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6 h 32"/>
                  <a:gd name="T74" fmla="*/ 1 w 27"/>
                  <a:gd name="T75" fmla="*/ 95 h 32"/>
                  <a:gd name="T76" fmla="*/ 1 w 27"/>
                  <a:gd name="T77" fmla="*/ 94 h 32"/>
                  <a:gd name="T78" fmla="*/ 0 w 27"/>
                  <a:gd name="T79" fmla="*/ 8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Freeform 191"/>
              <p:cNvSpPr>
                <a:spLocks/>
              </p:cNvSpPr>
              <p:nvPr/>
            </p:nvSpPr>
            <p:spPr bwMode="auto">
              <a:xfrm>
                <a:off x="3398" y="1226"/>
                <a:ext cx="35" cy="42"/>
              </a:xfrm>
              <a:custGeom>
                <a:avLst/>
                <a:gdLst>
                  <a:gd name="T0" fmla="*/ 0 w 27"/>
                  <a:gd name="T1" fmla="*/ 114 h 32"/>
                  <a:gd name="T2" fmla="*/ 1 w 27"/>
                  <a:gd name="T3" fmla="*/ 97 h 32"/>
                  <a:gd name="T4" fmla="*/ 13 w 27"/>
                  <a:gd name="T5" fmla="*/ 77 h 32"/>
                  <a:gd name="T6" fmla="*/ 17 w 27"/>
                  <a:gd name="T7" fmla="*/ 64 h 32"/>
                  <a:gd name="T8" fmla="*/ 17 w 27"/>
                  <a:gd name="T9" fmla="*/ 55 h 32"/>
                  <a:gd name="T10" fmla="*/ 29 w 27"/>
                  <a:gd name="T11" fmla="*/ 50 h 32"/>
                  <a:gd name="T12" fmla="*/ 35 w 27"/>
                  <a:gd name="T13" fmla="*/ 42 h 32"/>
                  <a:gd name="T14" fmla="*/ 38 w 27"/>
                  <a:gd name="T15" fmla="*/ 37 h 32"/>
                  <a:gd name="T16" fmla="*/ 49 w 27"/>
                  <a:gd name="T17" fmla="*/ 28 h 32"/>
                  <a:gd name="T18" fmla="*/ 51 w 27"/>
                  <a:gd name="T19" fmla="*/ 21 h 32"/>
                  <a:gd name="T20" fmla="*/ 64 w 27"/>
                  <a:gd name="T21" fmla="*/ 16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21 h 32"/>
                  <a:gd name="T34" fmla="*/ 115 w 27"/>
                  <a:gd name="T35" fmla="*/ 28 h 32"/>
                  <a:gd name="T36" fmla="*/ 126 w 27"/>
                  <a:gd name="T37" fmla="*/ 42 h 32"/>
                  <a:gd name="T38" fmla="*/ 126 w 27"/>
                  <a:gd name="T39" fmla="*/ 55 h 32"/>
                  <a:gd name="T40" fmla="*/ 115 w 27"/>
                  <a:gd name="T41" fmla="*/ 72 h 32"/>
                  <a:gd name="T42" fmla="*/ 113 w 27"/>
                  <a:gd name="T43" fmla="*/ 95 h 32"/>
                  <a:gd name="T44" fmla="*/ 113 w 27"/>
                  <a:gd name="T45" fmla="*/ 97 h 32"/>
                  <a:gd name="T46" fmla="*/ 108 w 27"/>
                  <a:gd name="T47" fmla="*/ 114 h 32"/>
                  <a:gd name="T48" fmla="*/ 96 w 27"/>
                  <a:gd name="T49" fmla="*/ 127 h 32"/>
                  <a:gd name="T50" fmla="*/ 86 w 27"/>
                  <a:gd name="T51" fmla="*/ 137 h 32"/>
                  <a:gd name="T52" fmla="*/ 83 w 27"/>
                  <a:gd name="T53" fmla="*/ 150 h 32"/>
                  <a:gd name="T54" fmla="*/ 66 w 27"/>
                  <a:gd name="T55" fmla="*/ 160 h 32"/>
                  <a:gd name="T56" fmla="*/ 64 w 27"/>
                  <a:gd name="T57" fmla="*/ 164 h 32"/>
                  <a:gd name="T58" fmla="*/ 49 w 27"/>
                  <a:gd name="T59" fmla="*/ 164 h 32"/>
                  <a:gd name="T60" fmla="*/ 38 w 27"/>
                  <a:gd name="T61" fmla="*/ 164 h 32"/>
                  <a:gd name="T62" fmla="*/ 35 w 27"/>
                  <a:gd name="T63" fmla="*/ 164 h 32"/>
                  <a:gd name="T64" fmla="*/ 29 w 27"/>
                  <a:gd name="T65" fmla="*/ 164 h 32"/>
                  <a:gd name="T66" fmla="*/ 17 w 27"/>
                  <a:gd name="T67" fmla="*/ 160 h 32"/>
                  <a:gd name="T68" fmla="*/ 13 w 27"/>
                  <a:gd name="T69" fmla="*/ 150 h 32"/>
                  <a:gd name="T70" fmla="*/ 1 w 27"/>
                  <a:gd name="T71" fmla="*/ 144 h 32"/>
                  <a:gd name="T72" fmla="*/ 1 w 27"/>
                  <a:gd name="T73" fmla="*/ 137 h 32"/>
                  <a:gd name="T74" fmla="*/ 1 w 27"/>
                  <a:gd name="T75" fmla="*/ 137 h 32"/>
                  <a:gd name="T76" fmla="*/ 1 w 27"/>
                  <a:gd name="T77" fmla="*/ 127 h 32"/>
                  <a:gd name="T78" fmla="*/ 0 w 27"/>
                  <a:gd name="T79" fmla="*/ 125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10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20" y="27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Freeform 192"/>
              <p:cNvSpPr>
                <a:spLocks/>
              </p:cNvSpPr>
              <p:nvPr/>
            </p:nvSpPr>
            <p:spPr bwMode="auto">
              <a:xfrm>
                <a:off x="3398" y="1268"/>
                <a:ext cx="35" cy="43"/>
              </a:xfrm>
              <a:custGeom>
                <a:avLst/>
                <a:gdLst>
                  <a:gd name="T0" fmla="*/ 0 w 27"/>
                  <a:gd name="T1" fmla="*/ 102 h 33"/>
                  <a:gd name="T2" fmla="*/ 1 w 27"/>
                  <a:gd name="T3" fmla="*/ 86 h 33"/>
                  <a:gd name="T4" fmla="*/ 13 w 27"/>
                  <a:gd name="T5" fmla="*/ 78 h 33"/>
                  <a:gd name="T6" fmla="*/ 17 w 27"/>
                  <a:gd name="T7" fmla="*/ 65 h 33"/>
                  <a:gd name="T8" fmla="*/ 17 w 27"/>
                  <a:gd name="T9" fmla="*/ 50 h 33"/>
                  <a:gd name="T10" fmla="*/ 29 w 27"/>
                  <a:gd name="T11" fmla="*/ 46 h 33"/>
                  <a:gd name="T12" fmla="*/ 35 w 27"/>
                  <a:gd name="T13" fmla="*/ 35 h 33"/>
                  <a:gd name="T14" fmla="*/ 38 w 27"/>
                  <a:gd name="T15" fmla="*/ 29 h 33"/>
                  <a:gd name="T16" fmla="*/ 49 w 27"/>
                  <a:gd name="T17" fmla="*/ 21 h 33"/>
                  <a:gd name="T18" fmla="*/ 51 w 27"/>
                  <a:gd name="T19" fmla="*/ 16 h 33"/>
                  <a:gd name="T20" fmla="*/ 64 w 27"/>
                  <a:gd name="T21" fmla="*/ 12 h 33"/>
                  <a:gd name="T22" fmla="*/ 66 w 27"/>
                  <a:gd name="T23" fmla="*/ 12 h 33"/>
                  <a:gd name="T24" fmla="*/ 83 w 27"/>
                  <a:gd name="T25" fmla="*/ 0 h 33"/>
                  <a:gd name="T26" fmla="*/ 96 w 27"/>
                  <a:gd name="T27" fmla="*/ 0 h 33"/>
                  <a:gd name="T28" fmla="*/ 97 w 27"/>
                  <a:gd name="T29" fmla="*/ 0 h 33"/>
                  <a:gd name="T30" fmla="*/ 108 w 27"/>
                  <a:gd name="T31" fmla="*/ 12 h 33"/>
                  <a:gd name="T32" fmla="*/ 113 w 27"/>
                  <a:gd name="T33" fmla="*/ 16 h 33"/>
                  <a:gd name="T34" fmla="*/ 115 w 27"/>
                  <a:gd name="T35" fmla="*/ 29 h 33"/>
                  <a:gd name="T36" fmla="*/ 126 w 27"/>
                  <a:gd name="T37" fmla="*/ 46 h 33"/>
                  <a:gd name="T38" fmla="*/ 126 w 27"/>
                  <a:gd name="T39" fmla="*/ 51 h 33"/>
                  <a:gd name="T40" fmla="*/ 115 w 27"/>
                  <a:gd name="T41" fmla="*/ 66 h 33"/>
                  <a:gd name="T42" fmla="*/ 113 w 27"/>
                  <a:gd name="T43" fmla="*/ 85 h 33"/>
                  <a:gd name="T44" fmla="*/ 113 w 27"/>
                  <a:gd name="T45" fmla="*/ 96 h 33"/>
                  <a:gd name="T46" fmla="*/ 108 w 27"/>
                  <a:gd name="T47" fmla="*/ 112 h 33"/>
                  <a:gd name="T48" fmla="*/ 96 w 27"/>
                  <a:gd name="T49" fmla="*/ 116 h 33"/>
                  <a:gd name="T50" fmla="*/ 86 w 27"/>
                  <a:gd name="T51" fmla="*/ 133 h 33"/>
                  <a:gd name="T52" fmla="*/ 83 w 27"/>
                  <a:gd name="T53" fmla="*/ 134 h 33"/>
                  <a:gd name="T54" fmla="*/ 66 w 27"/>
                  <a:gd name="T55" fmla="*/ 146 h 33"/>
                  <a:gd name="T56" fmla="*/ 64 w 27"/>
                  <a:gd name="T57" fmla="*/ 151 h 33"/>
                  <a:gd name="T58" fmla="*/ 49 w 27"/>
                  <a:gd name="T59" fmla="*/ 162 h 33"/>
                  <a:gd name="T60" fmla="*/ 38 w 27"/>
                  <a:gd name="T61" fmla="*/ 162 h 33"/>
                  <a:gd name="T62" fmla="*/ 35 w 27"/>
                  <a:gd name="T63" fmla="*/ 162 h 33"/>
                  <a:gd name="T64" fmla="*/ 29 w 27"/>
                  <a:gd name="T65" fmla="*/ 151 h 33"/>
                  <a:gd name="T66" fmla="*/ 17 w 27"/>
                  <a:gd name="T67" fmla="*/ 151 h 33"/>
                  <a:gd name="T68" fmla="*/ 13 w 27"/>
                  <a:gd name="T69" fmla="*/ 146 h 33"/>
                  <a:gd name="T70" fmla="*/ 1 w 27"/>
                  <a:gd name="T71" fmla="*/ 134 h 33"/>
                  <a:gd name="T72" fmla="*/ 1 w 27"/>
                  <a:gd name="T73" fmla="*/ 133 h 33"/>
                  <a:gd name="T74" fmla="*/ 1 w 27"/>
                  <a:gd name="T75" fmla="*/ 125 h 33"/>
                  <a:gd name="T76" fmla="*/ 1 w 27"/>
                  <a:gd name="T77" fmla="*/ 116 h 33"/>
                  <a:gd name="T78" fmla="*/ 0 w 27"/>
                  <a:gd name="T79" fmla="*/ 116 h 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3">
                    <a:moveTo>
                      <a:pt x="0" y="23"/>
                    </a:move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3"/>
                    </a:lnTo>
                    <a:lnTo>
                      <a:pt x="25" y="4"/>
                    </a:lnTo>
                    <a:lnTo>
                      <a:pt x="25" y="6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5" y="14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4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2" y="23"/>
                    </a:lnTo>
                    <a:lnTo>
                      <a:pt x="21" y="23"/>
                    </a:lnTo>
                    <a:lnTo>
                      <a:pt x="20" y="24"/>
                    </a:lnTo>
                    <a:lnTo>
                      <a:pt x="20" y="26"/>
                    </a:lnTo>
                    <a:lnTo>
                      <a:pt x="18" y="27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3" y="31"/>
                    </a:lnTo>
                    <a:lnTo>
                      <a:pt x="11" y="33"/>
                    </a:lnTo>
                    <a:lnTo>
                      <a:pt x="10" y="33"/>
                    </a:lnTo>
                    <a:lnTo>
                      <a:pt x="8" y="33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1" y="28"/>
                    </a:lnTo>
                    <a:lnTo>
                      <a:pt x="1" y="27"/>
                    </a:lnTo>
                    <a:lnTo>
                      <a:pt x="1" y="26"/>
                    </a:lnTo>
                    <a:lnTo>
                      <a:pt x="1" y="24"/>
                    </a:lnTo>
                    <a:lnTo>
                      <a:pt x="0" y="2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Freeform 193"/>
              <p:cNvSpPr>
                <a:spLocks/>
              </p:cNvSpPr>
              <p:nvPr/>
            </p:nvSpPr>
            <p:spPr bwMode="auto">
              <a:xfrm>
                <a:off x="3398" y="1311"/>
                <a:ext cx="35" cy="41"/>
              </a:xfrm>
              <a:custGeom>
                <a:avLst/>
                <a:gdLst>
                  <a:gd name="T0" fmla="*/ 0 w 27"/>
                  <a:gd name="T1" fmla="*/ 114 h 31"/>
                  <a:gd name="T2" fmla="*/ 1 w 27"/>
                  <a:gd name="T3" fmla="*/ 98 h 31"/>
                  <a:gd name="T4" fmla="*/ 13 w 27"/>
                  <a:gd name="T5" fmla="*/ 79 h 31"/>
                  <a:gd name="T6" fmla="*/ 17 w 27"/>
                  <a:gd name="T7" fmla="*/ 65 h 31"/>
                  <a:gd name="T8" fmla="*/ 17 w 27"/>
                  <a:gd name="T9" fmla="*/ 49 h 31"/>
                  <a:gd name="T10" fmla="*/ 29 w 27"/>
                  <a:gd name="T11" fmla="*/ 45 h 31"/>
                  <a:gd name="T12" fmla="*/ 35 w 27"/>
                  <a:gd name="T13" fmla="*/ 37 h 31"/>
                  <a:gd name="T14" fmla="*/ 38 w 27"/>
                  <a:gd name="T15" fmla="*/ 28 h 31"/>
                  <a:gd name="T16" fmla="*/ 49 w 27"/>
                  <a:gd name="T17" fmla="*/ 21 h 31"/>
                  <a:gd name="T18" fmla="*/ 51 w 27"/>
                  <a:gd name="T19" fmla="*/ 12 h 31"/>
                  <a:gd name="T20" fmla="*/ 64 w 27"/>
                  <a:gd name="T21" fmla="*/ 1 h 31"/>
                  <a:gd name="T22" fmla="*/ 66 w 27"/>
                  <a:gd name="T23" fmla="*/ 0 h 31"/>
                  <a:gd name="T24" fmla="*/ 83 w 27"/>
                  <a:gd name="T25" fmla="*/ 0 h 31"/>
                  <a:gd name="T26" fmla="*/ 96 w 27"/>
                  <a:gd name="T27" fmla="*/ 0 h 31"/>
                  <a:gd name="T28" fmla="*/ 97 w 27"/>
                  <a:gd name="T29" fmla="*/ 0 h 31"/>
                  <a:gd name="T30" fmla="*/ 108 w 27"/>
                  <a:gd name="T31" fmla="*/ 1 h 31"/>
                  <a:gd name="T32" fmla="*/ 113 w 27"/>
                  <a:gd name="T33" fmla="*/ 12 h 31"/>
                  <a:gd name="T34" fmla="*/ 115 w 27"/>
                  <a:gd name="T35" fmla="*/ 21 h 31"/>
                  <a:gd name="T36" fmla="*/ 126 w 27"/>
                  <a:gd name="T37" fmla="*/ 37 h 31"/>
                  <a:gd name="T38" fmla="*/ 126 w 27"/>
                  <a:gd name="T39" fmla="*/ 49 h 31"/>
                  <a:gd name="T40" fmla="*/ 115 w 27"/>
                  <a:gd name="T41" fmla="*/ 77 h 31"/>
                  <a:gd name="T42" fmla="*/ 113 w 27"/>
                  <a:gd name="T43" fmla="*/ 86 h 31"/>
                  <a:gd name="T44" fmla="*/ 113 w 27"/>
                  <a:gd name="T45" fmla="*/ 102 h 31"/>
                  <a:gd name="T46" fmla="*/ 108 w 27"/>
                  <a:gd name="T47" fmla="*/ 114 h 31"/>
                  <a:gd name="T48" fmla="*/ 96 w 27"/>
                  <a:gd name="T49" fmla="*/ 130 h 31"/>
                  <a:gd name="T50" fmla="*/ 86 w 27"/>
                  <a:gd name="T51" fmla="*/ 138 h 31"/>
                  <a:gd name="T52" fmla="*/ 83 w 27"/>
                  <a:gd name="T53" fmla="*/ 151 h 31"/>
                  <a:gd name="T54" fmla="*/ 66 w 27"/>
                  <a:gd name="T55" fmla="*/ 152 h 31"/>
                  <a:gd name="T56" fmla="*/ 64 w 27"/>
                  <a:gd name="T57" fmla="*/ 164 h 31"/>
                  <a:gd name="T58" fmla="*/ 49 w 27"/>
                  <a:gd name="T59" fmla="*/ 164 h 31"/>
                  <a:gd name="T60" fmla="*/ 38 w 27"/>
                  <a:gd name="T61" fmla="*/ 164 h 31"/>
                  <a:gd name="T62" fmla="*/ 35 w 27"/>
                  <a:gd name="T63" fmla="*/ 164 h 31"/>
                  <a:gd name="T64" fmla="*/ 29 w 27"/>
                  <a:gd name="T65" fmla="*/ 164 h 31"/>
                  <a:gd name="T66" fmla="*/ 17 w 27"/>
                  <a:gd name="T67" fmla="*/ 164 h 31"/>
                  <a:gd name="T68" fmla="*/ 13 w 27"/>
                  <a:gd name="T69" fmla="*/ 152 h 31"/>
                  <a:gd name="T70" fmla="*/ 1 w 27"/>
                  <a:gd name="T71" fmla="*/ 151 h 31"/>
                  <a:gd name="T72" fmla="*/ 1 w 27"/>
                  <a:gd name="T73" fmla="*/ 138 h 31"/>
                  <a:gd name="T74" fmla="*/ 1 w 27"/>
                  <a:gd name="T75" fmla="*/ 135 h 31"/>
                  <a:gd name="T76" fmla="*/ 1 w 27"/>
                  <a:gd name="T77" fmla="*/ 130 h 31"/>
                  <a:gd name="T78" fmla="*/ 0 w 27"/>
                  <a:gd name="T79" fmla="*/ 115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1">
                    <a:moveTo>
                      <a:pt x="0" y="22"/>
                    </a:moveTo>
                    <a:lnTo>
                      <a:pt x="0" y="21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9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6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1" y="31"/>
                    </a:lnTo>
                    <a:lnTo>
                      <a:pt x="10" y="31"/>
                    </a:lnTo>
                    <a:lnTo>
                      <a:pt x="8" y="31"/>
                    </a:lnTo>
                    <a:lnTo>
                      <a:pt x="7" y="31"/>
                    </a:lnTo>
                    <a:lnTo>
                      <a:pt x="6" y="31"/>
                    </a:lnTo>
                    <a:lnTo>
                      <a:pt x="4" y="31"/>
                    </a:lnTo>
                    <a:lnTo>
                      <a:pt x="3" y="29"/>
                    </a:lnTo>
                    <a:lnTo>
                      <a:pt x="3" y="28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Freeform 194"/>
              <p:cNvSpPr>
                <a:spLocks/>
              </p:cNvSpPr>
              <p:nvPr/>
            </p:nvSpPr>
            <p:spPr bwMode="auto">
              <a:xfrm>
                <a:off x="3398" y="1352"/>
                <a:ext cx="35" cy="40"/>
              </a:xfrm>
              <a:custGeom>
                <a:avLst/>
                <a:gdLst>
                  <a:gd name="T0" fmla="*/ 0 w 27"/>
                  <a:gd name="T1" fmla="*/ 86 h 32"/>
                  <a:gd name="T2" fmla="*/ 1 w 27"/>
                  <a:gd name="T3" fmla="*/ 70 h 32"/>
                  <a:gd name="T4" fmla="*/ 13 w 27"/>
                  <a:gd name="T5" fmla="*/ 60 h 32"/>
                  <a:gd name="T6" fmla="*/ 17 w 27"/>
                  <a:gd name="T7" fmla="*/ 48 h 32"/>
                  <a:gd name="T8" fmla="*/ 17 w 27"/>
                  <a:gd name="T9" fmla="*/ 45 h 32"/>
                  <a:gd name="T10" fmla="*/ 29 w 27"/>
                  <a:gd name="T11" fmla="*/ 36 h 32"/>
                  <a:gd name="T12" fmla="*/ 35 w 27"/>
                  <a:gd name="T13" fmla="*/ 31 h 32"/>
                  <a:gd name="T14" fmla="*/ 38 w 27"/>
                  <a:gd name="T15" fmla="*/ 29 h 32"/>
                  <a:gd name="T16" fmla="*/ 49 w 27"/>
                  <a:gd name="T17" fmla="*/ 20 h 32"/>
                  <a:gd name="T18" fmla="*/ 51 w 27"/>
                  <a:gd name="T19" fmla="*/ 16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1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6 h 32"/>
                  <a:gd name="T34" fmla="*/ 115 w 27"/>
                  <a:gd name="T35" fmla="*/ 20 h 32"/>
                  <a:gd name="T36" fmla="*/ 126 w 27"/>
                  <a:gd name="T37" fmla="*/ 31 h 32"/>
                  <a:gd name="T38" fmla="*/ 126 w 27"/>
                  <a:gd name="T39" fmla="*/ 45 h 32"/>
                  <a:gd name="T40" fmla="*/ 115 w 27"/>
                  <a:gd name="T41" fmla="*/ 56 h 32"/>
                  <a:gd name="T42" fmla="*/ 113 w 27"/>
                  <a:gd name="T43" fmla="*/ 61 h 32"/>
                  <a:gd name="T44" fmla="*/ 113 w 27"/>
                  <a:gd name="T45" fmla="*/ 75 h 32"/>
                  <a:gd name="T46" fmla="*/ 108 w 27"/>
                  <a:gd name="T47" fmla="*/ 86 h 32"/>
                  <a:gd name="T48" fmla="*/ 96 w 27"/>
                  <a:gd name="T49" fmla="*/ 95 h 32"/>
                  <a:gd name="T50" fmla="*/ 86 w 27"/>
                  <a:gd name="T51" fmla="*/ 100 h 32"/>
                  <a:gd name="T52" fmla="*/ 83 w 27"/>
                  <a:gd name="T53" fmla="*/ 110 h 32"/>
                  <a:gd name="T54" fmla="*/ 66 w 27"/>
                  <a:gd name="T55" fmla="*/ 119 h 32"/>
                  <a:gd name="T56" fmla="*/ 64 w 27"/>
                  <a:gd name="T57" fmla="*/ 124 h 32"/>
                  <a:gd name="T58" fmla="*/ 49 w 27"/>
                  <a:gd name="T59" fmla="*/ 124 h 32"/>
                  <a:gd name="T60" fmla="*/ 38 w 27"/>
                  <a:gd name="T61" fmla="*/ 124 h 32"/>
                  <a:gd name="T62" fmla="*/ 35 w 27"/>
                  <a:gd name="T63" fmla="*/ 124 h 32"/>
                  <a:gd name="T64" fmla="*/ 29 w 27"/>
                  <a:gd name="T65" fmla="*/ 124 h 32"/>
                  <a:gd name="T66" fmla="*/ 17 w 27"/>
                  <a:gd name="T67" fmla="*/ 119 h 32"/>
                  <a:gd name="T68" fmla="*/ 13 w 27"/>
                  <a:gd name="T69" fmla="*/ 110 h 32"/>
                  <a:gd name="T70" fmla="*/ 1 w 27"/>
                  <a:gd name="T71" fmla="*/ 108 h 32"/>
                  <a:gd name="T72" fmla="*/ 1 w 27"/>
                  <a:gd name="T73" fmla="*/ 100 h 32"/>
                  <a:gd name="T74" fmla="*/ 1 w 27"/>
                  <a:gd name="T75" fmla="*/ 95 h 32"/>
                  <a:gd name="T76" fmla="*/ 1 w 27"/>
                  <a:gd name="T77" fmla="*/ 95 h 32"/>
                  <a:gd name="T78" fmla="*/ 0 w 27"/>
                  <a:gd name="T79" fmla="*/ 94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" name="Freeform 195"/>
              <p:cNvSpPr>
                <a:spLocks/>
              </p:cNvSpPr>
              <p:nvPr/>
            </p:nvSpPr>
            <p:spPr bwMode="auto">
              <a:xfrm>
                <a:off x="3400" y="1390"/>
                <a:ext cx="33" cy="43"/>
              </a:xfrm>
              <a:custGeom>
                <a:avLst/>
                <a:gdLst>
                  <a:gd name="T0" fmla="*/ 0 w 26"/>
                  <a:gd name="T1" fmla="*/ 125 h 32"/>
                  <a:gd name="T2" fmla="*/ 0 w 26"/>
                  <a:gd name="T3" fmla="*/ 105 h 32"/>
                  <a:gd name="T4" fmla="*/ 10 w 26"/>
                  <a:gd name="T5" fmla="*/ 87 h 32"/>
                  <a:gd name="T6" fmla="*/ 13 w 26"/>
                  <a:gd name="T7" fmla="*/ 73 h 32"/>
                  <a:gd name="T8" fmla="*/ 22 w 26"/>
                  <a:gd name="T9" fmla="*/ 54 h 32"/>
                  <a:gd name="T10" fmla="*/ 22 w 26"/>
                  <a:gd name="T11" fmla="*/ 48 h 32"/>
                  <a:gd name="T12" fmla="*/ 28 w 26"/>
                  <a:gd name="T13" fmla="*/ 40 h 32"/>
                  <a:gd name="T14" fmla="*/ 29 w 26"/>
                  <a:gd name="T15" fmla="*/ 30 h 32"/>
                  <a:gd name="T16" fmla="*/ 37 w 26"/>
                  <a:gd name="T17" fmla="*/ 22 h 32"/>
                  <a:gd name="T18" fmla="*/ 46 w 26"/>
                  <a:gd name="T19" fmla="*/ 12 h 32"/>
                  <a:gd name="T20" fmla="*/ 48 w 26"/>
                  <a:gd name="T21" fmla="*/ 1 h 32"/>
                  <a:gd name="T22" fmla="*/ 60 w 26"/>
                  <a:gd name="T23" fmla="*/ 0 h 32"/>
                  <a:gd name="T24" fmla="*/ 66 w 26"/>
                  <a:gd name="T25" fmla="*/ 0 h 32"/>
                  <a:gd name="T26" fmla="*/ 77 w 26"/>
                  <a:gd name="T27" fmla="*/ 0 h 32"/>
                  <a:gd name="T28" fmla="*/ 84 w 26"/>
                  <a:gd name="T29" fmla="*/ 0 h 32"/>
                  <a:gd name="T30" fmla="*/ 96 w 26"/>
                  <a:gd name="T31" fmla="*/ 1 h 32"/>
                  <a:gd name="T32" fmla="*/ 98 w 26"/>
                  <a:gd name="T33" fmla="*/ 12 h 32"/>
                  <a:gd name="T34" fmla="*/ 98 w 26"/>
                  <a:gd name="T35" fmla="*/ 30 h 32"/>
                  <a:gd name="T36" fmla="*/ 108 w 26"/>
                  <a:gd name="T37" fmla="*/ 40 h 32"/>
                  <a:gd name="T38" fmla="*/ 108 w 26"/>
                  <a:gd name="T39" fmla="*/ 65 h 32"/>
                  <a:gd name="T40" fmla="*/ 98 w 26"/>
                  <a:gd name="T41" fmla="*/ 85 h 32"/>
                  <a:gd name="T42" fmla="*/ 98 w 26"/>
                  <a:gd name="T43" fmla="*/ 98 h 32"/>
                  <a:gd name="T44" fmla="*/ 96 w 26"/>
                  <a:gd name="T45" fmla="*/ 114 h 32"/>
                  <a:gd name="T46" fmla="*/ 89 w 26"/>
                  <a:gd name="T47" fmla="*/ 132 h 32"/>
                  <a:gd name="T48" fmla="*/ 84 w 26"/>
                  <a:gd name="T49" fmla="*/ 141 h 32"/>
                  <a:gd name="T50" fmla="*/ 74 w 26"/>
                  <a:gd name="T51" fmla="*/ 153 h 32"/>
                  <a:gd name="T52" fmla="*/ 66 w 26"/>
                  <a:gd name="T53" fmla="*/ 168 h 32"/>
                  <a:gd name="T54" fmla="*/ 58 w 26"/>
                  <a:gd name="T55" fmla="*/ 169 h 32"/>
                  <a:gd name="T56" fmla="*/ 48 w 26"/>
                  <a:gd name="T57" fmla="*/ 183 h 32"/>
                  <a:gd name="T58" fmla="*/ 46 w 26"/>
                  <a:gd name="T59" fmla="*/ 183 h 32"/>
                  <a:gd name="T60" fmla="*/ 37 w 26"/>
                  <a:gd name="T61" fmla="*/ 189 h 32"/>
                  <a:gd name="T62" fmla="*/ 28 w 26"/>
                  <a:gd name="T63" fmla="*/ 183 h 32"/>
                  <a:gd name="T64" fmla="*/ 22 w 26"/>
                  <a:gd name="T65" fmla="*/ 183 h 32"/>
                  <a:gd name="T66" fmla="*/ 13 w 26"/>
                  <a:gd name="T67" fmla="*/ 183 h 32"/>
                  <a:gd name="T68" fmla="*/ 10 w 26"/>
                  <a:gd name="T69" fmla="*/ 169 h 32"/>
                  <a:gd name="T70" fmla="*/ 0 w 26"/>
                  <a:gd name="T71" fmla="*/ 168 h 32"/>
                  <a:gd name="T72" fmla="*/ 0 w 26"/>
                  <a:gd name="T73" fmla="*/ 153 h 32"/>
                  <a:gd name="T74" fmla="*/ 0 w 26"/>
                  <a:gd name="T75" fmla="*/ 151 h 32"/>
                  <a:gd name="T76" fmla="*/ 0 w 26"/>
                  <a:gd name="T77" fmla="*/ 141 h 32"/>
                  <a:gd name="T78" fmla="*/ 0 w 26"/>
                  <a:gd name="T79" fmla="*/ 132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" h="32">
                    <a:moveTo>
                      <a:pt x="0" y="22"/>
                    </a:moveTo>
                    <a:lnTo>
                      <a:pt x="0" y="21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6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0" y="0"/>
                    </a:lnTo>
                    <a:lnTo>
                      <a:pt x="21" y="0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6" y="11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4" y="16"/>
                    </a:lnTo>
                    <a:lnTo>
                      <a:pt x="23" y="18"/>
                    </a:lnTo>
                    <a:lnTo>
                      <a:pt x="23" y="19"/>
                    </a:lnTo>
                    <a:lnTo>
                      <a:pt x="21" y="21"/>
                    </a:lnTo>
                    <a:lnTo>
                      <a:pt x="21" y="22"/>
                    </a:lnTo>
                    <a:lnTo>
                      <a:pt x="20" y="22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6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29"/>
                    </a:lnTo>
                    <a:lnTo>
                      <a:pt x="12" y="31"/>
                    </a:lnTo>
                    <a:lnTo>
                      <a:pt x="10" y="31"/>
                    </a:lnTo>
                    <a:lnTo>
                      <a:pt x="9" y="32"/>
                    </a:lnTo>
                    <a:lnTo>
                      <a:pt x="7" y="32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Freeform 196"/>
              <p:cNvSpPr>
                <a:spLocks/>
              </p:cNvSpPr>
              <p:nvPr/>
            </p:nvSpPr>
            <p:spPr bwMode="auto">
              <a:xfrm>
                <a:off x="3433" y="1069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0 h 31"/>
                  <a:gd name="T14" fmla="*/ 104 w 7"/>
                  <a:gd name="T15" fmla="*/ 17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65 h 31"/>
                  <a:gd name="T24" fmla="*/ 104 w 7"/>
                  <a:gd name="T25" fmla="*/ 76 h 31"/>
                  <a:gd name="T26" fmla="*/ 104 w 7"/>
                  <a:gd name="T27" fmla="*/ 88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3 h 31"/>
                  <a:gd name="T34" fmla="*/ 77 w 7"/>
                  <a:gd name="T35" fmla="*/ 133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6 h 31"/>
                  <a:gd name="T54" fmla="*/ 0 w 7"/>
                  <a:gd name="T55" fmla="*/ 123 h 31"/>
                  <a:gd name="T56" fmla="*/ 0 w 7"/>
                  <a:gd name="T57" fmla="*/ 111 h 31"/>
                  <a:gd name="T58" fmla="*/ 0 w 7"/>
                  <a:gd name="T59" fmla="*/ 88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0 h 31"/>
                  <a:gd name="T72" fmla="*/ 49 w 7"/>
                  <a:gd name="T73" fmla="*/ 1 h 31"/>
                  <a:gd name="T74" fmla="*/ 49 w 7"/>
                  <a:gd name="T75" fmla="*/ 1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4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6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1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7" name="Freeform 197"/>
              <p:cNvSpPr>
                <a:spLocks/>
              </p:cNvSpPr>
              <p:nvPr/>
            </p:nvSpPr>
            <p:spPr bwMode="auto">
              <a:xfrm>
                <a:off x="3430" y="1112"/>
                <a:ext cx="14" cy="38"/>
              </a:xfrm>
              <a:custGeom>
                <a:avLst/>
                <a:gdLst>
                  <a:gd name="T0" fmla="*/ 96 w 9"/>
                  <a:gd name="T1" fmla="*/ 0 h 31"/>
                  <a:gd name="T2" fmla="*/ 96 w 9"/>
                  <a:gd name="T3" fmla="*/ 0 h 31"/>
                  <a:gd name="T4" fmla="*/ 96 w 9"/>
                  <a:gd name="T5" fmla="*/ 0 h 31"/>
                  <a:gd name="T6" fmla="*/ 96 w 9"/>
                  <a:gd name="T7" fmla="*/ 0 h 31"/>
                  <a:gd name="T8" fmla="*/ 128 w 9"/>
                  <a:gd name="T9" fmla="*/ 0 h 31"/>
                  <a:gd name="T10" fmla="*/ 128 w 9"/>
                  <a:gd name="T11" fmla="*/ 1 h 31"/>
                  <a:gd name="T12" fmla="*/ 128 w 9"/>
                  <a:gd name="T13" fmla="*/ 11 h 31"/>
                  <a:gd name="T14" fmla="*/ 128 w 9"/>
                  <a:gd name="T15" fmla="*/ 13 h 31"/>
                  <a:gd name="T16" fmla="*/ 128 w 9"/>
                  <a:gd name="T17" fmla="*/ 20 h 31"/>
                  <a:gd name="T18" fmla="*/ 128 w 9"/>
                  <a:gd name="T19" fmla="*/ 27 h 31"/>
                  <a:gd name="T20" fmla="*/ 128 w 9"/>
                  <a:gd name="T21" fmla="*/ 38 h 31"/>
                  <a:gd name="T22" fmla="*/ 128 w 9"/>
                  <a:gd name="T23" fmla="*/ 48 h 31"/>
                  <a:gd name="T24" fmla="*/ 128 w 9"/>
                  <a:gd name="T25" fmla="*/ 59 h 31"/>
                  <a:gd name="T26" fmla="*/ 128 w 9"/>
                  <a:gd name="T27" fmla="*/ 71 h 31"/>
                  <a:gd name="T28" fmla="*/ 128 w 9"/>
                  <a:gd name="T29" fmla="*/ 77 h 31"/>
                  <a:gd name="T30" fmla="*/ 96 w 9"/>
                  <a:gd name="T31" fmla="*/ 87 h 31"/>
                  <a:gd name="T32" fmla="*/ 96 w 9"/>
                  <a:gd name="T33" fmla="*/ 94 h 31"/>
                  <a:gd name="T34" fmla="*/ 96 w 9"/>
                  <a:gd name="T35" fmla="*/ 101 h 31"/>
                  <a:gd name="T36" fmla="*/ 82 w 9"/>
                  <a:gd name="T37" fmla="*/ 101 h 31"/>
                  <a:gd name="T38" fmla="*/ 73 w 9"/>
                  <a:gd name="T39" fmla="*/ 107 h 31"/>
                  <a:gd name="T40" fmla="*/ 73 w 9"/>
                  <a:gd name="T41" fmla="*/ 107 h 31"/>
                  <a:gd name="T42" fmla="*/ 73 w 9"/>
                  <a:gd name="T43" fmla="*/ 107 h 31"/>
                  <a:gd name="T44" fmla="*/ 47 w 9"/>
                  <a:gd name="T45" fmla="*/ 107 h 31"/>
                  <a:gd name="T46" fmla="*/ 47 w 9"/>
                  <a:gd name="T47" fmla="*/ 107 h 31"/>
                  <a:gd name="T48" fmla="*/ 30 w 9"/>
                  <a:gd name="T49" fmla="*/ 101 h 31"/>
                  <a:gd name="T50" fmla="*/ 30 w 9"/>
                  <a:gd name="T51" fmla="*/ 101 h 31"/>
                  <a:gd name="T52" fmla="*/ 30 w 9"/>
                  <a:gd name="T53" fmla="*/ 94 h 31"/>
                  <a:gd name="T54" fmla="*/ 0 w 9"/>
                  <a:gd name="T55" fmla="*/ 91 h 31"/>
                  <a:gd name="T56" fmla="*/ 30 w 9"/>
                  <a:gd name="T57" fmla="*/ 81 h 31"/>
                  <a:gd name="T58" fmla="*/ 30 w 9"/>
                  <a:gd name="T59" fmla="*/ 72 h 31"/>
                  <a:gd name="T60" fmla="*/ 47 w 9"/>
                  <a:gd name="T61" fmla="*/ 59 h 31"/>
                  <a:gd name="T62" fmla="*/ 47 w 9"/>
                  <a:gd name="T63" fmla="*/ 48 h 31"/>
                  <a:gd name="T64" fmla="*/ 47 w 9"/>
                  <a:gd name="T65" fmla="*/ 38 h 31"/>
                  <a:gd name="T66" fmla="*/ 73 w 9"/>
                  <a:gd name="T67" fmla="*/ 27 h 31"/>
                  <a:gd name="T68" fmla="*/ 73 w 9"/>
                  <a:gd name="T69" fmla="*/ 20 h 31"/>
                  <a:gd name="T70" fmla="*/ 73 w 9"/>
                  <a:gd name="T71" fmla="*/ 11 h 31"/>
                  <a:gd name="T72" fmla="*/ 73 w 9"/>
                  <a:gd name="T73" fmla="*/ 1 h 31"/>
                  <a:gd name="T74" fmla="*/ 73 w 9"/>
                  <a:gd name="T75" fmla="*/ 1 h 31"/>
                  <a:gd name="T76" fmla="*/ 82 w 9"/>
                  <a:gd name="T77" fmla="*/ 0 h 31"/>
                  <a:gd name="T78" fmla="*/ 82 w 9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" h="31">
                    <a:moveTo>
                      <a:pt x="6" y="0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9" y="18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9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7" y="30"/>
                    </a:lnTo>
                    <a:lnTo>
                      <a:pt x="6" y="30"/>
                    </a:lnTo>
                    <a:lnTo>
                      <a:pt x="6" y="31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30"/>
                    </a:lnTo>
                    <a:lnTo>
                      <a:pt x="2" y="28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Freeform 198"/>
              <p:cNvSpPr>
                <a:spLocks/>
              </p:cNvSpPr>
              <p:nvPr/>
            </p:nvSpPr>
            <p:spPr bwMode="auto">
              <a:xfrm>
                <a:off x="3433" y="1150"/>
                <a:ext cx="11" cy="41"/>
              </a:xfrm>
              <a:custGeom>
                <a:avLst/>
                <a:gdLst>
                  <a:gd name="T0" fmla="*/ 36 w 8"/>
                  <a:gd name="T1" fmla="*/ 0 h 31"/>
                  <a:gd name="T2" fmla="*/ 36 w 8"/>
                  <a:gd name="T3" fmla="*/ 0 h 31"/>
                  <a:gd name="T4" fmla="*/ 50 w 8"/>
                  <a:gd name="T5" fmla="*/ 0 h 31"/>
                  <a:gd name="T6" fmla="*/ 50 w 8"/>
                  <a:gd name="T7" fmla="*/ 0 h 31"/>
                  <a:gd name="T8" fmla="*/ 50 w 8"/>
                  <a:gd name="T9" fmla="*/ 0 h 31"/>
                  <a:gd name="T10" fmla="*/ 50 w 8"/>
                  <a:gd name="T11" fmla="*/ 1 h 31"/>
                  <a:gd name="T12" fmla="*/ 50 w 8"/>
                  <a:gd name="T13" fmla="*/ 16 h 31"/>
                  <a:gd name="T14" fmla="*/ 50 w 8"/>
                  <a:gd name="T15" fmla="*/ 21 h 31"/>
                  <a:gd name="T16" fmla="*/ 55 w 8"/>
                  <a:gd name="T17" fmla="*/ 34 h 31"/>
                  <a:gd name="T18" fmla="*/ 55 w 8"/>
                  <a:gd name="T19" fmla="*/ 45 h 31"/>
                  <a:gd name="T20" fmla="*/ 55 w 8"/>
                  <a:gd name="T21" fmla="*/ 60 h 31"/>
                  <a:gd name="T22" fmla="*/ 55 w 8"/>
                  <a:gd name="T23" fmla="*/ 77 h 31"/>
                  <a:gd name="T24" fmla="*/ 55 w 8"/>
                  <a:gd name="T25" fmla="*/ 87 h 31"/>
                  <a:gd name="T26" fmla="*/ 50 w 8"/>
                  <a:gd name="T27" fmla="*/ 104 h 31"/>
                  <a:gd name="T28" fmla="*/ 50 w 8"/>
                  <a:gd name="T29" fmla="*/ 123 h 31"/>
                  <a:gd name="T30" fmla="*/ 50 w 8"/>
                  <a:gd name="T31" fmla="*/ 135 h 31"/>
                  <a:gd name="T32" fmla="*/ 36 w 8"/>
                  <a:gd name="T33" fmla="*/ 145 h 31"/>
                  <a:gd name="T34" fmla="*/ 36 w 8"/>
                  <a:gd name="T35" fmla="*/ 163 h 31"/>
                  <a:gd name="T36" fmla="*/ 29 w 8"/>
                  <a:gd name="T37" fmla="*/ 163 h 31"/>
                  <a:gd name="T38" fmla="*/ 29 w 8"/>
                  <a:gd name="T39" fmla="*/ 164 h 31"/>
                  <a:gd name="T40" fmla="*/ 21 w 8"/>
                  <a:gd name="T41" fmla="*/ 164 h 31"/>
                  <a:gd name="T42" fmla="*/ 21 w 8"/>
                  <a:gd name="T43" fmla="*/ 164 h 31"/>
                  <a:gd name="T44" fmla="*/ 21 w 8"/>
                  <a:gd name="T45" fmla="*/ 164 h 31"/>
                  <a:gd name="T46" fmla="*/ 1 w 8"/>
                  <a:gd name="T47" fmla="*/ 164 h 31"/>
                  <a:gd name="T48" fmla="*/ 1 w 8"/>
                  <a:gd name="T49" fmla="*/ 163 h 31"/>
                  <a:gd name="T50" fmla="*/ 0 w 8"/>
                  <a:gd name="T51" fmla="*/ 151 h 31"/>
                  <a:gd name="T52" fmla="*/ 0 w 8"/>
                  <a:gd name="T53" fmla="*/ 145 h 31"/>
                  <a:gd name="T54" fmla="*/ 0 w 8"/>
                  <a:gd name="T55" fmla="*/ 135 h 31"/>
                  <a:gd name="T56" fmla="*/ 0 w 8"/>
                  <a:gd name="T57" fmla="*/ 130 h 31"/>
                  <a:gd name="T58" fmla="*/ 1 w 8"/>
                  <a:gd name="T59" fmla="*/ 104 h 31"/>
                  <a:gd name="T60" fmla="*/ 1 w 8"/>
                  <a:gd name="T61" fmla="*/ 87 h 31"/>
                  <a:gd name="T62" fmla="*/ 1 w 8"/>
                  <a:gd name="T63" fmla="*/ 77 h 31"/>
                  <a:gd name="T64" fmla="*/ 21 w 8"/>
                  <a:gd name="T65" fmla="*/ 60 h 31"/>
                  <a:gd name="T66" fmla="*/ 21 w 8"/>
                  <a:gd name="T67" fmla="*/ 45 h 31"/>
                  <a:gd name="T68" fmla="*/ 21 w 8"/>
                  <a:gd name="T69" fmla="*/ 34 h 31"/>
                  <a:gd name="T70" fmla="*/ 21 w 8"/>
                  <a:gd name="T71" fmla="*/ 16 h 31"/>
                  <a:gd name="T72" fmla="*/ 29 w 8"/>
                  <a:gd name="T73" fmla="*/ 1 h 31"/>
                  <a:gd name="T74" fmla="*/ 29 w 8"/>
                  <a:gd name="T75" fmla="*/ 1 h 31"/>
                  <a:gd name="T76" fmla="*/ 29 w 8"/>
                  <a:gd name="T77" fmla="*/ 0 h 31"/>
                  <a:gd name="T78" fmla="*/ 36 w 8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8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9" name="Freeform 199"/>
              <p:cNvSpPr>
                <a:spLocks/>
              </p:cNvSpPr>
              <p:nvPr/>
            </p:nvSpPr>
            <p:spPr bwMode="auto">
              <a:xfrm>
                <a:off x="3433" y="1193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2 h 31"/>
                  <a:gd name="T12" fmla="*/ 104 w 7"/>
                  <a:gd name="T13" fmla="*/ 16 h 31"/>
                  <a:gd name="T14" fmla="*/ 104 w 7"/>
                  <a:gd name="T15" fmla="*/ 16 h 31"/>
                  <a:gd name="T16" fmla="*/ 104 w 7"/>
                  <a:gd name="T17" fmla="*/ 34 h 31"/>
                  <a:gd name="T18" fmla="*/ 104 w 7"/>
                  <a:gd name="T19" fmla="*/ 49 h 31"/>
                  <a:gd name="T20" fmla="*/ 104 w 7"/>
                  <a:gd name="T21" fmla="*/ 65 h 31"/>
                  <a:gd name="T22" fmla="*/ 104 w 7"/>
                  <a:gd name="T23" fmla="*/ 66 h 31"/>
                  <a:gd name="T24" fmla="*/ 104 w 7"/>
                  <a:gd name="T25" fmla="*/ 86 h 31"/>
                  <a:gd name="T26" fmla="*/ 104 w 7"/>
                  <a:gd name="T27" fmla="*/ 102 h 31"/>
                  <a:gd name="T28" fmla="*/ 104 w 7"/>
                  <a:gd name="T29" fmla="*/ 115 h 31"/>
                  <a:gd name="T30" fmla="*/ 77 w 7"/>
                  <a:gd name="T31" fmla="*/ 130 h 31"/>
                  <a:gd name="T32" fmla="*/ 77 w 7"/>
                  <a:gd name="T33" fmla="*/ 145 h 31"/>
                  <a:gd name="T34" fmla="*/ 77 w 7"/>
                  <a:gd name="T35" fmla="*/ 152 h 31"/>
                  <a:gd name="T36" fmla="*/ 55 w 7"/>
                  <a:gd name="T37" fmla="*/ 163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3 h 31"/>
                  <a:gd name="T48" fmla="*/ 20 w 7"/>
                  <a:gd name="T49" fmla="*/ 163 h 31"/>
                  <a:gd name="T50" fmla="*/ 0 w 7"/>
                  <a:gd name="T51" fmla="*/ 152 h 31"/>
                  <a:gd name="T52" fmla="*/ 0 w 7"/>
                  <a:gd name="T53" fmla="*/ 145 h 31"/>
                  <a:gd name="T54" fmla="*/ 0 w 7"/>
                  <a:gd name="T55" fmla="*/ 138 h 31"/>
                  <a:gd name="T56" fmla="*/ 0 w 7"/>
                  <a:gd name="T57" fmla="*/ 130 h 31"/>
                  <a:gd name="T58" fmla="*/ 0 w 7"/>
                  <a:gd name="T59" fmla="*/ 104 h 31"/>
                  <a:gd name="T60" fmla="*/ 20 w 7"/>
                  <a:gd name="T61" fmla="*/ 87 h 31"/>
                  <a:gd name="T62" fmla="*/ 20 w 7"/>
                  <a:gd name="T63" fmla="*/ 77 h 31"/>
                  <a:gd name="T64" fmla="*/ 20 w 7"/>
                  <a:gd name="T65" fmla="*/ 65 h 31"/>
                  <a:gd name="T66" fmla="*/ 49 w 7"/>
                  <a:gd name="T67" fmla="*/ 49 h 31"/>
                  <a:gd name="T68" fmla="*/ 49 w 7"/>
                  <a:gd name="T69" fmla="*/ 34 h 31"/>
                  <a:gd name="T70" fmla="*/ 49 w 7"/>
                  <a:gd name="T71" fmla="*/ 16 h 31"/>
                  <a:gd name="T72" fmla="*/ 49 w 7"/>
                  <a:gd name="T73" fmla="*/ 1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Freeform 200"/>
              <p:cNvSpPr>
                <a:spLocks/>
              </p:cNvSpPr>
              <p:nvPr/>
            </p:nvSpPr>
            <p:spPr bwMode="auto">
              <a:xfrm>
                <a:off x="3433" y="1234"/>
                <a:ext cx="11" cy="38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2 h 31"/>
                  <a:gd name="T14" fmla="*/ 104 w 7"/>
                  <a:gd name="T15" fmla="*/ 11 h 31"/>
                  <a:gd name="T16" fmla="*/ 104 w 7"/>
                  <a:gd name="T17" fmla="*/ 20 h 31"/>
                  <a:gd name="T18" fmla="*/ 104 w 7"/>
                  <a:gd name="T19" fmla="*/ 31 h 31"/>
                  <a:gd name="T20" fmla="*/ 104 w 7"/>
                  <a:gd name="T21" fmla="*/ 40 h 31"/>
                  <a:gd name="T22" fmla="*/ 104 w 7"/>
                  <a:gd name="T23" fmla="*/ 47 h 31"/>
                  <a:gd name="T24" fmla="*/ 104 w 7"/>
                  <a:gd name="T25" fmla="*/ 58 h 31"/>
                  <a:gd name="T26" fmla="*/ 104 w 7"/>
                  <a:gd name="T27" fmla="*/ 63 h 31"/>
                  <a:gd name="T28" fmla="*/ 104 w 7"/>
                  <a:gd name="T29" fmla="*/ 74 h 31"/>
                  <a:gd name="T30" fmla="*/ 77 w 7"/>
                  <a:gd name="T31" fmla="*/ 81 h 31"/>
                  <a:gd name="T32" fmla="*/ 77 w 7"/>
                  <a:gd name="T33" fmla="*/ 91 h 31"/>
                  <a:gd name="T34" fmla="*/ 77 w 7"/>
                  <a:gd name="T35" fmla="*/ 99 h 31"/>
                  <a:gd name="T36" fmla="*/ 55 w 7"/>
                  <a:gd name="T37" fmla="*/ 101 h 31"/>
                  <a:gd name="T38" fmla="*/ 55 w 7"/>
                  <a:gd name="T39" fmla="*/ 107 h 31"/>
                  <a:gd name="T40" fmla="*/ 49 w 7"/>
                  <a:gd name="T41" fmla="*/ 107 h 31"/>
                  <a:gd name="T42" fmla="*/ 49 w 7"/>
                  <a:gd name="T43" fmla="*/ 107 h 31"/>
                  <a:gd name="T44" fmla="*/ 49 w 7"/>
                  <a:gd name="T45" fmla="*/ 107 h 31"/>
                  <a:gd name="T46" fmla="*/ 20 w 7"/>
                  <a:gd name="T47" fmla="*/ 101 h 31"/>
                  <a:gd name="T48" fmla="*/ 20 w 7"/>
                  <a:gd name="T49" fmla="*/ 101 h 31"/>
                  <a:gd name="T50" fmla="*/ 0 w 7"/>
                  <a:gd name="T51" fmla="*/ 99 h 31"/>
                  <a:gd name="T52" fmla="*/ 0 w 7"/>
                  <a:gd name="T53" fmla="*/ 91 h 31"/>
                  <a:gd name="T54" fmla="*/ 0 w 7"/>
                  <a:gd name="T55" fmla="*/ 88 h 31"/>
                  <a:gd name="T56" fmla="*/ 0 w 7"/>
                  <a:gd name="T57" fmla="*/ 81 h 31"/>
                  <a:gd name="T58" fmla="*/ 0 w 7"/>
                  <a:gd name="T59" fmla="*/ 71 h 31"/>
                  <a:gd name="T60" fmla="*/ 20 w 7"/>
                  <a:gd name="T61" fmla="*/ 59 h 31"/>
                  <a:gd name="T62" fmla="*/ 20 w 7"/>
                  <a:gd name="T63" fmla="*/ 48 h 31"/>
                  <a:gd name="T64" fmla="*/ 20 w 7"/>
                  <a:gd name="T65" fmla="*/ 40 h 31"/>
                  <a:gd name="T66" fmla="*/ 49 w 7"/>
                  <a:gd name="T67" fmla="*/ 31 h 31"/>
                  <a:gd name="T68" fmla="*/ 49 w 7"/>
                  <a:gd name="T69" fmla="*/ 20 h 31"/>
                  <a:gd name="T70" fmla="*/ 49 w 7"/>
                  <a:gd name="T71" fmla="*/ 11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2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Freeform 201"/>
              <p:cNvSpPr>
                <a:spLocks/>
              </p:cNvSpPr>
              <p:nvPr/>
            </p:nvSpPr>
            <p:spPr bwMode="auto">
              <a:xfrm>
                <a:off x="3433" y="1275"/>
                <a:ext cx="11" cy="40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1 h 31"/>
                  <a:gd name="T12" fmla="*/ 104 w 7"/>
                  <a:gd name="T13" fmla="*/ 13 h 31"/>
                  <a:gd name="T14" fmla="*/ 104 w 7"/>
                  <a:gd name="T15" fmla="*/ 13 h 31"/>
                  <a:gd name="T16" fmla="*/ 104 w 7"/>
                  <a:gd name="T17" fmla="*/ 22 h 31"/>
                  <a:gd name="T18" fmla="*/ 104 w 7"/>
                  <a:gd name="T19" fmla="*/ 36 h 31"/>
                  <a:gd name="T20" fmla="*/ 104 w 7"/>
                  <a:gd name="T21" fmla="*/ 50 h 31"/>
                  <a:gd name="T22" fmla="*/ 104 w 7"/>
                  <a:gd name="T23" fmla="*/ 53 h 31"/>
                  <a:gd name="T24" fmla="*/ 104 w 7"/>
                  <a:gd name="T25" fmla="*/ 68 h 31"/>
                  <a:gd name="T26" fmla="*/ 104 w 7"/>
                  <a:gd name="T27" fmla="*/ 84 h 31"/>
                  <a:gd name="T28" fmla="*/ 104 w 7"/>
                  <a:gd name="T29" fmla="*/ 98 h 31"/>
                  <a:gd name="T30" fmla="*/ 77 w 7"/>
                  <a:gd name="T31" fmla="*/ 114 h 31"/>
                  <a:gd name="T32" fmla="*/ 77 w 7"/>
                  <a:gd name="T33" fmla="*/ 125 h 31"/>
                  <a:gd name="T34" fmla="*/ 77 w 7"/>
                  <a:gd name="T35" fmla="*/ 126 h 31"/>
                  <a:gd name="T36" fmla="*/ 55 w 7"/>
                  <a:gd name="T37" fmla="*/ 133 h 31"/>
                  <a:gd name="T38" fmla="*/ 55 w 7"/>
                  <a:gd name="T39" fmla="*/ 143 h 31"/>
                  <a:gd name="T40" fmla="*/ 49 w 7"/>
                  <a:gd name="T41" fmla="*/ 143 h 31"/>
                  <a:gd name="T42" fmla="*/ 49 w 7"/>
                  <a:gd name="T43" fmla="*/ 143 h 31"/>
                  <a:gd name="T44" fmla="*/ 49 w 7"/>
                  <a:gd name="T45" fmla="*/ 143 h 31"/>
                  <a:gd name="T46" fmla="*/ 20 w 7"/>
                  <a:gd name="T47" fmla="*/ 143 h 31"/>
                  <a:gd name="T48" fmla="*/ 20 w 7"/>
                  <a:gd name="T49" fmla="*/ 133 h 31"/>
                  <a:gd name="T50" fmla="*/ 0 w 7"/>
                  <a:gd name="T51" fmla="*/ 126 h 31"/>
                  <a:gd name="T52" fmla="*/ 0 w 7"/>
                  <a:gd name="T53" fmla="*/ 125 h 31"/>
                  <a:gd name="T54" fmla="*/ 0 w 7"/>
                  <a:gd name="T55" fmla="*/ 114 h 31"/>
                  <a:gd name="T56" fmla="*/ 0 w 7"/>
                  <a:gd name="T57" fmla="*/ 111 h 31"/>
                  <a:gd name="T58" fmla="*/ 0 w 7"/>
                  <a:gd name="T59" fmla="*/ 95 h 31"/>
                  <a:gd name="T60" fmla="*/ 20 w 7"/>
                  <a:gd name="T61" fmla="*/ 76 h 31"/>
                  <a:gd name="T62" fmla="*/ 20 w 7"/>
                  <a:gd name="T63" fmla="*/ 65 h 31"/>
                  <a:gd name="T64" fmla="*/ 20 w 7"/>
                  <a:gd name="T65" fmla="*/ 50 h 31"/>
                  <a:gd name="T66" fmla="*/ 49 w 7"/>
                  <a:gd name="T67" fmla="*/ 36 h 31"/>
                  <a:gd name="T68" fmla="*/ 49 w 7"/>
                  <a:gd name="T69" fmla="*/ 22 h 31"/>
                  <a:gd name="T70" fmla="*/ 49 w 7"/>
                  <a:gd name="T71" fmla="*/ 13 h 31"/>
                  <a:gd name="T72" fmla="*/ 49 w 7"/>
                  <a:gd name="T73" fmla="*/ 1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Freeform 202"/>
              <p:cNvSpPr>
                <a:spLocks/>
              </p:cNvSpPr>
              <p:nvPr/>
            </p:nvSpPr>
            <p:spPr bwMode="auto">
              <a:xfrm>
                <a:off x="3433" y="1315"/>
                <a:ext cx="11" cy="41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1 h 31"/>
                  <a:gd name="T10" fmla="*/ 104 w 7"/>
                  <a:gd name="T11" fmla="*/ 1 h 31"/>
                  <a:gd name="T12" fmla="*/ 104 w 7"/>
                  <a:gd name="T13" fmla="*/ 16 h 31"/>
                  <a:gd name="T14" fmla="*/ 104 w 7"/>
                  <a:gd name="T15" fmla="*/ 21 h 31"/>
                  <a:gd name="T16" fmla="*/ 104 w 7"/>
                  <a:gd name="T17" fmla="*/ 37 h 31"/>
                  <a:gd name="T18" fmla="*/ 104 w 7"/>
                  <a:gd name="T19" fmla="*/ 50 h 31"/>
                  <a:gd name="T20" fmla="*/ 104 w 7"/>
                  <a:gd name="T21" fmla="*/ 60 h 31"/>
                  <a:gd name="T22" fmla="*/ 104 w 7"/>
                  <a:gd name="T23" fmla="*/ 77 h 31"/>
                  <a:gd name="T24" fmla="*/ 104 w 7"/>
                  <a:gd name="T25" fmla="*/ 87 h 31"/>
                  <a:gd name="T26" fmla="*/ 104 w 7"/>
                  <a:gd name="T27" fmla="*/ 104 h 31"/>
                  <a:gd name="T28" fmla="*/ 104 w 7"/>
                  <a:gd name="T29" fmla="*/ 115 h 31"/>
                  <a:gd name="T30" fmla="*/ 77 w 7"/>
                  <a:gd name="T31" fmla="*/ 135 h 31"/>
                  <a:gd name="T32" fmla="*/ 77 w 7"/>
                  <a:gd name="T33" fmla="*/ 151 h 31"/>
                  <a:gd name="T34" fmla="*/ 77 w 7"/>
                  <a:gd name="T35" fmla="*/ 152 h 31"/>
                  <a:gd name="T36" fmla="*/ 55 w 7"/>
                  <a:gd name="T37" fmla="*/ 164 h 31"/>
                  <a:gd name="T38" fmla="*/ 55 w 7"/>
                  <a:gd name="T39" fmla="*/ 164 h 31"/>
                  <a:gd name="T40" fmla="*/ 49 w 7"/>
                  <a:gd name="T41" fmla="*/ 164 h 31"/>
                  <a:gd name="T42" fmla="*/ 49 w 7"/>
                  <a:gd name="T43" fmla="*/ 164 h 31"/>
                  <a:gd name="T44" fmla="*/ 49 w 7"/>
                  <a:gd name="T45" fmla="*/ 164 h 31"/>
                  <a:gd name="T46" fmla="*/ 20 w 7"/>
                  <a:gd name="T47" fmla="*/ 164 h 31"/>
                  <a:gd name="T48" fmla="*/ 20 w 7"/>
                  <a:gd name="T49" fmla="*/ 164 h 31"/>
                  <a:gd name="T50" fmla="*/ 0 w 7"/>
                  <a:gd name="T51" fmla="*/ 152 h 31"/>
                  <a:gd name="T52" fmla="*/ 0 w 7"/>
                  <a:gd name="T53" fmla="*/ 151 h 31"/>
                  <a:gd name="T54" fmla="*/ 0 w 7"/>
                  <a:gd name="T55" fmla="*/ 145 h 31"/>
                  <a:gd name="T56" fmla="*/ 0 w 7"/>
                  <a:gd name="T57" fmla="*/ 130 h 31"/>
                  <a:gd name="T58" fmla="*/ 0 w 7"/>
                  <a:gd name="T59" fmla="*/ 114 h 31"/>
                  <a:gd name="T60" fmla="*/ 20 w 7"/>
                  <a:gd name="T61" fmla="*/ 98 h 31"/>
                  <a:gd name="T62" fmla="*/ 20 w 7"/>
                  <a:gd name="T63" fmla="*/ 79 h 31"/>
                  <a:gd name="T64" fmla="*/ 20 w 7"/>
                  <a:gd name="T65" fmla="*/ 65 h 31"/>
                  <a:gd name="T66" fmla="*/ 49 w 7"/>
                  <a:gd name="T67" fmla="*/ 50 h 31"/>
                  <a:gd name="T68" fmla="*/ 49 w 7"/>
                  <a:gd name="T69" fmla="*/ 37 h 31"/>
                  <a:gd name="T70" fmla="*/ 49 w 7"/>
                  <a:gd name="T71" fmla="*/ 21 h 31"/>
                  <a:gd name="T72" fmla="*/ 49 w 7"/>
                  <a:gd name="T73" fmla="*/ 16 h 31"/>
                  <a:gd name="T74" fmla="*/ 55 w 7"/>
                  <a:gd name="T75" fmla="*/ 1 h 31"/>
                  <a:gd name="T76" fmla="*/ 55 w 7"/>
                  <a:gd name="T77" fmla="*/ 1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20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29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0" y="22"/>
                    </a:lnTo>
                    <a:lnTo>
                      <a:pt x="0" y="21"/>
                    </a:lnTo>
                    <a:lnTo>
                      <a:pt x="1" y="20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Freeform 203"/>
              <p:cNvSpPr>
                <a:spLocks/>
              </p:cNvSpPr>
              <p:nvPr/>
            </p:nvSpPr>
            <p:spPr bwMode="auto">
              <a:xfrm>
                <a:off x="3433" y="1359"/>
                <a:ext cx="11" cy="37"/>
              </a:xfrm>
              <a:custGeom>
                <a:avLst/>
                <a:gdLst>
                  <a:gd name="T0" fmla="*/ 77 w 7"/>
                  <a:gd name="T1" fmla="*/ 0 h 31"/>
                  <a:gd name="T2" fmla="*/ 77 w 7"/>
                  <a:gd name="T3" fmla="*/ 0 h 31"/>
                  <a:gd name="T4" fmla="*/ 77 w 7"/>
                  <a:gd name="T5" fmla="*/ 0 h 31"/>
                  <a:gd name="T6" fmla="*/ 104 w 7"/>
                  <a:gd name="T7" fmla="*/ 0 h 31"/>
                  <a:gd name="T8" fmla="*/ 104 w 7"/>
                  <a:gd name="T9" fmla="*/ 0 h 31"/>
                  <a:gd name="T10" fmla="*/ 104 w 7"/>
                  <a:gd name="T11" fmla="*/ 2 h 31"/>
                  <a:gd name="T12" fmla="*/ 104 w 7"/>
                  <a:gd name="T13" fmla="*/ 10 h 31"/>
                  <a:gd name="T14" fmla="*/ 104 w 7"/>
                  <a:gd name="T15" fmla="*/ 12 h 31"/>
                  <a:gd name="T16" fmla="*/ 104 w 7"/>
                  <a:gd name="T17" fmla="*/ 17 h 31"/>
                  <a:gd name="T18" fmla="*/ 104 w 7"/>
                  <a:gd name="T19" fmla="*/ 27 h 31"/>
                  <a:gd name="T20" fmla="*/ 104 w 7"/>
                  <a:gd name="T21" fmla="*/ 32 h 31"/>
                  <a:gd name="T22" fmla="*/ 104 w 7"/>
                  <a:gd name="T23" fmla="*/ 38 h 31"/>
                  <a:gd name="T24" fmla="*/ 104 w 7"/>
                  <a:gd name="T25" fmla="*/ 45 h 31"/>
                  <a:gd name="T26" fmla="*/ 104 w 7"/>
                  <a:gd name="T27" fmla="*/ 54 h 31"/>
                  <a:gd name="T28" fmla="*/ 104 w 7"/>
                  <a:gd name="T29" fmla="*/ 64 h 31"/>
                  <a:gd name="T30" fmla="*/ 77 w 7"/>
                  <a:gd name="T31" fmla="*/ 75 h 31"/>
                  <a:gd name="T32" fmla="*/ 77 w 7"/>
                  <a:gd name="T33" fmla="*/ 76 h 31"/>
                  <a:gd name="T34" fmla="*/ 77 w 7"/>
                  <a:gd name="T35" fmla="*/ 80 h 31"/>
                  <a:gd name="T36" fmla="*/ 55 w 7"/>
                  <a:gd name="T37" fmla="*/ 87 h 31"/>
                  <a:gd name="T38" fmla="*/ 55 w 7"/>
                  <a:gd name="T39" fmla="*/ 90 h 31"/>
                  <a:gd name="T40" fmla="*/ 49 w 7"/>
                  <a:gd name="T41" fmla="*/ 90 h 31"/>
                  <a:gd name="T42" fmla="*/ 49 w 7"/>
                  <a:gd name="T43" fmla="*/ 90 h 31"/>
                  <a:gd name="T44" fmla="*/ 49 w 7"/>
                  <a:gd name="T45" fmla="*/ 90 h 31"/>
                  <a:gd name="T46" fmla="*/ 20 w 7"/>
                  <a:gd name="T47" fmla="*/ 90 h 31"/>
                  <a:gd name="T48" fmla="*/ 20 w 7"/>
                  <a:gd name="T49" fmla="*/ 87 h 31"/>
                  <a:gd name="T50" fmla="*/ 0 w 7"/>
                  <a:gd name="T51" fmla="*/ 80 h 31"/>
                  <a:gd name="T52" fmla="*/ 0 w 7"/>
                  <a:gd name="T53" fmla="*/ 76 h 31"/>
                  <a:gd name="T54" fmla="*/ 0 w 7"/>
                  <a:gd name="T55" fmla="*/ 75 h 31"/>
                  <a:gd name="T56" fmla="*/ 0 w 7"/>
                  <a:gd name="T57" fmla="*/ 72 h 31"/>
                  <a:gd name="T58" fmla="*/ 0 w 7"/>
                  <a:gd name="T59" fmla="*/ 60 h 31"/>
                  <a:gd name="T60" fmla="*/ 20 w 7"/>
                  <a:gd name="T61" fmla="*/ 50 h 31"/>
                  <a:gd name="T62" fmla="*/ 20 w 7"/>
                  <a:gd name="T63" fmla="*/ 42 h 31"/>
                  <a:gd name="T64" fmla="*/ 20 w 7"/>
                  <a:gd name="T65" fmla="*/ 32 h 31"/>
                  <a:gd name="T66" fmla="*/ 49 w 7"/>
                  <a:gd name="T67" fmla="*/ 27 h 31"/>
                  <a:gd name="T68" fmla="*/ 49 w 7"/>
                  <a:gd name="T69" fmla="*/ 17 h 31"/>
                  <a:gd name="T70" fmla="*/ 49 w 7"/>
                  <a:gd name="T71" fmla="*/ 10 h 31"/>
                  <a:gd name="T72" fmla="*/ 49 w 7"/>
                  <a:gd name="T73" fmla="*/ 2 h 31"/>
                  <a:gd name="T74" fmla="*/ 55 w 7"/>
                  <a:gd name="T75" fmla="*/ 0 h 31"/>
                  <a:gd name="T76" fmla="*/ 55 w 7"/>
                  <a:gd name="T77" fmla="*/ 0 h 31"/>
                  <a:gd name="T78" fmla="*/ 55 w 7"/>
                  <a:gd name="T79" fmla="*/ 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" h="31">
                    <a:moveTo>
                      <a:pt x="5" y="0"/>
                    </a:moveTo>
                    <a:lnTo>
                      <a:pt x="5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7" y="4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7" y="13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7" y="23"/>
                    </a:lnTo>
                    <a:lnTo>
                      <a:pt x="7" y="24"/>
                    </a:lnTo>
                    <a:lnTo>
                      <a:pt x="5" y="26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0"/>
                    </a:lnTo>
                    <a:lnTo>
                      <a:pt x="4" y="30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1" y="31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4" name="Freeform 204"/>
              <p:cNvSpPr>
                <a:spLocks/>
              </p:cNvSpPr>
              <p:nvPr/>
            </p:nvSpPr>
            <p:spPr bwMode="auto">
              <a:xfrm>
                <a:off x="3398" y="982"/>
                <a:ext cx="35" cy="41"/>
              </a:xfrm>
              <a:custGeom>
                <a:avLst/>
                <a:gdLst>
                  <a:gd name="T0" fmla="*/ 0 w 27"/>
                  <a:gd name="T1" fmla="*/ 97 h 32"/>
                  <a:gd name="T2" fmla="*/ 1 w 27"/>
                  <a:gd name="T3" fmla="*/ 77 h 32"/>
                  <a:gd name="T4" fmla="*/ 13 w 27"/>
                  <a:gd name="T5" fmla="*/ 65 h 32"/>
                  <a:gd name="T6" fmla="*/ 17 w 27"/>
                  <a:gd name="T7" fmla="*/ 51 h 32"/>
                  <a:gd name="T8" fmla="*/ 17 w 27"/>
                  <a:gd name="T9" fmla="*/ 47 h 32"/>
                  <a:gd name="T10" fmla="*/ 29 w 27"/>
                  <a:gd name="T11" fmla="*/ 40 h 32"/>
                  <a:gd name="T12" fmla="*/ 35 w 27"/>
                  <a:gd name="T13" fmla="*/ 36 h 32"/>
                  <a:gd name="T14" fmla="*/ 38 w 27"/>
                  <a:gd name="T15" fmla="*/ 31 h 32"/>
                  <a:gd name="T16" fmla="*/ 49 w 27"/>
                  <a:gd name="T17" fmla="*/ 22 h 32"/>
                  <a:gd name="T18" fmla="*/ 51 w 27"/>
                  <a:gd name="T19" fmla="*/ 17 h 32"/>
                  <a:gd name="T20" fmla="*/ 64 w 27"/>
                  <a:gd name="T21" fmla="*/ 10 h 32"/>
                  <a:gd name="T22" fmla="*/ 66 w 27"/>
                  <a:gd name="T23" fmla="*/ 1 h 32"/>
                  <a:gd name="T24" fmla="*/ 83 w 27"/>
                  <a:gd name="T25" fmla="*/ 0 h 32"/>
                  <a:gd name="T26" fmla="*/ 96 w 27"/>
                  <a:gd name="T27" fmla="*/ 0 h 32"/>
                  <a:gd name="T28" fmla="*/ 97 w 27"/>
                  <a:gd name="T29" fmla="*/ 1 h 32"/>
                  <a:gd name="T30" fmla="*/ 108 w 27"/>
                  <a:gd name="T31" fmla="*/ 1 h 32"/>
                  <a:gd name="T32" fmla="*/ 113 w 27"/>
                  <a:gd name="T33" fmla="*/ 10 h 32"/>
                  <a:gd name="T34" fmla="*/ 115 w 27"/>
                  <a:gd name="T35" fmla="*/ 22 h 32"/>
                  <a:gd name="T36" fmla="*/ 126 w 27"/>
                  <a:gd name="T37" fmla="*/ 36 h 32"/>
                  <a:gd name="T38" fmla="*/ 126 w 27"/>
                  <a:gd name="T39" fmla="*/ 47 h 32"/>
                  <a:gd name="T40" fmla="*/ 115 w 27"/>
                  <a:gd name="T41" fmla="*/ 60 h 32"/>
                  <a:gd name="T42" fmla="*/ 113 w 27"/>
                  <a:gd name="T43" fmla="*/ 74 h 32"/>
                  <a:gd name="T44" fmla="*/ 113 w 27"/>
                  <a:gd name="T45" fmla="*/ 83 h 32"/>
                  <a:gd name="T46" fmla="*/ 108 w 27"/>
                  <a:gd name="T47" fmla="*/ 97 h 32"/>
                  <a:gd name="T48" fmla="*/ 96 w 27"/>
                  <a:gd name="T49" fmla="*/ 111 h 32"/>
                  <a:gd name="T50" fmla="*/ 86 w 27"/>
                  <a:gd name="T51" fmla="*/ 113 h 32"/>
                  <a:gd name="T52" fmla="*/ 83 w 27"/>
                  <a:gd name="T53" fmla="*/ 124 h 32"/>
                  <a:gd name="T54" fmla="*/ 66 w 27"/>
                  <a:gd name="T55" fmla="*/ 136 h 32"/>
                  <a:gd name="T56" fmla="*/ 64 w 27"/>
                  <a:gd name="T57" fmla="*/ 142 h 32"/>
                  <a:gd name="T58" fmla="*/ 49 w 27"/>
                  <a:gd name="T59" fmla="*/ 142 h 32"/>
                  <a:gd name="T60" fmla="*/ 38 w 27"/>
                  <a:gd name="T61" fmla="*/ 142 h 32"/>
                  <a:gd name="T62" fmla="*/ 35 w 27"/>
                  <a:gd name="T63" fmla="*/ 142 h 32"/>
                  <a:gd name="T64" fmla="*/ 29 w 27"/>
                  <a:gd name="T65" fmla="*/ 142 h 32"/>
                  <a:gd name="T66" fmla="*/ 17 w 27"/>
                  <a:gd name="T67" fmla="*/ 136 h 32"/>
                  <a:gd name="T68" fmla="*/ 13 w 27"/>
                  <a:gd name="T69" fmla="*/ 127 h 32"/>
                  <a:gd name="T70" fmla="*/ 1 w 27"/>
                  <a:gd name="T71" fmla="*/ 124 h 32"/>
                  <a:gd name="T72" fmla="*/ 1 w 27"/>
                  <a:gd name="T73" fmla="*/ 113 h 32"/>
                  <a:gd name="T74" fmla="*/ 1 w 27"/>
                  <a:gd name="T75" fmla="*/ 111 h 32"/>
                  <a:gd name="T76" fmla="*/ 1 w 27"/>
                  <a:gd name="T77" fmla="*/ 111 h 32"/>
                  <a:gd name="T78" fmla="*/ 0 w 27"/>
                  <a:gd name="T79" fmla="*/ 106 h 3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" h="32">
                    <a:moveTo>
                      <a:pt x="0" y="24"/>
                    </a:moveTo>
                    <a:lnTo>
                      <a:pt x="0" y="22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1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5" y="7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1"/>
                    </a:lnTo>
                    <a:lnTo>
                      <a:pt x="25" y="12"/>
                    </a:lnTo>
                    <a:lnTo>
                      <a:pt x="25" y="14"/>
                    </a:lnTo>
                    <a:lnTo>
                      <a:pt x="25" y="15"/>
                    </a:lnTo>
                    <a:lnTo>
                      <a:pt x="24" y="16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2" y="21"/>
                    </a:lnTo>
                    <a:lnTo>
                      <a:pt x="22" y="22"/>
                    </a:lnTo>
                    <a:lnTo>
                      <a:pt x="21" y="24"/>
                    </a:lnTo>
                    <a:lnTo>
                      <a:pt x="20" y="25"/>
                    </a:lnTo>
                    <a:lnTo>
                      <a:pt x="18" y="26"/>
                    </a:lnTo>
                    <a:lnTo>
                      <a:pt x="17" y="28"/>
                    </a:lnTo>
                    <a:lnTo>
                      <a:pt x="15" y="29"/>
                    </a:lnTo>
                    <a:lnTo>
                      <a:pt x="14" y="31"/>
                    </a:lnTo>
                    <a:lnTo>
                      <a:pt x="13" y="31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8" y="32"/>
                    </a:lnTo>
                    <a:lnTo>
                      <a:pt x="7" y="32"/>
                    </a:lnTo>
                    <a:lnTo>
                      <a:pt x="6" y="32"/>
                    </a:lnTo>
                    <a:lnTo>
                      <a:pt x="4" y="31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1" y="28"/>
                    </a:lnTo>
                    <a:lnTo>
                      <a:pt x="1" y="26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5" name="Freeform 205"/>
              <p:cNvSpPr>
                <a:spLocks/>
              </p:cNvSpPr>
              <p:nvPr/>
            </p:nvSpPr>
            <p:spPr bwMode="auto">
              <a:xfrm>
                <a:off x="3257" y="894"/>
                <a:ext cx="51" cy="47"/>
              </a:xfrm>
              <a:custGeom>
                <a:avLst/>
                <a:gdLst>
                  <a:gd name="T0" fmla="*/ 220 w 38"/>
                  <a:gd name="T1" fmla="*/ 85 h 36"/>
                  <a:gd name="T2" fmla="*/ 220 w 38"/>
                  <a:gd name="T3" fmla="*/ 95 h 36"/>
                  <a:gd name="T4" fmla="*/ 220 w 38"/>
                  <a:gd name="T5" fmla="*/ 97 h 36"/>
                  <a:gd name="T6" fmla="*/ 220 w 38"/>
                  <a:gd name="T7" fmla="*/ 97 h 36"/>
                  <a:gd name="T8" fmla="*/ 217 w 38"/>
                  <a:gd name="T9" fmla="*/ 102 h 36"/>
                  <a:gd name="T10" fmla="*/ 217 w 38"/>
                  <a:gd name="T11" fmla="*/ 102 h 36"/>
                  <a:gd name="T12" fmla="*/ 207 w 38"/>
                  <a:gd name="T13" fmla="*/ 114 h 36"/>
                  <a:gd name="T14" fmla="*/ 207 w 38"/>
                  <a:gd name="T15" fmla="*/ 114 h 36"/>
                  <a:gd name="T16" fmla="*/ 200 w 38"/>
                  <a:gd name="T17" fmla="*/ 116 h 36"/>
                  <a:gd name="T18" fmla="*/ 191 w 38"/>
                  <a:gd name="T19" fmla="*/ 127 h 36"/>
                  <a:gd name="T20" fmla="*/ 174 w 38"/>
                  <a:gd name="T21" fmla="*/ 133 h 36"/>
                  <a:gd name="T22" fmla="*/ 154 w 38"/>
                  <a:gd name="T23" fmla="*/ 145 h 36"/>
                  <a:gd name="T24" fmla="*/ 141 w 38"/>
                  <a:gd name="T25" fmla="*/ 151 h 36"/>
                  <a:gd name="T26" fmla="*/ 122 w 38"/>
                  <a:gd name="T27" fmla="*/ 162 h 36"/>
                  <a:gd name="T28" fmla="*/ 101 w 38"/>
                  <a:gd name="T29" fmla="*/ 166 h 36"/>
                  <a:gd name="T30" fmla="*/ 85 w 38"/>
                  <a:gd name="T31" fmla="*/ 178 h 36"/>
                  <a:gd name="T32" fmla="*/ 56 w 38"/>
                  <a:gd name="T33" fmla="*/ 178 h 36"/>
                  <a:gd name="T34" fmla="*/ 51 w 38"/>
                  <a:gd name="T35" fmla="*/ 178 h 36"/>
                  <a:gd name="T36" fmla="*/ 51 w 38"/>
                  <a:gd name="T37" fmla="*/ 178 h 36"/>
                  <a:gd name="T38" fmla="*/ 38 w 38"/>
                  <a:gd name="T39" fmla="*/ 178 h 36"/>
                  <a:gd name="T40" fmla="*/ 36 w 38"/>
                  <a:gd name="T41" fmla="*/ 166 h 36"/>
                  <a:gd name="T42" fmla="*/ 36 w 38"/>
                  <a:gd name="T43" fmla="*/ 166 h 36"/>
                  <a:gd name="T44" fmla="*/ 28 w 38"/>
                  <a:gd name="T45" fmla="*/ 162 h 36"/>
                  <a:gd name="T46" fmla="*/ 28 w 38"/>
                  <a:gd name="T47" fmla="*/ 151 h 36"/>
                  <a:gd name="T48" fmla="*/ 16 w 38"/>
                  <a:gd name="T49" fmla="*/ 151 h 36"/>
                  <a:gd name="T50" fmla="*/ 12 w 38"/>
                  <a:gd name="T51" fmla="*/ 145 h 36"/>
                  <a:gd name="T52" fmla="*/ 12 w 38"/>
                  <a:gd name="T53" fmla="*/ 127 h 36"/>
                  <a:gd name="T54" fmla="*/ 0 w 38"/>
                  <a:gd name="T55" fmla="*/ 102 h 36"/>
                  <a:gd name="T56" fmla="*/ 0 w 38"/>
                  <a:gd name="T57" fmla="*/ 95 h 36"/>
                  <a:gd name="T58" fmla="*/ 0 w 38"/>
                  <a:gd name="T59" fmla="*/ 78 h 36"/>
                  <a:gd name="T60" fmla="*/ 0 w 38"/>
                  <a:gd name="T61" fmla="*/ 65 h 36"/>
                  <a:gd name="T62" fmla="*/ 12 w 38"/>
                  <a:gd name="T63" fmla="*/ 50 h 36"/>
                  <a:gd name="T64" fmla="*/ 12 w 38"/>
                  <a:gd name="T65" fmla="*/ 35 h 36"/>
                  <a:gd name="T66" fmla="*/ 16 w 38"/>
                  <a:gd name="T67" fmla="*/ 29 h 36"/>
                  <a:gd name="T68" fmla="*/ 16 w 38"/>
                  <a:gd name="T69" fmla="*/ 27 h 36"/>
                  <a:gd name="T70" fmla="*/ 28 w 38"/>
                  <a:gd name="T71" fmla="*/ 16 h 36"/>
                  <a:gd name="T72" fmla="*/ 36 w 38"/>
                  <a:gd name="T73" fmla="*/ 12 h 36"/>
                  <a:gd name="T74" fmla="*/ 38 w 38"/>
                  <a:gd name="T75" fmla="*/ 12 h 36"/>
                  <a:gd name="T76" fmla="*/ 38 w 38"/>
                  <a:gd name="T77" fmla="*/ 0 h 36"/>
                  <a:gd name="T78" fmla="*/ 51 w 38"/>
                  <a:gd name="T79" fmla="*/ 0 h 36"/>
                  <a:gd name="T80" fmla="*/ 56 w 38"/>
                  <a:gd name="T81" fmla="*/ 0 h 36"/>
                  <a:gd name="T82" fmla="*/ 85 w 38"/>
                  <a:gd name="T83" fmla="*/ 12 h 36"/>
                  <a:gd name="T84" fmla="*/ 114 w 38"/>
                  <a:gd name="T85" fmla="*/ 16 h 36"/>
                  <a:gd name="T86" fmla="*/ 122 w 38"/>
                  <a:gd name="T87" fmla="*/ 27 h 36"/>
                  <a:gd name="T88" fmla="*/ 153 w 38"/>
                  <a:gd name="T89" fmla="*/ 29 h 36"/>
                  <a:gd name="T90" fmla="*/ 164 w 38"/>
                  <a:gd name="T91" fmla="*/ 35 h 36"/>
                  <a:gd name="T92" fmla="*/ 183 w 38"/>
                  <a:gd name="T93" fmla="*/ 46 h 36"/>
                  <a:gd name="T94" fmla="*/ 191 w 38"/>
                  <a:gd name="T95" fmla="*/ 50 h 36"/>
                  <a:gd name="T96" fmla="*/ 200 w 38"/>
                  <a:gd name="T97" fmla="*/ 60 h 36"/>
                  <a:gd name="T98" fmla="*/ 207 w 38"/>
                  <a:gd name="T99" fmla="*/ 65 h 36"/>
                  <a:gd name="T100" fmla="*/ 217 w 38"/>
                  <a:gd name="T101" fmla="*/ 68 h 36"/>
                  <a:gd name="T102" fmla="*/ 217 w 38"/>
                  <a:gd name="T103" fmla="*/ 68 h 36"/>
                  <a:gd name="T104" fmla="*/ 217 w 38"/>
                  <a:gd name="T105" fmla="*/ 78 h 36"/>
                  <a:gd name="T106" fmla="*/ 220 w 38"/>
                  <a:gd name="T107" fmla="*/ 78 h 36"/>
                  <a:gd name="T108" fmla="*/ 220 w 38"/>
                  <a:gd name="T109" fmla="*/ 78 h 36"/>
                  <a:gd name="T110" fmla="*/ 220 w 38"/>
                  <a:gd name="T111" fmla="*/ 85 h 36"/>
                  <a:gd name="T112" fmla="*/ 220 w 38"/>
                  <a:gd name="T113" fmla="*/ 8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38" y="17"/>
                    </a:moveTo>
                    <a:lnTo>
                      <a:pt x="38" y="19"/>
                    </a:lnTo>
                    <a:lnTo>
                      <a:pt x="38" y="20"/>
                    </a:lnTo>
                    <a:lnTo>
                      <a:pt x="37" y="21"/>
                    </a:lnTo>
                    <a:lnTo>
                      <a:pt x="36" y="23"/>
                    </a:lnTo>
                    <a:lnTo>
                      <a:pt x="34" y="24"/>
                    </a:lnTo>
                    <a:lnTo>
                      <a:pt x="33" y="26"/>
                    </a:lnTo>
                    <a:lnTo>
                      <a:pt x="30" y="27"/>
                    </a:lnTo>
                    <a:lnTo>
                      <a:pt x="27" y="29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7" y="34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9" y="36"/>
                    </a:lnTo>
                    <a:lnTo>
                      <a:pt x="7" y="36"/>
                    </a:lnTo>
                    <a:lnTo>
                      <a:pt x="6" y="34"/>
                    </a:lnTo>
                    <a:lnTo>
                      <a:pt x="5" y="33"/>
                    </a:lnTo>
                    <a:lnTo>
                      <a:pt x="5" y="31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2" y="26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2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31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6" y="13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" name="Freeform 206"/>
              <p:cNvSpPr>
                <a:spLocks/>
              </p:cNvSpPr>
              <p:nvPr/>
            </p:nvSpPr>
            <p:spPr bwMode="auto">
              <a:xfrm>
                <a:off x="3354" y="956"/>
                <a:ext cx="46" cy="49"/>
              </a:xfrm>
              <a:custGeom>
                <a:avLst/>
                <a:gdLst>
                  <a:gd name="T0" fmla="*/ 49 w 35"/>
                  <a:gd name="T1" fmla="*/ 0 h 38"/>
                  <a:gd name="T2" fmla="*/ 50 w 35"/>
                  <a:gd name="T3" fmla="*/ 0 h 38"/>
                  <a:gd name="T4" fmla="*/ 50 w 35"/>
                  <a:gd name="T5" fmla="*/ 0 h 38"/>
                  <a:gd name="T6" fmla="*/ 55 w 35"/>
                  <a:gd name="T7" fmla="*/ 0 h 38"/>
                  <a:gd name="T8" fmla="*/ 66 w 35"/>
                  <a:gd name="T9" fmla="*/ 0 h 38"/>
                  <a:gd name="T10" fmla="*/ 66 w 35"/>
                  <a:gd name="T11" fmla="*/ 0 h 38"/>
                  <a:gd name="T12" fmla="*/ 72 w 35"/>
                  <a:gd name="T13" fmla="*/ 10 h 38"/>
                  <a:gd name="T14" fmla="*/ 84 w 35"/>
                  <a:gd name="T15" fmla="*/ 10 h 38"/>
                  <a:gd name="T16" fmla="*/ 84 w 35"/>
                  <a:gd name="T17" fmla="*/ 10 h 38"/>
                  <a:gd name="T18" fmla="*/ 95 w 35"/>
                  <a:gd name="T19" fmla="*/ 17 h 38"/>
                  <a:gd name="T20" fmla="*/ 110 w 35"/>
                  <a:gd name="T21" fmla="*/ 28 h 38"/>
                  <a:gd name="T22" fmla="*/ 116 w 35"/>
                  <a:gd name="T23" fmla="*/ 32 h 38"/>
                  <a:gd name="T24" fmla="*/ 130 w 35"/>
                  <a:gd name="T25" fmla="*/ 46 h 38"/>
                  <a:gd name="T26" fmla="*/ 145 w 35"/>
                  <a:gd name="T27" fmla="*/ 59 h 38"/>
                  <a:gd name="T28" fmla="*/ 160 w 35"/>
                  <a:gd name="T29" fmla="*/ 75 h 38"/>
                  <a:gd name="T30" fmla="*/ 171 w 35"/>
                  <a:gd name="T31" fmla="*/ 88 h 38"/>
                  <a:gd name="T32" fmla="*/ 177 w 35"/>
                  <a:gd name="T33" fmla="*/ 97 h 38"/>
                  <a:gd name="T34" fmla="*/ 180 w 35"/>
                  <a:gd name="T35" fmla="*/ 107 h 38"/>
                  <a:gd name="T36" fmla="*/ 180 w 35"/>
                  <a:gd name="T37" fmla="*/ 111 h 38"/>
                  <a:gd name="T38" fmla="*/ 180 w 35"/>
                  <a:gd name="T39" fmla="*/ 111 h 38"/>
                  <a:gd name="T40" fmla="*/ 177 w 35"/>
                  <a:gd name="T41" fmla="*/ 123 h 38"/>
                  <a:gd name="T42" fmla="*/ 177 w 35"/>
                  <a:gd name="T43" fmla="*/ 125 h 38"/>
                  <a:gd name="T44" fmla="*/ 177 w 35"/>
                  <a:gd name="T45" fmla="*/ 126 h 38"/>
                  <a:gd name="T46" fmla="*/ 171 w 35"/>
                  <a:gd name="T47" fmla="*/ 126 h 38"/>
                  <a:gd name="T48" fmla="*/ 171 w 35"/>
                  <a:gd name="T49" fmla="*/ 138 h 38"/>
                  <a:gd name="T50" fmla="*/ 152 w 35"/>
                  <a:gd name="T51" fmla="*/ 143 h 38"/>
                  <a:gd name="T52" fmla="*/ 137 w 35"/>
                  <a:gd name="T53" fmla="*/ 159 h 38"/>
                  <a:gd name="T54" fmla="*/ 125 w 35"/>
                  <a:gd name="T55" fmla="*/ 161 h 38"/>
                  <a:gd name="T56" fmla="*/ 110 w 35"/>
                  <a:gd name="T57" fmla="*/ 161 h 38"/>
                  <a:gd name="T58" fmla="*/ 95 w 35"/>
                  <a:gd name="T59" fmla="*/ 172 h 38"/>
                  <a:gd name="T60" fmla="*/ 84 w 35"/>
                  <a:gd name="T61" fmla="*/ 173 h 38"/>
                  <a:gd name="T62" fmla="*/ 66 w 35"/>
                  <a:gd name="T63" fmla="*/ 173 h 38"/>
                  <a:gd name="T64" fmla="*/ 50 w 35"/>
                  <a:gd name="T65" fmla="*/ 173 h 38"/>
                  <a:gd name="T66" fmla="*/ 49 w 35"/>
                  <a:gd name="T67" fmla="*/ 173 h 38"/>
                  <a:gd name="T68" fmla="*/ 37 w 35"/>
                  <a:gd name="T69" fmla="*/ 172 h 38"/>
                  <a:gd name="T70" fmla="*/ 32 w 35"/>
                  <a:gd name="T71" fmla="*/ 172 h 38"/>
                  <a:gd name="T72" fmla="*/ 21 w 35"/>
                  <a:gd name="T73" fmla="*/ 172 h 38"/>
                  <a:gd name="T74" fmla="*/ 16 w 35"/>
                  <a:gd name="T75" fmla="*/ 161 h 38"/>
                  <a:gd name="T76" fmla="*/ 12 w 35"/>
                  <a:gd name="T77" fmla="*/ 159 h 38"/>
                  <a:gd name="T78" fmla="*/ 12 w 35"/>
                  <a:gd name="T79" fmla="*/ 159 h 38"/>
                  <a:gd name="T80" fmla="*/ 0 w 35"/>
                  <a:gd name="T81" fmla="*/ 153 h 38"/>
                  <a:gd name="T82" fmla="*/ 0 w 35"/>
                  <a:gd name="T83" fmla="*/ 126 h 38"/>
                  <a:gd name="T84" fmla="*/ 0 w 35"/>
                  <a:gd name="T85" fmla="*/ 111 h 38"/>
                  <a:gd name="T86" fmla="*/ 12 w 35"/>
                  <a:gd name="T87" fmla="*/ 95 h 38"/>
                  <a:gd name="T88" fmla="*/ 12 w 35"/>
                  <a:gd name="T89" fmla="*/ 76 h 38"/>
                  <a:gd name="T90" fmla="*/ 12 w 35"/>
                  <a:gd name="T91" fmla="*/ 59 h 38"/>
                  <a:gd name="T92" fmla="*/ 16 w 35"/>
                  <a:gd name="T93" fmla="*/ 46 h 38"/>
                  <a:gd name="T94" fmla="*/ 21 w 35"/>
                  <a:gd name="T95" fmla="*/ 32 h 38"/>
                  <a:gd name="T96" fmla="*/ 21 w 35"/>
                  <a:gd name="T97" fmla="*/ 28 h 38"/>
                  <a:gd name="T98" fmla="*/ 32 w 35"/>
                  <a:gd name="T99" fmla="*/ 17 h 38"/>
                  <a:gd name="T100" fmla="*/ 32 w 35"/>
                  <a:gd name="T101" fmla="*/ 13 h 38"/>
                  <a:gd name="T102" fmla="*/ 32 w 35"/>
                  <a:gd name="T103" fmla="*/ 13 h 38"/>
                  <a:gd name="T104" fmla="*/ 37 w 35"/>
                  <a:gd name="T105" fmla="*/ 10 h 38"/>
                  <a:gd name="T106" fmla="*/ 37 w 35"/>
                  <a:gd name="T107" fmla="*/ 10 h 38"/>
                  <a:gd name="T108" fmla="*/ 37 w 35"/>
                  <a:gd name="T109" fmla="*/ 10 h 38"/>
                  <a:gd name="T110" fmla="*/ 49 w 35"/>
                  <a:gd name="T111" fmla="*/ 0 h 38"/>
                  <a:gd name="T112" fmla="*/ 49 w 35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8">
                    <a:moveTo>
                      <a:pt x="9" y="0"/>
                    </a:moveTo>
                    <a:lnTo>
                      <a:pt x="10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8" y="4"/>
                    </a:lnTo>
                    <a:lnTo>
                      <a:pt x="21" y="6"/>
                    </a:lnTo>
                    <a:lnTo>
                      <a:pt x="23" y="7"/>
                    </a:lnTo>
                    <a:lnTo>
                      <a:pt x="25" y="10"/>
                    </a:lnTo>
                    <a:lnTo>
                      <a:pt x="28" y="13"/>
                    </a:lnTo>
                    <a:lnTo>
                      <a:pt x="31" y="16"/>
                    </a:lnTo>
                    <a:lnTo>
                      <a:pt x="33" y="19"/>
                    </a:lnTo>
                    <a:lnTo>
                      <a:pt x="34" y="21"/>
                    </a:lnTo>
                    <a:lnTo>
                      <a:pt x="35" y="23"/>
                    </a:lnTo>
                    <a:lnTo>
                      <a:pt x="35" y="24"/>
                    </a:lnTo>
                    <a:lnTo>
                      <a:pt x="34" y="26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3" y="30"/>
                    </a:lnTo>
                    <a:lnTo>
                      <a:pt x="30" y="31"/>
                    </a:lnTo>
                    <a:lnTo>
                      <a:pt x="27" y="34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7"/>
                    </a:lnTo>
                    <a:lnTo>
                      <a:pt x="16" y="38"/>
                    </a:lnTo>
                    <a:lnTo>
                      <a:pt x="13" y="38"/>
                    </a:lnTo>
                    <a:lnTo>
                      <a:pt x="10" y="38"/>
                    </a:lnTo>
                    <a:lnTo>
                      <a:pt x="9" y="38"/>
                    </a:lnTo>
                    <a:lnTo>
                      <a:pt x="7" y="37"/>
                    </a:lnTo>
                    <a:lnTo>
                      <a:pt x="6" y="37"/>
                    </a:lnTo>
                    <a:lnTo>
                      <a:pt x="4" y="37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3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7" name="Freeform 207"/>
              <p:cNvSpPr>
                <a:spLocks/>
              </p:cNvSpPr>
              <p:nvPr/>
            </p:nvSpPr>
            <p:spPr bwMode="auto">
              <a:xfrm>
                <a:off x="3305" y="956"/>
                <a:ext cx="45" cy="49"/>
              </a:xfrm>
              <a:custGeom>
                <a:avLst/>
                <a:gdLst>
                  <a:gd name="T0" fmla="*/ 160 w 33"/>
                  <a:gd name="T1" fmla="*/ 0 h 38"/>
                  <a:gd name="T2" fmla="*/ 160 w 33"/>
                  <a:gd name="T3" fmla="*/ 10 h 38"/>
                  <a:gd name="T4" fmla="*/ 165 w 33"/>
                  <a:gd name="T5" fmla="*/ 10 h 38"/>
                  <a:gd name="T6" fmla="*/ 165 w 33"/>
                  <a:gd name="T7" fmla="*/ 10 h 38"/>
                  <a:gd name="T8" fmla="*/ 180 w 33"/>
                  <a:gd name="T9" fmla="*/ 13 h 38"/>
                  <a:gd name="T10" fmla="*/ 180 w 33"/>
                  <a:gd name="T11" fmla="*/ 13 h 38"/>
                  <a:gd name="T12" fmla="*/ 190 w 33"/>
                  <a:gd name="T13" fmla="*/ 17 h 38"/>
                  <a:gd name="T14" fmla="*/ 190 w 33"/>
                  <a:gd name="T15" fmla="*/ 28 h 38"/>
                  <a:gd name="T16" fmla="*/ 190 w 33"/>
                  <a:gd name="T17" fmla="*/ 28 h 38"/>
                  <a:gd name="T18" fmla="*/ 194 w 33"/>
                  <a:gd name="T19" fmla="*/ 41 h 38"/>
                  <a:gd name="T20" fmla="*/ 209 w 33"/>
                  <a:gd name="T21" fmla="*/ 53 h 38"/>
                  <a:gd name="T22" fmla="*/ 209 w 33"/>
                  <a:gd name="T23" fmla="*/ 64 h 38"/>
                  <a:gd name="T24" fmla="*/ 210 w 33"/>
                  <a:gd name="T25" fmla="*/ 88 h 38"/>
                  <a:gd name="T26" fmla="*/ 210 w 33"/>
                  <a:gd name="T27" fmla="*/ 97 h 38"/>
                  <a:gd name="T28" fmla="*/ 210 w 33"/>
                  <a:gd name="T29" fmla="*/ 123 h 38"/>
                  <a:gd name="T30" fmla="*/ 210 w 33"/>
                  <a:gd name="T31" fmla="*/ 138 h 38"/>
                  <a:gd name="T32" fmla="*/ 210 w 33"/>
                  <a:gd name="T33" fmla="*/ 153 h 38"/>
                  <a:gd name="T34" fmla="*/ 210 w 33"/>
                  <a:gd name="T35" fmla="*/ 159 h 38"/>
                  <a:gd name="T36" fmla="*/ 209 w 33"/>
                  <a:gd name="T37" fmla="*/ 159 h 38"/>
                  <a:gd name="T38" fmla="*/ 209 w 33"/>
                  <a:gd name="T39" fmla="*/ 161 h 38"/>
                  <a:gd name="T40" fmla="*/ 194 w 33"/>
                  <a:gd name="T41" fmla="*/ 172 h 38"/>
                  <a:gd name="T42" fmla="*/ 190 w 33"/>
                  <a:gd name="T43" fmla="*/ 172 h 38"/>
                  <a:gd name="T44" fmla="*/ 190 w 33"/>
                  <a:gd name="T45" fmla="*/ 172 h 38"/>
                  <a:gd name="T46" fmla="*/ 180 w 33"/>
                  <a:gd name="T47" fmla="*/ 173 h 38"/>
                  <a:gd name="T48" fmla="*/ 165 w 33"/>
                  <a:gd name="T49" fmla="*/ 173 h 38"/>
                  <a:gd name="T50" fmla="*/ 145 w 33"/>
                  <a:gd name="T51" fmla="*/ 173 h 38"/>
                  <a:gd name="T52" fmla="*/ 139 w 33"/>
                  <a:gd name="T53" fmla="*/ 173 h 38"/>
                  <a:gd name="T54" fmla="*/ 117 w 33"/>
                  <a:gd name="T55" fmla="*/ 173 h 38"/>
                  <a:gd name="T56" fmla="*/ 89 w 33"/>
                  <a:gd name="T57" fmla="*/ 172 h 38"/>
                  <a:gd name="T58" fmla="*/ 68 w 33"/>
                  <a:gd name="T59" fmla="*/ 161 h 38"/>
                  <a:gd name="T60" fmla="*/ 50 w 33"/>
                  <a:gd name="T61" fmla="*/ 161 h 38"/>
                  <a:gd name="T62" fmla="*/ 48 w 33"/>
                  <a:gd name="T63" fmla="*/ 159 h 38"/>
                  <a:gd name="T64" fmla="*/ 26 w 33"/>
                  <a:gd name="T65" fmla="*/ 153 h 38"/>
                  <a:gd name="T66" fmla="*/ 14 w 33"/>
                  <a:gd name="T67" fmla="*/ 143 h 38"/>
                  <a:gd name="T68" fmla="*/ 14 w 33"/>
                  <a:gd name="T69" fmla="*/ 138 h 38"/>
                  <a:gd name="T70" fmla="*/ 1 w 33"/>
                  <a:gd name="T71" fmla="*/ 126 h 38"/>
                  <a:gd name="T72" fmla="*/ 0 w 33"/>
                  <a:gd name="T73" fmla="*/ 125 h 38"/>
                  <a:gd name="T74" fmla="*/ 0 w 33"/>
                  <a:gd name="T75" fmla="*/ 123 h 38"/>
                  <a:gd name="T76" fmla="*/ 0 w 33"/>
                  <a:gd name="T77" fmla="*/ 111 h 38"/>
                  <a:gd name="T78" fmla="*/ 0 w 33"/>
                  <a:gd name="T79" fmla="*/ 107 h 38"/>
                  <a:gd name="T80" fmla="*/ 0 w 33"/>
                  <a:gd name="T81" fmla="*/ 97 h 38"/>
                  <a:gd name="T82" fmla="*/ 1 w 33"/>
                  <a:gd name="T83" fmla="*/ 88 h 38"/>
                  <a:gd name="T84" fmla="*/ 26 w 33"/>
                  <a:gd name="T85" fmla="*/ 75 h 38"/>
                  <a:gd name="T86" fmla="*/ 48 w 33"/>
                  <a:gd name="T87" fmla="*/ 59 h 38"/>
                  <a:gd name="T88" fmla="*/ 56 w 33"/>
                  <a:gd name="T89" fmla="*/ 46 h 38"/>
                  <a:gd name="T90" fmla="*/ 76 w 33"/>
                  <a:gd name="T91" fmla="*/ 32 h 38"/>
                  <a:gd name="T92" fmla="*/ 89 w 33"/>
                  <a:gd name="T93" fmla="*/ 28 h 38"/>
                  <a:gd name="T94" fmla="*/ 104 w 33"/>
                  <a:gd name="T95" fmla="*/ 13 h 38"/>
                  <a:gd name="T96" fmla="*/ 117 w 33"/>
                  <a:gd name="T97" fmla="*/ 13 h 38"/>
                  <a:gd name="T98" fmla="*/ 121 w 33"/>
                  <a:gd name="T99" fmla="*/ 10 h 38"/>
                  <a:gd name="T100" fmla="*/ 139 w 33"/>
                  <a:gd name="T101" fmla="*/ 10 h 38"/>
                  <a:gd name="T102" fmla="*/ 139 w 33"/>
                  <a:gd name="T103" fmla="*/ 10 h 38"/>
                  <a:gd name="T104" fmla="*/ 142 w 33"/>
                  <a:gd name="T105" fmla="*/ 0 h 38"/>
                  <a:gd name="T106" fmla="*/ 145 w 33"/>
                  <a:gd name="T107" fmla="*/ 0 h 38"/>
                  <a:gd name="T108" fmla="*/ 145 w 33"/>
                  <a:gd name="T109" fmla="*/ 0 h 38"/>
                  <a:gd name="T110" fmla="*/ 145 w 33"/>
                  <a:gd name="T111" fmla="*/ 0 h 38"/>
                  <a:gd name="T112" fmla="*/ 160 w 33"/>
                  <a:gd name="T113" fmla="*/ 0 h 3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8">
                    <a:moveTo>
                      <a:pt x="25" y="0"/>
                    </a:moveTo>
                    <a:lnTo>
                      <a:pt x="25" y="2"/>
                    </a:lnTo>
                    <a:lnTo>
                      <a:pt x="26" y="2"/>
                    </a:lnTo>
                    <a:lnTo>
                      <a:pt x="28" y="3"/>
                    </a:lnTo>
                    <a:lnTo>
                      <a:pt x="29" y="4"/>
                    </a:lnTo>
                    <a:lnTo>
                      <a:pt x="29" y="6"/>
                    </a:lnTo>
                    <a:lnTo>
                      <a:pt x="30" y="9"/>
                    </a:lnTo>
                    <a:lnTo>
                      <a:pt x="32" y="12"/>
                    </a:lnTo>
                    <a:lnTo>
                      <a:pt x="32" y="14"/>
                    </a:lnTo>
                    <a:lnTo>
                      <a:pt x="33" y="19"/>
                    </a:lnTo>
                    <a:lnTo>
                      <a:pt x="33" y="21"/>
                    </a:lnTo>
                    <a:lnTo>
                      <a:pt x="33" y="26"/>
                    </a:lnTo>
                    <a:lnTo>
                      <a:pt x="33" y="30"/>
                    </a:lnTo>
                    <a:lnTo>
                      <a:pt x="33" y="33"/>
                    </a:lnTo>
                    <a:lnTo>
                      <a:pt x="33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0" y="37"/>
                    </a:lnTo>
                    <a:lnTo>
                      <a:pt x="29" y="37"/>
                    </a:lnTo>
                    <a:lnTo>
                      <a:pt x="28" y="38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1" y="38"/>
                    </a:lnTo>
                    <a:lnTo>
                      <a:pt x="18" y="38"/>
                    </a:lnTo>
                    <a:lnTo>
                      <a:pt x="14" y="37"/>
                    </a:lnTo>
                    <a:lnTo>
                      <a:pt x="11" y="35"/>
                    </a:lnTo>
                    <a:lnTo>
                      <a:pt x="8" y="35"/>
                    </a:lnTo>
                    <a:lnTo>
                      <a:pt x="7" y="34"/>
                    </a:lnTo>
                    <a:lnTo>
                      <a:pt x="4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1" y="28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4" y="16"/>
                    </a:lnTo>
                    <a:lnTo>
                      <a:pt x="7" y="13"/>
                    </a:lnTo>
                    <a:lnTo>
                      <a:pt x="9" y="10"/>
                    </a:lnTo>
                    <a:lnTo>
                      <a:pt x="12" y="7"/>
                    </a:lnTo>
                    <a:lnTo>
                      <a:pt x="14" y="6"/>
                    </a:lnTo>
                    <a:lnTo>
                      <a:pt x="16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8" name="Freeform 208"/>
              <p:cNvSpPr>
                <a:spLocks/>
              </p:cNvSpPr>
              <p:nvPr/>
            </p:nvSpPr>
            <p:spPr bwMode="auto">
              <a:xfrm>
                <a:off x="3271" y="936"/>
                <a:ext cx="50" cy="46"/>
              </a:xfrm>
              <a:custGeom>
                <a:avLst/>
                <a:gdLst>
                  <a:gd name="T0" fmla="*/ 212 w 37"/>
                  <a:gd name="T1" fmla="*/ 16 h 35"/>
                  <a:gd name="T2" fmla="*/ 227 w 37"/>
                  <a:gd name="T3" fmla="*/ 21 h 35"/>
                  <a:gd name="T4" fmla="*/ 227 w 37"/>
                  <a:gd name="T5" fmla="*/ 21 h 35"/>
                  <a:gd name="T6" fmla="*/ 227 w 37"/>
                  <a:gd name="T7" fmla="*/ 28 h 35"/>
                  <a:gd name="T8" fmla="*/ 227 w 37"/>
                  <a:gd name="T9" fmla="*/ 37 h 35"/>
                  <a:gd name="T10" fmla="*/ 227 w 37"/>
                  <a:gd name="T11" fmla="*/ 37 h 35"/>
                  <a:gd name="T12" fmla="*/ 227 w 37"/>
                  <a:gd name="T13" fmla="*/ 42 h 35"/>
                  <a:gd name="T14" fmla="*/ 227 w 37"/>
                  <a:gd name="T15" fmla="*/ 50 h 35"/>
                  <a:gd name="T16" fmla="*/ 227 w 37"/>
                  <a:gd name="T17" fmla="*/ 50 h 35"/>
                  <a:gd name="T18" fmla="*/ 212 w 37"/>
                  <a:gd name="T19" fmla="*/ 64 h 35"/>
                  <a:gd name="T20" fmla="*/ 208 w 37"/>
                  <a:gd name="T21" fmla="*/ 78 h 35"/>
                  <a:gd name="T22" fmla="*/ 203 w 37"/>
                  <a:gd name="T23" fmla="*/ 95 h 35"/>
                  <a:gd name="T24" fmla="*/ 191 w 37"/>
                  <a:gd name="T25" fmla="*/ 114 h 35"/>
                  <a:gd name="T26" fmla="*/ 182 w 37"/>
                  <a:gd name="T27" fmla="*/ 130 h 35"/>
                  <a:gd name="T28" fmla="*/ 170 w 37"/>
                  <a:gd name="T29" fmla="*/ 145 h 35"/>
                  <a:gd name="T30" fmla="*/ 157 w 37"/>
                  <a:gd name="T31" fmla="*/ 160 h 35"/>
                  <a:gd name="T32" fmla="*/ 142 w 37"/>
                  <a:gd name="T33" fmla="*/ 177 h 35"/>
                  <a:gd name="T34" fmla="*/ 141 w 37"/>
                  <a:gd name="T35" fmla="*/ 180 h 35"/>
                  <a:gd name="T36" fmla="*/ 126 w 37"/>
                  <a:gd name="T37" fmla="*/ 180 h 35"/>
                  <a:gd name="T38" fmla="*/ 126 w 37"/>
                  <a:gd name="T39" fmla="*/ 180 h 35"/>
                  <a:gd name="T40" fmla="*/ 120 w 37"/>
                  <a:gd name="T41" fmla="*/ 180 h 35"/>
                  <a:gd name="T42" fmla="*/ 105 w 37"/>
                  <a:gd name="T43" fmla="*/ 180 h 35"/>
                  <a:gd name="T44" fmla="*/ 104 w 37"/>
                  <a:gd name="T45" fmla="*/ 180 h 35"/>
                  <a:gd name="T46" fmla="*/ 100 w 37"/>
                  <a:gd name="T47" fmla="*/ 180 h 35"/>
                  <a:gd name="T48" fmla="*/ 100 w 37"/>
                  <a:gd name="T49" fmla="*/ 177 h 35"/>
                  <a:gd name="T50" fmla="*/ 78 w 37"/>
                  <a:gd name="T51" fmla="*/ 164 h 35"/>
                  <a:gd name="T52" fmla="*/ 64 w 37"/>
                  <a:gd name="T53" fmla="*/ 160 h 35"/>
                  <a:gd name="T54" fmla="*/ 41 w 37"/>
                  <a:gd name="T55" fmla="*/ 145 h 35"/>
                  <a:gd name="T56" fmla="*/ 36 w 37"/>
                  <a:gd name="T57" fmla="*/ 137 h 35"/>
                  <a:gd name="T58" fmla="*/ 22 w 37"/>
                  <a:gd name="T59" fmla="*/ 125 h 35"/>
                  <a:gd name="T60" fmla="*/ 16 w 37"/>
                  <a:gd name="T61" fmla="*/ 110 h 35"/>
                  <a:gd name="T62" fmla="*/ 12 w 37"/>
                  <a:gd name="T63" fmla="*/ 95 h 35"/>
                  <a:gd name="T64" fmla="*/ 0 w 37"/>
                  <a:gd name="T65" fmla="*/ 87 h 35"/>
                  <a:gd name="T66" fmla="*/ 0 w 37"/>
                  <a:gd name="T67" fmla="*/ 72 h 35"/>
                  <a:gd name="T68" fmla="*/ 0 w 37"/>
                  <a:gd name="T69" fmla="*/ 64 h 35"/>
                  <a:gd name="T70" fmla="*/ 0 w 37"/>
                  <a:gd name="T71" fmla="*/ 55 h 35"/>
                  <a:gd name="T72" fmla="*/ 0 w 37"/>
                  <a:gd name="T73" fmla="*/ 50 h 35"/>
                  <a:gd name="T74" fmla="*/ 0 w 37"/>
                  <a:gd name="T75" fmla="*/ 42 h 35"/>
                  <a:gd name="T76" fmla="*/ 12 w 37"/>
                  <a:gd name="T77" fmla="*/ 37 h 35"/>
                  <a:gd name="T78" fmla="*/ 12 w 37"/>
                  <a:gd name="T79" fmla="*/ 28 h 35"/>
                  <a:gd name="T80" fmla="*/ 16 w 37"/>
                  <a:gd name="T81" fmla="*/ 28 h 35"/>
                  <a:gd name="T82" fmla="*/ 36 w 37"/>
                  <a:gd name="T83" fmla="*/ 21 h 35"/>
                  <a:gd name="T84" fmla="*/ 64 w 37"/>
                  <a:gd name="T85" fmla="*/ 16 h 35"/>
                  <a:gd name="T86" fmla="*/ 86 w 37"/>
                  <a:gd name="T87" fmla="*/ 1 h 35"/>
                  <a:gd name="T88" fmla="*/ 105 w 37"/>
                  <a:gd name="T89" fmla="*/ 1 h 35"/>
                  <a:gd name="T90" fmla="*/ 126 w 37"/>
                  <a:gd name="T91" fmla="*/ 1 h 35"/>
                  <a:gd name="T92" fmla="*/ 142 w 37"/>
                  <a:gd name="T93" fmla="*/ 0 h 35"/>
                  <a:gd name="T94" fmla="*/ 162 w 37"/>
                  <a:gd name="T95" fmla="*/ 0 h 35"/>
                  <a:gd name="T96" fmla="*/ 182 w 37"/>
                  <a:gd name="T97" fmla="*/ 1 h 35"/>
                  <a:gd name="T98" fmla="*/ 191 w 37"/>
                  <a:gd name="T99" fmla="*/ 1 h 35"/>
                  <a:gd name="T100" fmla="*/ 203 w 37"/>
                  <a:gd name="T101" fmla="*/ 1 h 35"/>
                  <a:gd name="T102" fmla="*/ 203 w 37"/>
                  <a:gd name="T103" fmla="*/ 1 h 35"/>
                  <a:gd name="T104" fmla="*/ 208 w 37"/>
                  <a:gd name="T105" fmla="*/ 1 h 35"/>
                  <a:gd name="T106" fmla="*/ 208 w 37"/>
                  <a:gd name="T107" fmla="*/ 1 h 35"/>
                  <a:gd name="T108" fmla="*/ 212 w 37"/>
                  <a:gd name="T109" fmla="*/ 16 h 35"/>
                  <a:gd name="T110" fmla="*/ 212 w 37"/>
                  <a:gd name="T111" fmla="*/ 16 h 35"/>
                  <a:gd name="T112" fmla="*/ 212 w 37"/>
                  <a:gd name="T113" fmla="*/ 16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35" y="3"/>
                    </a:moveTo>
                    <a:lnTo>
                      <a:pt x="37" y="4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7" y="8"/>
                    </a:lnTo>
                    <a:lnTo>
                      <a:pt x="37" y="10"/>
                    </a:lnTo>
                    <a:lnTo>
                      <a:pt x="35" y="12"/>
                    </a:lnTo>
                    <a:lnTo>
                      <a:pt x="34" y="15"/>
                    </a:lnTo>
                    <a:lnTo>
                      <a:pt x="33" y="18"/>
                    </a:lnTo>
                    <a:lnTo>
                      <a:pt x="31" y="22"/>
                    </a:lnTo>
                    <a:lnTo>
                      <a:pt x="30" y="25"/>
                    </a:lnTo>
                    <a:lnTo>
                      <a:pt x="28" y="28"/>
                    </a:lnTo>
                    <a:lnTo>
                      <a:pt x="26" y="31"/>
                    </a:lnTo>
                    <a:lnTo>
                      <a:pt x="24" y="34"/>
                    </a:lnTo>
                    <a:lnTo>
                      <a:pt x="23" y="35"/>
                    </a:lnTo>
                    <a:lnTo>
                      <a:pt x="21" y="35"/>
                    </a:lnTo>
                    <a:lnTo>
                      <a:pt x="20" y="35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6" y="34"/>
                    </a:lnTo>
                    <a:lnTo>
                      <a:pt x="13" y="32"/>
                    </a:lnTo>
                    <a:lnTo>
                      <a:pt x="10" y="31"/>
                    </a:lnTo>
                    <a:lnTo>
                      <a:pt x="7" y="28"/>
                    </a:lnTo>
                    <a:lnTo>
                      <a:pt x="6" y="27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8" y="1"/>
                    </a:lnTo>
                    <a:lnTo>
                      <a:pt x="21" y="1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1"/>
                    </a:lnTo>
                    <a:lnTo>
                      <a:pt x="31" y="1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5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9" name="Freeform 209"/>
              <p:cNvSpPr>
                <a:spLocks/>
              </p:cNvSpPr>
              <p:nvPr/>
            </p:nvSpPr>
            <p:spPr bwMode="auto">
              <a:xfrm>
                <a:off x="3393" y="894"/>
                <a:ext cx="51" cy="47"/>
              </a:xfrm>
              <a:custGeom>
                <a:avLst/>
                <a:gdLst>
                  <a:gd name="T0" fmla="*/ 0 w 38"/>
                  <a:gd name="T1" fmla="*/ 95 h 36"/>
                  <a:gd name="T2" fmla="*/ 0 w 38"/>
                  <a:gd name="T3" fmla="*/ 85 h 36"/>
                  <a:gd name="T4" fmla="*/ 0 w 38"/>
                  <a:gd name="T5" fmla="*/ 78 h 36"/>
                  <a:gd name="T6" fmla="*/ 12 w 38"/>
                  <a:gd name="T7" fmla="*/ 78 h 36"/>
                  <a:gd name="T8" fmla="*/ 12 w 38"/>
                  <a:gd name="T9" fmla="*/ 68 h 36"/>
                  <a:gd name="T10" fmla="*/ 12 w 38"/>
                  <a:gd name="T11" fmla="*/ 68 h 36"/>
                  <a:gd name="T12" fmla="*/ 16 w 38"/>
                  <a:gd name="T13" fmla="*/ 65 h 36"/>
                  <a:gd name="T14" fmla="*/ 16 w 38"/>
                  <a:gd name="T15" fmla="*/ 65 h 36"/>
                  <a:gd name="T16" fmla="*/ 21 w 38"/>
                  <a:gd name="T17" fmla="*/ 60 h 36"/>
                  <a:gd name="T18" fmla="*/ 36 w 38"/>
                  <a:gd name="T19" fmla="*/ 50 h 36"/>
                  <a:gd name="T20" fmla="*/ 51 w 38"/>
                  <a:gd name="T21" fmla="*/ 46 h 36"/>
                  <a:gd name="T22" fmla="*/ 64 w 38"/>
                  <a:gd name="T23" fmla="*/ 35 h 36"/>
                  <a:gd name="T24" fmla="*/ 85 w 38"/>
                  <a:gd name="T25" fmla="*/ 29 h 36"/>
                  <a:gd name="T26" fmla="*/ 105 w 38"/>
                  <a:gd name="T27" fmla="*/ 16 h 36"/>
                  <a:gd name="T28" fmla="*/ 122 w 38"/>
                  <a:gd name="T29" fmla="*/ 16 h 36"/>
                  <a:gd name="T30" fmla="*/ 149 w 38"/>
                  <a:gd name="T31" fmla="*/ 12 h 36"/>
                  <a:gd name="T32" fmla="*/ 164 w 38"/>
                  <a:gd name="T33" fmla="*/ 0 h 36"/>
                  <a:gd name="T34" fmla="*/ 174 w 38"/>
                  <a:gd name="T35" fmla="*/ 0 h 36"/>
                  <a:gd name="T36" fmla="*/ 183 w 38"/>
                  <a:gd name="T37" fmla="*/ 0 h 36"/>
                  <a:gd name="T38" fmla="*/ 183 w 38"/>
                  <a:gd name="T39" fmla="*/ 12 h 36"/>
                  <a:gd name="T40" fmla="*/ 191 w 38"/>
                  <a:gd name="T41" fmla="*/ 12 h 36"/>
                  <a:gd name="T42" fmla="*/ 191 w 38"/>
                  <a:gd name="T43" fmla="*/ 16 h 36"/>
                  <a:gd name="T44" fmla="*/ 200 w 38"/>
                  <a:gd name="T45" fmla="*/ 16 h 36"/>
                  <a:gd name="T46" fmla="*/ 205 w 38"/>
                  <a:gd name="T47" fmla="*/ 27 h 36"/>
                  <a:gd name="T48" fmla="*/ 205 w 38"/>
                  <a:gd name="T49" fmla="*/ 29 h 36"/>
                  <a:gd name="T50" fmla="*/ 217 w 38"/>
                  <a:gd name="T51" fmla="*/ 46 h 36"/>
                  <a:gd name="T52" fmla="*/ 217 w 38"/>
                  <a:gd name="T53" fmla="*/ 60 h 36"/>
                  <a:gd name="T54" fmla="*/ 220 w 38"/>
                  <a:gd name="T55" fmla="*/ 68 h 36"/>
                  <a:gd name="T56" fmla="*/ 220 w 38"/>
                  <a:gd name="T57" fmla="*/ 85 h 36"/>
                  <a:gd name="T58" fmla="*/ 220 w 38"/>
                  <a:gd name="T59" fmla="*/ 97 h 36"/>
                  <a:gd name="T60" fmla="*/ 220 w 38"/>
                  <a:gd name="T61" fmla="*/ 114 h 36"/>
                  <a:gd name="T62" fmla="*/ 217 w 38"/>
                  <a:gd name="T63" fmla="*/ 127 h 36"/>
                  <a:gd name="T64" fmla="*/ 217 w 38"/>
                  <a:gd name="T65" fmla="*/ 145 h 36"/>
                  <a:gd name="T66" fmla="*/ 205 w 38"/>
                  <a:gd name="T67" fmla="*/ 149 h 36"/>
                  <a:gd name="T68" fmla="*/ 200 w 38"/>
                  <a:gd name="T69" fmla="*/ 151 h 36"/>
                  <a:gd name="T70" fmla="*/ 200 w 38"/>
                  <a:gd name="T71" fmla="*/ 162 h 36"/>
                  <a:gd name="T72" fmla="*/ 191 w 38"/>
                  <a:gd name="T73" fmla="*/ 166 h 36"/>
                  <a:gd name="T74" fmla="*/ 183 w 38"/>
                  <a:gd name="T75" fmla="*/ 178 h 36"/>
                  <a:gd name="T76" fmla="*/ 174 w 38"/>
                  <a:gd name="T77" fmla="*/ 178 h 36"/>
                  <a:gd name="T78" fmla="*/ 174 w 38"/>
                  <a:gd name="T79" fmla="*/ 178 h 36"/>
                  <a:gd name="T80" fmla="*/ 164 w 38"/>
                  <a:gd name="T81" fmla="*/ 178 h 36"/>
                  <a:gd name="T82" fmla="*/ 141 w 38"/>
                  <a:gd name="T83" fmla="*/ 178 h 36"/>
                  <a:gd name="T84" fmla="*/ 115 w 38"/>
                  <a:gd name="T85" fmla="*/ 166 h 36"/>
                  <a:gd name="T86" fmla="*/ 101 w 38"/>
                  <a:gd name="T87" fmla="*/ 151 h 36"/>
                  <a:gd name="T88" fmla="*/ 75 w 38"/>
                  <a:gd name="T89" fmla="*/ 149 h 36"/>
                  <a:gd name="T90" fmla="*/ 56 w 38"/>
                  <a:gd name="T91" fmla="*/ 145 h 36"/>
                  <a:gd name="T92" fmla="*/ 38 w 38"/>
                  <a:gd name="T93" fmla="*/ 133 h 36"/>
                  <a:gd name="T94" fmla="*/ 36 w 38"/>
                  <a:gd name="T95" fmla="*/ 127 h 36"/>
                  <a:gd name="T96" fmla="*/ 21 w 38"/>
                  <a:gd name="T97" fmla="*/ 116 h 36"/>
                  <a:gd name="T98" fmla="*/ 16 w 38"/>
                  <a:gd name="T99" fmla="*/ 114 h 36"/>
                  <a:gd name="T100" fmla="*/ 12 w 38"/>
                  <a:gd name="T101" fmla="*/ 102 h 36"/>
                  <a:gd name="T102" fmla="*/ 12 w 38"/>
                  <a:gd name="T103" fmla="*/ 102 h 36"/>
                  <a:gd name="T104" fmla="*/ 12 w 38"/>
                  <a:gd name="T105" fmla="*/ 97 h 36"/>
                  <a:gd name="T106" fmla="*/ 0 w 38"/>
                  <a:gd name="T107" fmla="*/ 97 h 36"/>
                  <a:gd name="T108" fmla="*/ 0 w 38"/>
                  <a:gd name="T109" fmla="*/ 95 h 36"/>
                  <a:gd name="T110" fmla="*/ 0 w 38"/>
                  <a:gd name="T111" fmla="*/ 95 h 36"/>
                  <a:gd name="T112" fmla="*/ 0 w 38"/>
                  <a:gd name="T113" fmla="*/ 95 h 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" h="36">
                    <a:moveTo>
                      <a:pt x="0" y="19"/>
                    </a:moveTo>
                    <a:lnTo>
                      <a:pt x="0" y="17"/>
                    </a:lnTo>
                    <a:lnTo>
                      <a:pt x="0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4" y="12"/>
                    </a:lnTo>
                    <a:lnTo>
                      <a:pt x="6" y="10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6"/>
                    </a:lnTo>
                    <a:lnTo>
                      <a:pt x="18" y="3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1" y="0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4" y="3"/>
                    </a:lnTo>
                    <a:lnTo>
                      <a:pt x="35" y="5"/>
                    </a:lnTo>
                    <a:lnTo>
                      <a:pt x="35" y="6"/>
                    </a:lnTo>
                    <a:lnTo>
                      <a:pt x="37" y="9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8" y="17"/>
                    </a:lnTo>
                    <a:lnTo>
                      <a:pt x="38" y="20"/>
                    </a:lnTo>
                    <a:lnTo>
                      <a:pt x="38" y="23"/>
                    </a:lnTo>
                    <a:lnTo>
                      <a:pt x="37" y="26"/>
                    </a:lnTo>
                    <a:lnTo>
                      <a:pt x="37" y="29"/>
                    </a:lnTo>
                    <a:lnTo>
                      <a:pt x="35" y="30"/>
                    </a:lnTo>
                    <a:lnTo>
                      <a:pt x="34" y="31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6"/>
                    </a:lnTo>
                    <a:lnTo>
                      <a:pt x="30" y="36"/>
                    </a:lnTo>
                    <a:lnTo>
                      <a:pt x="28" y="36"/>
                    </a:lnTo>
                    <a:lnTo>
                      <a:pt x="24" y="36"/>
                    </a:lnTo>
                    <a:lnTo>
                      <a:pt x="20" y="34"/>
                    </a:lnTo>
                    <a:lnTo>
                      <a:pt x="17" y="31"/>
                    </a:ln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0" y="2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0" name="Freeform 210"/>
              <p:cNvSpPr>
                <a:spLocks/>
              </p:cNvSpPr>
              <p:nvPr/>
            </p:nvSpPr>
            <p:spPr bwMode="auto">
              <a:xfrm>
                <a:off x="3354" y="832"/>
                <a:ext cx="46" cy="47"/>
              </a:xfrm>
              <a:custGeom>
                <a:avLst/>
                <a:gdLst>
                  <a:gd name="T0" fmla="*/ 49 w 35"/>
                  <a:gd name="T1" fmla="*/ 156 h 37"/>
                  <a:gd name="T2" fmla="*/ 49 w 35"/>
                  <a:gd name="T3" fmla="*/ 156 h 37"/>
                  <a:gd name="T4" fmla="*/ 37 w 35"/>
                  <a:gd name="T5" fmla="*/ 156 h 37"/>
                  <a:gd name="T6" fmla="*/ 37 w 35"/>
                  <a:gd name="T7" fmla="*/ 145 h 37"/>
                  <a:gd name="T8" fmla="*/ 32 w 35"/>
                  <a:gd name="T9" fmla="*/ 145 h 37"/>
                  <a:gd name="T10" fmla="*/ 32 w 35"/>
                  <a:gd name="T11" fmla="*/ 144 h 37"/>
                  <a:gd name="T12" fmla="*/ 32 w 35"/>
                  <a:gd name="T13" fmla="*/ 144 h 37"/>
                  <a:gd name="T14" fmla="*/ 21 w 35"/>
                  <a:gd name="T15" fmla="*/ 136 h 37"/>
                  <a:gd name="T16" fmla="*/ 21 w 35"/>
                  <a:gd name="T17" fmla="*/ 131 h 37"/>
                  <a:gd name="T18" fmla="*/ 16 w 35"/>
                  <a:gd name="T19" fmla="*/ 119 h 37"/>
                  <a:gd name="T20" fmla="*/ 16 w 35"/>
                  <a:gd name="T21" fmla="*/ 107 h 37"/>
                  <a:gd name="T22" fmla="*/ 12 w 35"/>
                  <a:gd name="T23" fmla="*/ 97 h 37"/>
                  <a:gd name="T24" fmla="*/ 12 w 35"/>
                  <a:gd name="T25" fmla="*/ 84 h 37"/>
                  <a:gd name="T26" fmla="*/ 12 w 35"/>
                  <a:gd name="T27" fmla="*/ 66 h 37"/>
                  <a:gd name="T28" fmla="*/ 0 w 35"/>
                  <a:gd name="T29" fmla="*/ 58 h 37"/>
                  <a:gd name="T30" fmla="*/ 0 w 35"/>
                  <a:gd name="T31" fmla="*/ 36 h 37"/>
                  <a:gd name="T32" fmla="*/ 12 w 35"/>
                  <a:gd name="T33" fmla="*/ 17 h 37"/>
                  <a:gd name="T34" fmla="*/ 12 w 35"/>
                  <a:gd name="T35" fmla="*/ 17 h 37"/>
                  <a:gd name="T36" fmla="*/ 12 w 35"/>
                  <a:gd name="T37" fmla="*/ 13 h 37"/>
                  <a:gd name="T38" fmla="*/ 16 w 35"/>
                  <a:gd name="T39" fmla="*/ 13 h 37"/>
                  <a:gd name="T40" fmla="*/ 16 w 35"/>
                  <a:gd name="T41" fmla="*/ 1 h 37"/>
                  <a:gd name="T42" fmla="*/ 21 w 35"/>
                  <a:gd name="T43" fmla="*/ 1 h 37"/>
                  <a:gd name="T44" fmla="*/ 32 w 35"/>
                  <a:gd name="T45" fmla="*/ 0 h 37"/>
                  <a:gd name="T46" fmla="*/ 37 w 35"/>
                  <a:gd name="T47" fmla="*/ 0 h 37"/>
                  <a:gd name="T48" fmla="*/ 37 w 35"/>
                  <a:gd name="T49" fmla="*/ 0 h 37"/>
                  <a:gd name="T50" fmla="*/ 50 w 35"/>
                  <a:gd name="T51" fmla="*/ 0 h 37"/>
                  <a:gd name="T52" fmla="*/ 72 w 35"/>
                  <a:gd name="T53" fmla="*/ 0 h 37"/>
                  <a:gd name="T54" fmla="*/ 87 w 35"/>
                  <a:gd name="T55" fmla="*/ 0 h 37"/>
                  <a:gd name="T56" fmla="*/ 103 w 35"/>
                  <a:gd name="T57" fmla="*/ 1 h 37"/>
                  <a:gd name="T58" fmla="*/ 116 w 35"/>
                  <a:gd name="T59" fmla="*/ 1 h 37"/>
                  <a:gd name="T60" fmla="*/ 130 w 35"/>
                  <a:gd name="T61" fmla="*/ 13 h 37"/>
                  <a:gd name="T62" fmla="*/ 145 w 35"/>
                  <a:gd name="T63" fmla="*/ 17 h 37"/>
                  <a:gd name="T64" fmla="*/ 152 w 35"/>
                  <a:gd name="T65" fmla="*/ 28 h 37"/>
                  <a:gd name="T66" fmla="*/ 160 w 35"/>
                  <a:gd name="T67" fmla="*/ 29 h 37"/>
                  <a:gd name="T68" fmla="*/ 171 w 35"/>
                  <a:gd name="T69" fmla="*/ 36 h 37"/>
                  <a:gd name="T70" fmla="*/ 177 w 35"/>
                  <a:gd name="T71" fmla="*/ 46 h 37"/>
                  <a:gd name="T72" fmla="*/ 177 w 35"/>
                  <a:gd name="T73" fmla="*/ 47 h 37"/>
                  <a:gd name="T74" fmla="*/ 180 w 35"/>
                  <a:gd name="T75" fmla="*/ 58 h 37"/>
                  <a:gd name="T76" fmla="*/ 180 w 35"/>
                  <a:gd name="T77" fmla="*/ 60 h 37"/>
                  <a:gd name="T78" fmla="*/ 180 w 35"/>
                  <a:gd name="T79" fmla="*/ 60 h 37"/>
                  <a:gd name="T80" fmla="*/ 180 w 35"/>
                  <a:gd name="T81" fmla="*/ 66 h 37"/>
                  <a:gd name="T82" fmla="*/ 171 w 35"/>
                  <a:gd name="T83" fmla="*/ 84 h 37"/>
                  <a:gd name="T84" fmla="*/ 152 w 35"/>
                  <a:gd name="T85" fmla="*/ 97 h 37"/>
                  <a:gd name="T86" fmla="*/ 137 w 35"/>
                  <a:gd name="T87" fmla="*/ 107 h 37"/>
                  <a:gd name="T88" fmla="*/ 130 w 35"/>
                  <a:gd name="T89" fmla="*/ 119 h 37"/>
                  <a:gd name="T90" fmla="*/ 116 w 35"/>
                  <a:gd name="T91" fmla="*/ 131 h 37"/>
                  <a:gd name="T92" fmla="*/ 103 w 35"/>
                  <a:gd name="T93" fmla="*/ 136 h 37"/>
                  <a:gd name="T94" fmla="*/ 87 w 35"/>
                  <a:gd name="T95" fmla="*/ 144 h 37"/>
                  <a:gd name="T96" fmla="*/ 84 w 35"/>
                  <a:gd name="T97" fmla="*/ 145 h 37"/>
                  <a:gd name="T98" fmla="*/ 72 w 35"/>
                  <a:gd name="T99" fmla="*/ 145 h 37"/>
                  <a:gd name="T100" fmla="*/ 66 w 35"/>
                  <a:gd name="T101" fmla="*/ 156 h 37"/>
                  <a:gd name="T102" fmla="*/ 66 w 35"/>
                  <a:gd name="T103" fmla="*/ 156 h 37"/>
                  <a:gd name="T104" fmla="*/ 55 w 35"/>
                  <a:gd name="T105" fmla="*/ 156 h 37"/>
                  <a:gd name="T106" fmla="*/ 55 w 35"/>
                  <a:gd name="T107" fmla="*/ 156 h 37"/>
                  <a:gd name="T108" fmla="*/ 50 w 35"/>
                  <a:gd name="T109" fmla="*/ 156 h 37"/>
                  <a:gd name="T110" fmla="*/ 50 w 35"/>
                  <a:gd name="T111" fmla="*/ 156 h 37"/>
                  <a:gd name="T112" fmla="*/ 49 w 35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5" h="37">
                    <a:moveTo>
                      <a:pt x="9" y="37"/>
                    </a:moveTo>
                    <a:lnTo>
                      <a:pt x="9" y="37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6" y="34"/>
                    </a:lnTo>
                    <a:lnTo>
                      <a:pt x="4" y="32"/>
                    </a:lnTo>
                    <a:lnTo>
                      <a:pt x="4" y="31"/>
                    </a:lnTo>
                    <a:lnTo>
                      <a:pt x="3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3"/>
                    </a:lnTo>
                    <a:lnTo>
                      <a:pt x="28" y="4"/>
                    </a:lnTo>
                    <a:lnTo>
                      <a:pt x="30" y="6"/>
                    </a:lnTo>
                    <a:lnTo>
                      <a:pt x="31" y="7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4" y="11"/>
                    </a:lnTo>
                    <a:lnTo>
                      <a:pt x="35" y="13"/>
                    </a:lnTo>
                    <a:lnTo>
                      <a:pt x="35" y="14"/>
                    </a:lnTo>
                    <a:lnTo>
                      <a:pt x="35" y="16"/>
                    </a:lnTo>
                    <a:lnTo>
                      <a:pt x="33" y="20"/>
                    </a:lnTo>
                    <a:lnTo>
                      <a:pt x="30" y="23"/>
                    </a:lnTo>
                    <a:lnTo>
                      <a:pt x="27" y="25"/>
                    </a:lnTo>
                    <a:lnTo>
                      <a:pt x="25" y="28"/>
                    </a:lnTo>
                    <a:lnTo>
                      <a:pt x="23" y="31"/>
                    </a:lnTo>
                    <a:lnTo>
                      <a:pt x="20" y="32"/>
                    </a:lnTo>
                    <a:lnTo>
                      <a:pt x="17" y="34"/>
                    </a:lnTo>
                    <a:lnTo>
                      <a:pt x="16" y="35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1" y="37"/>
                    </a:lnTo>
                    <a:lnTo>
                      <a:pt x="10" y="37"/>
                    </a:lnTo>
                    <a:lnTo>
                      <a:pt x="9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1" name="Freeform 211"/>
              <p:cNvSpPr>
                <a:spLocks/>
              </p:cNvSpPr>
              <p:nvPr/>
            </p:nvSpPr>
            <p:spPr bwMode="auto">
              <a:xfrm>
                <a:off x="3305" y="832"/>
                <a:ext cx="45" cy="47"/>
              </a:xfrm>
              <a:custGeom>
                <a:avLst/>
                <a:gdLst>
                  <a:gd name="T0" fmla="*/ 160 w 33"/>
                  <a:gd name="T1" fmla="*/ 156 h 37"/>
                  <a:gd name="T2" fmla="*/ 160 w 33"/>
                  <a:gd name="T3" fmla="*/ 156 h 37"/>
                  <a:gd name="T4" fmla="*/ 145 w 33"/>
                  <a:gd name="T5" fmla="*/ 156 h 37"/>
                  <a:gd name="T6" fmla="*/ 145 w 33"/>
                  <a:gd name="T7" fmla="*/ 156 h 37"/>
                  <a:gd name="T8" fmla="*/ 142 w 33"/>
                  <a:gd name="T9" fmla="*/ 156 h 37"/>
                  <a:gd name="T10" fmla="*/ 139 w 33"/>
                  <a:gd name="T11" fmla="*/ 156 h 37"/>
                  <a:gd name="T12" fmla="*/ 139 w 33"/>
                  <a:gd name="T13" fmla="*/ 156 h 37"/>
                  <a:gd name="T14" fmla="*/ 121 w 33"/>
                  <a:gd name="T15" fmla="*/ 145 h 37"/>
                  <a:gd name="T16" fmla="*/ 117 w 33"/>
                  <a:gd name="T17" fmla="*/ 145 h 37"/>
                  <a:gd name="T18" fmla="*/ 104 w 33"/>
                  <a:gd name="T19" fmla="*/ 144 h 37"/>
                  <a:gd name="T20" fmla="*/ 89 w 33"/>
                  <a:gd name="T21" fmla="*/ 136 h 37"/>
                  <a:gd name="T22" fmla="*/ 68 w 33"/>
                  <a:gd name="T23" fmla="*/ 124 h 37"/>
                  <a:gd name="T24" fmla="*/ 56 w 33"/>
                  <a:gd name="T25" fmla="*/ 119 h 37"/>
                  <a:gd name="T26" fmla="*/ 48 w 33"/>
                  <a:gd name="T27" fmla="*/ 107 h 37"/>
                  <a:gd name="T28" fmla="*/ 26 w 33"/>
                  <a:gd name="T29" fmla="*/ 97 h 37"/>
                  <a:gd name="T30" fmla="*/ 1 w 33"/>
                  <a:gd name="T31" fmla="*/ 84 h 37"/>
                  <a:gd name="T32" fmla="*/ 0 w 33"/>
                  <a:gd name="T33" fmla="*/ 66 h 37"/>
                  <a:gd name="T34" fmla="*/ 0 w 33"/>
                  <a:gd name="T35" fmla="*/ 66 h 37"/>
                  <a:gd name="T36" fmla="*/ 0 w 33"/>
                  <a:gd name="T37" fmla="*/ 60 h 37"/>
                  <a:gd name="T38" fmla="*/ 0 w 33"/>
                  <a:gd name="T39" fmla="*/ 58 h 37"/>
                  <a:gd name="T40" fmla="*/ 0 w 33"/>
                  <a:gd name="T41" fmla="*/ 47 h 37"/>
                  <a:gd name="T42" fmla="*/ 0 w 33"/>
                  <a:gd name="T43" fmla="*/ 47 h 37"/>
                  <a:gd name="T44" fmla="*/ 1 w 33"/>
                  <a:gd name="T45" fmla="*/ 46 h 37"/>
                  <a:gd name="T46" fmla="*/ 1 w 33"/>
                  <a:gd name="T47" fmla="*/ 36 h 37"/>
                  <a:gd name="T48" fmla="*/ 14 w 33"/>
                  <a:gd name="T49" fmla="*/ 36 h 37"/>
                  <a:gd name="T50" fmla="*/ 26 w 33"/>
                  <a:gd name="T51" fmla="*/ 28 h 37"/>
                  <a:gd name="T52" fmla="*/ 48 w 33"/>
                  <a:gd name="T53" fmla="*/ 17 h 37"/>
                  <a:gd name="T54" fmla="*/ 56 w 33"/>
                  <a:gd name="T55" fmla="*/ 13 h 37"/>
                  <a:gd name="T56" fmla="*/ 76 w 33"/>
                  <a:gd name="T57" fmla="*/ 1 h 37"/>
                  <a:gd name="T58" fmla="*/ 93 w 33"/>
                  <a:gd name="T59" fmla="*/ 0 h 37"/>
                  <a:gd name="T60" fmla="*/ 117 w 33"/>
                  <a:gd name="T61" fmla="*/ 0 h 37"/>
                  <a:gd name="T62" fmla="*/ 139 w 33"/>
                  <a:gd name="T63" fmla="*/ 0 h 37"/>
                  <a:gd name="T64" fmla="*/ 145 w 33"/>
                  <a:gd name="T65" fmla="*/ 0 h 37"/>
                  <a:gd name="T66" fmla="*/ 160 w 33"/>
                  <a:gd name="T67" fmla="*/ 0 h 37"/>
                  <a:gd name="T68" fmla="*/ 165 w 33"/>
                  <a:gd name="T69" fmla="*/ 0 h 37"/>
                  <a:gd name="T70" fmla="*/ 190 w 33"/>
                  <a:gd name="T71" fmla="*/ 0 h 37"/>
                  <a:gd name="T72" fmla="*/ 194 w 33"/>
                  <a:gd name="T73" fmla="*/ 1 h 37"/>
                  <a:gd name="T74" fmla="*/ 209 w 33"/>
                  <a:gd name="T75" fmla="*/ 1 h 37"/>
                  <a:gd name="T76" fmla="*/ 209 w 33"/>
                  <a:gd name="T77" fmla="*/ 13 h 37"/>
                  <a:gd name="T78" fmla="*/ 210 w 33"/>
                  <a:gd name="T79" fmla="*/ 17 h 37"/>
                  <a:gd name="T80" fmla="*/ 210 w 33"/>
                  <a:gd name="T81" fmla="*/ 17 h 37"/>
                  <a:gd name="T82" fmla="*/ 210 w 33"/>
                  <a:gd name="T83" fmla="*/ 36 h 37"/>
                  <a:gd name="T84" fmla="*/ 210 w 33"/>
                  <a:gd name="T85" fmla="*/ 58 h 37"/>
                  <a:gd name="T86" fmla="*/ 210 w 33"/>
                  <a:gd name="T87" fmla="*/ 74 h 37"/>
                  <a:gd name="T88" fmla="*/ 210 w 33"/>
                  <a:gd name="T89" fmla="*/ 89 h 37"/>
                  <a:gd name="T90" fmla="*/ 209 w 33"/>
                  <a:gd name="T91" fmla="*/ 98 h 37"/>
                  <a:gd name="T92" fmla="*/ 209 w 33"/>
                  <a:gd name="T93" fmla="*/ 113 h 37"/>
                  <a:gd name="T94" fmla="*/ 194 w 33"/>
                  <a:gd name="T95" fmla="*/ 124 h 37"/>
                  <a:gd name="T96" fmla="*/ 190 w 33"/>
                  <a:gd name="T97" fmla="*/ 131 h 37"/>
                  <a:gd name="T98" fmla="*/ 190 w 33"/>
                  <a:gd name="T99" fmla="*/ 136 h 37"/>
                  <a:gd name="T100" fmla="*/ 190 w 33"/>
                  <a:gd name="T101" fmla="*/ 144 h 37"/>
                  <a:gd name="T102" fmla="*/ 180 w 33"/>
                  <a:gd name="T103" fmla="*/ 145 h 37"/>
                  <a:gd name="T104" fmla="*/ 180 w 33"/>
                  <a:gd name="T105" fmla="*/ 145 h 37"/>
                  <a:gd name="T106" fmla="*/ 180 w 33"/>
                  <a:gd name="T107" fmla="*/ 156 h 37"/>
                  <a:gd name="T108" fmla="*/ 165 w 33"/>
                  <a:gd name="T109" fmla="*/ 156 h 37"/>
                  <a:gd name="T110" fmla="*/ 165 w 33"/>
                  <a:gd name="T111" fmla="*/ 156 h 37"/>
                  <a:gd name="T112" fmla="*/ 160 w 33"/>
                  <a:gd name="T113" fmla="*/ 156 h 3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3" h="37">
                    <a:moveTo>
                      <a:pt x="25" y="37"/>
                    </a:moveTo>
                    <a:lnTo>
                      <a:pt x="25" y="37"/>
                    </a:lnTo>
                    <a:lnTo>
                      <a:pt x="23" y="37"/>
                    </a:lnTo>
                    <a:lnTo>
                      <a:pt x="22" y="37"/>
                    </a:lnTo>
                    <a:lnTo>
                      <a:pt x="21" y="37"/>
                    </a:lnTo>
                    <a:lnTo>
                      <a:pt x="19" y="35"/>
                    </a:lnTo>
                    <a:lnTo>
                      <a:pt x="18" y="35"/>
                    </a:lnTo>
                    <a:lnTo>
                      <a:pt x="16" y="34"/>
                    </a:lnTo>
                    <a:lnTo>
                      <a:pt x="14" y="32"/>
                    </a:lnTo>
                    <a:lnTo>
                      <a:pt x="11" y="30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5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2" y="3"/>
                    </a:lnTo>
                    <a:lnTo>
                      <a:pt x="33" y="4"/>
                    </a:lnTo>
                    <a:lnTo>
                      <a:pt x="33" y="8"/>
                    </a:lnTo>
                    <a:lnTo>
                      <a:pt x="33" y="13"/>
                    </a:lnTo>
                    <a:lnTo>
                      <a:pt x="33" y="17"/>
                    </a:lnTo>
                    <a:lnTo>
                      <a:pt x="33" y="21"/>
                    </a:lnTo>
                    <a:lnTo>
                      <a:pt x="32" y="24"/>
                    </a:lnTo>
                    <a:lnTo>
                      <a:pt x="32" y="27"/>
                    </a:lnTo>
                    <a:lnTo>
                      <a:pt x="30" y="30"/>
                    </a:lnTo>
                    <a:lnTo>
                      <a:pt x="29" y="31"/>
                    </a:lnTo>
                    <a:lnTo>
                      <a:pt x="29" y="32"/>
                    </a:lnTo>
                    <a:lnTo>
                      <a:pt x="29" y="34"/>
                    </a:lnTo>
                    <a:lnTo>
                      <a:pt x="28" y="35"/>
                    </a:lnTo>
                    <a:lnTo>
                      <a:pt x="28" y="37"/>
                    </a:lnTo>
                    <a:lnTo>
                      <a:pt x="26" y="37"/>
                    </a:lnTo>
                    <a:lnTo>
                      <a:pt x="25" y="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2" name="Freeform 212"/>
              <p:cNvSpPr>
                <a:spLocks/>
              </p:cNvSpPr>
              <p:nvPr/>
            </p:nvSpPr>
            <p:spPr bwMode="auto">
              <a:xfrm>
                <a:off x="3384" y="851"/>
                <a:ext cx="49" cy="44"/>
              </a:xfrm>
              <a:custGeom>
                <a:avLst/>
                <a:gdLst>
                  <a:gd name="T0" fmla="*/ 1 w 37"/>
                  <a:gd name="T1" fmla="*/ 124 h 35"/>
                  <a:gd name="T2" fmla="*/ 0 w 37"/>
                  <a:gd name="T3" fmla="*/ 124 h 35"/>
                  <a:gd name="T4" fmla="*/ 0 w 37"/>
                  <a:gd name="T5" fmla="*/ 123 h 35"/>
                  <a:gd name="T6" fmla="*/ 0 w 37"/>
                  <a:gd name="T7" fmla="*/ 114 h 35"/>
                  <a:gd name="T8" fmla="*/ 0 w 37"/>
                  <a:gd name="T9" fmla="*/ 114 h 35"/>
                  <a:gd name="T10" fmla="*/ 0 w 37"/>
                  <a:gd name="T11" fmla="*/ 109 h 35"/>
                  <a:gd name="T12" fmla="*/ 0 w 37"/>
                  <a:gd name="T13" fmla="*/ 103 h 35"/>
                  <a:gd name="T14" fmla="*/ 0 w 37"/>
                  <a:gd name="T15" fmla="*/ 103 h 35"/>
                  <a:gd name="T16" fmla="*/ 0 w 37"/>
                  <a:gd name="T17" fmla="*/ 98 h 35"/>
                  <a:gd name="T18" fmla="*/ 1 w 37"/>
                  <a:gd name="T19" fmla="*/ 87 h 35"/>
                  <a:gd name="T20" fmla="*/ 16 w 37"/>
                  <a:gd name="T21" fmla="*/ 75 h 35"/>
                  <a:gd name="T22" fmla="*/ 21 w 37"/>
                  <a:gd name="T23" fmla="*/ 62 h 35"/>
                  <a:gd name="T24" fmla="*/ 34 w 37"/>
                  <a:gd name="T25" fmla="*/ 57 h 35"/>
                  <a:gd name="T26" fmla="*/ 37 w 37"/>
                  <a:gd name="T27" fmla="*/ 45 h 35"/>
                  <a:gd name="T28" fmla="*/ 49 w 37"/>
                  <a:gd name="T29" fmla="*/ 29 h 35"/>
                  <a:gd name="T30" fmla="*/ 60 w 37"/>
                  <a:gd name="T31" fmla="*/ 16 h 35"/>
                  <a:gd name="T32" fmla="*/ 77 w 37"/>
                  <a:gd name="T33" fmla="*/ 1 h 35"/>
                  <a:gd name="T34" fmla="*/ 77 w 37"/>
                  <a:gd name="T35" fmla="*/ 1 h 35"/>
                  <a:gd name="T36" fmla="*/ 86 w 37"/>
                  <a:gd name="T37" fmla="*/ 0 h 35"/>
                  <a:gd name="T38" fmla="*/ 93 w 37"/>
                  <a:gd name="T39" fmla="*/ 0 h 35"/>
                  <a:gd name="T40" fmla="*/ 93 w 37"/>
                  <a:gd name="T41" fmla="*/ 0 h 35"/>
                  <a:gd name="T42" fmla="*/ 98 w 37"/>
                  <a:gd name="T43" fmla="*/ 0 h 35"/>
                  <a:gd name="T44" fmla="*/ 105 w 37"/>
                  <a:gd name="T45" fmla="*/ 1 h 35"/>
                  <a:gd name="T46" fmla="*/ 114 w 37"/>
                  <a:gd name="T47" fmla="*/ 1 h 35"/>
                  <a:gd name="T48" fmla="*/ 123 w 37"/>
                  <a:gd name="T49" fmla="*/ 1 h 35"/>
                  <a:gd name="T50" fmla="*/ 130 w 37"/>
                  <a:gd name="T51" fmla="*/ 10 h 35"/>
                  <a:gd name="T52" fmla="*/ 150 w 37"/>
                  <a:gd name="T53" fmla="*/ 20 h 35"/>
                  <a:gd name="T54" fmla="*/ 163 w 37"/>
                  <a:gd name="T55" fmla="*/ 29 h 35"/>
                  <a:gd name="T56" fmla="*/ 167 w 37"/>
                  <a:gd name="T57" fmla="*/ 36 h 35"/>
                  <a:gd name="T58" fmla="*/ 172 w 37"/>
                  <a:gd name="T59" fmla="*/ 48 h 35"/>
                  <a:gd name="T60" fmla="*/ 184 w 37"/>
                  <a:gd name="T61" fmla="*/ 60 h 35"/>
                  <a:gd name="T62" fmla="*/ 188 w 37"/>
                  <a:gd name="T63" fmla="*/ 62 h 35"/>
                  <a:gd name="T64" fmla="*/ 200 w 37"/>
                  <a:gd name="T65" fmla="*/ 75 h 35"/>
                  <a:gd name="T66" fmla="*/ 200 w 37"/>
                  <a:gd name="T67" fmla="*/ 82 h 35"/>
                  <a:gd name="T68" fmla="*/ 200 w 37"/>
                  <a:gd name="T69" fmla="*/ 87 h 35"/>
                  <a:gd name="T70" fmla="*/ 200 w 37"/>
                  <a:gd name="T71" fmla="*/ 98 h 35"/>
                  <a:gd name="T72" fmla="*/ 200 w 37"/>
                  <a:gd name="T73" fmla="*/ 103 h 35"/>
                  <a:gd name="T74" fmla="*/ 200 w 37"/>
                  <a:gd name="T75" fmla="*/ 109 h 35"/>
                  <a:gd name="T76" fmla="*/ 188 w 37"/>
                  <a:gd name="T77" fmla="*/ 114 h 35"/>
                  <a:gd name="T78" fmla="*/ 188 w 37"/>
                  <a:gd name="T79" fmla="*/ 114 h 35"/>
                  <a:gd name="T80" fmla="*/ 184 w 37"/>
                  <a:gd name="T81" fmla="*/ 123 h 35"/>
                  <a:gd name="T82" fmla="*/ 167 w 37"/>
                  <a:gd name="T83" fmla="*/ 124 h 35"/>
                  <a:gd name="T84" fmla="*/ 150 w 37"/>
                  <a:gd name="T85" fmla="*/ 129 h 35"/>
                  <a:gd name="T86" fmla="*/ 123 w 37"/>
                  <a:gd name="T87" fmla="*/ 129 h 35"/>
                  <a:gd name="T88" fmla="*/ 98 w 37"/>
                  <a:gd name="T89" fmla="*/ 137 h 35"/>
                  <a:gd name="T90" fmla="*/ 86 w 37"/>
                  <a:gd name="T91" fmla="*/ 137 h 35"/>
                  <a:gd name="T92" fmla="*/ 70 w 37"/>
                  <a:gd name="T93" fmla="*/ 137 h 35"/>
                  <a:gd name="T94" fmla="*/ 53 w 37"/>
                  <a:gd name="T95" fmla="*/ 137 h 35"/>
                  <a:gd name="T96" fmla="*/ 37 w 37"/>
                  <a:gd name="T97" fmla="*/ 137 h 35"/>
                  <a:gd name="T98" fmla="*/ 34 w 37"/>
                  <a:gd name="T99" fmla="*/ 137 h 35"/>
                  <a:gd name="T100" fmla="*/ 34 w 37"/>
                  <a:gd name="T101" fmla="*/ 137 h 35"/>
                  <a:gd name="T102" fmla="*/ 21 w 37"/>
                  <a:gd name="T103" fmla="*/ 129 h 35"/>
                  <a:gd name="T104" fmla="*/ 16 w 37"/>
                  <a:gd name="T105" fmla="*/ 129 h 35"/>
                  <a:gd name="T106" fmla="*/ 16 w 37"/>
                  <a:gd name="T107" fmla="*/ 129 h 35"/>
                  <a:gd name="T108" fmla="*/ 1 w 37"/>
                  <a:gd name="T109" fmla="*/ 129 h 35"/>
                  <a:gd name="T110" fmla="*/ 1 w 37"/>
                  <a:gd name="T111" fmla="*/ 129 h 35"/>
                  <a:gd name="T112" fmla="*/ 1 w 37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2"/>
                    </a:moveTo>
                    <a:lnTo>
                      <a:pt x="0" y="32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1" y="22"/>
                    </a:lnTo>
                    <a:lnTo>
                      <a:pt x="3" y="19"/>
                    </a:lnTo>
                    <a:lnTo>
                      <a:pt x="4" y="16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2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1" y="9"/>
                    </a:lnTo>
                    <a:lnTo>
                      <a:pt x="32" y="12"/>
                    </a:lnTo>
                    <a:lnTo>
                      <a:pt x="34" y="15"/>
                    </a:lnTo>
                    <a:lnTo>
                      <a:pt x="35" y="16"/>
                    </a:lnTo>
                    <a:lnTo>
                      <a:pt x="37" y="19"/>
                    </a:lnTo>
                    <a:lnTo>
                      <a:pt x="37" y="21"/>
                    </a:lnTo>
                    <a:lnTo>
                      <a:pt x="37" y="22"/>
                    </a:lnTo>
                    <a:lnTo>
                      <a:pt x="37" y="25"/>
                    </a:lnTo>
                    <a:lnTo>
                      <a:pt x="37" y="26"/>
                    </a:lnTo>
                    <a:lnTo>
                      <a:pt x="37" y="28"/>
                    </a:lnTo>
                    <a:lnTo>
                      <a:pt x="35" y="29"/>
                    </a:lnTo>
                    <a:lnTo>
                      <a:pt x="34" y="31"/>
                    </a:lnTo>
                    <a:lnTo>
                      <a:pt x="31" y="32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0" y="35"/>
                    </a:lnTo>
                    <a:lnTo>
                      <a:pt x="7" y="35"/>
                    </a:lnTo>
                    <a:lnTo>
                      <a:pt x="6" y="35"/>
                    </a:lnTo>
                    <a:lnTo>
                      <a:pt x="4" y="33"/>
                    </a:lnTo>
                    <a:lnTo>
                      <a:pt x="3" y="33"/>
                    </a:lnTo>
                    <a:lnTo>
                      <a:pt x="1" y="3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3" name="Freeform 213"/>
              <p:cNvSpPr>
                <a:spLocks/>
              </p:cNvSpPr>
              <p:nvPr/>
            </p:nvSpPr>
            <p:spPr bwMode="auto">
              <a:xfrm>
                <a:off x="3384" y="939"/>
                <a:ext cx="49" cy="44"/>
              </a:xfrm>
              <a:custGeom>
                <a:avLst/>
                <a:gdLst>
                  <a:gd name="T0" fmla="*/ 1 w 37"/>
                  <a:gd name="T1" fmla="*/ 13 h 35"/>
                  <a:gd name="T2" fmla="*/ 1 w 37"/>
                  <a:gd name="T3" fmla="*/ 10 h 35"/>
                  <a:gd name="T4" fmla="*/ 16 w 37"/>
                  <a:gd name="T5" fmla="*/ 10 h 35"/>
                  <a:gd name="T6" fmla="*/ 16 w 37"/>
                  <a:gd name="T7" fmla="*/ 10 h 35"/>
                  <a:gd name="T8" fmla="*/ 21 w 37"/>
                  <a:gd name="T9" fmla="*/ 0 h 35"/>
                  <a:gd name="T10" fmla="*/ 21 w 37"/>
                  <a:gd name="T11" fmla="*/ 0 h 35"/>
                  <a:gd name="T12" fmla="*/ 34 w 37"/>
                  <a:gd name="T13" fmla="*/ 0 h 35"/>
                  <a:gd name="T14" fmla="*/ 37 w 37"/>
                  <a:gd name="T15" fmla="*/ 0 h 35"/>
                  <a:gd name="T16" fmla="*/ 49 w 37"/>
                  <a:gd name="T17" fmla="*/ 0 h 35"/>
                  <a:gd name="T18" fmla="*/ 60 w 37"/>
                  <a:gd name="T19" fmla="*/ 0 h 35"/>
                  <a:gd name="T20" fmla="*/ 77 w 37"/>
                  <a:gd name="T21" fmla="*/ 0 h 35"/>
                  <a:gd name="T22" fmla="*/ 93 w 37"/>
                  <a:gd name="T23" fmla="*/ 0 h 35"/>
                  <a:gd name="T24" fmla="*/ 105 w 37"/>
                  <a:gd name="T25" fmla="*/ 0 h 35"/>
                  <a:gd name="T26" fmla="*/ 130 w 37"/>
                  <a:gd name="T27" fmla="*/ 10 h 35"/>
                  <a:gd name="T28" fmla="*/ 150 w 37"/>
                  <a:gd name="T29" fmla="*/ 10 h 35"/>
                  <a:gd name="T30" fmla="*/ 167 w 37"/>
                  <a:gd name="T31" fmla="*/ 13 h 35"/>
                  <a:gd name="T32" fmla="*/ 184 w 37"/>
                  <a:gd name="T33" fmla="*/ 16 h 35"/>
                  <a:gd name="T34" fmla="*/ 188 w 37"/>
                  <a:gd name="T35" fmla="*/ 25 h 35"/>
                  <a:gd name="T36" fmla="*/ 188 w 37"/>
                  <a:gd name="T37" fmla="*/ 25 h 35"/>
                  <a:gd name="T38" fmla="*/ 200 w 37"/>
                  <a:gd name="T39" fmla="*/ 29 h 35"/>
                  <a:gd name="T40" fmla="*/ 200 w 37"/>
                  <a:gd name="T41" fmla="*/ 36 h 35"/>
                  <a:gd name="T42" fmla="*/ 200 w 37"/>
                  <a:gd name="T43" fmla="*/ 39 h 35"/>
                  <a:gd name="T44" fmla="*/ 200 w 37"/>
                  <a:gd name="T45" fmla="*/ 39 h 35"/>
                  <a:gd name="T46" fmla="*/ 200 w 37"/>
                  <a:gd name="T47" fmla="*/ 45 h 35"/>
                  <a:gd name="T48" fmla="*/ 200 w 37"/>
                  <a:gd name="T49" fmla="*/ 49 h 35"/>
                  <a:gd name="T50" fmla="*/ 200 w 37"/>
                  <a:gd name="T51" fmla="*/ 62 h 35"/>
                  <a:gd name="T52" fmla="*/ 188 w 37"/>
                  <a:gd name="T53" fmla="*/ 72 h 35"/>
                  <a:gd name="T54" fmla="*/ 184 w 37"/>
                  <a:gd name="T55" fmla="*/ 82 h 35"/>
                  <a:gd name="T56" fmla="*/ 172 w 37"/>
                  <a:gd name="T57" fmla="*/ 94 h 35"/>
                  <a:gd name="T58" fmla="*/ 167 w 37"/>
                  <a:gd name="T59" fmla="*/ 107 h 35"/>
                  <a:gd name="T60" fmla="*/ 151 w 37"/>
                  <a:gd name="T61" fmla="*/ 109 h 35"/>
                  <a:gd name="T62" fmla="*/ 150 w 37"/>
                  <a:gd name="T63" fmla="*/ 123 h 35"/>
                  <a:gd name="T64" fmla="*/ 130 w 37"/>
                  <a:gd name="T65" fmla="*/ 129 h 35"/>
                  <a:gd name="T66" fmla="*/ 123 w 37"/>
                  <a:gd name="T67" fmla="*/ 129 h 35"/>
                  <a:gd name="T68" fmla="*/ 114 w 37"/>
                  <a:gd name="T69" fmla="*/ 135 h 35"/>
                  <a:gd name="T70" fmla="*/ 105 w 37"/>
                  <a:gd name="T71" fmla="*/ 135 h 35"/>
                  <a:gd name="T72" fmla="*/ 98 w 37"/>
                  <a:gd name="T73" fmla="*/ 135 h 35"/>
                  <a:gd name="T74" fmla="*/ 93 w 37"/>
                  <a:gd name="T75" fmla="*/ 137 h 35"/>
                  <a:gd name="T76" fmla="*/ 86 w 37"/>
                  <a:gd name="T77" fmla="*/ 135 h 35"/>
                  <a:gd name="T78" fmla="*/ 77 w 37"/>
                  <a:gd name="T79" fmla="*/ 135 h 35"/>
                  <a:gd name="T80" fmla="*/ 70 w 37"/>
                  <a:gd name="T81" fmla="*/ 135 h 35"/>
                  <a:gd name="T82" fmla="*/ 60 w 37"/>
                  <a:gd name="T83" fmla="*/ 118 h 35"/>
                  <a:gd name="T84" fmla="*/ 49 w 37"/>
                  <a:gd name="T85" fmla="*/ 107 h 35"/>
                  <a:gd name="T86" fmla="*/ 37 w 37"/>
                  <a:gd name="T87" fmla="*/ 94 h 35"/>
                  <a:gd name="T88" fmla="*/ 21 w 37"/>
                  <a:gd name="T89" fmla="*/ 78 h 35"/>
                  <a:gd name="T90" fmla="*/ 16 w 37"/>
                  <a:gd name="T91" fmla="*/ 65 h 35"/>
                  <a:gd name="T92" fmla="*/ 1 w 37"/>
                  <a:gd name="T93" fmla="*/ 57 h 35"/>
                  <a:gd name="T94" fmla="*/ 1 w 37"/>
                  <a:gd name="T95" fmla="*/ 45 h 35"/>
                  <a:gd name="T96" fmla="*/ 1 w 37"/>
                  <a:gd name="T97" fmla="*/ 39 h 35"/>
                  <a:gd name="T98" fmla="*/ 0 w 37"/>
                  <a:gd name="T99" fmla="*/ 36 h 35"/>
                  <a:gd name="T100" fmla="*/ 0 w 37"/>
                  <a:gd name="T101" fmla="*/ 29 h 35"/>
                  <a:gd name="T102" fmla="*/ 0 w 37"/>
                  <a:gd name="T103" fmla="*/ 25 h 35"/>
                  <a:gd name="T104" fmla="*/ 0 w 37"/>
                  <a:gd name="T105" fmla="*/ 25 h 35"/>
                  <a:gd name="T106" fmla="*/ 0 w 37"/>
                  <a:gd name="T107" fmla="*/ 16 h 35"/>
                  <a:gd name="T108" fmla="*/ 0 w 37"/>
                  <a:gd name="T109" fmla="*/ 16 h 35"/>
                  <a:gd name="T110" fmla="*/ 0 w 37"/>
                  <a:gd name="T111" fmla="*/ 13 h 35"/>
                  <a:gd name="T112" fmla="*/ 1 w 37"/>
                  <a:gd name="T113" fmla="*/ 13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7" h="35">
                    <a:moveTo>
                      <a:pt x="1" y="3"/>
                    </a:moveTo>
                    <a:lnTo>
                      <a:pt x="1" y="2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2"/>
                    </a:lnTo>
                    <a:lnTo>
                      <a:pt x="27" y="2"/>
                    </a:lnTo>
                    <a:lnTo>
                      <a:pt x="31" y="3"/>
                    </a:lnTo>
                    <a:lnTo>
                      <a:pt x="34" y="4"/>
                    </a:lnTo>
                    <a:lnTo>
                      <a:pt x="35" y="6"/>
                    </a:lnTo>
                    <a:lnTo>
                      <a:pt x="37" y="7"/>
                    </a:lnTo>
                    <a:lnTo>
                      <a:pt x="37" y="9"/>
                    </a:lnTo>
                    <a:lnTo>
                      <a:pt x="37" y="10"/>
                    </a:lnTo>
                    <a:lnTo>
                      <a:pt x="37" y="11"/>
                    </a:lnTo>
                    <a:lnTo>
                      <a:pt x="37" y="13"/>
                    </a:lnTo>
                    <a:lnTo>
                      <a:pt x="37" y="16"/>
                    </a:lnTo>
                    <a:lnTo>
                      <a:pt x="35" y="18"/>
                    </a:lnTo>
                    <a:lnTo>
                      <a:pt x="34" y="21"/>
                    </a:lnTo>
                    <a:lnTo>
                      <a:pt x="32" y="24"/>
                    </a:lnTo>
                    <a:lnTo>
                      <a:pt x="31" y="27"/>
                    </a:lnTo>
                    <a:lnTo>
                      <a:pt x="28" y="28"/>
                    </a:lnTo>
                    <a:lnTo>
                      <a:pt x="27" y="31"/>
                    </a:lnTo>
                    <a:lnTo>
                      <a:pt x="24" y="33"/>
                    </a:lnTo>
                    <a:lnTo>
                      <a:pt x="23" y="33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4"/>
                    </a:lnTo>
                    <a:lnTo>
                      <a:pt x="17" y="35"/>
                    </a:lnTo>
                    <a:lnTo>
                      <a:pt x="16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0"/>
                    </a:lnTo>
                    <a:lnTo>
                      <a:pt x="9" y="27"/>
                    </a:lnTo>
                    <a:lnTo>
                      <a:pt x="7" y="24"/>
                    </a:lnTo>
                    <a:lnTo>
                      <a:pt x="4" y="20"/>
                    </a:lnTo>
                    <a:lnTo>
                      <a:pt x="3" y="17"/>
                    </a:lnTo>
                    <a:lnTo>
                      <a:pt x="1" y="14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4" name="Freeform 214"/>
              <p:cNvSpPr>
                <a:spLocks/>
              </p:cNvSpPr>
              <p:nvPr/>
            </p:nvSpPr>
            <p:spPr bwMode="auto">
              <a:xfrm>
                <a:off x="3271" y="851"/>
                <a:ext cx="45" cy="44"/>
              </a:xfrm>
              <a:custGeom>
                <a:avLst/>
                <a:gdLst>
                  <a:gd name="T0" fmla="*/ 138 w 36"/>
                  <a:gd name="T1" fmla="*/ 124 h 35"/>
                  <a:gd name="T2" fmla="*/ 135 w 36"/>
                  <a:gd name="T3" fmla="*/ 124 h 35"/>
                  <a:gd name="T4" fmla="*/ 135 w 36"/>
                  <a:gd name="T5" fmla="*/ 129 h 35"/>
                  <a:gd name="T6" fmla="*/ 133 w 36"/>
                  <a:gd name="T7" fmla="*/ 129 h 35"/>
                  <a:gd name="T8" fmla="*/ 133 w 36"/>
                  <a:gd name="T9" fmla="*/ 129 h 35"/>
                  <a:gd name="T10" fmla="*/ 124 w 36"/>
                  <a:gd name="T11" fmla="*/ 137 h 35"/>
                  <a:gd name="T12" fmla="*/ 119 w 36"/>
                  <a:gd name="T13" fmla="*/ 137 h 35"/>
                  <a:gd name="T14" fmla="*/ 119 w 36"/>
                  <a:gd name="T15" fmla="*/ 137 h 35"/>
                  <a:gd name="T16" fmla="*/ 110 w 36"/>
                  <a:gd name="T17" fmla="*/ 137 h 35"/>
                  <a:gd name="T18" fmla="*/ 106 w 36"/>
                  <a:gd name="T19" fmla="*/ 137 h 35"/>
                  <a:gd name="T20" fmla="*/ 94 w 36"/>
                  <a:gd name="T21" fmla="*/ 137 h 35"/>
                  <a:gd name="T22" fmla="*/ 80 w 36"/>
                  <a:gd name="T23" fmla="*/ 137 h 35"/>
                  <a:gd name="T24" fmla="*/ 64 w 36"/>
                  <a:gd name="T25" fmla="*/ 137 h 35"/>
                  <a:gd name="T26" fmla="*/ 56 w 36"/>
                  <a:gd name="T27" fmla="*/ 129 h 35"/>
                  <a:gd name="T28" fmla="*/ 39 w 36"/>
                  <a:gd name="T29" fmla="*/ 129 h 35"/>
                  <a:gd name="T30" fmla="*/ 20 w 36"/>
                  <a:gd name="T31" fmla="*/ 124 h 35"/>
                  <a:gd name="T32" fmla="*/ 13 w 36"/>
                  <a:gd name="T33" fmla="*/ 123 h 35"/>
                  <a:gd name="T34" fmla="*/ 1 w 36"/>
                  <a:gd name="T35" fmla="*/ 114 h 35"/>
                  <a:gd name="T36" fmla="*/ 1 w 36"/>
                  <a:gd name="T37" fmla="*/ 114 h 35"/>
                  <a:gd name="T38" fmla="*/ 1 w 36"/>
                  <a:gd name="T39" fmla="*/ 109 h 35"/>
                  <a:gd name="T40" fmla="*/ 0 w 36"/>
                  <a:gd name="T41" fmla="*/ 103 h 35"/>
                  <a:gd name="T42" fmla="*/ 0 w 36"/>
                  <a:gd name="T43" fmla="*/ 103 h 35"/>
                  <a:gd name="T44" fmla="*/ 0 w 36"/>
                  <a:gd name="T45" fmla="*/ 98 h 35"/>
                  <a:gd name="T46" fmla="*/ 0 w 36"/>
                  <a:gd name="T47" fmla="*/ 91 h 35"/>
                  <a:gd name="T48" fmla="*/ 0 w 36"/>
                  <a:gd name="T49" fmla="*/ 87 h 35"/>
                  <a:gd name="T50" fmla="*/ 1 w 36"/>
                  <a:gd name="T51" fmla="*/ 75 h 35"/>
                  <a:gd name="T52" fmla="*/ 1 w 36"/>
                  <a:gd name="T53" fmla="*/ 62 h 35"/>
                  <a:gd name="T54" fmla="*/ 13 w 36"/>
                  <a:gd name="T55" fmla="*/ 57 h 35"/>
                  <a:gd name="T56" fmla="*/ 16 w 36"/>
                  <a:gd name="T57" fmla="*/ 45 h 35"/>
                  <a:gd name="T58" fmla="*/ 29 w 36"/>
                  <a:gd name="T59" fmla="*/ 31 h 35"/>
                  <a:gd name="T60" fmla="*/ 31 w 36"/>
                  <a:gd name="T61" fmla="*/ 29 h 35"/>
                  <a:gd name="T62" fmla="*/ 45 w 36"/>
                  <a:gd name="T63" fmla="*/ 16 h 35"/>
                  <a:gd name="T64" fmla="*/ 48 w 36"/>
                  <a:gd name="T65" fmla="*/ 10 h 35"/>
                  <a:gd name="T66" fmla="*/ 56 w 36"/>
                  <a:gd name="T67" fmla="*/ 10 h 35"/>
                  <a:gd name="T68" fmla="*/ 60 w 36"/>
                  <a:gd name="T69" fmla="*/ 1 h 35"/>
                  <a:gd name="T70" fmla="*/ 64 w 36"/>
                  <a:gd name="T71" fmla="*/ 1 h 35"/>
                  <a:gd name="T72" fmla="*/ 70 w 36"/>
                  <a:gd name="T73" fmla="*/ 1 h 35"/>
                  <a:gd name="T74" fmla="*/ 75 w 36"/>
                  <a:gd name="T75" fmla="*/ 0 h 35"/>
                  <a:gd name="T76" fmla="*/ 80 w 36"/>
                  <a:gd name="T77" fmla="*/ 1 h 35"/>
                  <a:gd name="T78" fmla="*/ 86 w 36"/>
                  <a:gd name="T79" fmla="*/ 1 h 35"/>
                  <a:gd name="T80" fmla="*/ 94 w 36"/>
                  <a:gd name="T81" fmla="*/ 1 h 35"/>
                  <a:gd name="T82" fmla="*/ 106 w 36"/>
                  <a:gd name="T83" fmla="*/ 16 h 35"/>
                  <a:gd name="T84" fmla="*/ 108 w 36"/>
                  <a:gd name="T85" fmla="*/ 31 h 35"/>
                  <a:gd name="T86" fmla="*/ 119 w 36"/>
                  <a:gd name="T87" fmla="*/ 45 h 35"/>
                  <a:gd name="T88" fmla="*/ 124 w 36"/>
                  <a:gd name="T89" fmla="*/ 60 h 35"/>
                  <a:gd name="T90" fmla="*/ 133 w 36"/>
                  <a:gd name="T91" fmla="*/ 72 h 35"/>
                  <a:gd name="T92" fmla="*/ 135 w 36"/>
                  <a:gd name="T93" fmla="*/ 82 h 35"/>
                  <a:gd name="T94" fmla="*/ 138 w 36"/>
                  <a:gd name="T95" fmla="*/ 91 h 35"/>
                  <a:gd name="T96" fmla="*/ 138 w 36"/>
                  <a:gd name="T97" fmla="*/ 98 h 35"/>
                  <a:gd name="T98" fmla="*/ 138 w 36"/>
                  <a:gd name="T99" fmla="*/ 103 h 35"/>
                  <a:gd name="T100" fmla="*/ 138 w 36"/>
                  <a:gd name="T101" fmla="*/ 109 h 35"/>
                  <a:gd name="T102" fmla="*/ 138 w 36"/>
                  <a:gd name="T103" fmla="*/ 114 h 35"/>
                  <a:gd name="T104" fmla="*/ 138 w 36"/>
                  <a:gd name="T105" fmla="*/ 114 h 35"/>
                  <a:gd name="T106" fmla="*/ 138 w 36"/>
                  <a:gd name="T107" fmla="*/ 123 h 35"/>
                  <a:gd name="T108" fmla="*/ 138 w 36"/>
                  <a:gd name="T109" fmla="*/ 123 h 35"/>
                  <a:gd name="T110" fmla="*/ 138 w 36"/>
                  <a:gd name="T111" fmla="*/ 124 h 35"/>
                  <a:gd name="T112" fmla="*/ 138 w 36"/>
                  <a:gd name="T113" fmla="*/ 124 h 3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6" h="35">
                    <a:moveTo>
                      <a:pt x="36" y="32"/>
                    </a:moveTo>
                    <a:lnTo>
                      <a:pt x="35" y="32"/>
                    </a:lnTo>
                    <a:lnTo>
                      <a:pt x="35" y="33"/>
                    </a:lnTo>
                    <a:lnTo>
                      <a:pt x="34" y="33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29" y="35"/>
                    </a:lnTo>
                    <a:lnTo>
                      <a:pt x="27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5"/>
                    </a:lnTo>
                    <a:lnTo>
                      <a:pt x="14" y="33"/>
                    </a:lnTo>
                    <a:lnTo>
                      <a:pt x="10" y="33"/>
                    </a:lnTo>
                    <a:lnTo>
                      <a:pt x="5" y="32"/>
                    </a:lnTo>
                    <a:lnTo>
                      <a:pt x="3" y="31"/>
                    </a:lnTo>
                    <a:lnTo>
                      <a:pt x="1" y="29"/>
                    </a:lnTo>
                    <a:lnTo>
                      <a:pt x="1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0" y="22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7" y="4"/>
                    </a:lnTo>
                    <a:lnTo>
                      <a:pt x="28" y="8"/>
                    </a:lnTo>
                    <a:lnTo>
                      <a:pt x="31" y="11"/>
                    </a:lnTo>
                    <a:lnTo>
                      <a:pt x="32" y="15"/>
                    </a:lnTo>
                    <a:lnTo>
                      <a:pt x="34" y="18"/>
                    </a:lnTo>
                    <a:lnTo>
                      <a:pt x="35" y="21"/>
                    </a:lnTo>
                    <a:lnTo>
                      <a:pt x="36" y="23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6" y="31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5" name="Freeform 215"/>
              <p:cNvSpPr>
                <a:spLocks/>
              </p:cNvSpPr>
              <p:nvPr/>
            </p:nvSpPr>
            <p:spPr bwMode="auto">
              <a:xfrm>
                <a:off x="3312" y="879"/>
                <a:ext cx="81" cy="77"/>
              </a:xfrm>
              <a:custGeom>
                <a:avLst/>
                <a:gdLst>
                  <a:gd name="T0" fmla="*/ 163 w 61"/>
                  <a:gd name="T1" fmla="*/ 268 h 60"/>
                  <a:gd name="T2" fmla="*/ 201 w 61"/>
                  <a:gd name="T3" fmla="*/ 267 h 60"/>
                  <a:gd name="T4" fmla="*/ 230 w 61"/>
                  <a:gd name="T5" fmla="*/ 255 h 60"/>
                  <a:gd name="T6" fmla="*/ 256 w 61"/>
                  <a:gd name="T7" fmla="*/ 248 h 60"/>
                  <a:gd name="T8" fmla="*/ 280 w 61"/>
                  <a:gd name="T9" fmla="*/ 232 h 60"/>
                  <a:gd name="T10" fmla="*/ 301 w 61"/>
                  <a:gd name="T11" fmla="*/ 208 h 60"/>
                  <a:gd name="T12" fmla="*/ 316 w 61"/>
                  <a:gd name="T13" fmla="*/ 187 h 60"/>
                  <a:gd name="T14" fmla="*/ 323 w 61"/>
                  <a:gd name="T15" fmla="*/ 162 h 60"/>
                  <a:gd name="T16" fmla="*/ 335 w 61"/>
                  <a:gd name="T17" fmla="*/ 137 h 60"/>
                  <a:gd name="T18" fmla="*/ 323 w 61"/>
                  <a:gd name="T19" fmla="*/ 107 h 60"/>
                  <a:gd name="T20" fmla="*/ 316 w 61"/>
                  <a:gd name="T21" fmla="*/ 82 h 60"/>
                  <a:gd name="T22" fmla="*/ 301 w 61"/>
                  <a:gd name="T23" fmla="*/ 64 h 60"/>
                  <a:gd name="T24" fmla="*/ 280 w 61"/>
                  <a:gd name="T25" fmla="*/ 36 h 60"/>
                  <a:gd name="T26" fmla="*/ 256 w 61"/>
                  <a:gd name="T27" fmla="*/ 22 h 60"/>
                  <a:gd name="T28" fmla="*/ 230 w 61"/>
                  <a:gd name="T29" fmla="*/ 10 h 60"/>
                  <a:gd name="T30" fmla="*/ 201 w 61"/>
                  <a:gd name="T31" fmla="*/ 1 h 60"/>
                  <a:gd name="T32" fmla="*/ 163 w 61"/>
                  <a:gd name="T33" fmla="*/ 0 h 60"/>
                  <a:gd name="T34" fmla="*/ 130 w 61"/>
                  <a:gd name="T35" fmla="*/ 1 h 60"/>
                  <a:gd name="T36" fmla="*/ 98 w 61"/>
                  <a:gd name="T37" fmla="*/ 10 h 60"/>
                  <a:gd name="T38" fmla="*/ 77 w 61"/>
                  <a:gd name="T39" fmla="*/ 22 h 60"/>
                  <a:gd name="T40" fmla="*/ 49 w 61"/>
                  <a:gd name="T41" fmla="*/ 36 h 60"/>
                  <a:gd name="T42" fmla="*/ 36 w 61"/>
                  <a:gd name="T43" fmla="*/ 64 h 60"/>
                  <a:gd name="T44" fmla="*/ 16 w 61"/>
                  <a:gd name="T45" fmla="*/ 82 h 60"/>
                  <a:gd name="T46" fmla="*/ 12 w 61"/>
                  <a:gd name="T47" fmla="*/ 107 h 60"/>
                  <a:gd name="T48" fmla="*/ 0 w 61"/>
                  <a:gd name="T49" fmla="*/ 137 h 60"/>
                  <a:gd name="T50" fmla="*/ 12 w 61"/>
                  <a:gd name="T51" fmla="*/ 162 h 60"/>
                  <a:gd name="T52" fmla="*/ 16 w 61"/>
                  <a:gd name="T53" fmla="*/ 187 h 60"/>
                  <a:gd name="T54" fmla="*/ 36 w 61"/>
                  <a:gd name="T55" fmla="*/ 208 h 60"/>
                  <a:gd name="T56" fmla="*/ 49 w 61"/>
                  <a:gd name="T57" fmla="*/ 232 h 60"/>
                  <a:gd name="T58" fmla="*/ 77 w 61"/>
                  <a:gd name="T59" fmla="*/ 248 h 60"/>
                  <a:gd name="T60" fmla="*/ 98 w 61"/>
                  <a:gd name="T61" fmla="*/ 255 h 60"/>
                  <a:gd name="T62" fmla="*/ 130 w 61"/>
                  <a:gd name="T63" fmla="*/ 267 h 60"/>
                  <a:gd name="T64" fmla="*/ 163 w 61"/>
                  <a:gd name="T65" fmla="*/ 268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1" h="60">
                    <a:moveTo>
                      <a:pt x="30" y="60"/>
                    </a:moveTo>
                    <a:lnTo>
                      <a:pt x="37" y="59"/>
                    </a:lnTo>
                    <a:lnTo>
                      <a:pt x="42" y="57"/>
                    </a:lnTo>
                    <a:lnTo>
                      <a:pt x="47" y="55"/>
                    </a:lnTo>
                    <a:lnTo>
                      <a:pt x="51" y="52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1" y="31"/>
                    </a:lnTo>
                    <a:lnTo>
                      <a:pt x="59" y="24"/>
                    </a:lnTo>
                    <a:lnTo>
                      <a:pt x="58" y="18"/>
                    </a:lnTo>
                    <a:lnTo>
                      <a:pt x="55" y="14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7" y="1"/>
                    </a:lnTo>
                    <a:lnTo>
                      <a:pt x="30" y="0"/>
                    </a:lnTo>
                    <a:lnTo>
                      <a:pt x="24" y="1"/>
                    </a:lnTo>
                    <a:lnTo>
                      <a:pt x="18" y="2"/>
                    </a:lnTo>
                    <a:lnTo>
                      <a:pt x="14" y="5"/>
                    </a:lnTo>
                    <a:lnTo>
                      <a:pt x="9" y="8"/>
                    </a:lnTo>
                    <a:lnTo>
                      <a:pt x="6" y="14"/>
                    </a:lnTo>
                    <a:lnTo>
                      <a:pt x="3" y="18"/>
                    </a:lnTo>
                    <a:lnTo>
                      <a:pt x="2" y="24"/>
                    </a:lnTo>
                    <a:lnTo>
                      <a:pt x="0" y="31"/>
                    </a:lnTo>
                    <a:lnTo>
                      <a:pt x="2" y="36"/>
                    </a:lnTo>
                    <a:lnTo>
                      <a:pt x="3" y="42"/>
                    </a:lnTo>
                    <a:lnTo>
                      <a:pt x="6" y="46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66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0" name="Freeform 216"/>
            <p:cNvSpPr>
              <a:spLocks/>
            </p:cNvSpPr>
            <p:nvPr/>
          </p:nvSpPr>
          <p:spPr bwMode="auto">
            <a:xfrm>
              <a:off x="4403" y="3933"/>
              <a:ext cx="146" cy="156"/>
            </a:xfrm>
            <a:custGeom>
              <a:avLst/>
              <a:gdLst>
                <a:gd name="T0" fmla="*/ 10208 w 62"/>
                <a:gd name="T1" fmla="*/ 10615 h 66"/>
                <a:gd name="T2" fmla="*/ 6466 w 62"/>
                <a:gd name="T3" fmla="*/ 11513 h 66"/>
                <a:gd name="T4" fmla="*/ 1752 w 62"/>
                <a:gd name="T5" fmla="*/ 9956 h 66"/>
                <a:gd name="T6" fmla="*/ 0 w 62"/>
                <a:gd name="T7" fmla="*/ 5614 h 66"/>
                <a:gd name="T8" fmla="*/ 6466 w 62"/>
                <a:gd name="T9" fmla="*/ 0 h 66"/>
                <a:gd name="T10" fmla="*/ 10208 w 62"/>
                <a:gd name="T11" fmla="*/ 659 h 66"/>
                <a:gd name="T12" fmla="*/ 10576 w 62"/>
                <a:gd name="T13" fmla="*/ 1028 h 66"/>
                <a:gd name="T14" fmla="*/ 10208 w 62"/>
                <a:gd name="T15" fmla="*/ 3458 h 66"/>
                <a:gd name="T16" fmla="*/ 9716 w 62"/>
                <a:gd name="T17" fmla="*/ 3458 h 66"/>
                <a:gd name="T18" fmla="*/ 9561 w 62"/>
                <a:gd name="T19" fmla="*/ 2061 h 66"/>
                <a:gd name="T20" fmla="*/ 6671 w 62"/>
                <a:gd name="T21" fmla="*/ 1028 h 66"/>
                <a:gd name="T22" fmla="*/ 3410 w 62"/>
                <a:gd name="T23" fmla="*/ 2286 h 66"/>
                <a:gd name="T24" fmla="*/ 2402 w 62"/>
                <a:gd name="T25" fmla="*/ 5403 h 66"/>
                <a:gd name="T26" fmla="*/ 3749 w 62"/>
                <a:gd name="T27" fmla="*/ 9083 h 66"/>
                <a:gd name="T28" fmla="*/ 7314 w 62"/>
                <a:gd name="T29" fmla="*/ 10487 h 66"/>
                <a:gd name="T30" fmla="*/ 10420 w 62"/>
                <a:gd name="T31" fmla="*/ 9587 h 66"/>
                <a:gd name="T32" fmla="*/ 10576 w 62"/>
                <a:gd name="T33" fmla="*/ 9731 h 66"/>
                <a:gd name="T34" fmla="*/ 10208 w 62"/>
                <a:gd name="T35" fmla="*/ 10615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2" h="66">
                  <a:moveTo>
                    <a:pt x="60" y="61"/>
                  </a:moveTo>
                  <a:cubicBezTo>
                    <a:pt x="54" y="65"/>
                    <a:pt x="46" y="66"/>
                    <a:pt x="38" y="66"/>
                  </a:cubicBezTo>
                  <a:cubicBezTo>
                    <a:pt x="28" y="66"/>
                    <a:pt x="18" y="64"/>
                    <a:pt x="10" y="57"/>
                  </a:cubicBezTo>
                  <a:cubicBezTo>
                    <a:pt x="3" y="51"/>
                    <a:pt x="0" y="42"/>
                    <a:pt x="0" y="32"/>
                  </a:cubicBezTo>
                  <a:cubicBezTo>
                    <a:pt x="0" y="11"/>
                    <a:pt x="18" y="0"/>
                    <a:pt x="38" y="0"/>
                  </a:cubicBezTo>
                  <a:cubicBezTo>
                    <a:pt x="46" y="0"/>
                    <a:pt x="53" y="1"/>
                    <a:pt x="60" y="4"/>
                  </a:cubicBezTo>
                  <a:cubicBezTo>
                    <a:pt x="61" y="4"/>
                    <a:pt x="62" y="4"/>
                    <a:pt x="62" y="6"/>
                  </a:cubicBezTo>
                  <a:cubicBezTo>
                    <a:pt x="61" y="9"/>
                    <a:pt x="61" y="16"/>
                    <a:pt x="60" y="20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57" y="17"/>
                    <a:pt x="56" y="15"/>
                    <a:pt x="56" y="12"/>
                  </a:cubicBezTo>
                  <a:cubicBezTo>
                    <a:pt x="51" y="7"/>
                    <a:pt x="45" y="6"/>
                    <a:pt x="39" y="6"/>
                  </a:cubicBezTo>
                  <a:cubicBezTo>
                    <a:pt x="32" y="6"/>
                    <a:pt x="25" y="8"/>
                    <a:pt x="20" y="13"/>
                  </a:cubicBezTo>
                  <a:cubicBezTo>
                    <a:pt x="16" y="18"/>
                    <a:pt x="14" y="25"/>
                    <a:pt x="14" y="31"/>
                  </a:cubicBezTo>
                  <a:cubicBezTo>
                    <a:pt x="14" y="39"/>
                    <a:pt x="16" y="46"/>
                    <a:pt x="22" y="52"/>
                  </a:cubicBezTo>
                  <a:cubicBezTo>
                    <a:pt x="28" y="58"/>
                    <a:pt x="34" y="60"/>
                    <a:pt x="43" y="60"/>
                  </a:cubicBezTo>
                  <a:cubicBezTo>
                    <a:pt x="48" y="60"/>
                    <a:pt x="56" y="58"/>
                    <a:pt x="61" y="55"/>
                  </a:cubicBezTo>
                  <a:cubicBezTo>
                    <a:pt x="62" y="56"/>
                    <a:pt x="62" y="56"/>
                    <a:pt x="62" y="56"/>
                  </a:cubicBezTo>
                  <a:lnTo>
                    <a:pt x="60" y="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17"/>
            <p:cNvSpPr>
              <a:spLocks/>
            </p:cNvSpPr>
            <p:nvPr/>
          </p:nvSpPr>
          <p:spPr bwMode="auto">
            <a:xfrm>
              <a:off x="4584" y="3935"/>
              <a:ext cx="71" cy="151"/>
            </a:xfrm>
            <a:custGeom>
              <a:avLst/>
              <a:gdLst>
                <a:gd name="T0" fmla="*/ 1418 w 30"/>
                <a:gd name="T1" fmla="*/ 2048 h 64"/>
                <a:gd name="T2" fmla="*/ 0 w 30"/>
                <a:gd name="T3" fmla="*/ 656 h 64"/>
                <a:gd name="T4" fmla="*/ 0 w 30"/>
                <a:gd name="T5" fmla="*/ 0 h 64"/>
                <a:gd name="T6" fmla="*/ 2667 w 30"/>
                <a:gd name="T7" fmla="*/ 156 h 64"/>
                <a:gd name="T8" fmla="*/ 5275 w 30"/>
                <a:gd name="T9" fmla="*/ 0 h 64"/>
                <a:gd name="T10" fmla="*/ 5275 w 30"/>
                <a:gd name="T11" fmla="*/ 656 h 64"/>
                <a:gd name="T12" fmla="*/ 3860 w 30"/>
                <a:gd name="T13" fmla="*/ 2048 h 64"/>
                <a:gd name="T14" fmla="*/ 3860 w 30"/>
                <a:gd name="T15" fmla="*/ 9140 h 64"/>
                <a:gd name="T16" fmla="*/ 5275 w 30"/>
                <a:gd name="T17" fmla="*/ 10377 h 64"/>
                <a:gd name="T18" fmla="*/ 5275 w 30"/>
                <a:gd name="T19" fmla="*/ 11032 h 64"/>
                <a:gd name="T20" fmla="*/ 2667 w 30"/>
                <a:gd name="T21" fmla="*/ 11032 h 64"/>
                <a:gd name="T22" fmla="*/ 0 w 30"/>
                <a:gd name="T23" fmla="*/ 11032 h 64"/>
                <a:gd name="T24" fmla="*/ 0 w 30"/>
                <a:gd name="T25" fmla="*/ 10377 h 64"/>
                <a:gd name="T26" fmla="*/ 1418 w 30"/>
                <a:gd name="T27" fmla="*/ 9140 h 64"/>
                <a:gd name="T28" fmla="*/ 1418 w 30"/>
                <a:gd name="T29" fmla="*/ 2048 h 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" h="64">
                  <a:moveTo>
                    <a:pt x="8" y="12"/>
                  </a:move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1" y="1"/>
                    <a:pt x="15" y="1"/>
                  </a:cubicBezTo>
                  <a:cubicBezTo>
                    <a:pt x="19" y="1"/>
                    <a:pt x="24" y="1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2" y="4"/>
                    <a:pt x="22" y="5"/>
                    <a:pt x="22" y="12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60"/>
                    <a:pt x="22" y="60"/>
                    <a:pt x="30" y="60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24" y="64"/>
                    <a:pt x="19" y="64"/>
                    <a:pt x="15" y="64"/>
                  </a:cubicBezTo>
                  <a:cubicBezTo>
                    <a:pt x="11" y="64"/>
                    <a:pt x="6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lnTo>
                    <a:pt x="8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218"/>
            <p:cNvSpPr>
              <a:spLocks/>
            </p:cNvSpPr>
            <p:nvPr/>
          </p:nvSpPr>
          <p:spPr bwMode="auto">
            <a:xfrm>
              <a:off x="4691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086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1846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8" y="33"/>
                    <a:pt x="58" y="33"/>
                    <a:pt x="58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4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9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7" y="43"/>
                    <a:pt x="49" y="41"/>
                    <a:pt x="50" y="38"/>
                  </a:cubicBezTo>
                  <a:cubicBezTo>
                    <a:pt x="57" y="23"/>
                    <a:pt x="66" y="6"/>
                    <a:pt x="68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2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4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8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19"/>
            <p:cNvSpPr>
              <a:spLocks/>
            </p:cNvSpPr>
            <p:nvPr/>
          </p:nvSpPr>
          <p:spPr bwMode="auto">
            <a:xfrm>
              <a:off x="4939" y="3935"/>
              <a:ext cx="215" cy="151"/>
            </a:xfrm>
            <a:custGeom>
              <a:avLst/>
              <a:gdLst>
                <a:gd name="T0" fmla="*/ 12002 w 91"/>
                <a:gd name="T1" fmla="*/ 2260 h 64"/>
                <a:gd name="T2" fmla="*/ 10221 w 91"/>
                <a:gd name="T3" fmla="*/ 5700 h 64"/>
                <a:gd name="T4" fmla="*/ 7664 w 91"/>
                <a:gd name="T5" fmla="*/ 10667 h 64"/>
                <a:gd name="T6" fmla="*/ 7501 w 91"/>
                <a:gd name="T7" fmla="*/ 11032 h 64"/>
                <a:gd name="T8" fmla="*/ 6977 w 91"/>
                <a:gd name="T9" fmla="*/ 11032 h 64"/>
                <a:gd name="T10" fmla="*/ 6263 w 91"/>
                <a:gd name="T11" fmla="*/ 9798 h 64"/>
                <a:gd name="T12" fmla="*/ 2429 w 91"/>
                <a:gd name="T13" fmla="*/ 2260 h 64"/>
                <a:gd name="T14" fmla="*/ 2429 w 91"/>
                <a:gd name="T15" fmla="*/ 9140 h 64"/>
                <a:gd name="T16" fmla="*/ 3839 w 91"/>
                <a:gd name="T17" fmla="*/ 10377 h 64"/>
                <a:gd name="T18" fmla="*/ 3839 w 91"/>
                <a:gd name="T19" fmla="*/ 11032 h 64"/>
                <a:gd name="T20" fmla="*/ 1897 w 91"/>
                <a:gd name="T21" fmla="*/ 11032 h 64"/>
                <a:gd name="T22" fmla="*/ 0 w 91"/>
                <a:gd name="T23" fmla="*/ 11032 h 64"/>
                <a:gd name="T24" fmla="*/ 0 w 91"/>
                <a:gd name="T25" fmla="*/ 10377 h 64"/>
                <a:gd name="T26" fmla="*/ 1396 w 91"/>
                <a:gd name="T27" fmla="*/ 9140 h 64"/>
                <a:gd name="T28" fmla="*/ 1396 w 91"/>
                <a:gd name="T29" fmla="*/ 2048 h 64"/>
                <a:gd name="T30" fmla="*/ 0 w 91"/>
                <a:gd name="T31" fmla="*/ 656 h 64"/>
                <a:gd name="T32" fmla="*/ 0 w 91"/>
                <a:gd name="T33" fmla="*/ 0 h 64"/>
                <a:gd name="T34" fmla="*/ 2060 w 91"/>
                <a:gd name="T35" fmla="*/ 156 h 64"/>
                <a:gd name="T36" fmla="*/ 3986 w 91"/>
                <a:gd name="T37" fmla="*/ 0 h 64"/>
                <a:gd name="T38" fmla="*/ 5354 w 91"/>
                <a:gd name="T39" fmla="*/ 2572 h 64"/>
                <a:gd name="T40" fmla="*/ 8045 w 91"/>
                <a:gd name="T41" fmla="*/ 7961 h 64"/>
                <a:gd name="T42" fmla="*/ 8692 w 91"/>
                <a:gd name="T43" fmla="*/ 6569 h 64"/>
                <a:gd name="T44" fmla="*/ 12002 w 91"/>
                <a:gd name="T45" fmla="*/ 0 h 64"/>
                <a:gd name="T46" fmla="*/ 13928 w 91"/>
                <a:gd name="T47" fmla="*/ 156 h 64"/>
                <a:gd name="T48" fmla="*/ 15825 w 91"/>
                <a:gd name="T49" fmla="*/ 0 h 64"/>
                <a:gd name="T50" fmla="*/ 15825 w 91"/>
                <a:gd name="T51" fmla="*/ 656 h 64"/>
                <a:gd name="T52" fmla="*/ 14429 w 91"/>
                <a:gd name="T53" fmla="*/ 2048 h 64"/>
                <a:gd name="T54" fmla="*/ 14429 w 91"/>
                <a:gd name="T55" fmla="*/ 9140 h 64"/>
                <a:gd name="T56" fmla="*/ 15825 w 91"/>
                <a:gd name="T57" fmla="*/ 10377 h 64"/>
                <a:gd name="T58" fmla="*/ 15825 w 91"/>
                <a:gd name="T59" fmla="*/ 11032 h 64"/>
                <a:gd name="T60" fmla="*/ 13240 w 91"/>
                <a:gd name="T61" fmla="*/ 11032 h 64"/>
                <a:gd name="T62" fmla="*/ 10589 w 91"/>
                <a:gd name="T63" fmla="*/ 11032 h 64"/>
                <a:gd name="T64" fmla="*/ 10589 w 91"/>
                <a:gd name="T65" fmla="*/ 10377 h 64"/>
                <a:gd name="T66" fmla="*/ 12002 w 91"/>
                <a:gd name="T67" fmla="*/ 9140 h 64"/>
                <a:gd name="T68" fmla="*/ 12002 w 91"/>
                <a:gd name="T69" fmla="*/ 2260 h 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1" h="64">
                  <a:moveTo>
                    <a:pt x="69" y="13"/>
                  </a:moveTo>
                  <a:cubicBezTo>
                    <a:pt x="59" y="33"/>
                    <a:pt x="59" y="33"/>
                    <a:pt x="59" y="33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64"/>
                    <a:pt x="38" y="59"/>
                    <a:pt x="36" y="5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60"/>
                    <a:pt x="15" y="60"/>
                    <a:pt x="22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18" y="64"/>
                    <a:pt x="14" y="64"/>
                    <a:pt x="11" y="64"/>
                  </a:cubicBezTo>
                  <a:cubicBezTo>
                    <a:pt x="9" y="64"/>
                    <a:pt x="5" y="64"/>
                    <a:pt x="0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0"/>
                    <a:pt x="8" y="60"/>
                    <a:pt x="8" y="5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5"/>
                    <a:pt x="8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"/>
                    <a:pt x="10" y="1"/>
                    <a:pt x="12" y="1"/>
                  </a:cubicBezTo>
                  <a:cubicBezTo>
                    <a:pt x="15" y="1"/>
                    <a:pt x="19" y="1"/>
                    <a:pt x="23" y="0"/>
                  </a:cubicBezTo>
                  <a:cubicBezTo>
                    <a:pt x="25" y="4"/>
                    <a:pt x="28" y="11"/>
                    <a:pt x="31" y="1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8" y="43"/>
                    <a:pt x="49" y="41"/>
                    <a:pt x="50" y="38"/>
                  </a:cubicBezTo>
                  <a:cubicBezTo>
                    <a:pt x="57" y="23"/>
                    <a:pt x="66" y="6"/>
                    <a:pt x="69" y="0"/>
                  </a:cubicBezTo>
                  <a:cubicBezTo>
                    <a:pt x="73" y="1"/>
                    <a:pt x="77" y="1"/>
                    <a:pt x="80" y="1"/>
                  </a:cubicBezTo>
                  <a:cubicBezTo>
                    <a:pt x="83" y="1"/>
                    <a:pt x="86" y="1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3" y="4"/>
                    <a:pt x="83" y="5"/>
                    <a:pt x="83" y="12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3" y="60"/>
                    <a:pt x="83" y="60"/>
                    <a:pt x="91" y="60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85" y="64"/>
                    <a:pt x="80" y="64"/>
                    <a:pt x="76" y="64"/>
                  </a:cubicBezTo>
                  <a:cubicBezTo>
                    <a:pt x="72" y="64"/>
                    <a:pt x="67" y="64"/>
                    <a:pt x="61" y="64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9" y="60"/>
                    <a:pt x="69" y="60"/>
                    <a:pt x="69" y="53"/>
                  </a:cubicBezTo>
                  <a:lnTo>
                    <a:pt x="69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20"/>
            <p:cNvSpPr>
              <a:spLocks/>
            </p:cNvSpPr>
            <p:nvPr/>
          </p:nvSpPr>
          <p:spPr bwMode="auto">
            <a:xfrm>
              <a:off x="5182" y="3933"/>
              <a:ext cx="149" cy="153"/>
            </a:xfrm>
            <a:custGeom>
              <a:avLst/>
              <a:gdLst>
                <a:gd name="T0" fmla="*/ 6511 w 63"/>
                <a:gd name="T1" fmla="*/ 5440 h 65"/>
                <a:gd name="T2" fmla="*/ 9761 w 63"/>
                <a:gd name="T3" fmla="*/ 365 h 65"/>
                <a:gd name="T4" fmla="*/ 11019 w 63"/>
                <a:gd name="T5" fmla="*/ 365 h 65"/>
                <a:gd name="T6" fmla="*/ 11019 w 63"/>
                <a:gd name="T7" fmla="*/ 638 h 65"/>
                <a:gd name="T8" fmla="*/ 10359 w 63"/>
                <a:gd name="T9" fmla="*/ 1502 h 65"/>
                <a:gd name="T10" fmla="*/ 8576 w 63"/>
                <a:gd name="T11" fmla="*/ 4056 h 65"/>
                <a:gd name="T12" fmla="*/ 7696 w 63"/>
                <a:gd name="T13" fmla="*/ 5280 h 65"/>
                <a:gd name="T14" fmla="*/ 7171 w 63"/>
                <a:gd name="T15" fmla="*/ 6144 h 65"/>
                <a:gd name="T16" fmla="*/ 7171 w 63"/>
                <a:gd name="T17" fmla="*/ 7003 h 65"/>
                <a:gd name="T18" fmla="*/ 7171 w 63"/>
                <a:gd name="T19" fmla="*/ 9180 h 65"/>
                <a:gd name="T20" fmla="*/ 8576 w 63"/>
                <a:gd name="T21" fmla="*/ 10406 h 65"/>
                <a:gd name="T22" fmla="*/ 8576 w 63"/>
                <a:gd name="T23" fmla="*/ 11049 h 65"/>
                <a:gd name="T24" fmla="*/ 5913 w 63"/>
                <a:gd name="T25" fmla="*/ 11049 h 65"/>
                <a:gd name="T26" fmla="*/ 3323 w 63"/>
                <a:gd name="T27" fmla="*/ 11049 h 65"/>
                <a:gd name="T28" fmla="*/ 3323 w 63"/>
                <a:gd name="T29" fmla="*/ 10406 h 65"/>
                <a:gd name="T30" fmla="*/ 4721 w 63"/>
                <a:gd name="T31" fmla="*/ 9180 h 65"/>
                <a:gd name="T32" fmla="*/ 4721 w 63"/>
                <a:gd name="T33" fmla="*/ 7146 h 65"/>
                <a:gd name="T34" fmla="*/ 4508 w 63"/>
                <a:gd name="T35" fmla="*/ 6299 h 65"/>
                <a:gd name="T36" fmla="*/ 4011 w 63"/>
                <a:gd name="T37" fmla="*/ 5280 h 65"/>
                <a:gd name="T38" fmla="*/ 2287 w 63"/>
                <a:gd name="T39" fmla="*/ 2726 h 65"/>
                <a:gd name="T40" fmla="*/ 1405 w 63"/>
                <a:gd name="T41" fmla="*/ 1723 h 65"/>
                <a:gd name="T42" fmla="*/ 0 w 63"/>
                <a:gd name="T43" fmla="*/ 1158 h 65"/>
                <a:gd name="T44" fmla="*/ 0 w 63"/>
                <a:gd name="T45" fmla="*/ 638 h 65"/>
                <a:gd name="T46" fmla="*/ 2819 w 63"/>
                <a:gd name="T47" fmla="*/ 0 h 65"/>
                <a:gd name="T48" fmla="*/ 4721 w 63"/>
                <a:gd name="T49" fmla="*/ 2243 h 65"/>
                <a:gd name="T50" fmla="*/ 6511 w 63"/>
                <a:gd name="T51" fmla="*/ 5440 h 6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" h="65">
                  <a:moveTo>
                    <a:pt x="37" y="32"/>
                  </a:moveTo>
                  <a:cubicBezTo>
                    <a:pt x="45" y="20"/>
                    <a:pt x="52" y="10"/>
                    <a:pt x="56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8"/>
                    <a:pt x="41" y="39"/>
                    <a:pt x="41" y="41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41" y="61"/>
                    <a:pt x="41" y="61"/>
                    <a:pt x="49" y="61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3" y="65"/>
                    <a:pt x="38" y="65"/>
                    <a:pt x="34" y="65"/>
                  </a:cubicBezTo>
                  <a:cubicBezTo>
                    <a:pt x="30" y="65"/>
                    <a:pt x="25" y="65"/>
                    <a:pt x="19" y="65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27" y="61"/>
                    <a:pt x="27" y="61"/>
                    <a:pt x="27" y="54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0"/>
                    <a:pt x="27" y="38"/>
                    <a:pt x="26" y="37"/>
                  </a:cubicBezTo>
                  <a:cubicBezTo>
                    <a:pt x="25" y="35"/>
                    <a:pt x="24" y="33"/>
                    <a:pt x="23" y="31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2" y="14"/>
                    <a:pt x="10" y="12"/>
                    <a:pt x="8" y="10"/>
                  </a:cubicBezTo>
                  <a:cubicBezTo>
                    <a:pt x="6" y="8"/>
                    <a:pt x="3" y="7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1" y="3"/>
                    <a:pt x="24" y="8"/>
                    <a:pt x="27" y="13"/>
                  </a:cubicBezTo>
                  <a:lnTo>
                    <a:pt x="37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21"/>
            <p:cNvSpPr>
              <a:spLocks/>
            </p:cNvSpPr>
            <p:nvPr/>
          </p:nvSpPr>
          <p:spPr bwMode="auto">
            <a:xfrm>
              <a:off x="5357" y="3935"/>
              <a:ext cx="144" cy="151"/>
            </a:xfrm>
            <a:custGeom>
              <a:avLst/>
              <a:gdLst>
                <a:gd name="T0" fmla="*/ 6369 w 61"/>
                <a:gd name="T1" fmla="*/ 9140 h 64"/>
                <a:gd name="T2" fmla="*/ 7762 w 61"/>
                <a:gd name="T3" fmla="*/ 10377 h 64"/>
                <a:gd name="T4" fmla="*/ 7762 w 61"/>
                <a:gd name="T5" fmla="*/ 11032 h 64"/>
                <a:gd name="T6" fmla="*/ 5222 w 61"/>
                <a:gd name="T7" fmla="*/ 11032 h 64"/>
                <a:gd name="T8" fmla="*/ 2580 w 61"/>
                <a:gd name="T9" fmla="*/ 11032 h 64"/>
                <a:gd name="T10" fmla="*/ 2580 w 61"/>
                <a:gd name="T11" fmla="*/ 10377 h 64"/>
                <a:gd name="T12" fmla="*/ 3945 w 61"/>
                <a:gd name="T13" fmla="*/ 9140 h 64"/>
                <a:gd name="T14" fmla="*/ 3945 w 61"/>
                <a:gd name="T15" fmla="*/ 1236 h 64"/>
                <a:gd name="T16" fmla="*/ 1556 w 61"/>
                <a:gd name="T17" fmla="*/ 1236 h 64"/>
                <a:gd name="T18" fmla="*/ 869 w 61"/>
                <a:gd name="T19" fmla="*/ 1760 h 64"/>
                <a:gd name="T20" fmla="*/ 659 w 61"/>
                <a:gd name="T21" fmla="*/ 2784 h 64"/>
                <a:gd name="T22" fmla="*/ 0 w 61"/>
                <a:gd name="T23" fmla="*/ 2784 h 64"/>
                <a:gd name="T24" fmla="*/ 0 w 61"/>
                <a:gd name="T25" fmla="*/ 0 h 64"/>
                <a:gd name="T26" fmla="*/ 5340 w 61"/>
                <a:gd name="T27" fmla="*/ 156 h 64"/>
                <a:gd name="T28" fmla="*/ 10566 w 61"/>
                <a:gd name="T29" fmla="*/ 0 h 64"/>
                <a:gd name="T30" fmla="*/ 10403 w 61"/>
                <a:gd name="T31" fmla="*/ 2784 h 64"/>
                <a:gd name="T32" fmla="*/ 9698 w 61"/>
                <a:gd name="T33" fmla="*/ 2784 h 64"/>
                <a:gd name="T34" fmla="*/ 9698 w 61"/>
                <a:gd name="T35" fmla="*/ 2048 h 64"/>
                <a:gd name="T36" fmla="*/ 8789 w 61"/>
                <a:gd name="T37" fmla="*/ 1236 h 64"/>
                <a:gd name="T38" fmla="*/ 6369 w 61"/>
                <a:gd name="T39" fmla="*/ 1236 h 64"/>
                <a:gd name="T40" fmla="*/ 6369 w 61"/>
                <a:gd name="T41" fmla="*/ 9140 h 6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64">
                  <a:moveTo>
                    <a:pt x="37" y="53"/>
                  </a:moveTo>
                  <a:cubicBezTo>
                    <a:pt x="37" y="60"/>
                    <a:pt x="38" y="60"/>
                    <a:pt x="45" y="60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9" y="64"/>
                    <a:pt x="34" y="64"/>
                    <a:pt x="30" y="64"/>
                  </a:cubicBezTo>
                  <a:cubicBezTo>
                    <a:pt x="27" y="64"/>
                    <a:pt x="22" y="64"/>
                    <a:pt x="15" y="64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23" y="60"/>
                    <a:pt x="23" y="60"/>
                    <a:pt x="23" y="5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7" y="7"/>
                    <a:pt x="6" y="8"/>
                    <a:pt x="5" y="10"/>
                  </a:cubicBezTo>
                  <a:cubicBezTo>
                    <a:pt x="5" y="11"/>
                    <a:pt x="5" y="13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1"/>
                    <a:pt x="0" y="5"/>
                    <a:pt x="0" y="0"/>
                  </a:cubicBezTo>
                  <a:cubicBezTo>
                    <a:pt x="13" y="1"/>
                    <a:pt x="23" y="1"/>
                    <a:pt x="31" y="1"/>
                  </a:cubicBezTo>
                  <a:cubicBezTo>
                    <a:pt x="38" y="1"/>
                    <a:pt x="48" y="1"/>
                    <a:pt x="61" y="0"/>
                  </a:cubicBezTo>
                  <a:cubicBezTo>
                    <a:pt x="61" y="5"/>
                    <a:pt x="60" y="10"/>
                    <a:pt x="60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4"/>
                    <a:pt x="56" y="13"/>
                    <a:pt x="56" y="12"/>
                  </a:cubicBezTo>
                  <a:cubicBezTo>
                    <a:pt x="55" y="7"/>
                    <a:pt x="56" y="7"/>
                    <a:pt x="51" y="7"/>
                  </a:cubicBezTo>
                  <a:cubicBezTo>
                    <a:pt x="37" y="7"/>
                    <a:pt x="37" y="7"/>
                    <a:pt x="37" y="7"/>
                  </a:cubicBezTo>
                  <a:lnTo>
                    <a:pt x="37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2"/>
            <p:cNvSpPr>
              <a:spLocks/>
            </p:cNvSpPr>
            <p:nvPr/>
          </p:nvSpPr>
          <p:spPr bwMode="auto">
            <a:xfrm>
              <a:off x="5482" y="4058"/>
              <a:ext cx="31" cy="28"/>
            </a:xfrm>
            <a:custGeom>
              <a:avLst/>
              <a:gdLst>
                <a:gd name="T0" fmla="*/ 0 w 13"/>
                <a:gd name="T1" fmla="*/ 1932 h 12"/>
                <a:gd name="T2" fmla="*/ 0 w 13"/>
                <a:gd name="T3" fmla="*/ 0 h 12"/>
                <a:gd name="T4" fmla="*/ 558 w 13"/>
                <a:gd name="T5" fmla="*/ 0 h 12"/>
                <a:gd name="T6" fmla="*/ 1068 w 13"/>
                <a:gd name="T7" fmla="*/ 1449 h 12"/>
                <a:gd name="T8" fmla="*/ 1331 w 13"/>
                <a:gd name="T9" fmla="*/ 1801 h 12"/>
                <a:gd name="T10" fmla="*/ 1331 w 13"/>
                <a:gd name="T11" fmla="*/ 1307 h 12"/>
                <a:gd name="T12" fmla="*/ 1843 w 13"/>
                <a:gd name="T13" fmla="*/ 0 h 12"/>
                <a:gd name="T14" fmla="*/ 2389 w 13"/>
                <a:gd name="T15" fmla="*/ 0 h 12"/>
                <a:gd name="T16" fmla="*/ 2389 w 13"/>
                <a:gd name="T17" fmla="*/ 1932 h 12"/>
                <a:gd name="T18" fmla="*/ 2008 w 13"/>
                <a:gd name="T19" fmla="*/ 1932 h 12"/>
                <a:gd name="T20" fmla="*/ 2008 w 13"/>
                <a:gd name="T21" fmla="*/ 355 h 12"/>
                <a:gd name="T22" fmla="*/ 1331 w 13"/>
                <a:gd name="T23" fmla="*/ 1932 h 12"/>
                <a:gd name="T24" fmla="*/ 1068 w 13"/>
                <a:gd name="T25" fmla="*/ 1932 h 12"/>
                <a:gd name="T26" fmla="*/ 393 w 13"/>
                <a:gd name="T27" fmla="*/ 355 h 12"/>
                <a:gd name="T28" fmla="*/ 393 w 13"/>
                <a:gd name="T29" fmla="*/ 1932 h 12"/>
                <a:gd name="T30" fmla="*/ 0 w 13"/>
                <a:gd name="T31" fmla="*/ 1932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10"/>
                    <a:pt x="7" y="11"/>
                  </a:cubicBezTo>
                  <a:cubicBezTo>
                    <a:pt x="7" y="10"/>
                    <a:pt x="7" y="9"/>
                    <a:pt x="7" y="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23"/>
            <p:cNvSpPr>
              <a:spLocks noEditPoints="1"/>
            </p:cNvSpPr>
            <p:nvPr/>
          </p:nvSpPr>
          <p:spPr bwMode="auto">
            <a:xfrm>
              <a:off x="5518" y="4058"/>
              <a:ext cx="28" cy="28"/>
            </a:xfrm>
            <a:custGeom>
              <a:avLst/>
              <a:gdLst>
                <a:gd name="T0" fmla="*/ 355 w 12"/>
                <a:gd name="T1" fmla="*/ 828 h 12"/>
                <a:gd name="T2" fmla="*/ 980 w 12"/>
                <a:gd name="T3" fmla="*/ 828 h 12"/>
                <a:gd name="T4" fmla="*/ 1094 w 12"/>
                <a:gd name="T5" fmla="*/ 828 h 12"/>
                <a:gd name="T6" fmla="*/ 1307 w 12"/>
                <a:gd name="T7" fmla="*/ 621 h 12"/>
                <a:gd name="T8" fmla="*/ 1449 w 12"/>
                <a:gd name="T9" fmla="*/ 469 h 12"/>
                <a:gd name="T10" fmla="*/ 1307 w 12"/>
                <a:gd name="T11" fmla="*/ 355 h 12"/>
                <a:gd name="T12" fmla="*/ 980 w 12"/>
                <a:gd name="T13" fmla="*/ 152 h 12"/>
                <a:gd name="T14" fmla="*/ 355 w 12"/>
                <a:gd name="T15" fmla="*/ 152 h 12"/>
                <a:gd name="T16" fmla="*/ 355 w 12"/>
                <a:gd name="T17" fmla="*/ 828 h 12"/>
                <a:gd name="T18" fmla="*/ 0 w 12"/>
                <a:gd name="T19" fmla="*/ 1932 h 12"/>
                <a:gd name="T20" fmla="*/ 0 w 12"/>
                <a:gd name="T21" fmla="*/ 0 h 12"/>
                <a:gd name="T22" fmla="*/ 980 w 12"/>
                <a:gd name="T23" fmla="*/ 0 h 12"/>
                <a:gd name="T24" fmla="*/ 1449 w 12"/>
                <a:gd name="T25" fmla="*/ 0 h 12"/>
                <a:gd name="T26" fmla="*/ 1601 w 12"/>
                <a:gd name="T27" fmla="*/ 152 h 12"/>
                <a:gd name="T28" fmla="*/ 1801 w 12"/>
                <a:gd name="T29" fmla="*/ 469 h 12"/>
                <a:gd name="T30" fmla="*/ 1601 w 12"/>
                <a:gd name="T31" fmla="*/ 828 h 12"/>
                <a:gd name="T32" fmla="*/ 1094 w 12"/>
                <a:gd name="T33" fmla="*/ 1094 h 12"/>
                <a:gd name="T34" fmla="*/ 1307 w 12"/>
                <a:gd name="T35" fmla="*/ 1094 h 12"/>
                <a:gd name="T36" fmla="*/ 1449 w 12"/>
                <a:gd name="T37" fmla="*/ 1449 h 12"/>
                <a:gd name="T38" fmla="*/ 1932 w 12"/>
                <a:gd name="T39" fmla="*/ 1932 h 12"/>
                <a:gd name="T40" fmla="*/ 1449 w 12"/>
                <a:gd name="T41" fmla="*/ 1932 h 12"/>
                <a:gd name="T42" fmla="*/ 1307 w 12"/>
                <a:gd name="T43" fmla="*/ 1601 h 12"/>
                <a:gd name="T44" fmla="*/ 1094 w 12"/>
                <a:gd name="T45" fmla="*/ 1307 h 12"/>
                <a:gd name="T46" fmla="*/ 980 w 12"/>
                <a:gd name="T47" fmla="*/ 1094 h 12"/>
                <a:gd name="T48" fmla="*/ 828 w 12"/>
                <a:gd name="T49" fmla="*/ 1094 h 12"/>
                <a:gd name="T50" fmla="*/ 621 w 12"/>
                <a:gd name="T51" fmla="*/ 1094 h 12"/>
                <a:gd name="T52" fmla="*/ 355 w 12"/>
                <a:gd name="T53" fmla="*/ 1094 h 12"/>
                <a:gd name="T54" fmla="*/ 355 w 12"/>
                <a:gd name="T55" fmla="*/ 1932 h 12"/>
                <a:gd name="T56" fmla="*/ 0 w 12"/>
                <a:gd name="T57" fmla="*/ 1932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" h="12">
                  <a:moveTo>
                    <a:pt x="2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7" y="5"/>
                    <a:pt x="7" y="5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8" y="1"/>
                    <a:pt x="7" y="1"/>
                    <a:pt x="6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2" y="5"/>
                  </a:lnTo>
                  <a:close/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0"/>
                    <a:pt x="9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4"/>
                    <a:pt x="10" y="5"/>
                    <a:pt x="10" y="5"/>
                  </a:cubicBezTo>
                  <a:cubicBezTo>
                    <a:pt x="9" y="6"/>
                    <a:pt x="8" y="6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8"/>
                    <a:pt x="9" y="8"/>
                    <a:pt x="9" y="9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7" y="9"/>
                    <a:pt x="7" y="8"/>
                    <a:pt x="7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4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12"/>
                    <a:pt x="2" y="12"/>
                    <a:pt x="2" y="12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8" name="Line 224"/>
          <p:cNvSpPr>
            <a:spLocks noChangeShapeType="1"/>
          </p:cNvSpPr>
          <p:nvPr/>
        </p:nvSpPr>
        <p:spPr bwMode="auto">
          <a:xfrm>
            <a:off x="0" y="1025525"/>
            <a:ext cx="84201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" y="0"/>
            <a:ext cx="8580120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/>
              </a:rPr>
              <a:t>Phenotypic, Genotypic and </a:t>
            </a:r>
            <a:r>
              <a:rPr lang="en-US" sz="3200" b="1" smtClean="0">
                <a:solidFill>
                  <a:srgbClr val="FF0000"/>
                </a:solidFill>
                <a:effectLst/>
              </a:rPr>
              <a:t>Breeding Value</a:t>
            </a:r>
            <a:endParaRPr lang="en-US" sz="32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1600200"/>
            <a:ext cx="918972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effectLst/>
              </a:rPr>
              <a:t>OUTLINE</a:t>
            </a:r>
          </a:p>
          <a:p>
            <a:r>
              <a:rPr lang="en-US" sz="3600" dirty="0" smtClean="0">
                <a:effectLst/>
              </a:rPr>
              <a:t>One locus model -- Population mean</a:t>
            </a:r>
            <a:endParaRPr lang="en-US" sz="3600" dirty="0">
              <a:effectLst/>
            </a:endParaRPr>
          </a:p>
          <a:p>
            <a:r>
              <a:rPr lang="en-US" sz="3600" dirty="0" smtClean="0">
                <a:effectLst/>
              </a:rPr>
              <a:t>Average effect of an allele</a:t>
            </a:r>
            <a:endParaRPr lang="en-US" sz="3600" dirty="0">
              <a:effectLst/>
            </a:endParaRPr>
          </a:p>
          <a:p>
            <a:r>
              <a:rPr lang="en-US" sz="3600" dirty="0" smtClean="0">
                <a:effectLst/>
              </a:rPr>
              <a:t>Average effect of an allele substitution</a:t>
            </a:r>
          </a:p>
          <a:p>
            <a:r>
              <a:rPr lang="en-US" sz="3600" dirty="0" smtClean="0">
                <a:effectLst/>
              </a:rPr>
              <a:t>Linear regression</a:t>
            </a:r>
          </a:p>
          <a:p>
            <a:r>
              <a:rPr lang="en-US" sz="3600" dirty="0" smtClean="0">
                <a:effectLst/>
              </a:rPr>
              <a:t>Breeding value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36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14272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610E0"/>
                </a:solidFill>
                <a:effectLst/>
              </a:rPr>
              <a:t>Derivation of the average effect of an allele</a:t>
            </a:r>
            <a:endParaRPr lang="en-US" sz="3200" b="1" dirty="0">
              <a:solidFill>
                <a:srgbClr val="4610E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47" y="961844"/>
            <a:ext cx="8229600" cy="5576979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effectLst/>
              </a:rPr>
              <a:t>Average effect of A</a:t>
            </a:r>
            <a:r>
              <a:rPr lang="en-US" u="sng" baseline="-25000" dirty="0">
                <a:effectLst/>
              </a:rPr>
              <a:t>2</a:t>
            </a:r>
            <a:r>
              <a:rPr lang="en-US" u="sng" dirty="0" smtClean="0">
                <a:effectLst/>
              </a:rPr>
              <a:t>(</a:t>
            </a:r>
            <a:r>
              <a:rPr lang="en-US" u="sng" dirty="0" smtClean="0">
                <a:effectLst/>
                <a:sym typeface="Symbol"/>
              </a:rPr>
              <a:t></a:t>
            </a:r>
            <a:r>
              <a:rPr lang="en-US" u="sng" baseline="-25000" dirty="0">
                <a:effectLst/>
                <a:sym typeface="Symbol"/>
              </a:rPr>
              <a:t>2</a:t>
            </a:r>
            <a:r>
              <a:rPr lang="en-US" u="sng" dirty="0" smtClean="0">
                <a:effectLst/>
                <a:sym typeface="Symbol"/>
              </a:rPr>
              <a:t>)</a:t>
            </a:r>
            <a:endParaRPr lang="en-US" u="sng" dirty="0" smtClean="0">
              <a:effectLst/>
            </a:endParaRPr>
          </a:p>
          <a:p>
            <a:pPr marL="0" indent="0" algn="ctr">
              <a:buNone/>
            </a:pPr>
            <a:r>
              <a:rPr lang="en-US" sz="2800" dirty="0" smtClean="0">
                <a:effectLst/>
              </a:rPr>
              <a:t>Probability of mating with another allele A</a:t>
            </a:r>
            <a:r>
              <a:rPr lang="en-US" sz="2800" baseline="-25000" dirty="0">
                <a:effectLst/>
              </a:rPr>
              <a:t>2</a:t>
            </a:r>
            <a:r>
              <a:rPr lang="en-US" sz="2800" dirty="0" smtClean="0">
                <a:effectLst/>
              </a:rPr>
              <a:t> is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effectLst/>
              </a:rPr>
              <a:t> and the resulting genotype A</a:t>
            </a:r>
            <a:r>
              <a:rPr lang="en-US" sz="2800" baseline="-25000" dirty="0" smtClean="0">
                <a:effectLst/>
              </a:rPr>
              <a:t>2 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2</a:t>
            </a:r>
            <a:r>
              <a:rPr lang="en-US" sz="2800" dirty="0" smtClean="0">
                <a:effectLst/>
              </a:rPr>
              <a:t> has genotypic value (</a:t>
            </a:r>
            <a:r>
              <a:rPr lang="en-US" sz="2800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smtClean="0">
                <a:effectLst/>
              </a:rPr>
              <a:t>-a)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r>
              <a:rPr lang="en-US" sz="2800" dirty="0">
                <a:effectLst/>
              </a:rPr>
              <a:t>Probability of mating with another allele </a:t>
            </a:r>
            <a:r>
              <a:rPr lang="en-US" sz="2800" dirty="0" smtClean="0">
                <a:effectLst/>
              </a:rPr>
              <a:t>A</a:t>
            </a:r>
            <a:r>
              <a:rPr lang="en-US" sz="2800" baseline="-25000" dirty="0">
                <a:effectLst/>
              </a:rPr>
              <a:t>1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is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and the resulting </a:t>
            </a:r>
            <a:r>
              <a:rPr lang="en-US" sz="2800" dirty="0" smtClean="0">
                <a:effectLst/>
              </a:rPr>
              <a:t>genotype </a:t>
            </a:r>
            <a:r>
              <a:rPr lang="en-US" sz="2800" dirty="0">
                <a:effectLst/>
              </a:rPr>
              <a:t>A</a:t>
            </a:r>
            <a:r>
              <a:rPr lang="en-US" sz="2800" baseline="-25000" dirty="0">
                <a:effectLst/>
              </a:rPr>
              <a:t>1 </a:t>
            </a:r>
            <a:r>
              <a:rPr lang="en-US" sz="2800" dirty="0" smtClean="0">
                <a:effectLst/>
              </a:rPr>
              <a:t>A</a:t>
            </a:r>
            <a:r>
              <a:rPr lang="en-US" sz="2800" baseline="-25000" dirty="0" smtClean="0">
                <a:effectLst/>
              </a:rPr>
              <a:t>2</a:t>
            </a:r>
            <a:r>
              <a:rPr lang="en-US" sz="2800" dirty="0" smtClean="0">
                <a:effectLst/>
              </a:rPr>
              <a:t> has </a:t>
            </a:r>
            <a:r>
              <a:rPr lang="en-US" sz="2800" dirty="0">
                <a:effectLst/>
              </a:rPr>
              <a:t>genotypic </a:t>
            </a:r>
            <a:r>
              <a:rPr lang="en-US" sz="2800" dirty="0" smtClean="0">
                <a:effectLst/>
              </a:rPr>
              <a:t>value </a:t>
            </a:r>
            <a:r>
              <a:rPr lang="en-US" sz="2800" dirty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+d</a:t>
            </a:r>
            <a:r>
              <a:rPr lang="en-US" sz="2800" dirty="0" smtClean="0">
                <a:effectLst/>
              </a:rPr>
              <a:t>)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r>
              <a:rPr lang="en-US" sz="2800" dirty="0" smtClean="0">
                <a:effectLst/>
              </a:rPr>
              <a:t>Mean genotypic value of offspring that inherit allele A</a:t>
            </a:r>
            <a:r>
              <a:rPr lang="en-US" sz="2800" baseline="-25000" dirty="0">
                <a:effectLst/>
              </a:rPr>
              <a:t>2</a:t>
            </a:r>
            <a:r>
              <a:rPr lang="en-US" sz="2800" baseline="-25000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from the parent is</a:t>
            </a:r>
            <a:r>
              <a:rPr lang="en-US" sz="2800" baseline="-25000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en-US" sz="2800" dirty="0" smtClean="0">
                <a:effectLst/>
                <a:sym typeface="Symbol"/>
              </a:rPr>
              <a:t></a:t>
            </a:r>
            <a:r>
              <a:rPr lang="en-US" sz="2800" baseline="-25000" dirty="0">
                <a:effectLst/>
                <a:sym typeface="Symbol"/>
              </a:rPr>
              <a:t>2</a:t>
            </a:r>
            <a:r>
              <a:rPr lang="en-US" sz="2800" dirty="0" smtClean="0">
                <a:effectLst/>
                <a:sym typeface="Symbol"/>
              </a:rPr>
              <a:t> =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>
                <a:effectLst/>
              </a:rPr>
              <a:t>-</a:t>
            </a:r>
            <a:r>
              <a:rPr lang="en-US" sz="2800" dirty="0" smtClean="0">
                <a:effectLst/>
              </a:rPr>
              <a:t>a) +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+d</a:t>
            </a:r>
            <a:r>
              <a:rPr lang="en-US" sz="2800" dirty="0" smtClean="0">
                <a:effectLst/>
              </a:rPr>
              <a:t>)</a:t>
            </a:r>
          </a:p>
          <a:p>
            <a:pPr marL="0" indent="0" algn="ctr">
              <a:buNone/>
            </a:pPr>
            <a:r>
              <a:rPr lang="en-US" sz="2800" dirty="0" smtClean="0">
                <a:effectLst/>
                <a:sym typeface="Symbol"/>
              </a:rPr>
              <a:t></a:t>
            </a:r>
            <a:r>
              <a:rPr lang="en-US" sz="2800" baseline="-25000" dirty="0">
                <a:effectLst/>
                <a:sym typeface="Symbol"/>
              </a:rPr>
              <a:t>2</a:t>
            </a:r>
            <a:r>
              <a:rPr lang="en-US" sz="2800" dirty="0" smtClean="0">
                <a:effectLst/>
                <a:sym typeface="Symbol"/>
              </a:rPr>
              <a:t> </a:t>
            </a:r>
            <a:r>
              <a:rPr lang="en-US" sz="2800" dirty="0">
                <a:effectLst/>
                <a:sym typeface="Symbol"/>
              </a:rPr>
              <a:t>= </a:t>
            </a:r>
            <a:r>
              <a:rPr lang="en-US" sz="2800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>
                <a:effectLst/>
              </a:rPr>
              <a:t>-</a:t>
            </a:r>
            <a:r>
              <a:rPr lang="en-US" sz="2800" i="1" dirty="0" err="1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+</a:t>
            </a:r>
            <a:r>
              <a:rPr lang="en-US" sz="2800" dirty="0" smtClean="0">
                <a:effectLst/>
              </a:rPr>
              <a:t> </a:t>
            </a:r>
            <a:r>
              <a:rPr lang="en-US" sz="2800" i="1" dirty="0" err="1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effectLst/>
              </a:rPr>
              <a:t>d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02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7247"/>
            <a:ext cx="9144000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/>
              </a:rPr>
              <a:t>The average effect of A</a:t>
            </a:r>
            <a:r>
              <a:rPr lang="en-US" sz="3200" b="1" baseline="-25000" dirty="0" smtClean="0">
                <a:solidFill>
                  <a:srgbClr val="FF0000"/>
                </a:solidFill>
                <a:effectLst/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  <a:effectLst/>
              </a:rPr>
              <a:t>expressed as deviation of the population mean</a:t>
            </a:r>
            <a:endParaRPr lang="en-US" sz="32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3" y="1099868"/>
            <a:ext cx="8229600" cy="4525963"/>
          </a:xfrm>
        </p:spPr>
        <p:txBody>
          <a:bodyPr/>
          <a:lstStyle/>
          <a:p>
            <a:r>
              <a:rPr lang="en-US" dirty="0">
                <a:effectLst/>
                <a:sym typeface="Symbol"/>
              </a:rPr>
              <a:t></a:t>
            </a:r>
            <a:r>
              <a:rPr lang="en-US" baseline="-25000" dirty="0">
                <a:effectLst/>
                <a:sym typeface="Symbol"/>
              </a:rPr>
              <a:t>1</a:t>
            </a:r>
            <a:r>
              <a:rPr lang="en-US" dirty="0">
                <a:effectLst/>
                <a:sym typeface="Symbol"/>
              </a:rPr>
              <a:t> = </a:t>
            </a:r>
            <a:r>
              <a:rPr lang="en-US" dirty="0">
                <a:solidFill>
                  <a:srgbClr val="4610E0"/>
                </a:solidFill>
                <a:effectLst/>
              </a:rPr>
              <a:t>MP</a:t>
            </a:r>
            <a:r>
              <a:rPr lang="en-US" dirty="0">
                <a:effectLst/>
              </a:rPr>
              <a:t>+ 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a + </a:t>
            </a:r>
            <a:r>
              <a:rPr lang="en-US" i="1" dirty="0" err="1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err="1" smtClean="0">
                <a:effectLst/>
              </a:rPr>
              <a:t>d</a:t>
            </a:r>
            <a:r>
              <a:rPr lang="en-US" dirty="0" smtClean="0">
                <a:effectLst/>
              </a:rPr>
              <a:t> – [</a:t>
            </a:r>
            <a:r>
              <a:rPr lang="en-US" dirty="0">
                <a:solidFill>
                  <a:srgbClr val="4610E0"/>
                </a:solidFill>
                <a:effectLst/>
              </a:rPr>
              <a:t>MP</a:t>
            </a:r>
            <a:r>
              <a:rPr lang="en-US" dirty="0">
                <a:effectLst/>
              </a:rPr>
              <a:t>+ a(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effectLst/>
              </a:rPr>
              <a:t>) +</a:t>
            </a:r>
            <a:r>
              <a:rPr lang="en-US" dirty="0" smtClean="0">
                <a:effectLst/>
              </a:rPr>
              <a:t>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dirty="0" smtClean="0">
                <a:effectLst/>
              </a:rPr>
              <a:t>d]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=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[</a:t>
            </a:r>
            <a:r>
              <a:rPr lang="en-US" dirty="0" err="1" smtClean="0">
                <a:effectLst/>
              </a:rPr>
              <a:t>a+d</a:t>
            </a:r>
            <a:r>
              <a:rPr lang="en-US" dirty="0" smtClean="0">
                <a:effectLst/>
              </a:rPr>
              <a:t>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)]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=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effectLst/>
                <a:sym typeface="Symbol"/>
              </a:rPr>
              <a:t> </a:t>
            </a:r>
            <a:r>
              <a:rPr lang="en-US" dirty="0" smtClean="0">
                <a:effectLst/>
                <a:sym typeface="Symbol"/>
              </a:rPr>
              <a:t>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effectLst/>
              </a:rPr>
              <a:t>The average effect of </a:t>
            </a:r>
            <a:r>
              <a:rPr lang="en-US" b="1" dirty="0" smtClean="0">
                <a:solidFill>
                  <a:srgbClr val="FF0000"/>
                </a:solidFill>
                <a:effectLst/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  <a:effectLst/>
              </a:rPr>
              <a:t>2 </a:t>
            </a:r>
            <a:r>
              <a:rPr lang="en-US" b="1" dirty="0">
                <a:solidFill>
                  <a:srgbClr val="FF0000"/>
                </a:solidFill>
                <a:effectLst/>
              </a:rPr>
              <a:t>expressed as deviation of the population mean</a:t>
            </a:r>
            <a:endParaRPr lang="en-US" dirty="0">
              <a:effectLst/>
            </a:endParaRPr>
          </a:p>
          <a:p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2</a:t>
            </a:r>
            <a:r>
              <a:rPr lang="en-US" dirty="0" smtClean="0">
                <a:effectLst/>
                <a:sym typeface="Symbol"/>
              </a:rPr>
              <a:t> </a:t>
            </a:r>
            <a:r>
              <a:rPr lang="en-US" dirty="0">
                <a:effectLst/>
                <a:sym typeface="Symbol"/>
              </a:rPr>
              <a:t>= </a:t>
            </a:r>
            <a:r>
              <a:rPr lang="en-US" dirty="0">
                <a:solidFill>
                  <a:srgbClr val="4610E0"/>
                </a:solidFill>
                <a:effectLst/>
              </a:rPr>
              <a:t>MP</a:t>
            </a:r>
            <a:r>
              <a:rPr lang="en-US" dirty="0">
                <a:effectLst/>
              </a:rPr>
              <a:t>+ </a:t>
            </a:r>
            <a:r>
              <a:rPr lang="en-US" i="1" dirty="0" err="1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effectLst/>
              </a:rPr>
              <a:t>d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-</a:t>
            </a:r>
            <a:r>
              <a:rPr lang="en-US" dirty="0" smtClean="0">
                <a:effectLst/>
              </a:rPr>
              <a:t> </a:t>
            </a:r>
            <a:r>
              <a:rPr lang="en-US" i="1" dirty="0" err="1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err="1" smtClean="0">
                <a:effectLst/>
              </a:rPr>
              <a:t>a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– [</a:t>
            </a:r>
            <a:r>
              <a:rPr lang="en-US" dirty="0">
                <a:solidFill>
                  <a:srgbClr val="4610E0"/>
                </a:solidFill>
                <a:effectLst/>
              </a:rPr>
              <a:t>MP</a:t>
            </a:r>
            <a:r>
              <a:rPr lang="en-US" dirty="0">
                <a:effectLst/>
              </a:rPr>
              <a:t>+ a(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effectLst/>
              </a:rPr>
              <a:t>) +2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dirty="0">
                <a:effectLst/>
              </a:rPr>
              <a:t>d]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       = </a:t>
            </a:r>
            <a:r>
              <a:rPr lang="en-US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[</a:t>
            </a:r>
            <a:r>
              <a:rPr lang="en-US" dirty="0" err="1" smtClean="0">
                <a:effectLst/>
              </a:rPr>
              <a:t>a+d</a:t>
            </a:r>
            <a:r>
              <a:rPr lang="en-US" dirty="0" smtClean="0">
                <a:effectLst/>
              </a:rPr>
              <a:t>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)]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       =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  <a:sym typeface="Symbol"/>
              </a:rPr>
              <a:t>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33"/>
            <a:ext cx="8229600" cy="11398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effectLst/>
              </a:rPr>
              <a:t>Average effect of an </a:t>
            </a:r>
            <a:r>
              <a:rPr lang="en-US" b="1" dirty="0">
                <a:solidFill>
                  <a:srgbClr val="0070C0"/>
                </a:solidFill>
                <a:effectLst/>
              </a:rPr>
              <a:t>a</a:t>
            </a:r>
            <a:r>
              <a:rPr lang="en-US" b="1" dirty="0" smtClean="0">
                <a:solidFill>
                  <a:srgbClr val="0070C0"/>
                </a:solidFill>
                <a:effectLst/>
              </a:rPr>
              <a:t>llele</a:t>
            </a:r>
            <a:endParaRPr lang="en-U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05840"/>
            <a:ext cx="8229600" cy="452596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effect of an allele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</a:t>
            </a:r>
            <a:r>
              <a:rPr lang="en-US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 depends on genotypic values (‘a’ and ‘d’) and on allele frequency 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and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q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In one locus model ‘a’ and ‘d’ are properties of the genotypes but allele frequency varies among populations.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The average effect of an allele is therefore NOT ONLY a property of the allele itself but it is a JOINT PROPERTY of the </a:t>
            </a: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allele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and of the </a:t>
            </a: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population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in which the allele is found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53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3301"/>
            <a:ext cx="9144000" cy="1139825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4610E0"/>
                </a:solidFill>
                <a:effectLst/>
              </a:rPr>
              <a:t>Average effect of an allele </a:t>
            </a:r>
            <a:r>
              <a:rPr lang="en-US" sz="3600" b="1" u="sng" dirty="0" smtClean="0">
                <a:solidFill>
                  <a:srgbClr val="FF0000"/>
                </a:solidFill>
                <a:effectLst/>
              </a:rPr>
              <a:t>substitution</a:t>
            </a:r>
            <a:endParaRPr lang="en-US" sz="3600" b="1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108954"/>
            <a:ext cx="9144000" cy="5017210"/>
          </a:xfrm>
        </p:spPr>
        <p:txBody>
          <a:bodyPr/>
          <a:lstStyle/>
          <a:p>
            <a:r>
              <a:rPr lang="en-US" dirty="0" smtClean="0">
                <a:effectLst/>
              </a:rPr>
              <a:t>Suppose we could change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 genes chosen at random into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 genes and could note the resulting change of the value</a:t>
            </a:r>
            <a:r>
              <a:rPr lang="en-US" dirty="0">
                <a:effectLst/>
              </a:rPr>
              <a:t>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>
                <a:effectLst/>
              </a:rPr>
              <a:t>T</a:t>
            </a:r>
            <a:r>
              <a:rPr lang="en-US" dirty="0" smtClean="0">
                <a:effectLst/>
              </a:rPr>
              <a:t>he mean change so produced would be the average effect of the gene substitution.</a:t>
            </a:r>
          </a:p>
          <a:p>
            <a:r>
              <a:rPr lang="en-US" dirty="0" smtClean="0">
                <a:effectLst/>
              </a:rPr>
              <a:t>When A</a:t>
            </a:r>
            <a:r>
              <a:rPr lang="en-US" baseline="-25000" dirty="0" smtClean="0">
                <a:effectLst/>
              </a:rPr>
              <a:t>2 </a:t>
            </a:r>
            <a:r>
              <a:rPr lang="en-US" dirty="0" smtClean="0">
                <a:effectLst/>
              </a:rPr>
              <a:t>genes are chosen at random a proportion </a:t>
            </a:r>
            <a:r>
              <a:rPr lang="en-US" i="1" dirty="0" smtClean="0">
                <a:effectLst/>
              </a:rPr>
              <a:t>p</a:t>
            </a:r>
            <a:r>
              <a:rPr lang="en-US" dirty="0" smtClean="0">
                <a:effectLst/>
              </a:rPr>
              <a:t> will be found in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>
                <a:effectLst/>
              </a:rPr>
              <a:t>2</a:t>
            </a:r>
            <a:r>
              <a:rPr lang="en-US" dirty="0" smtClean="0">
                <a:effectLst/>
              </a:rPr>
              <a:t> genotypes (</a:t>
            </a:r>
            <a:r>
              <a:rPr lang="en-US" i="1" dirty="0" smtClean="0">
                <a:effectLst/>
              </a:rPr>
              <a:t>p</a:t>
            </a:r>
            <a:r>
              <a:rPr lang="en-US" dirty="0" smtClean="0">
                <a:effectLst/>
              </a:rPr>
              <a:t>=gene frequency of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) and a proportion </a:t>
            </a:r>
            <a:r>
              <a:rPr lang="en-US" i="1" dirty="0" smtClean="0">
                <a:effectLst/>
              </a:rPr>
              <a:t>q</a:t>
            </a:r>
            <a:r>
              <a:rPr lang="en-US" dirty="0" smtClean="0">
                <a:effectLst/>
              </a:rPr>
              <a:t> in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 </a:t>
            </a:r>
            <a:r>
              <a:rPr lang="en-US" dirty="0" smtClean="0">
                <a:effectLst/>
              </a:rPr>
              <a:t>genotypes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44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3301"/>
            <a:ext cx="9144000" cy="1139825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4610E0"/>
                </a:solidFill>
                <a:effectLst/>
              </a:rPr>
              <a:t>Average effect of an allele </a:t>
            </a:r>
            <a:r>
              <a:rPr lang="en-US" sz="3600" b="1" u="sng" dirty="0" smtClean="0">
                <a:solidFill>
                  <a:srgbClr val="FF0000"/>
                </a:solidFill>
                <a:effectLst/>
              </a:rPr>
              <a:t>substitution</a:t>
            </a:r>
            <a:endParaRPr lang="en-US" sz="3600" b="1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7905"/>
            <a:ext cx="8686800" cy="6043909"/>
          </a:xfrm>
        </p:spPr>
        <p:txBody>
          <a:bodyPr/>
          <a:lstStyle/>
          <a:p>
            <a:r>
              <a:rPr lang="en-US" dirty="0" smtClean="0">
                <a:effectLst/>
              </a:rPr>
              <a:t>Change in the mean of the offspring when</a:t>
            </a:r>
            <a:endParaRPr lang="en-US" dirty="0" smtClean="0">
              <a:effectLst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400" dirty="0" smtClean="0">
                <a:effectLst/>
                <a:sym typeface="Wingdings" pitchFamily="2" charset="2"/>
              </a:rPr>
              <a:t>The maternal (or paternal allele) is changed to a different allele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effectLst/>
                <a:sym typeface="Wingdings" pitchFamily="2" charset="2"/>
              </a:rPr>
              <a:t>The paternal (or maternal allele) is a random allele from the population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Suppose to change A</a:t>
            </a:r>
            <a:r>
              <a:rPr lang="en-US" sz="2400" baseline="-25000" dirty="0" smtClean="0">
                <a:effectLst/>
                <a:sym typeface="Wingdings" pitchFamily="2" charset="2"/>
              </a:rPr>
              <a:t>2</a:t>
            </a:r>
            <a:r>
              <a:rPr lang="en-US" sz="2400" dirty="0" smtClean="0">
                <a:effectLst/>
                <a:sym typeface="Wingdings" pitchFamily="2" charset="2"/>
              </a:rPr>
              <a:t> genes chosen at random into A</a:t>
            </a:r>
            <a:r>
              <a:rPr lang="en-US" sz="2400" baseline="-25000" dirty="0" smtClean="0">
                <a:effectLst/>
                <a:sym typeface="Wingdings" pitchFamily="2" charset="2"/>
              </a:rPr>
              <a:t>1</a:t>
            </a:r>
            <a:r>
              <a:rPr lang="en-US" sz="2400" dirty="0" smtClean="0">
                <a:effectLst/>
                <a:sym typeface="Wingdings" pitchFamily="2" charset="2"/>
              </a:rPr>
              <a:t> .</a:t>
            </a:r>
            <a:r>
              <a:rPr lang="en-US" sz="2000" dirty="0" smtClean="0">
                <a:effectLst/>
                <a:sym typeface="Wingdings" pitchFamily="2" charset="2"/>
              </a:rPr>
              <a:t>When A</a:t>
            </a:r>
            <a:r>
              <a:rPr lang="en-US" sz="2000" baseline="-25000" dirty="0" smtClean="0">
                <a:effectLst/>
                <a:sym typeface="Wingdings" pitchFamily="2" charset="2"/>
              </a:rPr>
              <a:t>2</a:t>
            </a:r>
            <a:r>
              <a:rPr lang="en-US" sz="2000" dirty="0" smtClean="0">
                <a:effectLst/>
                <a:sym typeface="Wingdings" pitchFamily="2" charset="2"/>
              </a:rPr>
              <a:t> genes are chosen at random a proportion </a:t>
            </a:r>
            <a:r>
              <a:rPr lang="en-US" sz="2000" i="1" dirty="0" smtClean="0">
                <a:effectLst/>
                <a:sym typeface="Wingdings" pitchFamily="2" charset="2"/>
              </a:rPr>
              <a:t>p </a:t>
            </a:r>
            <a:r>
              <a:rPr lang="en-US" sz="2000" dirty="0" smtClean="0">
                <a:effectLst/>
                <a:sym typeface="Wingdings" pitchFamily="2" charset="2"/>
              </a:rPr>
              <a:t>of alleles A1</a:t>
            </a:r>
            <a:r>
              <a:rPr lang="en-US" sz="2000" i="1" dirty="0" smtClean="0">
                <a:effectLst/>
                <a:sym typeface="Wingdings" pitchFamily="2" charset="2"/>
              </a:rPr>
              <a:t> </a:t>
            </a:r>
            <a:r>
              <a:rPr lang="en-US" sz="2000" dirty="0" smtClean="0">
                <a:effectLst/>
                <a:sym typeface="Wingdings" pitchFamily="2" charset="2"/>
              </a:rPr>
              <a:t>will be found in</a:t>
            </a:r>
            <a:r>
              <a:rPr lang="en-US" sz="2000" b="1" dirty="0">
                <a:solidFill>
                  <a:srgbClr val="FF0000"/>
                </a:solidFill>
                <a:effectLst/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 </a:t>
            </a:r>
            <a:r>
              <a:rPr lang="en-US" sz="2000" dirty="0" err="1" smtClean="0">
                <a:effectLst/>
                <a:sym typeface="Wingdings" pitchFamily="2" charset="2"/>
              </a:rPr>
              <a:t>genotyes</a:t>
            </a:r>
            <a:r>
              <a:rPr lang="en-US" sz="2000" dirty="0" smtClean="0">
                <a:effectLst/>
                <a:sym typeface="Wingdings" pitchFamily="2" charset="2"/>
              </a:rPr>
              <a:t> and a proportion </a:t>
            </a:r>
            <a:r>
              <a:rPr lang="en-US" sz="2000" i="1" dirty="0" smtClean="0">
                <a:effectLst/>
                <a:sym typeface="Wingdings" pitchFamily="2" charset="2"/>
              </a:rPr>
              <a:t>q </a:t>
            </a:r>
            <a:r>
              <a:rPr lang="en-US" sz="2000" dirty="0" smtClean="0">
                <a:effectLst/>
                <a:sym typeface="Wingdings" pitchFamily="2" charset="2"/>
              </a:rPr>
              <a:t>is found in </a:t>
            </a:r>
            <a:r>
              <a:rPr lang="en-US" sz="20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0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 </a:t>
            </a:r>
            <a:r>
              <a:rPr lang="en-US" sz="2000" dirty="0" smtClean="0">
                <a:effectLst/>
                <a:sym typeface="Wingdings" pitchFamily="2" charset="2"/>
              </a:rPr>
              <a:t>genotypes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 </a:t>
            </a:r>
            <a:r>
              <a:rPr lang="en-US" sz="2800" dirty="0" smtClean="0">
                <a:effectLst/>
                <a:sym typeface="Wingdings" pitchFamily="2" charset="2"/>
              </a:rPr>
              <a:t>        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</a:t>
            </a:r>
            <a:endParaRPr lang="en-US" sz="2400" dirty="0">
              <a:effectLst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  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  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the change is (a-d) ---- 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(a-d)</a:t>
            </a:r>
          </a:p>
          <a:p>
            <a:pPr marL="0" indent="0">
              <a:buNone/>
            </a:pP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 d                  a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sym typeface="Wingdings" pitchFamily="2" charset="2"/>
              </a:rPr>
              <a:t>           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</a:t>
            </a:r>
            <a:endParaRPr lang="en-US" sz="2400" dirty="0">
              <a:effectLst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sym typeface="Wingdings" pitchFamily="2" charset="2"/>
              </a:rPr>
              <a:t>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  <a:effectLst/>
                <a:sym typeface="Wingdings" pitchFamily="2" charset="2"/>
              </a:rPr>
              <a:t>2   </a:t>
            </a:r>
            <a:r>
              <a:rPr lang="en-US" sz="2400" b="1" dirty="0">
                <a:solidFill>
                  <a:srgbClr val="FF0000"/>
                </a:solidFill>
                <a:effectLst/>
                <a:sym typeface="Wingdings" pitchFamily="2" charset="2"/>
              </a:rPr>
              <a:t>the change is 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sym typeface="Wingdings" pitchFamily="2" charset="2"/>
              </a:rPr>
              <a:t>d+a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 </a:t>
            </a:r>
            <a:r>
              <a:rPr lang="en-US" sz="2400" b="1" dirty="0">
                <a:solidFill>
                  <a:srgbClr val="FF0000"/>
                </a:solidFill>
                <a:effectLst/>
                <a:sym typeface="Wingdings" pitchFamily="2" charset="2"/>
              </a:rPr>
              <a:t>---- 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sym typeface="Wingdings" pitchFamily="2" charset="2"/>
              </a:rPr>
              <a:t>d+a</a:t>
            </a:r>
            <a:r>
              <a:rPr lang="en-US" sz="24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</a:t>
            </a:r>
            <a:endParaRPr lang="en-US" sz="2400" b="1" dirty="0">
              <a:solidFill>
                <a:srgbClr val="FF0000"/>
              </a:solidFill>
              <a:effectLst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 b="1" baseline="-25000" dirty="0">
                <a:solidFill>
                  <a:srgbClr val="FF0000"/>
                </a:solidFill>
                <a:effectLst/>
                <a:sym typeface="Wingdings" pitchFamily="2" charset="2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-a                d</a:t>
            </a:r>
            <a:endParaRPr lang="en-US" sz="2800" b="1" dirty="0">
              <a:solidFill>
                <a:srgbClr val="FF0000"/>
              </a:solidFill>
              <a:effectLst/>
              <a:sym typeface="Wingdings" pitchFamily="2" charset="2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0000"/>
              </a:solidFill>
              <a:effectLst/>
              <a:sym typeface="Wingdings" pitchFamily="2" charset="2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effectLst/>
              <a:sym typeface="Wingdings" pitchFamily="2" charset="2"/>
            </a:endParaRPr>
          </a:p>
        </p:txBody>
      </p:sp>
      <p:sp>
        <p:nvSpPr>
          <p:cNvPr id="4" name="Left Brace 3"/>
          <p:cNvSpPr/>
          <p:nvPr/>
        </p:nvSpPr>
        <p:spPr bwMode="auto">
          <a:xfrm rot="16200000">
            <a:off x="351601" y="4438538"/>
            <a:ext cx="192881" cy="742950"/>
          </a:xfrm>
          <a:prstGeom prst="lef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2061450" y="4438537"/>
            <a:ext cx="192881" cy="742950"/>
          </a:xfrm>
          <a:prstGeom prst="lef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351602" y="5791578"/>
            <a:ext cx="192881" cy="742950"/>
          </a:xfrm>
          <a:prstGeom prst="lef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2061451" y="5772532"/>
            <a:ext cx="192881" cy="742950"/>
          </a:xfrm>
          <a:prstGeom prst="lef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3301"/>
            <a:ext cx="9144000" cy="1139825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4610E0"/>
                </a:solidFill>
                <a:effectLst/>
              </a:rPr>
              <a:t>Average effect of an allele </a:t>
            </a:r>
            <a:r>
              <a:rPr lang="en-US" sz="3600" b="1" u="sng" dirty="0" smtClean="0">
                <a:solidFill>
                  <a:srgbClr val="FF0000"/>
                </a:solidFill>
                <a:effectLst/>
              </a:rPr>
              <a:t>substitution</a:t>
            </a:r>
            <a:endParaRPr lang="en-US" sz="3600" b="1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8906"/>
            <a:ext cx="8229600" cy="580557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The average 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effect 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is therefore</a:t>
            </a:r>
            <a:endParaRPr lang="en-US" dirty="0" smtClean="0">
              <a:effectLst/>
              <a:sym typeface="Symbol"/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p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(a-d)+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q</a:t>
            </a:r>
            <a:r>
              <a:rPr lang="en-US" b="1" dirty="0">
                <a:solidFill>
                  <a:srgbClr val="FF0000"/>
                </a:solidFill>
                <a:effectLst/>
                <a:sym typeface="Wingdings" pitchFamily="2" charset="2"/>
              </a:rPr>
              <a:t>(</a:t>
            </a:r>
            <a:r>
              <a:rPr lang="en-US" b="1" dirty="0" err="1">
                <a:solidFill>
                  <a:srgbClr val="FF0000"/>
                </a:solidFill>
                <a:effectLst/>
                <a:sym typeface="Wingdings" pitchFamily="2" charset="2"/>
              </a:rPr>
              <a:t>d+a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)=a+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d(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-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</a:t>
            </a:r>
            <a:endParaRPr lang="en-US" dirty="0">
              <a:effectLst/>
              <a:sym typeface="Symbol"/>
            </a:endParaRPr>
          </a:p>
          <a:p>
            <a:pPr marL="0" indent="0">
              <a:buNone/>
            </a:pPr>
            <a:r>
              <a:rPr lang="en-US" dirty="0">
                <a:effectLst/>
                <a:sym typeface="Symbol"/>
              </a:rPr>
              <a:t> </a:t>
            </a:r>
            <a:r>
              <a:rPr lang="en-US" dirty="0" smtClean="0">
                <a:effectLst/>
                <a:sym typeface="Symbol"/>
              </a:rPr>
              <a:t>                   </a:t>
            </a:r>
            <a:r>
              <a:rPr lang="en-US" b="1" dirty="0" smtClean="0">
                <a:solidFill>
                  <a:srgbClr val="FF0000"/>
                </a:solidFill>
                <a:effectLst/>
                <a:sym typeface="Symbol"/>
              </a:rPr>
              <a:t></a:t>
            </a:r>
            <a:r>
              <a:rPr lang="en-US" dirty="0" smtClean="0">
                <a:effectLst/>
                <a:sym typeface="Symbol"/>
              </a:rPr>
              <a:t>=</a:t>
            </a:r>
            <a:r>
              <a:rPr lang="en-US" b="1" dirty="0">
                <a:solidFill>
                  <a:srgbClr val="FF0000"/>
                </a:solidFill>
                <a:effectLst/>
                <a:sym typeface="Wingdings" pitchFamily="2" charset="2"/>
              </a:rPr>
              <a:t>a+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  <a:sym typeface="Wingdings" pitchFamily="2" charset="2"/>
              </a:rPr>
              <a:t>d(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</a:t>
            </a:r>
            <a:r>
              <a:rPr lang="en-US" b="1" dirty="0">
                <a:solidFill>
                  <a:srgbClr val="FF0000"/>
                </a:solidFill>
                <a:effectLst/>
                <a:sym typeface="Wingdings" pitchFamily="2" charset="2"/>
              </a:rPr>
              <a:t>-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</a:t>
            </a:r>
            <a:r>
              <a:rPr lang="en-US" b="1" dirty="0" smtClean="0">
                <a:solidFill>
                  <a:srgbClr val="FF0000"/>
                </a:solidFill>
                <a:effectLst/>
                <a:sym typeface="Wingdings" pitchFamily="2" charset="2"/>
              </a:rPr>
              <a:t>)</a:t>
            </a:r>
            <a:r>
              <a:rPr lang="en-US" dirty="0" smtClean="0">
                <a:effectLst/>
                <a:sym typeface="Symbol"/>
              </a:rPr>
              <a:t>          </a:t>
            </a:r>
          </a:p>
          <a:p>
            <a:pPr marL="0" indent="0">
              <a:buNone/>
            </a:pPr>
            <a:r>
              <a:rPr lang="en-US" dirty="0">
                <a:effectLst/>
                <a:sym typeface="Symbol"/>
              </a:rPr>
              <a:t> </a:t>
            </a:r>
            <a:r>
              <a:rPr lang="en-US" dirty="0" smtClean="0">
                <a:effectLst/>
                <a:sym typeface="Symbol"/>
              </a:rPr>
              <a:t>                   = </a:t>
            </a:r>
            <a:r>
              <a:rPr lang="en-US" baseline="-25000" dirty="0" smtClean="0">
                <a:effectLst/>
                <a:sym typeface="Symbol"/>
              </a:rPr>
              <a:t>1 </a:t>
            </a:r>
            <a:r>
              <a:rPr lang="en-US" dirty="0" smtClean="0">
                <a:effectLst/>
                <a:sym typeface="Symbol"/>
              </a:rPr>
              <a:t>- </a:t>
            </a:r>
            <a:r>
              <a:rPr lang="en-US" baseline="-25000" dirty="0" smtClean="0">
                <a:effectLst/>
                <a:sym typeface="Symbol"/>
              </a:rPr>
              <a:t>2</a:t>
            </a:r>
            <a:endParaRPr lang="en-US" sz="2400" baseline="-25000" dirty="0">
              <a:effectLst/>
              <a:sym typeface="Symbol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Then the 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average effect of </a:t>
            </a:r>
            <a:r>
              <a:rPr lang="en-US" sz="2400" b="1" dirty="0" smtClean="0">
                <a:solidFill>
                  <a:srgbClr val="FF0000"/>
                </a:solidFill>
                <a:effectLst/>
              </a:rPr>
              <a:t>the two alleles can be expressed in terms of the average effect of allele substitution</a:t>
            </a:r>
            <a:r>
              <a:rPr lang="en-US" sz="2400" dirty="0" smtClean="0">
                <a:effectLst/>
                <a:sym typeface="Symbol"/>
              </a:rPr>
              <a:t>	</a:t>
            </a:r>
            <a:endParaRPr lang="en-US" sz="2400" dirty="0" smtClean="0">
              <a:effectLst/>
            </a:endParaRPr>
          </a:p>
          <a:p>
            <a:r>
              <a:rPr lang="en-US" dirty="0">
                <a:effectLst/>
                <a:sym typeface="Symbol"/>
              </a:rPr>
              <a:t></a:t>
            </a:r>
            <a:r>
              <a:rPr lang="en-US" baseline="-25000" dirty="0">
                <a:effectLst/>
                <a:sym typeface="Symbol"/>
              </a:rPr>
              <a:t>1</a:t>
            </a:r>
            <a:r>
              <a:rPr lang="en-US" dirty="0">
                <a:effectLst/>
                <a:sym typeface="Symbol"/>
              </a:rPr>
              <a:t> =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[</a:t>
            </a:r>
            <a:r>
              <a:rPr lang="en-US" dirty="0" err="1" smtClean="0">
                <a:effectLst/>
              </a:rPr>
              <a:t>a+d</a:t>
            </a:r>
            <a:r>
              <a:rPr lang="en-US" dirty="0" smtClean="0">
                <a:effectLst/>
              </a:rPr>
              <a:t>(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)]=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en-US" dirty="0" smtClean="0">
                <a:effectLst/>
                <a:sym typeface="Symbol"/>
              </a:rPr>
              <a:t></a:t>
            </a:r>
            <a:endParaRPr lang="en-US" dirty="0">
              <a:effectLst/>
              <a:sym typeface="Symbol"/>
            </a:endParaRPr>
          </a:p>
          <a:p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2</a:t>
            </a:r>
            <a:r>
              <a:rPr lang="en-US" dirty="0" smtClean="0">
                <a:effectLst/>
                <a:sym typeface="Symbol"/>
              </a:rPr>
              <a:t> = </a:t>
            </a:r>
            <a:r>
              <a:rPr lang="en-US" dirty="0" smtClean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[</a:t>
            </a:r>
            <a:r>
              <a:rPr lang="en-US" dirty="0" err="1">
                <a:effectLst/>
              </a:rPr>
              <a:t>a+d</a:t>
            </a:r>
            <a:r>
              <a:rPr lang="en-US" dirty="0">
                <a:effectLst/>
              </a:rPr>
              <a:t>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)]=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  <a:sym typeface="Symbol"/>
              </a:rPr>
              <a:t></a:t>
            </a:r>
            <a:endParaRPr lang="en-US" dirty="0">
              <a:effectLst/>
            </a:endParaRPr>
          </a:p>
          <a:p>
            <a:pPr marL="2286000" lvl="5" indent="0">
              <a:buNone/>
            </a:pPr>
            <a:endParaRPr lang="en-US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610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4" y="0"/>
            <a:ext cx="9031857" cy="11398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4610E0"/>
                </a:solidFill>
                <a:effectLst/>
              </a:rPr>
              <a:t>The </a:t>
            </a:r>
            <a:r>
              <a:rPr lang="en-US" sz="2400" b="1" u="sng" dirty="0" smtClean="0">
                <a:solidFill>
                  <a:srgbClr val="4610E0"/>
                </a:solidFill>
                <a:effectLst/>
              </a:rPr>
              <a:t>average effects of an allele (</a:t>
            </a:r>
            <a:r>
              <a:rPr lang="en-US" sz="2400" u="sng" dirty="0" smtClean="0">
                <a:effectLst/>
                <a:sym typeface="Symbol"/>
              </a:rPr>
              <a:t></a:t>
            </a:r>
            <a:r>
              <a:rPr lang="en-US" sz="2400" u="sng" baseline="-25000" dirty="0">
                <a:effectLst/>
                <a:sym typeface="Symbol"/>
              </a:rPr>
              <a:t>1</a:t>
            </a:r>
            <a:r>
              <a:rPr lang="en-US" sz="2400" u="sng" dirty="0">
                <a:solidFill>
                  <a:srgbClr val="4610E0"/>
                </a:solidFill>
                <a:effectLst/>
                <a:sym typeface="Symbol"/>
              </a:rPr>
              <a:t> </a:t>
            </a:r>
            <a:r>
              <a:rPr lang="en-US" sz="2400" u="sng" dirty="0" smtClean="0">
                <a:solidFill>
                  <a:srgbClr val="4610E0"/>
                </a:solidFill>
                <a:effectLst/>
                <a:sym typeface="Symbol"/>
              </a:rPr>
              <a:t>and </a:t>
            </a:r>
            <a:r>
              <a:rPr lang="en-US" sz="2400" u="sng" dirty="0" smtClean="0">
                <a:effectLst/>
                <a:sym typeface="Symbol"/>
              </a:rPr>
              <a:t></a:t>
            </a:r>
            <a:r>
              <a:rPr lang="en-US" sz="2400" u="sng" baseline="-25000" dirty="0" smtClean="0">
                <a:effectLst/>
                <a:sym typeface="Symbol"/>
              </a:rPr>
              <a:t>2</a:t>
            </a:r>
            <a:r>
              <a:rPr lang="en-US" sz="2400" b="1" u="sng" baseline="-25000" dirty="0" smtClean="0">
                <a:solidFill>
                  <a:srgbClr val="4610E0"/>
                </a:solidFill>
                <a:effectLst/>
                <a:sym typeface="Symbol"/>
              </a:rPr>
              <a:t> </a:t>
            </a:r>
            <a:r>
              <a:rPr lang="en-US" sz="2400" b="1" u="sng" dirty="0" smtClean="0">
                <a:solidFill>
                  <a:srgbClr val="4610E0"/>
                </a:solidFill>
                <a:effectLst/>
                <a:sym typeface="Symbol"/>
              </a:rPr>
              <a:t>) </a:t>
            </a:r>
            <a:r>
              <a:rPr lang="en-US" sz="2400" b="1" dirty="0" smtClean="0">
                <a:solidFill>
                  <a:srgbClr val="4610E0"/>
                </a:solidFill>
                <a:effectLst/>
              </a:rPr>
              <a:t>can be expressed in terms of the </a:t>
            </a:r>
            <a:r>
              <a:rPr lang="en-US" sz="2400" b="1" u="sng" dirty="0" smtClean="0">
                <a:solidFill>
                  <a:srgbClr val="4610E0"/>
                </a:solidFill>
                <a:effectLst/>
              </a:rPr>
              <a:t>average effect of allele substitution</a:t>
            </a:r>
            <a:r>
              <a:rPr lang="en-US" sz="2400" u="sng" dirty="0">
                <a:effectLst/>
                <a:sym typeface="Symbol"/>
              </a:rPr>
              <a:t> </a:t>
            </a:r>
            <a:r>
              <a:rPr lang="en-US" sz="2400" b="1" u="sng" dirty="0" smtClean="0">
                <a:solidFill>
                  <a:srgbClr val="4610E0"/>
                </a:solidFill>
                <a:effectLst/>
                <a:sym typeface="Symbol"/>
              </a:rPr>
              <a:t>(</a:t>
            </a:r>
            <a:r>
              <a:rPr lang="en-US" sz="2400" u="sng" dirty="0" smtClean="0">
                <a:effectLst/>
                <a:sym typeface="Symbol"/>
              </a:rPr>
              <a:t></a:t>
            </a:r>
            <a:r>
              <a:rPr lang="en-US" sz="2400" b="1" dirty="0" smtClean="0">
                <a:solidFill>
                  <a:srgbClr val="4610E0"/>
                </a:solidFill>
                <a:effectLst/>
                <a:sym typeface="Symbol"/>
              </a:rPr>
              <a:t>)</a:t>
            </a:r>
            <a:endParaRPr lang="en-US" sz="2400" b="1" dirty="0">
              <a:solidFill>
                <a:srgbClr val="4610E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sym typeface="Symbol"/>
              </a:rPr>
              <a:t></a:t>
            </a:r>
            <a:r>
              <a:rPr lang="en-US" baseline="-25000" dirty="0">
                <a:effectLst/>
                <a:sym typeface="Symbol"/>
              </a:rPr>
              <a:t>1 </a:t>
            </a:r>
            <a:r>
              <a:rPr lang="en-US" dirty="0" smtClean="0">
                <a:effectLst/>
                <a:sym typeface="Symbol"/>
              </a:rPr>
              <a:t>= 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 smtClean="0">
                <a:effectLst/>
                <a:sym typeface="Symbol"/>
              </a:rPr>
              <a:t>=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 smtClean="0">
                <a:effectLst/>
                <a:sym typeface="Symbol"/>
              </a:rPr>
              <a:t>[a </a:t>
            </a:r>
            <a:r>
              <a:rPr lang="en-US" dirty="0">
                <a:effectLst/>
                <a:sym typeface="Symbol"/>
              </a:rPr>
              <a:t>+ d(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>
                <a:effectLst/>
                <a:sym typeface="Symbol"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)]</a:t>
            </a:r>
            <a:endParaRPr lang="en-US" dirty="0">
              <a:effectLst/>
              <a:sym typeface="Symbol"/>
            </a:endParaRPr>
          </a:p>
          <a:p>
            <a:endParaRPr lang="en-US" dirty="0" smtClean="0">
              <a:effectLst/>
              <a:sym typeface="Symbol"/>
            </a:endParaRPr>
          </a:p>
          <a:p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2 </a:t>
            </a:r>
            <a:r>
              <a:rPr lang="en-US" dirty="0">
                <a:effectLst/>
                <a:sym typeface="Symbol"/>
              </a:rPr>
              <a:t>= </a:t>
            </a:r>
            <a:r>
              <a:rPr lang="en-US" dirty="0" smtClean="0">
                <a:effectLst/>
                <a:sym typeface="Symbol"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=-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[a </a:t>
            </a:r>
            <a:r>
              <a:rPr lang="en-US" dirty="0">
                <a:effectLst/>
                <a:sym typeface="Symbol"/>
              </a:rPr>
              <a:t>+ d(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>
                <a:effectLst/>
                <a:sym typeface="Symbol"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>
                <a:effectLst/>
                <a:sym typeface="Symbol"/>
              </a:rPr>
              <a:t>)]</a:t>
            </a:r>
          </a:p>
          <a:p>
            <a:r>
              <a:rPr lang="en-US" dirty="0" smtClean="0">
                <a:effectLst/>
                <a:sym typeface="Symbol"/>
              </a:rPr>
              <a:t>The average effect of an allele substitution is, as the effects of an allele, a function of </a:t>
            </a:r>
            <a:r>
              <a:rPr lang="en-US" u="sng" dirty="0" smtClean="0">
                <a:effectLst/>
                <a:sym typeface="Symbol"/>
              </a:rPr>
              <a:t>genotypic values </a:t>
            </a:r>
            <a:r>
              <a:rPr lang="en-US" dirty="0" smtClean="0">
                <a:effectLst/>
                <a:sym typeface="Symbol"/>
              </a:rPr>
              <a:t>and </a:t>
            </a:r>
            <a:r>
              <a:rPr lang="en-US" u="sng" dirty="0" smtClean="0">
                <a:effectLst/>
                <a:sym typeface="Symbol"/>
              </a:rPr>
              <a:t>allele frequencies</a:t>
            </a:r>
            <a:r>
              <a:rPr lang="en-US" dirty="0" smtClean="0">
                <a:effectLst/>
                <a:sym typeface="Symbol"/>
              </a:rPr>
              <a:t>. </a:t>
            </a:r>
          </a:p>
          <a:p>
            <a:pPr marL="0" indent="0">
              <a:buNone/>
            </a:pPr>
            <a:r>
              <a:rPr lang="en-US" dirty="0">
                <a:effectLst/>
                <a:sym typeface="Symbol"/>
              </a:rPr>
              <a:t>=</a:t>
            </a:r>
            <a:r>
              <a:rPr lang="en-US" dirty="0" err="1">
                <a:effectLst/>
                <a:sym typeface="Symbol"/>
              </a:rPr>
              <a:t>a+d</a:t>
            </a:r>
            <a:r>
              <a:rPr lang="en-US" dirty="0">
                <a:effectLst/>
                <a:sym typeface="Symbol"/>
              </a:rPr>
              <a:t>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>
                <a:effectLst/>
                <a:sym typeface="Symbol"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>
                <a:effectLst/>
                <a:sym typeface="Symbol"/>
              </a:rPr>
              <a:t>)=a </a:t>
            </a:r>
            <a:r>
              <a:rPr lang="en-US" dirty="0" smtClean="0">
                <a:effectLst/>
                <a:sym typeface="Symbol"/>
              </a:rPr>
              <a:t>only if </a:t>
            </a:r>
            <a:r>
              <a:rPr lang="en-US" dirty="0">
                <a:effectLst/>
                <a:sym typeface="Symbol"/>
              </a:rPr>
              <a:t>d=0</a:t>
            </a:r>
          </a:p>
          <a:p>
            <a:pPr marL="0" indent="0">
              <a:buNone/>
            </a:pPr>
            <a:r>
              <a:rPr lang="en-US" dirty="0" smtClean="0">
                <a:effectLst/>
                <a:sym typeface="Symbol"/>
              </a:rPr>
              <a:t></a:t>
            </a:r>
            <a:r>
              <a:rPr lang="en-US" dirty="0">
                <a:effectLst/>
                <a:sym typeface="Symbol"/>
              </a:rPr>
              <a:t>=</a:t>
            </a:r>
            <a:r>
              <a:rPr lang="en-US" dirty="0" err="1">
                <a:effectLst/>
                <a:sym typeface="Symbol"/>
              </a:rPr>
              <a:t>a+d</a:t>
            </a:r>
            <a:r>
              <a:rPr lang="en-US" dirty="0">
                <a:effectLst/>
                <a:sym typeface="Symbol"/>
              </a:rPr>
              <a:t>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>
                <a:effectLst/>
                <a:sym typeface="Symbol"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>
                <a:effectLst/>
                <a:sym typeface="Symbol"/>
              </a:rPr>
              <a:t>)=a if 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>
                <a:effectLst/>
                <a:sym typeface="Symbol"/>
              </a:rPr>
              <a:t>=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>
                <a:effectLst/>
                <a:sym typeface="Symbol"/>
              </a:rPr>
              <a:t>=0.5 (F</a:t>
            </a:r>
            <a:r>
              <a:rPr lang="en-US" baseline="-25000" dirty="0">
                <a:effectLst/>
                <a:sym typeface="Symbol"/>
              </a:rPr>
              <a:t>2</a:t>
            </a:r>
            <a:r>
              <a:rPr lang="en-US" dirty="0">
                <a:effectLst/>
                <a:sym typeface="Symbol"/>
              </a:rPr>
              <a:t> population)</a:t>
            </a:r>
          </a:p>
          <a:p>
            <a:endParaRPr lang="en-US" dirty="0" smtClean="0">
              <a:effectLst/>
              <a:sym typeface="Symbol"/>
            </a:endParaRPr>
          </a:p>
          <a:p>
            <a:endParaRPr lang="en-US" dirty="0">
              <a:effectLst/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2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922" y="0"/>
            <a:ext cx="8784077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effectLst/>
              </a:rPr>
              <a:t>Average effect of an allele substitution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in the mean of the offspring when: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>
                <a:effectLst/>
                <a:sym typeface="Wingdings" panose="05000000000000000000" pitchFamily="2" charset="2"/>
              </a:rPr>
              <a:t> The maternal (or paternal) allele is</a:t>
            </a:r>
          </a:p>
          <a:p>
            <a:pPr marL="0" indent="0">
              <a:buNone/>
            </a:pPr>
            <a:r>
              <a:rPr lang="en-US" b="1" dirty="0">
                <a:effectLst/>
                <a:sym typeface="Wingdings" panose="05000000000000000000" pitchFamily="2" charset="2"/>
              </a:rPr>
              <a:t> </a:t>
            </a:r>
            <a:r>
              <a:rPr lang="en-US" b="1" dirty="0" smtClean="0">
                <a:effectLst/>
                <a:sym typeface="Wingdings" panose="05000000000000000000" pitchFamily="2" charset="2"/>
              </a:rPr>
              <a:t>    changed to a different allele </a:t>
            </a:r>
          </a:p>
          <a:p>
            <a:pPr marL="0" indent="0">
              <a:buNone/>
            </a:pPr>
            <a:r>
              <a:rPr lang="en-US" b="1" dirty="0" smtClean="0">
                <a:effectLst/>
                <a:sym typeface="Wingdings" panose="05000000000000000000" pitchFamily="2" charset="2"/>
              </a:rPr>
              <a:t> The paternal (or maternal) allele is a</a:t>
            </a:r>
          </a:p>
          <a:p>
            <a:pPr marL="0" indent="0">
              <a:buNone/>
            </a:pPr>
            <a:r>
              <a:rPr lang="en-US" b="1" dirty="0">
                <a:effectLst/>
                <a:sym typeface="Wingdings" panose="05000000000000000000" pitchFamily="2" charset="2"/>
              </a:rPr>
              <a:t> </a:t>
            </a:r>
            <a:r>
              <a:rPr lang="en-US" b="1" dirty="0" smtClean="0">
                <a:effectLst/>
                <a:sym typeface="Wingdings" panose="05000000000000000000" pitchFamily="2" charset="2"/>
              </a:rPr>
              <a:t>   random allele from the population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640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43"/>
            <a:ext cx="9144000" cy="1139825"/>
          </a:xfrm>
        </p:spPr>
        <p:txBody>
          <a:bodyPr/>
          <a:lstStyle/>
          <a:p>
            <a:r>
              <a:rPr lang="en-US" sz="3200" dirty="0">
                <a:effectLst/>
                <a:sym typeface="Wingdings" pitchFamily="2" charset="2"/>
              </a:rPr>
              <a:t>Suppose to change A</a:t>
            </a:r>
            <a:r>
              <a:rPr lang="en-US" sz="3200" baseline="-25000" dirty="0">
                <a:effectLst/>
                <a:sym typeface="Wingdings" pitchFamily="2" charset="2"/>
              </a:rPr>
              <a:t>2</a:t>
            </a:r>
            <a:r>
              <a:rPr lang="en-US" sz="3200" dirty="0">
                <a:effectLst/>
                <a:sym typeface="Wingdings" pitchFamily="2" charset="2"/>
              </a:rPr>
              <a:t> genes chosen at random into A</a:t>
            </a:r>
            <a:r>
              <a:rPr lang="en-US" sz="3200" baseline="-25000" dirty="0">
                <a:effectLst/>
                <a:sym typeface="Wingdings" pitchFamily="2" charset="2"/>
              </a:rPr>
              <a:t>1</a:t>
            </a:r>
            <a:endParaRPr lang="en-US" sz="3200" dirty="0"/>
          </a:p>
        </p:txBody>
      </p:sp>
      <p:pic>
        <p:nvPicPr>
          <p:cNvPr id="4" name="Picture 2" descr="https://www.fisterra.com/mbe/investiga/distr_normal/images/distr_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582" y="1025240"/>
            <a:ext cx="3352800" cy="101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 flipH="1">
            <a:off x="1614790" y="1964988"/>
            <a:ext cx="2548649" cy="75875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4702111" y="1990928"/>
            <a:ext cx="2512976" cy="70687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510392" y="2150108"/>
            <a:ext cx="1" cy="758757"/>
          </a:xfrm>
          <a:prstGeom prst="straightConnector1">
            <a:avLst/>
          </a:prstGeom>
          <a:solidFill>
            <a:schemeClr val="accent1"/>
          </a:solidFill>
          <a:ln w="4762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194856" y="2766881"/>
            <a:ext cx="450764" cy="4001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A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3337" y="2720503"/>
            <a:ext cx="450764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A</a:t>
            </a:r>
            <a:r>
              <a:rPr lang="en-US" baseline="-25000" dirty="0">
                <a:sym typeface="Wingdings" pitchFamily="2" charset="2"/>
              </a:rPr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64054" y="2920558"/>
            <a:ext cx="1838965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Random value</a:t>
            </a:r>
          </a:p>
          <a:p>
            <a:r>
              <a:rPr lang="en-US" dirty="0" smtClean="0">
                <a:sym typeface="Wingdings" pitchFamily="2" charset="2"/>
              </a:rPr>
              <a:t>      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 A</a:t>
            </a:r>
            <a:r>
              <a:rPr lang="en-US" baseline="-25000" dirty="0" smtClean="0">
                <a:sym typeface="Wingdings" pitchFamily="2" charset="2"/>
              </a:rPr>
              <a:t>1</a:t>
            </a:r>
          </a:p>
          <a:p>
            <a:r>
              <a:rPr lang="en-US" baseline="-25000" dirty="0">
                <a:sym typeface="Wingdings" pitchFamily="2" charset="2"/>
              </a:rPr>
              <a:t> </a:t>
            </a:r>
            <a:r>
              <a:rPr lang="en-US" baseline="-25000" dirty="0" smtClean="0">
                <a:sym typeface="Wingdings" pitchFamily="2" charset="2"/>
              </a:rPr>
              <a:t>  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</a:t>
            </a:r>
            <a:r>
              <a:rPr lang="en-US" dirty="0" smtClean="0">
                <a:sym typeface="Wingdings" pitchFamily="2" charset="2"/>
              </a:rPr>
              <a:t> A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408881" y="3166991"/>
            <a:ext cx="11357" cy="76923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510392" y="3936221"/>
            <a:ext cx="0" cy="1116518"/>
          </a:xfrm>
          <a:prstGeom prst="straightConnector1">
            <a:avLst/>
          </a:prstGeom>
          <a:solidFill>
            <a:schemeClr val="accent1"/>
          </a:solidFill>
          <a:ln w="31750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321693" y="2843049"/>
            <a:ext cx="2709" cy="109317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14" idx="1"/>
          </p:cNvCxnSpPr>
          <p:nvPr/>
        </p:nvCxnSpPr>
        <p:spPr bwMode="auto">
          <a:xfrm flipH="1">
            <a:off x="1614790" y="3428390"/>
            <a:ext cx="2049264" cy="50783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4" idx="3"/>
          </p:cNvCxnSpPr>
          <p:nvPr/>
        </p:nvCxnSpPr>
        <p:spPr bwMode="auto">
          <a:xfrm>
            <a:off x="5503019" y="3428390"/>
            <a:ext cx="1712068" cy="480749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8" name="Picture 2" descr="https://www.fisterra.com/mbe/investiga/distr_normal/images/distr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83" y="3909139"/>
            <a:ext cx="2234103" cy="120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 descr="https://www.fisterra.com/mbe/investiga/distr_normal/images/distr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55" y="3761706"/>
            <a:ext cx="2234103" cy="120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266320" y="4963119"/>
            <a:ext cx="645028" cy="4001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 µ</a:t>
            </a:r>
            <a:r>
              <a:rPr lang="en-US" b="1" i="1" baseline="-25000" dirty="0"/>
              <a:t>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002681" y="4941687"/>
            <a:ext cx="645028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  µ</a:t>
            </a:r>
            <a:r>
              <a:rPr lang="en-US" b="1" i="1" baseline="-25000" dirty="0"/>
              <a:t>1</a:t>
            </a:r>
            <a:endParaRPr lang="en-US" b="1" i="1" dirty="0"/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196273" y="4963119"/>
            <a:ext cx="645028" cy="7078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  µ</a:t>
            </a:r>
            <a:endParaRPr lang="en-US" b="1" i="1" dirty="0"/>
          </a:p>
          <a:p>
            <a:endParaRPr lang="en-US" dirty="0"/>
          </a:p>
        </p:txBody>
      </p:sp>
      <p:sp>
        <p:nvSpPr>
          <p:cNvPr id="46" name="Left Brace 45"/>
          <p:cNvSpPr/>
          <p:nvPr/>
        </p:nvSpPr>
        <p:spPr bwMode="auto">
          <a:xfrm rot="16200000">
            <a:off x="2860422" y="4444244"/>
            <a:ext cx="334066" cy="2453521"/>
          </a:xfrm>
          <a:prstGeom prst="leftBrace">
            <a:avLst>
              <a:gd name="adj1" fmla="val 8333"/>
              <a:gd name="adj2" fmla="val 48794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5846513" y="4450508"/>
            <a:ext cx="334066" cy="2453521"/>
          </a:xfrm>
          <a:prstGeom prst="leftBrace">
            <a:avLst>
              <a:gd name="adj1" fmla="val 8333"/>
              <a:gd name="adj2" fmla="val 48794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10613" y="5823405"/>
                <a:ext cx="645028" cy="70788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r>
                  <a:rPr lang="en-US" b="1" i="1" baseline="-25000" dirty="0"/>
                  <a:t>2</a:t>
                </a:r>
                <a:endParaRPr lang="en-US" b="1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613" y="5823405"/>
                <a:ext cx="645028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42353" y="5878530"/>
                <a:ext cx="645028" cy="70788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b="1" i="1" baseline="-25000" smtClean="0"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n-US" b="1" i="1" baseline="-25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353" y="5878530"/>
                <a:ext cx="645028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Left Brace 49"/>
          <p:cNvSpPr/>
          <p:nvPr/>
        </p:nvSpPr>
        <p:spPr bwMode="auto">
          <a:xfrm rot="16200000">
            <a:off x="4351754" y="4898993"/>
            <a:ext cx="334066" cy="2453521"/>
          </a:xfrm>
          <a:prstGeom prst="leftBrace">
            <a:avLst>
              <a:gd name="adj1" fmla="val 8333"/>
              <a:gd name="adj2" fmla="val 48794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10536" y="6232473"/>
                <a:ext cx="645028" cy="70788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en-US" b="1" i="1" baseline="-25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36" y="6232473"/>
                <a:ext cx="645028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0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4" y="0"/>
            <a:ext cx="9031857" cy="11398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4610E0"/>
                </a:solidFill>
                <a:effectLst/>
              </a:rPr>
              <a:t>BREEDING VALUE defined in terms of average effects </a:t>
            </a:r>
            <a:br>
              <a:rPr lang="en-US" sz="2400" b="1" dirty="0" smtClean="0">
                <a:solidFill>
                  <a:srgbClr val="4610E0"/>
                </a:solidFill>
                <a:effectLst/>
              </a:rPr>
            </a:br>
            <a:r>
              <a:rPr lang="en-US" sz="2400" b="1" u="sng" dirty="0" smtClean="0">
                <a:solidFill>
                  <a:srgbClr val="4610E0"/>
                </a:solidFill>
                <a:effectLst/>
              </a:rPr>
              <a:t>(</a:t>
            </a:r>
            <a:r>
              <a:rPr lang="en-US" sz="2400" u="sng" dirty="0" smtClean="0">
                <a:effectLst/>
                <a:sym typeface="Symbol"/>
              </a:rPr>
              <a:t></a:t>
            </a:r>
            <a:r>
              <a:rPr lang="en-US" sz="2400" u="sng" baseline="-25000" dirty="0">
                <a:effectLst/>
                <a:sym typeface="Symbol"/>
              </a:rPr>
              <a:t>1</a:t>
            </a:r>
            <a:r>
              <a:rPr lang="en-US" sz="2400" u="sng" dirty="0">
                <a:solidFill>
                  <a:srgbClr val="4610E0"/>
                </a:solidFill>
                <a:effectLst/>
                <a:sym typeface="Symbol"/>
              </a:rPr>
              <a:t> </a:t>
            </a:r>
            <a:r>
              <a:rPr lang="en-US" sz="2400" u="sng" dirty="0" smtClean="0">
                <a:solidFill>
                  <a:srgbClr val="4610E0"/>
                </a:solidFill>
                <a:effectLst/>
                <a:sym typeface="Symbol"/>
              </a:rPr>
              <a:t>and </a:t>
            </a:r>
            <a:r>
              <a:rPr lang="en-US" sz="2400" u="sng" dirty="0" smtClean="0">
                <a:effectLst/>
                <a:sym typeface="Symbol"/>
              </a:rPr>
              <a:t></a:t>
            </a:r>
            <a:r>
              <a:rPr lang="en-US" sz="2400" u="sng" baseline="-25000" dirty="0" smtClean="0">
                <a:effectLst/>
                <a:sym typeface="Symbol"/>
              </a:rPr>
              <a:t>2</a:t>
            </a:r>
            <a:r>
              <a:rPr lang="en-US" sz="2400" b="1" u="sng" baseline="-25000" dirty="0" smtClean="0">
                <a:solidFill>
                  <a:srgbClr val="4610E0"/>
                </a:solidFill>
                <a:effectLst/>
                <a:sym typeface="Symbol"/>
              </a:rPr>
              <a:t> </a:t>
            </a:r>
            <a:r>
              <a:rPr lang="en-US" sz="2400" b="1" u="sng" dirty="0" smtClean="0">
                <a:solidFill>
                  <a:srgbClr val="4610E0"/>
                </a:solidFill>
                <a:effectLst/>
                <a:sym typeface="Symbol"/>
              </a:rPr>
              <a:t>) and </a:t>
            </a:r>
            <a:r>
              <a:rPr lang="en-US" sz="2400" b="1" u="sng" dirty="0">
                <a:solidFill>
                  <a:srgbClr val="4610E0"/>
                </a:solidFill>
                <a:effectLst/>
              </a:rPr>
              <a:t>average effect of allele substitution</a:t>
            </a:r>
            <a:r>
              <a:rPr lang="en-US" sz="2400" u="sng" dirty="0">
                <a:effectLst/>
                <a:sym typeface="Symbol"/>
              </a:rPr>
              <a:t> </a:t>
            </a:r>
            <a:r>
              <a:rPr lang="en-US" sz="2400" b="1" u="sng" dirty="0">
                <a:solidFill>
                  <a:srgbClr val="4610E0"/>
                </a:solidFill>
                <a:effectLst/>
                <a:sym typeface="Symbol"/>
              </a:rPr>
              <a:t>(</a:t>
            </a:r>
            <a:r>
              <a:rPr lang="en-US" sz="2400" u="sng" dirty="0">
                <a:effectLst/>
                <a:sym typeface="Symbol"/>
              </a:rPr>
              <a:t></a:t>
            </a:r>
            <a:r>
              <a:rPr lang="en-US" sz="2400" b="1" dirty="0">
                <a:solidFill>
                  <a:srgbClr val="4610E0"/>
                </a:solidFill>
                <a:effectLst/>
                <a:sym typeface="Symbol"/>
              </a:rPr>
              <a:t>)</a:t>
            </a:r>
            <a:r>
              <a:rPr lang="en-US" sz="2400" b="1" u="sng" dirty="0" smtClean="0">
                <a:solidFill>
                  <a:srgbClr val="4610E0"/>
                </a:solidFill>
                <a:effectLst/>
                <a:sym typeface="Symbol"/>
              </a:rPr>
              <a:t> </a:t>
            </a:r>
            <a:endParaRPr lang="en-US" sz="2400" b="1" dirty="0">
              <a:solidFill>
                <a:srgbClr val="4610E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058334"/>
            <a:ext cx="8229600" cy="5596466"/>
          </a:xfrm>
        </p:spPr>
        <p:txBody>
          <a:bodyPr/>
          <a:lstStyle/>
          <a:p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     2</a:t>
            </a:r>
            <a:r>
              <a:rPr lang="en-US" baseline="-25000" dirty="0">
                <a:effectLst/>
                <a:sym typeface="Symbol"/>
              </a:rPr>
              <a:t>1 </a:t>
            </a:r>
            <a:r>
              <a:rPr lang="en-US" dirty="0" smtClean="0">
                <a:effectLst/>
                <a:sym typeface="Symbol"/>
              </a:rPr>
              <a:t>= 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 smtClean="0">
                <a:effectLst/>
                <a:sym typeface="Symbol"/>
              </a:rPr>
              <a:t></a:t>
            </a:r>
            <a:endParaRPr lang="en-US" dirty="0">
              <a:effectLst/>
              <a:sym typeface="Symbol"/>
            </a:endParaRPr>
          </a:p>
          <a:p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 smtClean="0">
                <a:effectLst/>
                <a:sym typeface="Symbol"/>
              </a:rPr>
              <a:t>2    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+</a:t>
            </a:r>
            <a:r>
              <a:rPr lang="en-US" baseline="-25000" dirty="0" smtClean="0">
                <a:effectLst/>
                <a:sym typeface="Symbol"/>
              </a:rPr>
              <a:t>2 </a:t>
            </a:r>
            <a:r>
              <a:rPr lang="en-US" dirty="0">
                <a:effectLst/>
                <a:sym typeface="Symbol"/>
              </a:rPr>
              <a:t>= </a:t>
            </a:r>
            <a:r>
              <a:rPr lang="en-US" dirty="0" smtClean="0">
                <a:effectLst/>
                <a:sym typeface="Symbol"/>
              </a:rPr>
              <a:t>(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q</a:t>
            </a:r>
            <a:r>
              <a:rPr lang="en-US" dirty="0" smtClean="0">
                <a:effectLst/>
                <a:sym typeface="Symbol"/>
              </a:rPr>
              <a:t>-</a:t>
            </a:r>
            <a:r>
              <a:rPr lang="en-US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)</a:t>
            </a:r>
            <a:endParaRPr lang="en-US" dirty="0">
              <a:effectLst/>
              <a:sym typeface="Symbol"/>
            </a:endParaRPr>
          </a:p>
          <a:p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>
                <a:effectLst/>
                <a:sym typeface="Symbol"/>
              </a:rPr>
              <a:t>2</a:t>
            </a:r>
            <a:r>
              <a:rPr lang="en-US" dirty="0" smtClean="0">
                <a:effectLst/>
                <a:sym typeface="Symbol"/>
              </a:rPr>
              <a:t>A</a:t>
            </a:r>
            <a:r>
              <a:rPr lang="en-US" baseline="-25000" dirty="0" smtClean="0">
                <a:effectLst/>
                <a:sym typeface="Symbol"/>
              </a:rPr>
              <a:t>2      </a:t>
            </a:r>
            <a:r>
              <a:rPr lang="en-US" dirty="0">
                <a:effectLst/>
                <a:sym typeface="Symbol"/>
              </a:rPr>
              <a:t>2</a:t>
            </a:r>
            <a:r>
              <a:rPr lang="en-US" baseline="-25000" dirty="0">
                <a:effectLst/>
                <a:sym typeface="Symbol"/>
              </a:rPr>
              <a:t>2 </a:t>
            </a:r>
            <a:r>
              <a:rPr lang="en-US" dirty="0">
                <a:effectLst/>
                <a:sym typeface="Symbol"/>
              </a:rPr>
              <a:t>= -2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</a:t>
            </a:r>
          </a:p>
          <a:p>
            <a:pPr marL="0" indent="0">
              <a:buNone/>
            </a:pPr>
            <a:r>
              <a:rPr lang="en-US" dirty="0" smtClean="0">
                <a:effectLst/>
                <a:sym typeface="Symbol"/>
              </a:rPr>
              <a:t>The breeding value expressed the value transmitted from the parents to offspring</a:t>
            </a:r>
            <a:r>
              <a:rPr lang="en-US" dirty="0">
                <a:effectLst/>
                <a:sym typeface="Symbol"/>
              </a:rPr>
              <a:t> </a:t>
            </a:r>
            <a:r>
              <a:rPr lang="en-US" dirty="0" smtClean="0">
                <a:effectLst/>
                <a:sym typeface="Symbol"/>
              </a:rPr>
              <a:t>then it follows that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/>
                <a:sym typeface="Symbol"/>
              </a:rPr>
              <a:t>The expected breeding value of an individual is the average of the breeding values of its parents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effectLst/>
                <a:sym typeface="Symbol"/>
              </a:rPr>
              <a:t>Breeding value offspring= ½(Breeding value of P1 + Breeding value of Parent 2) </a:t>
            </a:r>
          </a:p>
          <a:p>
            <a:endParaRPr lang="en-US" sz="2400" dirty="0">
              <a:effectLst/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488"/>
            <a:ext cx="8229600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effectLst/>
              </a:rPr>
              <a:t>Phenotypic and </a:t>
            </a:r>
            <a:r>
              <a:rPr lang="en-US" sz="3600" b="1" dirty="0">
                <a:solidFill>
                  <a:srgbClr val="C00000"/>
                </a:solidFill>
                <a:effectLst/>
              </a:rPr>
              <a:t>G</a:t>
            </a:r>
            <a:r>
              <a:rPr lang="en-US" sz="3600" b="1" dirty="0" smtClean="0">
                <a:solidFill>
                  <a:srgbClr val="C00000"/>
                </a:solidFill>
                <a:effectLst/>
              </a:rPr>
              <a:t>enotypic values </a:t>
            </a:r>
            <a:endParaRPr lang="en-US" sz="36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525963"/>
          </a:xfrm>
        </p:spPr>
        <p:txBody>
          <a:bodyPr/>
          <a:lstStyle/>
          <a:p>
            <a:r>
              <a:rPr lang="en-US" dirty="0" smtClean="0">
                <a:effectLst/>
              </a:rPr>
              <a:t>Genotypic values can be estimated from phenotypic values </a:t>
            </a:r>
          </a:p>
          <a:p>
            <a:r>
              <a:rPr lang="en-US" dirty="0" smtClean="0">
                <a:effectLst/>
              </a:rPr>
              <a:t>Suppose a group of individuals all having genotype </a:t>
            </a:r>
            <a:r>
              <a:rPr lang="en-US" dirty="0" err="1" smtClean="0">
                <a:effectLst/>
              </a:rPr>
              <a:t>A</a:t>
            </a:r>
            <a:r>
              <a:rPr lang="en-US" baseline="-25000" dirty="0" err="1" smtClean="0">
                <a:effectLst/>
              </a:rPr>
              <a:t>i</a:t>
            </a:r>
            <a:r>
              <a:rPr lang="en-US" dirty="0" err="1" smtClean="0">
                <a:effectLst/>
              </a:rPr>
              <a:t>A</a:t>
            </a:r>
            <a:r>
              <a:rPr lang="en-US" baseline="-25000" dirty="0" err="1" smtClean="0">
                <a:effectLst/>
              </a:rPr>
              <a:t>j</a:t>
            </a:r>
            <a:r>
              <a:rPr lang="en-US" dirty="0" smtClean="0">
                <a:effectLst/>
              </a:rPr>
              <a:t>. The phenotype of one individual </a:t>
            </a:r>
            <a:r>
              <a:rPr lang="en-US" dirty="0" err="1" smtClean="0">
                <a:effectLst/>
              </a:rPr>
              <a:t>k</a:t>
            </a:r>
            <a:r>
              <a:rPr lang="en-US" baseline="30000" dirty="0" err="1" smtClean="0">
                <a:effectLst/>
              </a:rPr>
              <a:t>th</a:t>
            </a:r>
            <a:r>
              <a:rPr lang="en-US" dirty="0" smtClean="0">
                <a:effectLst/>
              </a:rPr>
              <a:t> with genotype </a:t>
            </a:r>
            <a:r>
              <a:rPr lang="en-US" dirty="0" err="1">
                <a:effectLst/>
              </a:rPr>
              <a:t>A</a:t>
            </a:r>
            <a:r>
              <a:rPr lang="en-US" baseline="-25000" dirty="0" err="1">
                <a:effectLst/>
              </a:rPr>
              <a:t>i</a:t>
            </a:r>
            <a:r>
              <a:rPr lang="en-US" dirty="0" err="1">
                <a:effectLst/>
              </a:rPr>
              <a:t>A</a:t>
            </a:r>
            <a:r>
              <a:rPr lang="en-US" baseline="-25000" dirty="0" err="1">
                <a:effectLst/>
              </a:rPr>
              <a:t>j</a:t>
            </a:r>
            <a:r>
              <a:rPr lang="en-US" baseline="-25000" dirty="0">
                <a:effectLst/>
              </a:rPr>
              <a:t> </a:t>
            </a:r>
            <a:r>
              <a:rPr lang="en-US" dirty="0" smtClean="0">
                <a:effectLst/>
              </a:rPr>
              <a:t>is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        </a:t>
            </a:r>
            <a:r>
              <a:rPr lang="en-US" dirty="0" err="1" smtClean="0">
                <a:effectLst/>
              </a:rPr>
              <a:t>P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(k)</a:t>
            </a:r>
            <a:r>
              <a:rPr lang="en-US" dirty="0" smtClean="0">
                <a:effectLst/>
              </a:rPr>
              <a:t>=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err="1" smtClean="0">
                <a:effectLst/>
              </a:rPr>
              <a:t>+e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(k)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		      </a:t>
            </a:r>
            <a:r>
              <a:rPr lang="en-US" dirty="0" err="1" smtClean="0">
                <a:effectLst/>
              </a:rPr>
              <a:t>P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(k)</a:t>
            </a:r>
            <a:r>
              <a:rPr lang="en-US" dirty="0" smtClean="0">
                <a:effectLst/>
              </a:rPr>
              <a:t>=µ+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err="1" smtClean="0">
                <a:effectLst/>
              </a:rPr>
              <a:t>+e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(k) </a:t>
            </a:r>
            <a:r>
              <a:rPr lang="en-US" dirty="0" smtClean="0">
                <a:effectLst/>
              </a:rPr>
              <a:t>[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smtClean="0">
                <a:effectLst/>
              </a:rPr>
              <a:t>=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smtClean="0">
                <a:effectLst/>
              </a:rPr>
              <a:t>-µ </a:t>
            </a:r>
            <a:r>
              <a:rPr lang="en-US" dirty="0" err="1" smtClean="0">
                <a:effectLst/>
              </a:rPr>
              <a:t>dev</a:t>
            </a:r>
            <a:r>
              <a:rPr lang="en-US" dirty="0" smtClean="0">
                <a:effectLst/>
              </a:rPr>
              <a:t> from the population mean]</a:t>
            </a: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Cov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err="1">
                <a:effectLst/>
              </a:rPr>
              <a:t>,</a:t>
            </a:r>
            <a:r>
              <a:rPr lang="en-US" dirty="0" err="1" smtClean="0">
                <a:effectLst/>
              </a:rPr>
              <a:t>e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(k)</a:t>
            </a:r>
            <a:r>
              <a:rPr lang="en-US" dirty="0" smtClean="0">
                <a:effectLst/>
              </a:rPr>
              <a:t>)=0 </a:t>
            </a:r>
            <a:r>
              <a:rPr lang="en-US" sz="2800" dirty="0" smtClean="0">
                <a:effectLst/>
              </a:rPr>
              <a:t>(weaker plants do not receive more nutrients)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91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effectLst/>
              </a:rPr>
              <a:t>Breeding values and dominance deviation</a:t>
            </a:r>
            <a:endParaRPr lang="en-US" sz="36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" y="1143000"/>
            <a:ext cx="9144000" cy="5816600"/>
          </a:xfrm>
        </p:spPr>
        <p:txBody>
          <a:bodyPr/>
          <a:lstStyle/>
          <a:p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smtClean="0">
                <a:effectLst/>
              </a:rPr>
              <a:t>= µ+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baseline="-25000" dirty="0" smtClean="0">
                <a:effectLst/>
              </a:rPr>
              <a:t>    </a:t>
            </a:r>
            <a:r>
              <a:rPr lang="en-US" b="1" dirty="0" smtClean="0">
                <a:effectLst/>
              </a:rPr>
              <a:t>Genotypic value of </a:t>
            </a:r>
            <a:r>
              <a:rPr lang="en-US" b="1" dirty="0" err="1" smtClean="0">
                <a:effectLst/>
              </a:rPr>
              <a:t>A</a:t>
            </a:r>
            <a:r>
              <a:rPr lang="en-US" b="1" baseline="-25000" dirty="0" err="1" smtClean="0">
                <a:effectLst/>
              </a:rPr>
              <a:t>i</a:t>
            </a:r>
            <a:r>
              <a:rPr lang="en-US" b="1" dirty="0" err="1" smtClean="0">
                <a:effectLst/>
              </a:rPr>
              <a:t>A</a:t>
            </a:r>
            <a:r>
              <a:rPr lang="en-US" b="1" baseline="-25000" dirty="0" err="1" smtClean="0">
                <a:effectLst/>
              </a:rPr>
              <a:t>j</a:t>
            </a:r>
            <a:endParaRPr lang="en-US" b="1" baseline="-25000" dirty="0" smtClean="0">
              <a:effectLst/>
            </a:endParaRPr>
          </a:p>
          <a:p>
            <a:endParaRPr lang="en-US" baseline="-25000" dirty="0"/>
          </a:p>
          <a:p>
            <a:r>
              <a:rPr lang="en-US" dirty="0" err="1">
                <a:effectLst/>
              </a:rPr>
              <a:t>G</a:t>
            </a:r>
            <a:r>
              <a:rPr lang="en-US" baseline="-25000" dirty="0" err="1">
                <a:effectLst/>
              </a:rPr>
              <a:t>ij</a:t>
            </a:r>
            <a:r>
              <a:rPr lang="en-US" dirty="0">
                <a:effectLst/>
              </a:rPr>
              <a:t>= µ</a:t>
            </a:r>
            <a:r>
              <a:rPr lang="en-US" dirty="0" smtClean="0">
                <a:effectLst/>
              </a:rPr>
              <a:t>+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err="1" smtClean="0">
                <a:effectLst/>
                <a:sym typeface="Symbol"/>
              </a:rPr>
              <a:t>i</a:t>
            </a:r>
            <a:r>
              <a:rPr lang="en-US" dirty="0" smtClean="0">
                <a:effectLst/>
                <a:sym typeface="Symbol"/>
              </a:rPr>
              <a:t>+</a:t>
            </a:r>
            <a:r>
              <a:rPr lang="en-US" baseline="-25000" dirty="0">
                <a:effectLst/>
                <a:sym typeface="Symbol"/>
              </a:rPr>
              <a:t>j</a:t>
            </a:r>
            <a:r>
              <a:rPr lang="en-US" dirty="0" smtClean="0">
                <a:effectLst/>
                <a:sym typeface="Symbol"/>
              </a:rPr>
              <a:t>+</a:t>
            </a:r>
            <a:r>
              <a:rPr lang="en-US" baseline="-25000" dirty="0" err="1" smtClean="0">
                <a:effectLst/>
                <a:sym typeface="Symbol"/>
              </a:rPr>
              <a:t>ij</a:t>
            </a:r>
            <a:r>
              <a:rPr lang="en-US" dirty="0" smtClean="0">
                <a:effectLst/>
                <a:sym typeface="Symbol"/>
              </a:rPr>
              <a:t> </a:t>
            </a:r>
            <a:r>
              <a:rPr lang="en-US" b="1" dirty="0" smtClean="0">
                <a:effectLst/>
              </a:rPr>
              <a:t>Genotypic </a:t>
            </a:r>
            <a:r>
              <a:rPr lang="en-US" b="1" dirty="0">
                <a:effectLst/>
              </a:rPr>
              <a:t>value of </a:t>
            </a:r>
            <a:r>
              <a:rPr lang="en-US" b="1" dirty="0" err="1">
                <a:effectLst/>
              </a:rPr>
              <a:t>A</a:t>
            </a:r>
            <a:r>
              <a:rPr lang="en-US" b="1" baseline="-25000" dirty="0" err="1">
                <a:effectLst/>
              </a:rPr>
              <a:t>i</a:t>
            </a:r>
            <a:r>
              <a:rPr lang="en-US" b="1" dirty="0" err="1">
                <a:effectLst/>
              </a:rPr>
              <a:t>A</a:t>
            </a:r>
            <a:r>
              <a:rPr lang="en-US" b="1" baseline="-25000" dirty="0" err="1">
                <a:effectLst/>
              </a:rPr>
              <a:t>j</a:t>
            </a:r>
            <a:endParaRPr lang="en-US" b="1" baseline="-25000" dirty="0">
              <a:effectLst/>
            </a:endParaRPr>
          </a:p>
          <a:p>
            <a:endParaRPr lang="en-US" baseline="-25000" dirty="0" smtClean="0"/>
          </a:p>
          <a:p>
            <a:r>
              <a:rPr lang="en-US" sz="2400" dirty="0" smtClean="0">
                <a:effectLst/>
              </a:rPr>
              <a:t>Therefore the genotypic value of any genotype can be partitioned into</a:t>
            </a:r>
          </a:p>
          <a:p>
            <a:pPr marL="0" indent="0">
              <a:buNone/>
            </a:pPr>
            <a:r>
              <a:rPr lang="en-US" sz="2400" dirty="0" smtClean="0">
                <a:effectLst/>
              </a:rPr>
              <a:t>	1. The average effects of the component of each</a:t>
            </a:r>
          </a:p>
          <a:p>
            <a:pPr marL="0" indent="0">
              <a:buNone/>
            </a:pP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         allele</a:t>
            </a:r>
          </a:p>
          <a:p>
            <a:pPr marL="0" indent="0">
              <a:buNone/>
            </a:pPr>
            <a:r>
              <a:rPr lang="en-US" sz="2400" dirty="0">
                <a:effectLst/>
              </a:rPr>
              <a:t>	</a:t>
            </a:r>
            <a:r>
              <a:rPr lang="en-US" sz="2400" dirty="0" smtClean="0">
                <a:effectLst/>
              </a:rPr>
              <a:t>2. Residual value that the average effect of an</a:t>
            </a:r>
          </a:p>
          <a:p>
            <a:pPr marL="0" indent="0">
              <a:buNone/>
            </a:pP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        allele do not account for and refer to </a:t>
            </a:r>
            <a:r>
              <a:rPr lang="en-US" sz="2000" dirty="0" smtClean="0">
                <a:solidFill>
                  <a:srgbClr val="FF0000"/>
                </a:solidFill>
                <a:effectLst/>
              </a:rPr>
              <a:t>DOMINANCE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/>
              </a:rPr>
              <a:t>              DEVIATION (interaction between alleles in one locus – within locus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/>
              </a:rPr>
              <a:t>              interaction)</a:t>
            </a:r>
            <a:endParaRPr lang="en-US" sz="2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58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6259"/>
            <a:ext cx="8229600" cy="1139825"/>
          </a:xfrm>
        </p:spPr>
        <p:txBody>
          <a:bodyPr/>
          <a:lstStyle/>
          <a:p>
            <a:r>
              <a:rPr lang="en-US" sz="3200" b="1" u="sng" dirty="0" smtClean="0">
                <a:solidFill>
                  <a:srgbClr val="FF0000"/>
                </a:solidFill>
                <a:effectLst/>
              </a:rPr>
              <a:t>Linear regression as an average </a:t>
            </a:r>
            <a:r>
              <a:rPr lang="en-US" sz="3200" b="1" u="sng" dirty="0">
                <a:solidFill>
                  <a:srgbClr val="FF0000"/>
                </a:solidFill>
                <a:effectLst/>
              </a:rPr>
              <a:t>effect of an allele </a:t>
            </a:r>
            <a:r>
              <a:rPr lang="en-US" sz="3200" b="1" u="sng" dirty="0" smtClean="0">
                <a:solidFill>
                  <a:srgbClr val="FF0000"/>
                </a:solidFill>
                <a:effectLst/>
              </a:rPr>
              <a:t>substitution (</a:t>
            </a:r>
            <a:r>
              <a:rPr lang="en-US" sz="3200" dirty="0">
                <a:effectLst/>
                <a:sym typeface="Symbol"/>
              </a:rPr>
              <a:t></a:t>
            </a:r>
            <a:r>
              <a:rPr lang="en-US" sz="3200" b="1" u="sng" dirty="0" smtClean="0">
                <a:solidFill>
                  <a:srgbClr val="FF0000"/>
                </a:solidFill>
                <a:effectLst/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868"/>
            <a:ext cx="8686800" cy="5611483"/>
          </a:xfrm>
        </p:spPr>
        <p:txBody>
          <a:bodyPr/>
          <a:lstStyle/>
          <a:p>
            <a:r>
              <a:rPr lang="en-US" dirty="0" smtClean="0">
                <a:effectLst/>
              </a:rPr>
              <a:t>A linear regression approach gives a better understanding of </a:t>
            </a:r>
            <a:r>
              <a:rPr lang="en-US" dirty="0" smtClean="0">
                <a:effectLst/>
                <a:sym typeface="Symbol"/>
              </a:rPr>
              <a:t></a:t>
            </a:r>
          </a:p>
          <a:p>
            <a:r>
              <a:rPr lang="en-US" dirty="0" smtClean="0">
                <a:effectLst/>
                <a:sym typeface="Symbol"/>
              </a:rPr>
              <a:t>The linear regression of a dependent variable </a:t>
            </a:r>
            <a:r>
              <a:rPr lang="en-US" i="1" dirty="0" smtClean="0">
                <a:effectLst/>
                <a:sym typeface="Symbol"/>
              </a:rPr>
              <a:t>Y </a:t>
            </a:r>
            <a:r>
              <a:rPr lang="en-US" dirty="0" smtClean="0">
                <a:effectLst/>
                <a:sym typeface="Symbol"/>
              </a:rPr>
              <a:t>on the independent variable </a:t>
            </a:r>
            <a:r>
              <a:rPr lang="en-US" i="1" dirty="0" smtClean="0">
                <a:effectLst/>
                <a:sym typeface="Symbol"/>
              </a:rPr>
              <a:t>X </a:t>
            </a:r>
            <a:r>
              <a:rPr lang="en-US" dirty="0" smtClean="0">
                <a:effectLst/>
                <a:sym typeface="Symbol"/>
              </a:rPr>
              <a:t>is equal to the </a:t>
            </a:r>
            <a:r>
              <a:rPr lang="en-US" b="1" dirty="0" err="1">
                <a:effectLst/>
                <a:sym typeface="Symbol"/>
              </a:rPr>
              <a:t>C</a:t>
            </a:r>
            <a:r>
              <a:rPr lang="en-US" b="1" dirty="0" err="1" smtClean="0">
                <a:effectLst/>
                <a:sym typeface="Symbol"/>
              </a:rPr>
              <a:t>ovar</a:t>
            </a:r>
            <a:r>
              <a:rPr lang="en-US" b="1" dirty="0" smtClean="0">
                <a:effectLst/>
                <a:sym typeface="Symbol"/>
              </a:rPr>
              <a:t>(</a:t>
            </a:r>
            <a:r>
              <a:rPr lang="en-US" b="1" i="1" dirty="0" smtClean="0">
                <a:effectLst/>
                <a:sym typeface="Symbol"/>
              </a:rPr>
              <a:t>Y,X</a:t>
            </a:r>
            <a:r>
              <a:rPr lang="en-US" b="1" dirty="0" smtClean="0">
                <a:effectLst/>
                <a:sym typeface="Symbol"/>
              </a:rPr>
              <a:t>) </a:t>
            </a:r>
            <a:r>
              <a:rPr lang="en-US" dirty="0" smtClean="0">
                <a:effectLst/>
                <a:sym typeface="Symbol"/>
              </a:rPr>
              <a:t>over the </a:t>
            </a:r>
            <a:r>
              <a:rPr lang="en-US" b="1" dirty="0" err="1" smtClean="0">
                <a:effectLst/>
                <a:sym typeface="Symbol"/>
              </a:rPr>
              <a:t>Var</a:t>
            </a:r>
            <a:r>
              <a:rPr lang="en-US" b="1" dirty="0" smtClean="0">
                <a:effectLst/>
                <a:sym typeface="Symbol"/>
              </a:rPr>
              <a:t>(</a:t>
            </a:r>
            <a:r>
              <a:rPr lang="en-US" b="1" i="1" dirty="0" smtClean="0">
                <a:effectLst/>
                <a:sym typeface="Symbol"/>
              </a:rPr>
              <a:t>X</a:t>
            </a:r>
            <a:r>
              <a:rPr lang="en-US" b="1" dirty="0" smtClean="0">
                <a:effectLst/>
                <a:sym typeface="Symbol"/>
              </a:rPr>
              <a:t>)</a:t>
            </a:r>
            <a:r>
              <a:rPr lang="en-US" dirty="0" smtClean="0">
                <a:effectLst/>
                <a:sym typeface="Symbol"/>
              </a:rPr>
              <a:t>.</a:t>
            </a:r>
          </a:p>
          <a:p>
            <a:r>
              <a:rPr lang="en-US" dirty="0" smtClean="0">
                <a:effectLst/>
                <a:sym typeface="Symbol"/>
              </a:rPr>
              <a:t>In this case we represent the linear regression of </a:t>
            </a:r>
          </a:p>
          <a:p>
            <a:pPr marL="0" indent="0">
              <a:buNone/>
            </a:pPr>
            <a:r>
              <a:rPr lang="en-US" b="1" i="1" dirty="0" smtClean="0">
                <a:effectLst/>
                <a:sym typeface="Symbol"/>
              </a:rPr>
              <a:t>Y</a:t>
            </a:r>
            <a:r>
              <a:rPr lang="en-US" b="1" dirty="0" smtClean="0">
                <a:effectLst/>
                <a:sym typeface="Symbol"/>
              </a:rPr>
              <a:t>= genotypic values of the genotypes </a:t>
            </a:r>
          </a:p>
          <a:p>
            <a:pPr marL="0" indent="0">
              <a:buNone/>
            </a:pPr>
            <a:r>
              <a:rPr lang="en-US" dirty="0" smtClean="0">
                <a:effectLst/>
                <a:sym typeface="Symbol"/>
              </a:rPr>
              <a:t>      on</a:t>
            </a:r>
          </a:p>
          <a:p>
            <a:pPr marL="0" indent="0">
              <a:buNone/>
            </a:pPr>
            <a:r>
              <a:rPr lang="en-US" b="1" i="1" dirty="0" smtClean="0">
                <a:effectLst/>
                <a:sym typeface="Symbol"/>
              </a:rPr>
              <a:t>X</a:t>
            </a:r>
            <a:r>
              <a:rPr lang="en-US" b="1" dirty="0" smtClean="0">
                <a:effectLst/>
                <a:sym typeface="Symbol"/>
              </a:rPr>
              <a:t>=</a:t>
            </a:r>
            <a:r>
              <a:rPr lang="en-US" b="1" dirty="0">
                <a:effectLst/>
                <a:sym typeface="Symbol"/>
              </a:rPr>
              <a:t> </a:t>
            </a:r>
            <a:r>
              <a:rPr lang="en-US" b="1" dirty="0" smtClean="0">
                <a:effectLst/>
                <a:sym typeface="Symbol"/>
              </a:rPr>
              <a:t>number of alleles in the genotype.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45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00333" y="-189783"/>
            <a:ext cx="10248180" cy="11398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  <a:effectLst/>
              </a:rPr>
              <a:t>Average effect of an allele substitution as a linear regression </a:t>
            </a:r>
            <a:br>
              <a:rPr lang="en-US" sz="2400" b="1" dirty="0" smtClean="0">
                <a:solidFill>
                  <a:srgbClr val="C00000"/>
                </a:solidFill>
                <a:effectLst/>
              </a:rPr>
            </a:br>
            <a:r>
              <a:rPr lang="en-US" sz="2400" b="1" dirty="0" smtClean="0">
                <a:solidFill>
                  <a:srgbClr val="C00000"/>
                </a:solidFill>
                <a:effectLst/>
              </a:rPr>
              <a:t>of genotypic values on the number of alleles</a:t>
            </a:r>
            <a:endParaRPr lang="en-US" sz="24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638"/>
            <a:ext cx="9143999" cy="5637362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                                  Genotypic               Number of </a:t>
            </a:r>
            <a:r>
              <a:rPr lang="en-US" sz="2800" u="sng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2800" u="sng" dirty="0" smtClean="0">
                <a:effectLst/>
              </a:rPr>
              <a:t>Genotype</a:t>
            </a:r>
            <a:r>
              <a:rPr lang="en-US" sz="2800" dirty="0" smtClean="0">
                <a:effectLst/>
              </a:rPr>
              <a:t>   </a:t>
            </a:r>
            <a:r>
              <a:rPr lang="en-US" sz="2800" u="sng" dirty="0" smtClean="0">
                <a:effectLst/>
              </a:rPr>
              <a:t>Freq. (</a:t>
            </a:r>
            <a:r>
              <a:rPr lang="en-US" sz="2800" i="1" u="sng" dirty="0" smtClean="0">
                <a:effectLst/>
              </a:rPr>
              <a:t>f</a:t>
            </a:r>
            <a:r>
              <a:rPr lang="en-US" sz="2800" u="sng" baseline="-25000" dirty="0" smtClean="0">
                <a:effectLst/>
              </a:rPr>
              <a:t>i</a:t>
            </a:r>
            <a:r>
              <a:rPr lang="en-US" sz="2800" u="sng" dirty="0" smtClean="0">
                <a:effectLst/>
              </a:rPr>
              <a:t>)</a:t>
            </a:r>
            <a:r>
              <a:rPr lang="en-US" sz="2800" dirty="0" smtClean="0">
                <a:effectLst/>
              </a:rPr>
              <a:t>    </a:t>
            </a:r>
            <a:r>
              <a:rPr lang="en-US" sz="2800" u="sng" dirty="0" smtClean="0">
                <a:effectLst/>
              </a:rPr>
              <a:t>  value (</a:t>
            </a:r>
            <a:r>
              <a:rPr lang="en-US" sz="2800" i="1" u="sng" dirty="0" smtClean="0">
                <a:effectLst/>
              </a:rPr>
              <a:t>Y</a:t>
            </a:r>
            <a:r>
              <a:rPr lang="en-US" sz="2800" u="sng" baseline="-25000" dirty="0" smtClean="0">
                <a:effectLst/>
              </a:rPr>
              <a:t>i</a:t>
            </a:r>
            <a:r>
              <a:rPr lang="en-US" sz="2800" u="sng" dirty="0" smtClean="0">
                <a:effectLst/>
              </a:rPr>
              <a:t>)     </a:t>
            </a:r>
            <a:r>
              <a:rPr lang="en-US" sz="2800" dirty="0" smtClean="0">
                <a:effectLst/>
              </a:rPr>
              <a:t>         (A</a:t>
            </a:r>
            <a:r>
              <a:rPr lang="en-US" sz="2800" baseline="-25000" dirty="0" smtClean="0">
                <a:effectLst/>
              </a:rPr>
              <a:t>1</a:t>
            </a:r>
            <a:r>
              <a:rPr lang="en-US" sz="2800" dirty="0" smtClean="0">
                <a:effectLst/>
              </a:rPr>
              <a:t>)</a:t>
            </a:r>
            <a:r>
              <a:rPr lang="en-US" sz="2800" u="sng" dirty="0">
                <a:effectLst/>
              </a:rPr>
              <a:t> </a:t>
            </a:r>
            <a:r>
              <a:rPr lang="en-US" sz="2800" u="sng" dirty="0" smtClean="0">
                <a:effectLst/>
              </a:rPr>
              <a:t>alleles (</a:t>
            </a:r>
            <a:r>
              <a:rPr lang="en-US" sz="2800" i="1" u="sng" dirty="0" smtClean="0">
                <a:effectLst/>
              </a:rPr>
              <a:t>X</a:t>
            </a:r>
            <a:r>
              <a:rPr lang="en-US" sz="2800" u="sng" baseline="-25000" dirty="0" smtClean="0">
                <a:effectLst/>
              </a:rPr>
              <a:t>i</a:t>
            </a:r>
            <a:r>
              <a:rPr lang="en-US" sz="2800" u="sng" dirty="0">
                <a:effectLst/>
              </a:rPr>
              <a:t>)</a:t>
            </a:r>
            <a:r>
              <a:rPr lang="en-US" sz="2800" u="sng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	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effectLst/>
              </a:rPr>
              <a:t>	          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</a:t>
            </a:r>
            <a:r>
              <a:rPr lang="en-US" dirty="0" smtClean="0">
                <a:effectLst/>
              </a:rPr>
              <a:t>+ a		             2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2pq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effectLst/>
              </a:rPr>
              <a:t>	                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</a:t>
            </a:r>
            <a:r>
              <a:rPr lang="en-US" dirty="0" smtClean="0">
                <a:effectLst/>
              </a:rPr>
              <a:t>+ d                       1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aseline="-25000" dirty="0" smtClean="0">
                <a:effectLst/>
              </a:rPr>
              <a:t>	                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 </a:t>
            </a:r>
            <a:r>
              <a:rPr lang="en-US" dirty="0" smtClean="0">
                <a:effectLst/>
              </a:rPr>
              <a:t>- a 		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 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0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Mean                  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>
                <a:effectLst/>
              </a:rPr>
              <a:t>+ a(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effectLst/>
              </a:rPr>
              <a:t>-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effectLst/>
              </a:rPr>
              <a:t>) +2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dirty="0">
                <a:effectLst/>
              </a:rPr>
              <a:t>d    </a:t>
            </a:r>
            <a:r>
              <a:rPr lang="en-US" dirty="0" smtClean="0">
                <a:effectLst/>
              </a:rPr>
              <a:t>      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            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984075" y="5848709"/>
            <a:ext cx="0" cy="13802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207034" y="4641011"/>
            <a:ext cx="8936966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845389" y="5106830"/>
            <a:ext cx="8392490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err="1" smtClean="0">
                <a:solidFill>
                  <a:srgbClr val="C00000"/>
                </a:solidFill>
              </a:rPr>
              <a:t>Regresion</a:t>
            </a:r>
            <a:r>
              <a:rPr lang="en-US" sz="4000" i="1" dirty="0" smtClean="0">
                <a:solidFill>
                  <a:srgbClr val="C00000"/>
                </a:solidFill>
              </a:rPr>
              <a:t> Y on X</a:t>
            </a:r>
            <a:r>
              <a:rPr lang="en-US" sz="4000" dirty="0" smtClean="0">
                <a:solidFill>
                  <a:srgbClr val="C00000"/>
                </a:solidFill>
              </a:rPr>
              <a:t>=[</a:t>
            </a:r>
            <a:r>
              <a:rPr lang="en-US" sz="4000" dirty="0" err="1" smtClean="0">
                <a:solidFill>
                  <a:srgbClr val="C00000"/>
                </a:solidFill>
              </a:rPr>
              <a:t>Cov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i="1" dirty="0" smtClean="0">
                <a:solidFill>
                  <a:srgbClr val="C00000"/>
                </a:solidFill>
              </a:rPr>
              <a:t>Y,X</a:t>
            </a:r>
            <a:r>
              <a:rPr lang="en-US" sz="4000" dirty="0" smtClean="0">
                <a:solidFill>
                  <a:srgbClr val="C00000"/>
                </a:solidFill>
              </a:rPr>
              <a:t>)]/</a:t>
            </a:r>
            <a:r>
              <a:rPr lang="en-US" sz="4000" dirty="0" err="1" smtClean="0">
                <a:solidFill>
                  <a:srgbClr val="C00000"/>
                </a:solidFill>
              </a:rPr>
              <a:t>Var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i="1" dirty="0" smtClean="0">
                <a:solidFill>
                  <a:srgbClr val="C00000"/>
                </a:solidFill>
              </a:rPr>
              <a:t>X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</a:p>
          <a:p>
            <a:endParaRPr lang="en-US" sz="4000" i="1" baseline="-25000" dirty="0"/>
          </a:p>
        </p:txBody>
      </p:sp>
    </p:spTree>
    <p:extLst>
      <p:ext uri="{BB962C8B-B14F-4D97-AF65-F5344CB8AC3E}">
        <p14:creationId xmlns:p14="http://schemas.microsoft.com/office/powerpoint/2010/main" val="20282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0" y="995993"/>
            <a:ext cx="8768747" cy="68264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2800" dirty="0" smtClean="0">
                <a:effectLst/>
              </a:rPr>
              <a:t>                             </a:t>
            </a:r>
            <a:r>
              <a:rPr lang="en-US" sz="2800" b="1" dirty="0" err="1" smtClean="0">
                <a:solidFill>
                  <a:srgbClr val="C00000"/>
                </a:solidFill>
                <a:effectLst/>
              </a:rPr>
              <a:t>Cov</a:t>
            </a:r>
            <a:r>
              <a:rPr lang="en-US" sz="2800" b="1" dirty="0" smtClean="0">
                <a:solidFill>
                  <a:srgbClr val="C00000"/>
                </a:solidFill>
                <a:effectLst/>
              </a:rPr>
              <a:t>(</a:t>
            </a:r>
            <a:r>
              <a:rPr lang="en-US" sz="2800" b="1" i="1" dirty="0" smtClean="0">
                <a:solidFill>
                  <a:srgbClr val="C00000"/>
                </a:solidFill>
                <a:effectLst/>
              </a:rPr>
              <a:t>Y,X</a:t>
            </a:r>
            <a:r>
              <a:rPr lang="en-US" sz="2800" b="1" dirty="0" smtClean="0">
                <a:solidFill>
                  <a:srgbClr val="C00000"/>
                </a:solidFill>
                <a:effectLst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effectLst/>
                <a:sym typeface="Symbol"/>
              </a:rPr>
              <a:t> </a:t>
            </a:r>
            <a:r>
              <a:rPr lang="en-US" sz="2800" dirty="0" smtClean="0">
                <a:effectLst/>
                <a:sym typeface="Symbol"/>
              </a:rPr>
              <a:t>                             </a:t>
            </a:r>
            <a:r>
              <a:rPr lang="en-US" sz="2800" i="1" dirty="0" err="1" smtClean="0">
                <a:effectLst/>
                <a:sym typeface="Symbol"/>
              </a:rPr>
              <a:t>f</a:t>
            </a:r>
            <a:r>
              <a:rPr lang="en-US" sz="2800" baseline="-25000" dirty="0" err="1" smtClean="0">
                <a:effectLst/>
                <a:sym typeface="Symbol"/>
              </a:rPr>
              <a:t>i</a:t>
            </a:r>
            <a:r>
              <a:rPr lang="en-US" sz="2800" i="1" dirty="0" err="1" smtClean="0">
                <a:effectLst/>
                <a:sym typeface="Symbol"/>
              </a:rPr>
              <a:t>X</a:t>
            </a:r>
            <a:r>
              <a:rPr lang="en-US" sz="2800" baseline="-25000" dirty="0" err="1" smtClean="0">
                <a:effectLst/>
                <a:sym typeface="Symbol"/>
              </a:rPr>
              <a:t>i</a:t>
            </a:r>
            <a:r>
              <a:rPr lang="en-US" sz="2800" i="1" dirty="0" err="1" smtClean="0">
                <a:effectLst/>
                <a:sym typeface="Symbol"/>
              </a:rPr>
              <a:t>Y</a:t>
            </a:r>
            <a:r>
              <a:rPr lang="en-US" sz="2800" baseline="-25000" dirty="0" err="1" smtClean="0">
                <a:effectLst/>
                <a:sym typeface="Symbol"/>
              </a:rPr>
              <a:t>i</a:t>
            </a:r>
            <a:r>
              <a:rPr lang="en-US" sz="2800" baseline="-25000" dirty="0" smtClean="0">
                <a:effectLst/>
                <a:sym typeface="Symbol"/>
              </a:rPr>
              <a:t> </a:t>
            </a:r>
            <a:r>
              <a:rPr lang="en-US" sz="2800" dirty="0" smtClean="0">
                <a:effectLst/>
                <a:sym typeface="Symbol"/>
              </a:rPr>
              <a:t>- µ</a:t>
            </a:r>
            <a:r>
              <a:rPr lang="en-US" sz="2800" i="1" baseline="-25000" dirty="0" err="1" smtClean="0">
                <a:effectLst/>
                <a:sym typeface="Symbol"/>
              </a:rPr>
              <a:t>x</a:t>
            </a:r>
            <a:r>
              <a:rPr lang="en-US" sz="2800" dirty="0" err="1" smtClean="0">
                <a:effectLst/>
                <a:sym typeface="Symbol"/>
              </a:rPr>
              <a:t>µ</a:t>
            </a:r>
            <a:r>
              <a:rPr lang="en-US" sz="2800" i="1" baseline="-25000" dirty="0" err="1" smtClean="0">
                <a:effectLst/>
                <a:sym typeface="Symbol"/>
              </a:rPr>
              <a:t>Y</a:t>
            </a:r>
            <a:endParaRPr lang="en-US" sz="2800" i="1" baseline="-25000" dirty="0" smtClean="0">
              <a:effectLst/>
              <a:sym typeface="Symbol"/>
            </a:endParaRPr>
          </a:p>
          <a:p>
            <a:pPr marL="0" indent="0">
              <a:buNone/>
            </a:pP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effectLst/>
                <a:sym typeface="Symbol"/>
              </a:rPr>
              <a:t>(2)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+a</a:t>
            </a:r>
            <a:r>
              <a:rPr lang="en-US" sz="2800" dirty="0" smtClean="0">
                <a:effectLst/>
              </a:rPr>
              <a:t>) + 2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effectLst/>
                <a:sym typeface="Symbol"/>
              </a:rPr>
              <a:t>(1)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+d</a:t>
            </a:r>
            <a:r>
              <a:rPr lang="en-US" sz="2800" dirty="0" smtClean="0">
                <a:effectLst/>
              </a:rPr>
              <a:t>) – [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+a</a:t>
            </a:r>
            <a:r>
              <a:rPr lang="en-US" sz="2800" dirty="0" smtClean="0">
                <a:effectLst/>
              </a:rPr>
              <a:t>(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-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effectLst/>
              </a:rPr>
              <a:t>) + 2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effectLst/>
                <a:latin typeface="+mn-lt"/>
                <a:cs typeface="Times New Roman" pitchFamily="18" charset="0"/>
              </a:rPr>
              <a:t>d](2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  <a:latin typeface="+mn-lt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effectLst/>
                <a:cs typeface="Times New Roman" pitchFamily="18" charset="0"/>
              </a:rPr>
              <a:t>                                =</a:t>
            </a:r>
            <a:r>
              <a:rPr lang="en-US" sz="2800" dirty="0" smtClean="0">
                <a:effectLst/>
              </a:rPr>
              <a:t>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effectLst/>
                <a:cs typeface="Times New Roman" pitchFamily="18" charset="0"/>
              </a:rPr>
              <a:t>[</a:t>
            </a:r>
            <a:r>
              <a:rPr lang="en-US" sz="2800" dirty="0" err="1" smtClean="0">
                <a:effectLst/>
                <a:cs typeface="Times New Roman" pitchFamily="18" charset="0"/>
              </a:rPr>
              <a:t>a+d</a:t>
            </a:r>
            <a:r>
              <a:rPr lang="en-US" sz="2800" dirty="0" smtClean="0">
                <a:effectLst/>
                <a:cs typeface="Times New Roman" pitchFamily="18" charset="0"/>
              </a:rPr>
              <a:t>(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q-p</a:t>
            </a:r>
            <a:r>
              <a:rPr lang="en-US" sz="2800" dirty="0" smtClean="0">
                <a:effectLst/>
                <a:cs typeface="Times New Roman" pitchFamily="18" charset="0"/>
              </a:rPr>
              <a:t>)]</a:t>
            </a:r>
          </a:p>
          <a:p>
            <a:pPr marL="0" indent="0">
              <a:buNone/>
            </a:pPr>
            <a:r>
              <a:rPr lang="en-US" sz="2800" dirty="0" smtClean="0">
                <a:effectLst/>
                <a:cs typeface="Times New Roman" pitchFamily="18" charset="0"/>
              </a:rPr>
              <a:t>                                =</a:t>
            </a:r>
            <a:r>
              <a:rPr lang="en-US" sz="2800" dirty="0" smtClean="0">
                <a:effectLst/>
              </a:rPr>
              <a:t>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effectLst/>
                <a:cs typeface="Times New Roman" pitchFamily="18" charset="0"/>
                <a:sym typeface="Symbol"/>
              </a:rPr>
              <a:t></a:t>
            </a:r>
            <a:endParaRPr lang="en-US" sz="2800" i="1" baseline="-25000" dirty="0">
              <a:effectLst/>
              <a:cs typeface="Times New Roman" pitchFamily="18" charset="0"/>
              <a:sym typeface="Symbol"/>
            </a:endParaRPr>
          </a:p>
          <a:p>
            <a:pPr marL="0" indent="0">
              <a:buNone/>
            </a:pPr>
            <a:r>
              <a:rPr lang="en-US" sz="4400" i="1" baseline="-25000" dirty="0" smtClean="0">
                <a:effectLst/>
                <a:cs typeface="Times New Roman" pitchFamily="18" charset="0"/>
                <a:sym typeface="Symbol"/>
              </a:rPr>
              <a:t>                                 </a:t>
            </a:r>
            <a:r>
              <a:rPr lang="en-US" sz="4400" b="1" i="1" baseline="-25000" dirty="0" err="1" smtClean="0">
                <a:solidFill>
                  <a:srgbClr val="C00000"/>
                </a:solidFill>
                <a:effectLst/>
                <a:cs typeface="Times New Roman" pitchFamily="18" charset="0"/>
                <a:sym typeface="Symbol"/>
              </a:rPr>
              <a:t>Var</a:t>
            </a:r>
            <a:r>
              <a:rPr lang="en-US" sz="4400" b="1" i="1" baseline="-25000" dirty="0" smtClean="0">
                <a:solidFill>
                  <a:srgbClr val="C00000"/>
                </a:solidFill>
                <a:effectLst/>
                <a:cs typeface="Times New Roman" pitchFamily="18" charset="0"/>
                <a:sym typeface="Symbol"/>
              </a:rPr>
              <a:t>(x)</a:t>
            </a:r>
          </a:p>
          <a:p>
            <a:pPr marL="0" indent="0">
              <a:buNone/>
            </a:pPr>
            <a:r>
              <a:rPr lang="en-US" dirty="0" smtClean="0">
                <a:effectLst/>
                <a:sym typeface="Symbol"/>
              </a:rPr>
              <a:t>                          </a:t>
            </a:r>
            <a:r>
              <a:rPr lang="en-US" i="1" dirty="0" err="1" smtClean="0">
                <a:effectLst/>
                <a:sym typeface="Symbol"/>
              </a:rPr>
              <a:t>f</a:t>
            </a:r>
            <a:r>
              <a:rPr lang="en-US" baseline="-25000" dirty="0" err="1" smtClean="0">
                <a:effectLst/>
                <a:sym typeface="Symbol"/>
              </a:rPr>
              <a:t>i</a:t>
            </a:r>
            <a:r>
              <a:rPr lang="en-US" i="1" dirty="0" err="1" smtClean="0">
                <a:effectLst/>
                <a:sym typeface="Symbol"/>
              </a:rPr>
              <a:t>X</a:t>
            </a:r>
            <a:r>
              <a:rPr lang="en-US" baseline="-25000" dirty="0" err="1" smtClean="0">
                <a:effectLst/>
                <a:sym typeface="Symbol"/>
              </a:rPr>
              <a:t>i</a:t>
            </a:r>
            <a:r>
              <a:rPr lang="en-US" baseline="-25000" dirty="0" smtClean="0">
                <a:effectLst/>
                <a:sym typeface="Symbol"/>
              </a:rPr>
              <a:t> </a:t>
            </a:r>
            <a:r>
              <a:rPr lang="en-US" baseline="30000" dirty="0" smtClean="0">
                <a:effectLst/>
                <a:sym typeface="Symbol"/>
              </a:rPr>
              <a:t>2</a:t>
            </a:r>
            <a:r>
              <a:rPr lang="en-US" dirty="0" smtClean="0">
                <a:effectLst/>
                <a:sym typeface="Symbol"/>
              </a:rPr>
              <a:t>- (µ</a:t>
            </a:r>
            <a:r>
              <a:rPr lang="en-US" i="1" baseline="-25000" dirty="0" smtClean="0">
                <a:effectLst/>
                <a:sym typeface="Symbol"/>
              </a:rPr>
              <a:t>x</a:t>
            </a:r>
            <a:r>
              <a:rPr lang="en-US" dirty="0" smtClean="0">
                <a:effectLst/>
                <a:sym typeface="Symbol"/>
              </a:rPr>
              <a:t>)</a:t>
            </a:r>
            <a:r>
              <a:rPr lang="en-US" baseline="30000" dirty="0" smtClean="0">
                <a:effectLst/>
                <a:sym typeface="Symbol"/>
              </a:rPr>
              <a:t>2</a:t>
            </a:r>
            <a:endParaRPr lang="en-US" i="1" baseline="30000" dirty="0">
              <a:effectLst/>
              <a:sym typeface="Symbol"/>
            </a:endParaRPr>
          </a:p>
          <a:p>
            <a:pPr marL="0" indent="0">
              <a:buNone/>
            </a:pP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p</a:t>
            </a:r>
            <a:r>
              <a:rPr lang="en-US" sz="2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effectLst/>
                <a:sym typeface="Symbol"/>
              </a:rPr>
              <a:t>(4)</a:t>
            </a:r>
            <a:r>
              <a:rPr lang="en-US" sz="2800" dirty="0" smtClean="0">
                <a:effectLst/>
              </a:rPr>
              <a:t>+ </a:t>
            </a:r>
            <a:r>
              <a:rPr lang="en-US" sz="2800" dirty="0">
                <a:effectLst/>
              </a:rPr>
              <a:t>2</a:t>
            </a:r>
            <a:r>
              <a:rPr lang="en-US" sz="2800" i="1" dirty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>
                <a:effectLst/>
                <a:sym typeface="Symbol"/>
              </a:rPr>
              <a:t>(1</a:t>
            </a:r>
            <a:r>
              <a:rPr lang="en-US" sz="2800" dirty="0" smtClean="0">
                <a:effectLst/>
                <a:sym typeface="Symbol"/>
              </a:rPr>
              <a:t>)-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>
                <a:effectLst/>
                <a:cs typeface="Times New Roman" pitchFamily="18" charset="0"/>
              </a:rPr>
              <a:t>(2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  <a:cs typeface="Times New Roman" pitchFamily="18" charset="0"/>
              </a:rPr>
              <a:t>)</a:t>
            </a:r>
            <a:r>
              <a:rPr lang="en-US" sz="2800" baseline="30000" dirty="0" smtClean="0">
                <a:effectLst/>
                <a:cs typeface="Times New Roman" pitchFamily="18" charset="0"/>
              </a:rPr>
              <a:t>2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                   =</a:t>
            </a:r>
            <a:r>
              <a:rPr lang="en-US" sz="2800" dirty="0" smtClean="0">
                <a:effectLst/>
              </a:rPr>
              <a:t>2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endParaRPr lang="en-US" sz="2800" i="1" baseline="30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i="1" dirty="0" smtClean="0">
                <a:solidFill>
                  <a:srgbClr val="C00000"/>
                </a:solidFill>
                <a:effectLst/>
              </a:rPr>
              <a:t>Regression of Y on X</a:t>
            </a:r>
            <a:r>
              <a:rPr lang="en-US" sz="2800" dirty="0" smtClean="0">
                <a:solidFill>
                  <a:srgbClr val="C00000"/>
                </a:solidFill>
                <a:effectLst/>
              </a:rPr>
              <a:t>=[</a:t>
            </a:r>
            <a:r>
              <a:rPr lang="en-US" sz="2800" dirty="0" err="1">
                <a:solidFill>
                  <a:srgbClr val="C00000"/>
                </a:solidFill>
                <a:effectLst/>
              </a:rPr>
              <a:t>Cov</a:t>
            </a:r>
            <a:r>
              <a:rPr lang="en-US" sz="2800" dirty="0">
                <a:solidFill>
                  <a:srgbClr val="C00000"/>
                </a:solidFill>
                <a:effectLst/>
              </a:rPr>
              <a:t>(</a:t>
            </a:r>
            <a:r>
              <a:rPr lang="en-US" sz="2800" i="1" dirty="0">
                <a:solidFill>
                  <a:srgbClr val="C00000"/>
                </a:solidFill>
                <a:effectLst/>
              </a:rPr>
              <a:t>Y,X</a:t>
            </a:r>
            <a:r>
              <a:rPr lang="en-US" sz="2800" dirty="0">
                <a:solidFill>
                  <a:srgbClr val="C00000"/>
                </a:solidFill>
                <a:effectLst/>
              </a:rPr>
              <a:t>)]/</a:t>
            </a:r>
            <a:r>
              <a:rPr lang="en-US" sz="2800" dirty="0" err="1">
                <a:solidFill>
                  <a:srgbClr val="C00000"/>
                </a:solidFill>
                <a:effectLst/>
              </a:rPr>
              <a:t>Var</a:t>
            </a:r>
            <a:r>
              <a:rPr lang="en-US" sz="2800" dirty="0">
                <a:solidFill>
                  <a:srgbClr val="C00000"/>
                </a:solidFill>
                <a:effectLst/>
              </a:rPr>
              <a:t>(</a:t>
            </a:r>
            <a:r>
              <a:rPr lang="en-US" sz="2800" i="1" dirty="0">
                <a:solidFill>
                  <a:srgbClr val="C00000"/>
                </a:solidFill>
                <a:effectLst/>
              </a:rPr>
              <a:t>X</a:t>
            </a:r>
            <a:r>
              <a:rPr lang="en-US" sz="2800" dirty="0" smtClean="0">
                <a:solidFill>
                  <a:srgbClr val="C00000"/>
                </a:solidFill>
                <a:effectLst/>
              </a:rPr>
              <a:t>)=</a:t>
            </a:r>
            <a:r>
              <a:rPr lang="en-US" sz="2800" dirty="0" err="1" smtClean="0">
                <a:effectLst/>
                <a:cs typeface="Times New Roman" pitchFamily="18" charset="0"/>
              </a:rPr>
              <a:t>a+d</a:t>
            </a:r>
            <a:r>
              <a:rPr lang="en-US" sz="2800" dirty="0" smtClean="0">
                <a:effectLst/>
                <a:cs typeface="Times New Roman" pitchFamily="18" charset="0"/>
              </a:rPr>
              <a:t>(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q-p</a:t>
            </a:r>
            <a:r>
              <a:rPr lang="en-US" sz="2800" dirty="0" smtClean="0">
                <a:effectLst/>
                <a:cs typeface="Times New Roman" pitchFamily="18" charset="0"/>
              </a:rPr>
              <a:t>)=</a:t>
            </a:r>
            <a:r>
              <a:rPr lang="en-US" sz="2800" dirty="0" smtClean="0">
                <a:effectLst/>
                <a:cs typeface="Times New Roman" pitchFamily="18" charset="0"/>
                <a:sym typeface="Symbol"/>
              </a:rPr>
              <a:t></a:t>
            </a:r>
            <a:endParaRPr lang="en-US" sz="2800" dirty="0">
              <a:effectLst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en-US" baseline="30000" dirty="0">
              <a:effectLst/>
              <a:cs typeface="Times New Roman" pitchFamily="18" charset="0"/>
            </a:endParaRPr>
          </a:p>
          <a:p>
            <a:endParaRPr lang="en-US" sz="4000" i="1" baseline="-25000" dirty="0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12" y="0"/>
            <a:ext cx="9219640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C00000"/>
                </a:solidFill>
              </a:rPr>
              <a:t>Regression of Y on X</a:t>
            </a:r>
            <a:r>
              <a:rPr lang="en-US" sz="4000" dirty="0" smtClean="0">
                <a:solidFill>
                  <a:srgbClr val="C00000"/>
                </a:solidFill>
              </a:rPr>
              <a:t>=[</a:t>
            </a:r>
            <a:r>
              <a:rPr lang="en-US" sz="4000" dirty="0" err="1" smtClean="0">
                <a:solidFill>
                  <a:srgbClr val="C00000"/>
                </a:solidFill>
              </a:rPr>
              <a:t>Cov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i="1" dirty="0" smtClean="0">
                <a:solidFill>
                  <a:srgbClr val="C00000"/>
                </a:solidFill>
              </a:rPr>
              <a:t>Y,X</a:t>
            </a:r>
            <a:r>
              <a:rPr lang="en-US" sz="4000" dirty="0" smtClean="0">
                <a:solidFill>
                  <a:srgbClr val="C00000"/>
                </a:solidFill>
              </a:rPr>
              <a:t>)]/</a:t>
            </a:r>
            <a:r>
              <a:rPr lang="en-US" sz="4000" dirty="0" err="1" smtClean="0">
                <a:solidFill>
                  <a:srgbClr val="C00000"/>
                </a:solidFill>
              </a:rPr>
              <a:t>Var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i="1" dirty="0" smtClean="0">
                <a:solidFill>
                  <a:srgbClr val="C00000"/>
                </a:solidFill>
              </a:rPr>
              <a:t>X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</a:p>
          <a:p>
            <a:endParaRPr lang="en-US" sz="4000" i="1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24347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610E0"/>
                </a:solidFill>
              </a:rPr>
              <a:t>Average effect of an allele substitution = Regression of the genotypic values  on the number of A</a:t>
            </a:r>
            <a:r>
              <a:rPr lang="en-US" b="1" baseline="-25000" dirty="0" smtClean="0">
                <a:solidFill>
                  <a:srgbClr val="4610E0"/>
                </a:solidFill>
              </a:rPr>
              <a:t>1</a:t>
            </a:r>
            <a:r>
              <a:rPr lang="en-US" b="1" dirty="0" smtClean="0">
                <a:solidFill>
                  <a:srgbClr val="4610E0"/>
                </a:solidFill>
              </a:rPr>
              <a:t> alleles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597" y="985826"/>
            <a:ext cx="2582758" cy="1015663"/>
          </a:xfrm>
          <a:prstGeom prst="rect">
            <a:avLst/>
          </a:prstGeom>
          <a:noFill/>
          <a:ln>
            <a:solidFill>
              <a:srgbClr val="4610E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                 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66981" y="3695778"/>
            <a:ext cx="2582758" cy="1015663"/>
          </a:xfrm>
          <a:prstGeom prst="rect">
            <a:avLst/>
          </a:prstGeom>
          <a:noFill/>
          <a:ln>
            <a:solidFill>
              <a:srgbClr val="4610E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                 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4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23561" cy="113982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  <a:effectLst/>
              </a:rPr>
              <a:t>Genotypic values, Breeding values and Dominance deviation</a:t>
            </a:r>
            <a:endParaRPr lang="en-US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638"/>
            <a:ext cx="9143999" cy="563736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effectLst/>
              </a:rPr>
              <a:t>                              Genotypic    Breeding      Dominance</a:t>
            </a:r>
            <a:endParaRPr lang="en-US" sz="2800" u="sng" dirty="0" smtClean="0">
              <a:effectLst/>
            </a:endParaRPr>
          </a:p>
          <a:p>
            <a:pPr marL="0" indent="0">
              <a:buNone/>
            </a:pPr>
            <a:r>
              <a:rPr lang="en-US" sz="2800" u="sng" dirty="0" smtClean="0">
                <a:effectLst/>
              </a:rPr>
              <a:t>Genotype</a:t>
            </a:r>
            <a:r>
              <a:rPr lang="en-US" sz="2800" dirty="0" smtClean="0">
                <a:effectLst/>
              </a:rPr>
              <a:t>   </a:t>
            </a:r>
            <a:r>
              <a:rPr lang="en-US" sz="2800" u="sng" dirty="0" smtClean="0">
                <a:effectLst/>
              </a:rPr>
              <a:t>Freq.</a:t>
            </a:r>
            <a:r>
              <a:rPr lang="en-US" sz="2800" dirty="0" smtClean="0">
                <a:effectLst/>
              </a:rPr>
              <a:t>   </a:t>
            </a:r>
            <a:r>
              <a:rPr lang="en-US" sz="2800" u="sng" dirty="0" smtClean="0">
                <a:effectLst/>
              </a:rPr>
              <a:t>  value      </a:t>
            </a:r>
            <a:r>
              <a:rPr lang="en-US" sz="2800" dirty="0" smtClean="0">
                <a:effectLst/>
              </a:rPr>
              <a:t>  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 </a:t>
            </a:r>
            <a:r>
              <a:rPr lang="en-US" sz="2800" u="sng" dirty="0" smtClean="0">
                <a:effectLst/>
              </a:rPr>
              <a:t> </a:t>
            </a:r>
            <a:r>
              <a:rPr lang="en-US" sz="2800" u="sng" dirty="0" err="1" smtClean="0">
                <a:effectLst/>
              </a:rPr>
              <a:t>value</a:t>
            </a:r>
            <a:r>
              <a:rPr lang="en-US" sz="2800" u="sng" dirty="0" smtClean="0">
                <a:effectLst/>
              </a:rPr>
              <a:t>     </a:t>
            </a:r>
            <a:r>
              <a:rPr lang="en-US" sz="2800" dirty="0" smtClean="0">
                <a:effectLst/>
              </a:rPr>
              <a:t>      </a:t>
            </a:r>
            <a:r>
              <a:rPr lang="en-US" sz="2800" u="sng" dirty="0" smtClean="0">
                <a:effectLst/>
              </a:rPr>
              <a:t> Deviation           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	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effectLst/>
              </a:rPr>
              <a:t>	    </a:t>
            </a:r>
            <a:r>
              <a:rPr lang="en-US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 err="1" smtClean="0">
                <a:effectLst/>
              </a:rPr>
              <a:t>+a</a:t>
            </a:r>
            <a:r>
              <a:rPr lang="en-US" dirty="0" smtClean="0">
                <a:effectLst/>
              </a:rPr>
              <a:t>	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2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=2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 smtClean="0">
                <a:effectLst/>
                <a:sym typeface="Symbol"/>
              </a:rPr>
              <a:t>          -2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effectLst/>
                <a:cs typeface="Times New Roman" pitchFamily="18" charset="0"/>
                <a:sym typeface="Symbol"/>
              </a:rPr>
              <a:t>d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2pq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effectLst/>
              </a:rPr>
              <a:t>	       </a:t>
            </a:r>
            <a:r>
              <a:rPr lang="en-US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 err="1" smtClean="0">
                <a:effectLst/>
              </a:rPr>
              <a:t>+d</a:t>
            </a:r>
            <a:r>
              <a:rPr lang="en-US" dirty="0">
                <a:effectLst/>
              </a:rPr>
              <a:t>	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1</a:t>
            </a:r>
            <a:r>
              <a:rPr lang="en-US" dirty="0" smtClean="0">
                <a:effectLst/>
                <a:sym typeface="Symbol"/>
              </a:rPr>
              <a:t>+</a:t>
            </a:r>
            <a:r>
              <a:rPr lang="en-US" baseline="-25000" dirty="0" smtClean="0">
                <a:effectLst/>
                <a:sym typeface="Symbol"/>
              </a:rPr>
              <a:t>2 </a:t>
            </a:r>
            <a:r>
              <a:rPr lang="en-US" dirty="0" smtClean="0">
                <a:effectLst/>
                <a:sym typeface="Symbol"/>
              </a:rPr>
              <a:t>=(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effectLst/>
                <a:sym typeface="Symbol"/>
              </a:rPr>
              <a:t>      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pq</a:t>
            </a:r>
            <a:r>
              <a:rPr lang="en-US" dirty="0" smtClean="0">
                <a:effectLst/>
                <a:cs typeface="Times New Roman" pitchFamily="18" charset="0"/>
                <a:sym typeface="Symbol"/>
              </a:rPr>
              <a:t>d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aseline="-25000" dirty="0" smtClean="0">
                <a:effectLst/>
              </a:rPr>
              <a:t>	      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 smtClean="0">
                <a:effectLst/>
              </a:rPr>
              <a:t>-a</a:t>
            </a:r>
            <a:r>
              <a:rPr lang="en-US" dirty="0">
                <a:effectLst/>
              </a:rPr>
              <a:t>	 </a:t>
            </a:r>
            <a:r>
              <a:rPr lang="en-US" dirty="0" smtClean="0">
                <a:effectLst/>
              </a:rPr>
              <a:t>  2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2</a:t>
            </a:r>
            <a:r>
              <a:rPr lang="en-US" dirty="0" smtClean="0">
                <a:effectLst/>
                <a:sym typeface="Symbol"/>
              </a:rPr>
              <a:t>=-2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dirty="0" smtClean="0">
                <a:effectLst/>
              </a:rPr>
              <a:t>         -</a:t>
            </a:r>
            <a:r>
              <a:rPr lang="en-US" dirty="0" smtClean="0">
                <a:effectLst/>
                <a:sym typeface="Symbol"/>
              </a:rPr>
              <a:t>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effectLst/>
                <a:cs typeface="Times New Roman" pitchFamily="18" charset="0"/>
                <a:sym typeface="Symbol"/>
              </a:rPr>
              <a:t>d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	</a:t>
            </a:r>
            <a:r>
              <a:rPr lang="en-US" u="sng" dirty="0" smtClean="0">
                <a:effectLst/>
              </a:rPr>
              <a:t>Conceptual definition of breeding value</a:t>
            </a:r>
            <a:r>
              <a:rPr lang="en-US" dirty="0" smtClean="0">
                <a:effectLst/>
              </a:rPr>
              <a:t>        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Breeding value=sum of average effects of the component alleles so that the breeding value of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       </a:t>
            </a:r>
            <a:r>
              <a:rPr lang="en-US" dirty="0" err="1" smtClean="0">
                <a:effectLst/>
              </a:rPr>
              <a:t>A</a:t>
            </a:r>
            <a:r>
              <a:rPr lang="en-US" baseline="-25000" dirty="0" err="1" smtClean="0">
                <a:effectLst/>
              </a:rPr>
              <a:t>i</a:t>
            </a:r>
            <a:r>
              <a:rPr lang="en-US" dirty="0" err="1" smtClean="0">
                <a:effectLst/>
              </a:rPr>
              <a:t>A</a:t>
            </a:r>
            <a:r>
              <a:rPr lang="en-US" baseline="-25000" dirty="0" err="1" smtClean="0">
                <a:effectLst/>
              </a:rPr>
              <a:t>j</a:t>
            </a:r>
            <a:r>
              <a:rPr lang="en-US" dirty="0" err="1" smtClean="0">
                <a:effectLst/>
              </a:rPr>
              <a:t>B</a:t>
            </a:r>
            <a:r>
              <a:rPr lang="en-US" baseline="-25000" dirty="0" err="1" smtClean="0">
                <a:effectLst/>
              </a:rPr>
              <a:t>k</a:t>
            </a:r>
            <a:r>
              <a:rPr lang="en-US" dirty="0" err="1" smtClean="0">
                <a:effectLst/>
              </a:rPr>
              <a:t>B</a:t>
            </a:r>
            <a:r>
              <a:rPr lang="en-US" baseline="-25000" dirty="0" err="1" smtClean="0">
                <a:effectLst/>
              </a:rPr>
              <a:t>t</a:t>
            </a:r>
            <a:r>
              <a:rPr lang="en-US" dirty="0" smtClean="0">
                <a:effectLst/>
              </a:rPr>
              <a:t> =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err="1">
                <a:effectLst/>
                <a:sym typeface="Symbol"/>
              </a:rPr>
              <a:t>i</a:t>
            </a:r>
            <a:r>
              <a:rPr lang="en-US" dirty="0" smtClean="0">
                <a:effectLst/>
                <a:sym typeface="Symbol"/>
              </a:rPr>
              <a:t>+ </a:t>
            </a:r>
            <a:r>
              <a:rPr lang="en-US" baseline="-25000" dirty="0">
                <a:effectLst/>
                <a:sym typeface="Symbol"/>
              </a:rPr>
              <a:t>j</a:t>
            </a:r>
            <a:r>
              <a:rPr lang="en-US" dirty="0" smtClean="0">
                <a:effectLst/>
                <a:sym typeface="Symbol"/>
              </a:rPr>
              <a:t> </a:t>
            </a:r>
            <a:r>
              <a:rPr lang="en-US" dirty="0">
                <a:effectLst/>
                <a:sym typeface="Symbol"/>
              </a:rPr>
              <a:t>+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>
                <a:effectLst/>
                <a:sym typeface="Symbol"/>
              </a:rPr>
              <a:t>k</a:t>
            </a:r>
            <a:r>
              <a:rPr lang="en-US" dirty="0" smtClean="0">
                <a:effectLst/>
                <a:sym typeface="Symbol"/>
              </a:rPr>
              <a:t> </a:t>
            </a:r>
            <a:r>
              <a:rPr lang="en-US" dirty="0">
                <a:effectLst/>
                <a:sym typeface="Symbol"/>
              </a:rPr>
              <a:t>+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smtClean="0">
                <a:effectLst/>
                <a:sym typeface="Symbol"/>
              </a:rPr>
              <a:t>t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  <p:cxnSp>
        <p:nvCxnSpPr>
          <p:cNvPr id="5" name="Straight Connector 4"/>
          <p:cNvCxnSpPr>
            <a:stCxn id="3" idx="1"/>
            <a:endCxn id="3" idx="3"/>
          </p:cNvCxnSpPr>
          <p:nvPr/>
        </p:nvCxnSpPr>
        <p:spPr bwMode="auto">
          <a:xfrm>
            <a:off x="0" y="4039319"/>
            <a:ext cx="9143999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94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effectLst/>
              </a:rPr>
              <a:t>Operational</a:t>
            </a:r>
            <a:r>
              <a:rPr lang="en-US" sz="3200" b="1" dirty="0" smtClean="0">
                <a:effectLst/>
              </a:rPr>
              <a:t> and </a:t>
            </a:r>
            <a:r>
              <a:rPr lang="en-US" sz="3200" b="1" dirty="0" smtClean="0">
                <a:solidFill>
                  <a:srgbClr val="C00000"/>
                </a:solidFill>
                <a:effectLst/>
              </a:rPr>
              <a:t>conceptual</a:t>
            </a:r>
            <a:r>
              <a:rPr lang="en-US" sz="3200" b="1" dirty="0" smtClean="0">
                <a:effectLst/>
              </a:rPr>
              <a:t> definition of breeding values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9098"/>
            <a:ext cx="8229600" cy="5628736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  <a:effectLst/>
              </a:rPr>
              <a:t>Operational </a:t>
            </a:r>
            <a:r>
              <a:rPr lang="en-US" sz="2800" u="sng" dirty="0" smtClean="0">
                <a:effectLst/>
              </a:rPr>
              <a:t>definition of breeding value</a:t>
            </a:r>
            <a:endParaRPr lang="en-US" sz="2800" dirty="0" smtClean="0">
              <a:effectLst/>
            </a:endParaRPr>
          </a:p>
          <a:p>
            <a:pPr marL="0" indent="0">
              <a:buNone/>
            </a:pPr>
            <a:r>
              <a:rPr lang="en-US" sz="2800" dirty="0" smtClean="0">
                <a:effectLst/>
              </a:rPr>
              <a:t>Estimate from progeny performance. An individual is mated to a number of individuals chosen at random from the same population, then the breeding value of that individual is 2 times the deviation of its progeny from the population mean.</a:t>
            </a:r>
          </a:p>
          <a:p>
            <a:pPr marL="0" indent="0">
              <a:buNone/>
            </a:pPr>
            <a:endParaRPr lang="en-US" u="sng" dirty="0">
              <a:effectLst/>
            </a:endParaRPr>
          </a:p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  <a:effectLst/>
              </a:rPr>
              <a:t>Conceptual </a:t>
            </a:r>
            <a:r>
              <a:rPr lang="en-US" sz="2800" u="sng" dirty="0">
                <a:effectLst/>
              </a:rPr>
              <a:t>definition of breeding value</a:t>
            </a:r>
            <a:r>
              <a:rPr lang="en-US" sz="2800" dirty="0">
                <a:effectLst/>
              </a:rPr>
              <a:t>         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Breeding value=sum of average effects of the component alleles so that the breeding value </a:t>
            </a:r>
            <a:r>
              <a:rPr lang="en-US" sz="2800" dirty="0" smtClean="0">
                <a:effectLst/>
              </a:rPr>
              <a:t>of 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i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j</a:t>
            </a:r>
            <a:r>
              <a:rPr lang="en-US" sz="2800" dirty="0" err="1" smtClean="0">
                <a:effectLst/>
              </a:rPr>
              <a:t>B</a:t>
            </a:r>
            <a:r>
              <a:rPr lang="en-US" sz="2800" baseline="-25000" dirty="0" err="1" smtClean="0">
                <a:effectLst/>
              </a:rPr>
              <a:t>k</a:t>
            </a:r>
            <a:r>
              <a:rPr lang="en-US" sz="2800" dirty="0" err="1" smtClean="0">
                <a:effectLst/>
              </a:rPr>
              <a:t>B</a:t>
            </a:r>
            <a:r>
              <a:rPr lang="en-US" sz="2800" baseline="-25000" dirty="0" err="1" smtClean="0">
                <a:effectLst/>
              </a:rPr>
              <a:t>t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= </a:t>
            </a:r>
            <a:r>
              <a:rPr lang="en-US" sz="2800" dirty="0">
                <a:effectLst/>
                <a:sym typeface="Symbol"/>
              </a:rPr>
              <a:t></a:t>
            </a:r>
            <a:r>
              <a:rPr lang="en-US" sz="2800" baseline="-25000" dirty="0" err="1">
                <a:effectLst/>
                <a:sym typeface="Symbol"/>
              </a:rPr>
              <a:t>i</a:t>
            </a:r>
            <a:r>
              <a:rPr lang="en-US" sz="2800" dirty="0">
                <a:effectLst/>
                <a:sym typeface="Symbol"/>
              </a:rPr>
              <a:t>+ </a:t>
            </a:r>
            <a:r>
              <a:rPr lang="en-US" sz="2800" baseline="-25000" dirty="0">
                <a:effectLst/>
                <a:sym typeface="Symbol"/>
              </a:rPr>
              <a:t>j</a:t>
            </a:r>
            <a:r>
              <a:rPr lang="en-US" sz="2800" dirty="0">
                <a:effectLst/>
                <a:sym typeface="Symbol"/>
              </a:rPr>
              <a:t> + </a:t>
            </a:r>
            <a:r>
              <a:rPr lang="en-US" sz="2800" baseline="-25000" dirty="0">
                <a:effectLst/>
                <a:sym typeface="Symbol"/>
              </a:rPr>
              <a:t>k</a:t>
            </a:r>
            <a:r>
              <a:rPr lang="en-US" sz="2800" dirty="0">
                <a:effectLst/>
                <a:sym typeface="Symbol"/>
              </a:rPr>
              <a:t> + </a:t>
            </a:r>
            <a:r>
              <a:rPr lang="en-US" sz="2800" baseline="-25000" dirty="0">
                <a:effectLst/>
                <a:sym typeface="Symbol"/>
              </a:rPr>
              <a:t>t</a:t>
            </a:r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208800"/>
            <a:ext cx="8229600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effectLst/>
              </a:rPr>
              <a:t>One-locus model</a:t>
            </a:r>
            <a:endParaRPr lang="en-US" sz="3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77" y="1048110"/>
            <a:ext cx="8229600" cy="3127075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Genotypic value of 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i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j</a:t>
            </a:r>
            <a:r>
              <a:rPr lang="en-US" sz="2800" dirty="0" smtClean="0">
                <a:effectLst/>
              </a:rPr>
              <a:t> is </a:t>
            </a:r>
          </a:p>
          <a:p>
            <a:pPr marL="0" indent="0">
              <a:buNone/>
            </a:pPr>
            <a:r>
              <a:rPr lang="en-US" sz="2800" dirty="0" smtClean="0">
                <a:effectLst/>
              </a:rPr>
              <a:t>                    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smtClean="0">
                <a:effectLst/>
              </a:rPr>
              <a:t>= µ + 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endParaRPr lang="en-US" baseline="-25000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               = </a:t>
            </a:r>
            <a:r>
              <a:rPr lang="en-US" dirty="0">
                <a:effectLst/>
              </a:rPr>
              <a:t>µ +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err="1" smtClean="0">
                <a:effectLst/>
                <a:sym typeface="Symbol"/>
              </a:rPr>
              <a:t>i</a:t>
            </a:r>
            <a:r>
              <a:rPr lang="en-US" dirty="0" smtClean="0">
                <a:effectLst/>
                <a:sym typeface="Symbol"/>
              </a:rPr>
              <a:t> + </a:t>
            </a:r>
            <a:r>
              <a:rPr lang="en-US" baseline="-25000" dirty="0" smtClean="0">
                <a:effectLst/>
                <a:sym typeface="Symbol"/>
              </a:rPr>
              <a:t>j </a:t>
            </a:r>
            <a:r>
              <a:rPr lang="en-US" dirty="0" smtClean="0">
                <a:effectLst/>
              </a:rPr>
              <a:t>+</a:t>
            </a:r>
            <a:r>
              <a:rPr lang="en-US" dirty="0" smtClean="0">
                <a:effectLst/>
                <a:sym typeface="Symbol"/>
              </a:rPr>
              <a:t></a:t>
            </a:r>
            <a:r>
              <a:rPr lang="en-US" baseline="-25000" dirty="0" err="1" smtClean="0">
                <a:effectLst/>
                <a:sym typeface="Symbol"/>
              </a:rPr>
              <a:t>ij</a:t>
            </a:r>
            <a:endParaRPr lang="en-US" baseline="-25000" dirty="0" smtClean="0">
              <a:effectLst/>
              <a:sym typeface="Symbol"/>
            </a:endParaRPr>
          </a:p>
          <a:p>
            <a:pPr marL="0" indent="0">
              <a:buNone/>
            </a:pPr>
            <a:r>
              <a:rPr lang="en-US" sz="2800" dirty="0" smtClean="0">
                <a:effectLst/>
                <a:sym typeface="Symbol"/>
              </a:rPr>
              <a:t>then the genotypic value expressed as deviation from the population mean is 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</a:t>
            </a:r>
            <a:r>
              <a:rPr lang="en-US" sz="2800" dirty="0" smtClean="0">
                <a:effectLst/>
              </a:rPr>
              <a:t>		</a:t>
            </a:r>
            <a:r>
              <a:rPr lang="en-US" dirty="0" err="1" smtClean="0">
                <a:effectLst/>
              </a:rPr>
              <a:t>g</a:t>
            </a:r>
            <a:r>
              <a:rPr lang="en-US" baseline="-25000" dirty="0" err="1" smtClean="0">
                <a:effectLst/>
              </a:rPr>
              <a:t>ij</a:t>
            </a:r>
            <a:r>
              <a:rPr lang="en-US" dirty="0" smtClean="0">
                <a:effectLst/>
              </a:rPr>
              <a:t>= </a:t>
            </a:r>
            <a:r>
              <a:rPr lang="en-US" dirty="0" smtClean="0">
                <a:effectLst/>
                <a:sym typeface="Symbol"/>
              </a:rPr>
              <a:t></a:t>
            </a:r>
            <a:r>
              <a:rPr lang="en-US" baseline="-25000" dirty="0" err="1">
                <a:effectLst/>
                <a:sym typeface="Symbol"/>
              </a:rPr>
              <a:t>i</a:t>
            </a:r>
            <a:r>
              <a:rPr lang="en-US" dirty="0">
                <a:effectLst/>
                <a:sym typeface="Symbol"/>
              </a:rPr>
              <a:t> + </a:t>
            </a:r>
            <a:r>
              <a:rPr lang="en-US" baseline="-25000" dirty="0">
                <a:effectLst/>
                <a:sym typeface="Symbol"/>
              </a:rPr>
              <a:t>j </a:t>
            </a:r>
            <a:r>
              <a:rPr lang="en-US" dirty="0">
                <a:effectLst/>
              </a:rPr>
              <a:t>+</a:t>
            </a:r>
            <a:r>
              <a:rPr lang="en-US" dirty="0">
                <a:effectLst/>
                <a:sym typeface="Symbol"/>
              </a:rPr>
              <a:t></a:t>
            </a:r>
            <a:r>
              <a:rPr lang="en-US" baseline="-25000" dirty="0" err="1">
                <a:effectLst/>
                <a:sym typeface="Symbol"/>
              </a:rPr>
              <a:t>ij</a:t>
            </a:r>
            <a:endParaRPr lang="en-US" baseline="-25000" dirty="0">
              <a:effectLst/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04181" y="4847556"/>
            <a:ext cx="680336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3200" b="1" dirty="0" smtClean="0">
                <a:solidFill>
                  <a:srgbClr val="C00000"/>
                </a:solidFill>
                <a:effectLst/>
              </a:rPr>
              <a:t>Two-locus model</a:t>
            </a:r>
          </a:p>
          <a:p>
            <a:endParaRPr lang="en-US" sz="3200" dirty="0">
              <a:effectLst/>
            </a:endParaRPr>
          </a:p>
          <a:p>
            <a:endParaRPr lang="en-US" sz="3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2641" y="5494901"/>
            <a:ext cx="7901795" cy="2226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G</a:t>
            </a:r>
            <a:r>
              <a:rPr lang="en-US" sz="3200" baseline="-25000" dirty="0" err="1" smtClean="0"/>
              <a:t>ijkl</a:t>
            </a:r>
            <a:r>
              <a:rPr lang="en-US" sz="3200" dirty="0" smtClean="0"/>
              <a:t>= µ </a:t>
            </a:r>
            <a:r>
              <a:rPr lang="en-US" sz="3200" dirty="0"/>
              <a:t>+ </a:t>
            </a:r>
            <a:r>
              <a:rPr lang="en-US" sz="3200" dirty="0" smtClean="0"/>
              <a:t>(</a:t>
            </a:r>
            <a:r>
              <a:rPr lang="en-US" sz="3200" dirty="0" smtClean="0">
                <a:sym typeface="Symbol"/>
              </a:rPr>
              <a:t></a:t>
            </a:r>
            <a:r>
              <a:rPr lang="en-US" sz="3200" baseline="-25000" dirty="0" err="1">
                <a:sym typeface="Symbol"/>
              </a:rPr>
              <a:t>i</a:t>
            </a:r>
            <a:r>
              <a:rPr lang="en-US" sz="3200" dirty="0">
                <a:sym typeface="Symbol"/>
              </a:rPr>
              <a:t> + </a:t>
            </a:r>
            <a:r>
              <a:rPr lang="en-US" sz="3200" baseline="-25000" dirty="0">
                <a:sym typeface="Symbol"/>
              </a:rPr>
              <a:t>j </a:t>
            </a:r>
            <a:r>
              <a:rPr lang="en-US" sz="3200" dirty="0"/>
              <a:t>+</a:t>
            </a:r>
            <a:r>
              <a:rPr lang="en-US" sz="3200" dirty="0">
                <a:sym typeface="Symbol"/>
              </a:rPr>
              <a:t></a:t>
            </a:r>
            <a:r>
              <a:rPr lang="en-US" sz="3200" baseline="-25000" dirty="0" err="1" smtClean="0">
                <a:sym typeface="Symbol"/>
              </a:rPr>
              <a:t>ij</a:t>
            </a:r>
            <a:r>
              <a:rPr lang="en-US" sz="3200" dirty="0" smtClean="0">
                <a:sym typeface="Symbol"/>
              </a:rPr>
              <a:t>) + </a:t>
            </a:r>
            <a:r>
              <a:rPr lang="en-US" sz="3200" dirty="0" smtClean="0"/>
              <a:t>(</a:t>
            </a:r>
            <a:r>
              <a:rPr lang="en-US" sz="3200" dirty="0" smtClean="0">
                <a:sym typeface="Symbol"/>
              </a:rPr>
              <a:t></a:t>
            </a:r>
            <a:r>
              <a:rPr lang="en-US" sz="3200" baseline="-25000" dirty="0" smtClean="0">
                <a:sym typeface="Symbol"/>
              </a:rPr>
              <a:t>k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3200" dirty="0">
                <a:sym typeface="Symbol"/>
              </a:rPr>
              <a:t>+ </a:t>
            </a:r>
            <a:r>
              <a:rPr lang="en-US" sz="3200" dirty="0" smtClean="0">
                <a:sym typeface="Symbol"/>
              </a:rPr>
              <a:t></a:t>
            </a:r>
            <a:r>
              <a:rPr lang="en-US" sz="3200" baseline="-25000" dirty="0" smtClean="0">
                <a:sym typeface="Symbol"/>
              </a:rPr>
              <a:t>l </a:t>
            </a:r>
            <a:r>
              <a:rPr lang="en-US" sz="3200" dirty="0"/>
              <a:t>+</a:t>
            </a:r>
            <a:r>
              <a:rPr lang="en-US" sz="3200" dirty="0" smtClean="0">
                <a:sym typeface="Symbol"/>
              </a:rPr>
              <a:t></a:t>
            </a:r>
            <a:r>
              <a:rPr lang="en-US" sz="3200" baseline="-25000" dirty="0" smtClean="0">
                <a:sym typeface="Symbol"/>
              </a:rPr>
              <a:t>kl</a:t>
            </a:r>
            <a:r>
              <a:rPr lang="en-US" sz="3200" dirty="0" smtClean="0">
                <a:sym typeface="Symbol"/>
              </a:rPr>
              <a:t>)+</a:t>
            </a:r>
            <a:r>
              <a:rPr lang="en-US" sz="3200" dirty="0" err="1" smtClean="0">
                <a:sym typeface="Symbol"/>
              </a:rPr>
              <a:t>I</a:t>
            </a:r>
            <a:r>
              <a:rPr lang="en-US" sz="3200" baseline="-25000" dirty="0" err="1" smtClean="0">
                <a:sym typeface="Symbol"/>
              </a:rPr>
              <a:t>ijkl</a:t>
            </a:r>
            <a:endParaRPr lang="en-US" sz="3200" baseline="-25000" dirty="0">
              <a:sym typeface="Symbol"/>
            </a:endParaRPr>
          </a:p>
          <a:p>
            <a:r>
              <a:rPr lang="en-US" sz="3200" dirty="0" smtClean="0">
                <a:sym typeface="Symbol"/>
              </a:rPr>
              <a:t>      =</a:t>
            </a:r>
            <a:r>
              <a:rPr lang="en-US" sz="3200" dirty="0"/>
              <a:t> µ + </a:t>
            </a:r>
            <a:r>
              <a:rPr lang="en-US" sz="3200" dirty="0" err="1" smtClean="0"/>
              <a:t>g</a:t>
            </a:r>
            <a:r>
              <a:rPr lang="en-US" sz="3200" baseline="-25000" dirty="0" err="1" smtClean="0"/>
              <a:t>ij</a:t>
            </a:r>
            <a:r>
              <a:rPr lang="en-US" sz="3200" dirty="0"/>
              <a:t>+ </a:t>
            </a:r>
            <a:r>
              <a:rPr lang="en-US" sz="3200" dirty="0" err="1" smtClean="0"/>
              <a:t>g</a:t>
            </a:r>
            <a:r>
              <a:rPr lang="en-US" sz="3200" baseline="-25000" dirty="0" err="1" smtClean="0"/>
              <a:t>kl</a:t>
            </a:r>
            <a:r>
              <a:rPr lang="en-US" sz="3200" dirty="0" err="1" smtClean="0"/>
              <a:t>+</a:t>
            </a:r>
            <a:r>
              <a:rPr lang="en-US" sz="3200" dirty="0" err="1">
                <a:sym typeface="Symbol"/>
              </a:rPr>
              <a:t>I</a:t>
            </a:r>
            <a:r>
              <a:rPr lang="en-US" sz="3200" baseline="-25000" dirty="0" err="1">
                <a:sym typeface="Symbol"/>
              </a:rPr>
              <a:t>ijkl</a:t>
            </a:r>
            <a:endParaRPr lang="en-US" sz="3200" baseline="-25000" dirty="0">
              <a:sym typeface="Symbol"/>
            </a:endParaRPr>
          </a:p>
          <a:p>
            <a:endParaRPr lang="en-US" sz="3200" baseline="-25000" dirty="0"/>
          </a:p>
          <a:p>
            <a:endParaRPr lang="en-US" sz="3200" baseline="-25000" dirty="0"/>
          </a:p>
          <a:p>
            <a:pPr marL="0" indent="0">
              <a:buNone/>
            </a:pPr>
            <a:endParaRPr lang="en-US" sz="3200" dirty="0">
              <a:sym typeface="Symbo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4836" y="4845941"/>
            <a:ext cx="8229600" cy="571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sz="2800" dirty="0" smtClean="0">
                <a:effectLst/>
              </a:rPr>
              <a:t>Genotypic value of 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i</a:t>
            </a:r>
            <a:r>
              <a:rPr lang="en-US" sz="2800" dirty="0" err="1" smtClean="0">
                <a:effectLst/>
              </a:rPr>
              <a:t>A</a:t>
            </a:r>
            <a:r>
              <a:rPr lang="en-US" sz="2800" baseline="-25000" dirty="0" err="1" smtClean="0">
                <a:effectLst/>
              </a:rPr>
              <a:t>j</a:t>
            </a:r>
            <a:r>
              <a:rPr lang="en-US" sz="2800" dirty="0" err="1" smtClean="0">
                <a:effectLst/>
              </a:rPr>
              <a:t>B</a:t>
            </a:r>
            <a:r>
              <a:rPr lang="en-US" sz="2800" baseline="-25000" dirty="0" err="1" smtClean="0">
                <a:effectLst/>
              </a:rPr>
              <a:t>k</a:t>
            </a:r>
            <a:r>
              <a:rPr lang="en-US" sz="2800" dirty="0" err="1" smtClean="0">
                <a:effectLst/>
              </a:rPr>
              <a:t>B</a:t>
            </a:r>
            <a:r>
              <a:rPr lang="en-US" sz="2800" baseline="-25000" dirty="0" err="1" smtClean="0">
                <a:effectLst/>
              </a:rPr>
              <a:t>l</a:t>
            </a:r>
            <a:r>
              <a:rPr lang="en-US" sz="2800" dirty="0" smtClean="0">
                <a:effectLst/>
              </a:rPr>
              <a:t> </a:t>
            </a:r>
            <a:endParaRPr lang="en-US" baseline="-25000" dirty="0" smtClean="0">
              <a:effectLst/>
              <a:sym typeface="Symbol"/>
            </a:endParaRP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>
                <a:effectLst/>
              </a:rPr>
              <a:t>SUMMARY OF AVERAGE EFFECT OF ALLELE SUBSTITUTION </a:t>
            </a:r>
          </a:p>
        </p:txBody>
      </p:sp>
    </p:spTree>
    <p:extLst>
      <p:ext uri="{BB962C8B-B14F-4D97-AF65-F5344CB8AC3E}">
        <p14:creationId xmlns:p14="http://schemas.microsoft.com/office/powerpoint/2010/main" val="34706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80950" y="43276"/>
            <a:ext cx="7772400" cy="534793"/>
          </a:xfrm>
          <a:prstGeom prst="rect">
            <a:avLst/>
          </a:prstGeom>
          <a:noFill/>
          <a:ln>
            <a:solidFill>
              <a:srgbClr val="800000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3200" kern="0" smtClean="0">
                <a:solidFill>
                  <a:srgbClr val="800000"/>
                </a:solidFill>
              </a:rPr>
              <a:t>Genetic Values (Single Locus)</a:t>
            </a:r>
            <a:endParaRPr lang="en-US" sz="3200" kern="0" dirty="0">
              <a:solidFill>
                <a:srgbClr val="8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2636" y="1765738"/>
            <a:ext cx="63089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40469" y="1502979"/>
            <a:ext cx="0" cy="4939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2262" y="1986456"/>
            <a:ext cx="51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-a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1037" y="934516"/>
            <a:ext cx="1063513" cy="70788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---</a:t>
            </a:r>
            <a:r>
              <a:rPr lang="en-US" dirty="0" smtClean="0">
                <a:solidFill>
                  <a:srgbClr val="C00000"/>
                </a:solidFill>
              </a:rPr>
              <a:t>A2</a:t>
            </a:r>
            <a:r>
              <a:rPr lang="en-US" dirty="0" smtClean="0"/>
              <a:t>---</a:t>
            </a:r>
          </a:p>
          <a:p>
            <a:r>
              <a:rPr lang="en-US" dirty="0" smtClean="0"/>
              <a:t>---</a:t>
            </a:r>
            <a:r>
              <a:rPr lang="en-US" dirty="0" smtClean="0">
                <a:solidFill>
                  <a:srgbClr val="C00000"/>
                </a:solidFill>
              </a:rPr>
              <a:t>A2</a:t>
            </a:r>
            <a:r>
              <a:rPr lang="en-US" dirty="0" smtClean="0"/>
              <a:t>---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22636" y="1576549"/>
            <a:ext cx="0" cy="420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86397" y="967174"/>
            <a:ext cx="1071789" cy="70788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---</a:t>
            </a:r>
            <a:r>
              <a:rPr lang="en-US" dirty="0" smtClean="0">
                <a:solidFill>
                  <a:schemeClr val="tx2"/>
                </a:solidFill>
              </a:rPr>
              <a:t>A1</a:t>
            </a:r>
            <a:r>
              <a:rPr lang="en-US" dirty="0" smtClean="0"/>
              <a:t>---</a:t>
            </a:r>
          </a:p>
          <a:p>
            <a:r>
              <a:rPr lang="en-US" dirty="0" smtClean="0"/>
              <a:t>---</a:t>
            </a:r>
            <a:r>
              <a:rPr lang="en-US" dirty="0" smtClean="0">
                <a:solidFill>
                  <a:schemeClr val="tx2"/>
                </a:solidFill>
              </a:rPr>
              <a:t>A1</a:t>
            </a:r>
            <a:r>
              <a:rPr lang="en-US" dirty="0" smtClean="0"/>
              <a:t>---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31572" y="1555529"/>
            <a:ext cx="0" cy="420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89678" y="1944416"/>
            <a:ext cx="51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72649" y="976860"/>
            <a:ext cx="999305" cy="70788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---</a:t>
            </a:r>
            <a:r>
              <a:rPr lang="en-US" dirty="0" smtClean="0">
                <a:solidFill>
                  <a:schemeClr val="tx2"/>
                </a:solidFill>
              </a:rPr>
              <a:t>A1</a:t>
            </a:r>
            <a:r>
              <a:rPr lang="en-US" dirty="0" smtClean="0"/>
              <a:t>---</a:t>
            </a:r>
          </a:p>
          <a:p>
            <a:r>
              <a:rPr lang="en-US" dirty="0" smtClean="0"/>
              <a:t>---</a:t>
            </a:r>
            <a:r>
              <a:rPr lang="en-US" dirty="0" smtClean="0">
                <a:solidFill>
                  <a:srgbClr val="C00000"/>
                </a:solidFill>
              </a:rPr>
              <a:t>A2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0617" y="1996966"/>
            <a:ext cx="51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50981" y="1576549"/>
            <a:ext cx="0" cy="420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28031"/>
              </p:ext>
            </p:extLst>
          </p:nvPr>
        </p:nvGraphicFramePr>
        <p:xfrm>
          <a:off x="224810" y="3415862"/>
          <a:ext cx="5541478" cy="2118360"/>
        </p:xfrm>
        <a:graphic>
          <a:graphicData uri="http://schemas.openxmlformats.org/drawingml/2006/table">
            <a:tbl>
              <a:tblPr/>
              <a:tblGrid>
                <a:gridCol w="1058849"/>
                <a:gridCol w="1369445"/>
                <a:gridCol w="1126728"/>
                <a:gridCol w="1986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Genotype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Freq 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Value 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Freq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×Value 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A1A1 </a:t>
                      </a:r>
                      <a:r>
                        <a:rPr lang="en-US" sz="1800" kern="1200" dirty="0" smtClean="0">
                          <a:solidFill>
                            <a:srgbClr val="1F497D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1F497D"/>
                          </a:solidFill>
                          <a:latin typeface="Calibri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en-US" sz="2000" b="1" kern="1200" baseline="30000" dirty="0" smtClean="0">
                          <a:solidFill>
                            <a:srgbClr val="1F497D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200" b="1" baseline="30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a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en-US" sz="2000" b="1" kern="1200" baseline="300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20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a</a:t>
                      </a:r>
                      <a:endParaRPr lang="en-US" sz="1200" b="1" baseline="30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A1</a:t>
                      </a:r>
                      <a:r>
                        <a:rPr lang="en-US" sz="1800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A2</a:t>
                      </a:r>
                      <a:r>
                        <a:rPr lang="en-US" sz="1800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1F497D"/>
                          </a:solidFill>
                          <a:latin typeface="Calibri"/>
                          <a:ea typeface="Times New Roman"/>
                          <a:cs typeface="Arial"/>
                        </a:rPr>
                        <a:t>2p</a:t>
                      </a:r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q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d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2p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A2A2</a:t>
                      </a:r>
                      <a:endParaRPr lang="en-US" sz="11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en-US" sz="2000" b="1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</a:t>
                      </a:r>
                      <a:endParaRPr lang="en-US" sz="1200" b="1" baseline="300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-a</a:t>
                      </a:r>
                      <a:endParaRPr lang="en-US" sz="1200" b="1" baseline="300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-q</a:t>
                      </a:r>
                      <a:r>
                        <a:rPr lang="en-US" sz="1600" b="1" kern="1200" baseline="300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16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</a:t>
                      </a:r>
                      <a:endParaRPr lang="en-US" sz="1050" b="1" baseline="300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Sum</a:t>
                      </a: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---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-q</a:t>
                      </a:r>
                      <a:r>
                        <a:rPr lang="en-US" sz="16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)+</a:t>
                      </a:r>
                      <a:r>
                        <a:rPr lang="en-US" sz="1600" b="1" kern="1200" dirty="0" smtClean="0">
                          <a:solidFill>
                            <a:srgbClr val="1F497D"/>
                          </a:solidFill>
                          <a:latin typeface="+mn-lt"/>
                          <a:ea typeface="Times New Roman"/>
                          <a:cs typeface="Arial"/>
                        </a:rPr>
                        <a:t>2p</a:t>
                      </a:r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</a:t>
                      </a:r>
                      <a:endParaRPr lang="en-US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itle 1"/>
          <p:cNvSpPr txBox="1">
            <a:spLocks/>
          </p:cNvSpPr>
          <p:nvPr/>
        </p:nvSpPr>
        <p:spPr>
          <a:xfrm>
            <a:off x="59172" y="2693117"/>
            <a:ext cx="7772400" cy="534793"/>
          </a:xfrm>
          <a:prstGeom prst="rect">
            <a:avLst/>
          </a:prstGeom>
          <a:ln>
            <a:solidFill>
              <a:srgbClr val="800000"/>
            </a:solidFill>
            <a:prstDash val="sysDash"/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Mean (under HWE)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081786"/>
              </p:ext>
            </p:extLst>
          </p:nvPr>
        </p:nvGraphicFramePr>
        <p:xfrm>
          <a:off x="6114831" y="3815255"/>
          <a:ext cx="2677431" cy="1464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6" name="Equation" r:id="rId3" imgW="2158920" imgH="1180800" progId="Equation.3">
                  <p:embed/>
                </p:oleObj>
              </mc:Choice>
              <mc:Fallback>
                <p:oleObj name="Equation" r:id="rId3" imgW="215892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4831" y="3815255"/>
                        <a:ext cx="2677431" cy="14647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925697"/>
              </p:ext>
            </p:extLst>
          </p:nvPr>
        </p:nvGraphicFramePr>
        <p:xfrm>
          <a:off x="740833" y="5895373"/>
          <a:ext cx="3184791" cy="443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7" name="Equation" r:id="rId5" imgW="1460160" imgH="203040" progId="Equation.3">
                  <p:embed/>
                </p:oleObj>
              </mc:Choice>
              <mc:Fallback>
                <p:oleObj name="Equation" r:id="rId5" imgW="1460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833" y="5895373"/>
                        <a:ext cx="3184791" cy="443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24248" y="5696607"/>
            <a:ext cx="3007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Suggestion: </a:t>
            </a:r>
            <a:r>
              <a:rPr lang="en-US" dirty="0" smtClean="0"/>
              <a:t>calculate E[u</a:t>
            </a:r>
            <a:r>
              <a:rPr lang="en-US" baseline="30000" dirty="0" smtClean="0"/>
              <a:t>2</a:t>
            </a:r>
            <a:r>
              <a:rPr lang="en-US" dirty="0" smtClean="0"/>
              <a:t>] and </a:t>
            </a:r>
            <a:r>
              <a:rPr lang="en-US" dirty="0" err="1" smtClean="0"/>
              <a:t>Var</a:t>
            </a:r>
            <a:r>
              <a:rPr lang="en-US" dirty="0" smtClean="0"/>
              <a:t>[u]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438052" y="489714"/>
            <a:ext cx="5082581" cy="562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854" y="181467"/>
            <a:ext cx="8326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Consider regressing genetic values (-</a:t>
            </a:r>
            <a:r>
              <a:rPr lang="en-US" i="1" dirty="0" err="1" smtClean="0"/>
              <a:t>a,d,a</a:t>
            </a:r>
            <a:r>
              <a:rPr lang="en-US" i="1" dirty="0" smtClean="0"/>
              <a:t>) on allele content (0,1,2)</a:t>
            </a:r>
            <a:endParaRPr lang="en-US" i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443525"/>
              </p:ext>
            </p:extLst>
          </p:nvPr>
        </p:nvGraphicFramePr>
        <p:xfrm>
          <a:off x="6058682" y="2086945"/>
          <a:ext cx="2461603" cy="176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0" name="Equation" r:id="rId4" imgW="1536480" imgH="1104840" progId="Equation.3">
                  <p:embed/>
                </p:oleObj>
              </mc:Choice>
              <mc:Fallback>
                <p:oleObj name="Equation" r:id="rId4" imgW="153648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8682" y="2086945"/>
                        <a:ext cx="2461603" cy="17678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06814" y="761006"/>
            <a:ext cx="3237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Regression on allele content:</a:t>
            </a:r>
          </a:p>
          <a:p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625577"/>
              </p:ext>
            </p:extLst>
          </p:nvPr>
        </p:nvGraphicFramePr>
        <p:xfrm>
          <a:off x="6252128" y="1407337"/>
          <a:ext cx="16986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1" name="Equation" r:id="rId6" imgW="774360" imgH="228600" progId="Equation.3">
                  <p:embed/>
                </p:oleObj>
              </mc:Choice>
              <mc:Fallback>
                <p:oleObj name="Equation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2128" y="1407337"/>
                        <a:ext cx="16986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44662" y="3976884"/>
            <a:ext cx="38993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=&gt; </a:t>
            </a:r>
            <a:r>
              <a:rPr lang="el-GR" i="1" dirty="0" smtClean="0">
                <a:solidFill>
                  <a:srgbClr val="800000"/>
                </a:solidFill>
              </a:rPr>
              <a:t>α</a:t>
            </a:r>
            <a:r>
              <a:rPr lang="en-US" i="1" dirty="0" smtClean="0">
                <a:solidFill>
                  <a:srgbClr val="800000"/>
                </a:solidFill>
              </a:rPr>
              <a:t>,</a:t>
            </a:r>
            <a:r>
              <a:rPr lang="en-US" dirty="0" smtClean="0">
                <a:solidFill>
                  <a:srgbClr val="800000"/>
                </a:solidFill>
              </a:rPr>
              <a:t> the additive effect of the gene, also known as the average effect of allele substitution (discuss).</a:t>
            </a:r>
          </a:p>
          <a:p>
            <a:endParaRPr lang="en-US" dirty="0" smtClean="0">
              <a:solidFill>
                <a:srgbClr val="800000"/>
              </a:solidFill>
            </a:endParaRPr>
          </a:p>
          <a:p>
            <a:r>
              <a:rPr lang="en-US" dirty="0" smtClean="0">
                <a:solidFill>
                  <a:srgbClr val="800000"/>
                </a:solidFill>
              </a:rPr>
              <a:t>=&gt; Note that </a:t>
            </a:r>
            <a:r>
              <a:rPr lang="el-GR" i="1" dirty="0" smtClean="0">
                <a:solidFill>
                  <a:srgbClr val="800000"/>
                </a:solidFill>
              </a:rPr>
              <a:t>α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captures part of the variance generated by dominance, and how much depends on allele freq.</a:t>
            </a:r>
          </a:p>
          <a:p>
            <a:endParaRPr lang="el-GR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695" y="-91440"/>
            <a:ext cx="8229600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effectLst/>
              </a:rPr>
              <a:t>One Locus model</a:t>
            </a:r>
            <a:br>
              <a:rPr lang="en-US" sz="3600" b="1" dirty="0" smtClean="0">
                <a:solidFill>
                  <a:srgbClr val="C00000"/>
                </a:solidFill>
                <a:effectLst/>
              </a:rPr>
            </a:br>
            <a:r>
              <a:rPr lang="en-US" sz="3600" b="1" dirty="0" smtClean="0">
                <a:solidFill>
                  <a:srgbClr val="C00000"/>
                </a:solidFill>
                <a:effectLst/>
              </a:rPr>
              <a:t>Additive and Dominance effects</a:t>
            </a:r>
            <a:endParaRPr lang="en-US" sz="36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638"/>
            <a:ext cx="9143999" cy="5637362"/>
          </a:xfrm>
        </p:spPr>
        <p:txBody>
          <a:bodyPr/>
          <a:lstStyle/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GENOTYPE</a:t>
            </a:r>
            <a:r>
              <a:rPr lang="en-US" dirty="0" smtClean="0">
                <a:effectLst/>
              </a:rPr>
              <a:t>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                                   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       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</a:t>
            </a:r>
            <a:endParaRPr lang="en-US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006351" y="2622430"/>
            <a:ext cx="5555412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5446155" y="2517475"/>
            <a:ext cx="0" cy="2099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017851" y="2517475"/>
            <a:ext cx="0" cy="2099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7539487" y="2517475"/>
            <a:ext cx="0" cy="2099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1795212" y="2727385"/>
            <a:ext cx="7970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</a:t>
            </a:r>
          </a:p>
          <a:p>
            <a:r>
              <a:rPr lang="en-US" b="1" dirty="0" smtClean="0"/>
              <a:t>MP-a</a:t>
            </a:r>
          </a:p>
          <a:p>
            <a:endParaRPr lang="en-US" b="1" dirty="0" smtClean="0"/>
          </a:p>
          <a:p>
            <a:r>
              <a:rPr lang="en-US" b="1" dirty="0" smtClean="0"/>
              <a:t>  -a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51408" y="270097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Z+a+d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83458" y="2709813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Z+2a</a:t>
            </a:r>
            <a:endParaRPr lang="en-US" b="1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515638" y="2517475"/>
            <a:ext cx="0" cy="2099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230944" y="3035161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MP</a:t>
            </a:r>
          </a:p>
          <a:p>
            <a:endParaRPr lang="en-US" b="1" dirty="0" smtClean="0"/>
          </a:p>
          <a:p>
            <a:r>
              <a:rPr lang="en-US" b="1" dirty="0" smtClean="0"/>
              <a:t> 0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51408" y="3049647"/>
            <a:ext cx="875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MP+d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    d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140980" y="3012235"/>
            <a:ext cx="8611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MP+a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   a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25798" y="2691442"/>
            <a:ext cx="21098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Genotypic value</a:t>
            </a:r>
          </a:p>
          <a:p>
            <a:r>
              <a:rPr lang="en-US" dirty="0" smtClean="0"/>
              <a:t>Genotypic value</a:t>
            </a:r>
          </a:p>
          <a:p>
            <a:endParaRPr lang="en-US" dirty="0" smtClean="0"/>
          </a:p>
          <a:p>
            <a:r>
              <a:rPr lang="en-US" dirty="0" smtClean="0"/>
              <a:t>Coded genotypic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4059293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MP</a:t>
            </a:r>
            <a:r>
              <a:rPr lang="en-US" dirty="0" smtClean="0"/>
              <a:t>=MID-PARENT=(A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+A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)/2=(Z+Z+2a)/2=</a:t>
            </a:r>
            <a:r>
              <a:rPr lang="en-US" dirty="0" err="1" smtClean="0"/>
              <a:t>Z+a</a:t>
            </a:r>
            <a:endParaRPr lang="en-US" dirty="0" smtClean="0"/>
          </a:p>
          <a:p>
            <a:r>
              <a:rPr lang="en-US" b="1" dirty="0" smtClean="0"/>
              <a:t>a</a:t>
            </a:r>
            <a:r>
              <a:rPr lang="en-US" dirty="0"/>
              <a:t>=[(Z+2a)-Z]/2 half the difference between the genotypic values of the </a:t>
            </a:r>
            <a:r>
              <a:rPr lang="en-US" dirty="0" smtClean="0"/>
              <a:t>two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</a:t>
            </a:r>
            <a:r>
              <a:rPr lang="en-US" dirty="0"/>
              <a:t>homozygous</a:t>
            </a:r>
          </a:p>
          <a:p>
            <a:r>
              <a:rPr lang="en-US" b="1" dirty="0"/>
              <a:t>a</a:t>
            </a:r>
            <a:r>
              <a:rPr lang="en-US" dirty="0"/>
              <a:t>=additive effect of a </a:t>
            </a:r>
            <a:r>
              <a:rPr lang="en-US" dirty="0" smtClean="0"/>
              <a:t>locus</a:t>
            </a:r>
          </a:p>
          <a:p>
            <a:r>
              <a:rPr lang="en-US" b="1" dirty="0"/>
              <a:t>d</a:t>
            </a:r>
            <a:r>
              <a:rPr lang="en-US" dirty="0" smtClean="0"/>
              <a:t>=level of dominance</a:t>
            </a:r>
          </a:p>
          <a:p>
            <a:r>
              <a:rPr lang="en-US" b="1" dirty="0"/>
              <a:t>d</a:t>
            </a:r>
            <a:r>
              <a:rPr lang="en-US" dirty="0" smtClean="0"/>
              <a:t>=</a:t>
            </a:r>
            <a:r>
              <a:rPr lang="en-US" b="1" dirty="0" smtClean="0"/>
              <a:t>a</a:t>
            </a:r>
            <a:r>
              <a:rPr lang="en-US" dirty="0" smtClean="0"/>
              <a:t>                </a:t>
            </a:r>
            <a:r>
              <a:rPr lang="en-US" dirty="0" smtClean="0">
                <a:sym typeface="Wingdings" pitchFamily="2" charset="2"/>
              </a:rPr>
              <a:t> complete dominance</a:t>
            </a:r>
          </a:p>
          <a:p>
            <a:r>
              <a:rPr lang="en-US" b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=0=1/2(</a:t>
            </a:r>
            <a:r>
              <a:rPr lang="en-US" b="1" dirty="0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 No dominance</a:t>
            </a:r>
          </a:p>
          <a:p>
            <a:r>
              <a:rPr lang="en-US" dirty="0" smtClean="0">
                <a:sym typeface="Wingdings" pitchFamily="2" charset="2"/>
              </a:rPr>
              <a:t>0&lt;</a:t>
            </a:r>
            <a:r>
              <a:rPr lang="en-US" b="1" dirty="0" smtClean="0"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&lt;</a:t>
            </a:r>
            <a:r>
              <a:rPr lang="en-US" b="1" dirty="0" smtClean="0">
                <a:sym typeface="Wingdings" pitchFamily="2" charset="2"/>
              </a:rPr>
              <a:t>a             </a:t>
            </a:r>
            <a:r>
              <a:rPr lang="en-US" dirty="0" smtClean="0">
                <a:sym typeface="Wingdings" pitchFamily="2" charset="2"/>
              </a:rPr>
              <a:t>Partial dominance </a:t>
            </a:r>
          </a:p>
          <a:p>
            <a:r>
              <a:rPr lang="en-US" b="1" dirty="0" smtClean="0"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&gt;</a:t>
            </a:r>
            <a:r>
              <a:rPr lang="en-US" b="1" dirty="0" smtClean="0">
                <a:sym typeface="Wingdings" pitchFamily="2" charset="2"/>
              </a:rPr>
              <a:t>a                 </a:t>
            </a:r>
            <a:r>
              <a:rPr lang="en-US" dirty="0" err="1" smtClean="0">
                <a:sym typeface="Wingdings" pitchFamily="2" charset="2"/>
              </a:rPr>
              <a:t>Overdominance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52248" y="2685737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Z+a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11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949" y="43276"/>
            <a:ext cx="8463353" cy="723979"/>
          </a:xfrm>
          <a:ln>
            <a:solidFill>
              <a:srgbClr val="800000"/>
            </a:solidFill>
            <a:prstDash val="sysDash"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200" dirty="0" smtClean="0">
                <a:solidFill>
                  <a:srgbClr val="800000"/>
                </a:solidFill>
              </a:rPr>
              <a:t>Regression of Genetic Values on Allele Content</a:t>
            </a:r>
            <a:endParaRPr lang="en-US" sz="3200" dirty="0">
              <a:solidFill>
                <a:srgbClr val="800000"/>
              </a:solidFill>
            </a:endParaRPr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250939" y="2397680"/>
            <a:ext cx="3474748" cy="384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480949" y="767255"/>
            <a:ext cx="8326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Consider regressing genetic values (-</a:t>
            </a:r>
            <a:r>
              <a:rPr lang="en-US" i="1" dirty="0" err="1" smtClean="0"/>
              <a:t>a,d,a</a:t>
            </a:r>
            <a:r>
              <a:rPr lang="en-US" i="1" dirty="0" smtClean="0"/>
              <a:t>) on allele content (0,1,2)</a:t>
            </a:r>
            <a:endParaRPr lang="en-US" i="1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413907" y="1763548"/>
          <a:ext cx="2256933" cy="445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4" name="Equation" r:id="rId4" imgW="1028520" imgH="203040" progId="Equation.3">
                  <p:embed/>
                </p:oleObj>
              </mc:Choice>
              <mc:Fallback>
                <p:oleObj name="Equation" r:id="rId4" imgW="1028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907" y="1763548"/>
                        <a:ext cx="2256933" cy="445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3249957"/>
            <a:ext cx="190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Average effect of allele substitution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11819" y="1554929"/>
            <a:ext cx="3899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This is also known as the average effect of allele substitution (discuss).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956441" y="2209363"/>
            <a:ext cx="457466" cy="10405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03586" y="4330262"/>
            <a:ext cx="1902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One half of the difference between the two homozygous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2054772" y="2209362"/>
            <a:ext cx="0" cy="2120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606566" y="2209363"/>
            <a:ext cx="1064274" cy="21208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96942" y="4330262"/>
            <a:ext cx="190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Deviation due to dominance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7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695" y="0"/>
            <a:ext cx="8229600" cy="1139825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Population mean – one locus model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638"/>
            <a:ext cx="9143999" cy="5637362"/>
          </a:xfrm>
        </p:spPr>
        <p:txBody>
          <a:bodyPr/>
          <a:lstStyle/>
          <a:p>
            <a:r>
              <a:rPr lang="en-US" dirty="0" smtClean="0">
                <a:effectLst/>
              </a:rPr>
              <a:t>Assume one-locus in HW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                              Genotypic                  Coded</a:t>
            </a:r>
            <a:r>
              <a:rPr lang="en-US" sz="2800" u="sng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2800" u="sng" dirty="0" smtClean="0">
                <a:effectLst/>
              </a:rPr>
              <a:t>Genotype</a:t>
            </a:r>
            <a:r>
              <a:rPr lang="en-US" sz="2800" dirty="0" smtClean="0">
                <a:effectLst/>
              </a:rPr>
              <a:t>   </a:t>
            </a:r>
            <a:r>
              <a:rPr lang="en-US" sz="2800" u="sng" dirty="0" smtClean="0">
                <a:effectLst/>
              </a:rPr>
              <a:t>Freq.</a:t>
            </a:r>
            <a:r>
              <a:rPr lang="en-US" sz="2800" dirty="0" smtClean="0">
                <a:effectLst/>
              </a:rPr>
              <a:t>    </a:t>
            </a:r>
            <a:r>
              <a:rPr lang="en-US" sz="2800" u="sng" dirty="0" smtClean="0">
                <a:effectLst/>
              </a:rPr>
              <a:t>  value      </a:t>
            </a:r>
            <a:r>
              <a:rPr lang="en-US" sz="2800" dirty="0" smtClean="0">
                <a:effectLst/>
              </a:rPr>
              <a:t>          </a:t>
            </a:r>
            <a:r>
              <a:rPr lang="en-US" sz="2800" u="sng" dirty="0" smtClean="0">
                <a:effectLst/>
              </a:rPr>
              <a:t>Genotypic value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1	 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effectLst/>
              </a:rPr>
              <a:t>	       Z+2a		   (Z+2a)-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  </a:t>
            </a:r>
            <a:r>
              <a:rPr lang="en-US" dirty="0" smtClean="0">
                <a:effectLst/>
              </a:rPr>
              <a:t>=a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2pq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effectLst/>
              </a:rPr>
              <a:t>	         </a:t>
            </a:r>
            <a:r>
              <a:rPr lang="en-US" dirty="0" err="1" smtClean="0">
                <a:effectLst/>
              </a:rPr>
              <a:t>Z+a+d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  (</a:t>
            </a:r>
            <a:r>
              <a:rPr lang="en-US" dirty="0" err="1" smtClean="0">
                <a:effectLst/>
              </a:rPr>
              <a:t>Z+a+d</a:t>
            </a:r>
            <a:r>
              <a:rPr lang="en-US" dirty="0" smtClean="0">
                <a:effectLst/>
              </a:rPr>
              <a:t>)-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</a:t>
            </a:r>
            <a:r>
              <a:rPr lang="en-US" dirty="0" smtClean="0">
                <a:effectLst/>
              </a:rPr>
              <a:t>=d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A</a:t>
            </a:r>
            <a:r>
              <a:rPr lang="en-US" baseline="-25000" dirty="0" smtClean="0">
                <a:effectLst/>
              </a:rPr>
              <a:t>2</a:t>
            </a:r>
            <a:r>
              <a:rPr lang="en-US" dirty="0" smtClean="0">
                <a:effectLst/>
              </a:rPr>
              <a:t>A</a:t>
            </a:r>
            <a:r>
              <a:rPr lang="en-US" baseline="-25000" dirty="0" smtClean="0">
                <a:effectLst/>
              </a:rPr>
              <a:t>2	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aseline="-25000" dirty="0" smtClean="0">
                <a:effectLst/>
              </a:rPr>
              <a:t>	                </a:t>
            </a:r>
            <a:r>
              <a:rPr lang="en-US" dirty="0" smtClean="0">
                <a:effectLst/>
              </a:rPr>
              <a:t>Z 		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Z-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           </a:t>
            </a:r>
            <a:r>
              <a:rPr lang="en-US" dirty="0" smtClean="0">
                <a:effectLst/>
              </a:rPr>
              <a:t>= -a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</a:t>
            </a:r>
            <a:r>
              <a:rPr lang="en-US" dirty="0" err="1" smtClean="0">
                <a:effectLst/>
              </a:rPr>
              <a:t>Midparent</a:t>
            </a:r>
            <a:r>
              <a:rPr lang="en-US" dirty="0" smtClean="0">
                <a:effectLst/>
              </a:rPr>
              <a:t> value=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 smtClean="0">
                <a:effectLst/>
              </a:rPr>
              <a:t>=[Z+(Z+2a)]/2=</a:t>
            </a:r>
            <a:r>
              <a:rPr lang="en-US" dirty="0" err="1" smtClean="0">
                <a:effectLst/>
              </a:rPr>
              <a:t>Z+a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984075" y="5848709"/>
            <a:ext cx="0" cy="13802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83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362313"/>
            <a:ext cx="8229600" cy="1139825"/>
          </a:xfrm>
        </p:spPr>
        <p:txBody>
          <a:bodyPr/>
          <a:lstStyle/>
          <a:p>
            <a:r>
              <a:rPr lang="en-US" sz="3600" dirty="0">
                <a:solidFill>
                  <a:srgbClr val="C00000"/>
                </a:solidFill>
              </a:rPr>
              <a:t>Population mean – one locus model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1727"/>
          </a:xfrm>
        </p:spPr>
        <p:txBody>
          <a:bodyPr/>
          <a:lstStyle/>
          <a:p>
            <a:r>
              <a:rPr lang="en-US" dirty="0" smtClean="0">
                <a:effectLst/>
              </a:rPr>
              <a:t>            </a:t>
            </a:r>
            <a:r>
              <a:rPr lang="en-US" u="sng" dirty="0" smtClean="0">
                <a:effectLst/>
              </a:rPr>
              <a:t>Mean of a population in HW</a:t>
            </a:r>
          </a:p>
          <a:p>
            <a:pPr marL="0" indent="0">
              <a:buNone/>
            </a:pPr>
            <a:r>
              <a:rPr lang="en-US" i="1" dirty="0" smtClean="0">
                <a:effectLst/>
              </a:rPr>
              <a:t>            µ =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effectLst/>
              </a:rPr>
              <a:t>2</a:t>
            </a:r>
            <a:r>
              <a:rPr lang="en-US" dirty="0" smtClean="0">
                <a:effectLst/>
              </a:rPr>
              <a:t>(Z+2a) + 2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Z+a+d</a:t>
            </a:r>
            <a:r>
              <a:rPr lang="en-US" dirty="0" smtClean="0">
                <a:effectLst/>
              </a:rPr>
              <a:t>) + 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30000" dirty="0" smtClean="0">
                <a:effectLst/>
              </a:rPr>
              <a:t>2</a:t>
            </a:r>
            <a:r>
              <a:rPr lang="en-US" dirty="0" smtClean="0">
                <a:effectLst/>
              </a:rPr>
              <a:t>(Z)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   </a:t>
            </a:r>
            <a:r>
              <a:rPr lang="en-US" i="1" dirty="0" smtClean="0">
                <a:effectLst/>
              </a:rPr>
              <a:t>µ </a:t>
            </a:r>
            <a:r>
              <a:rPr lang="en-US" i="1" dirty="0">
                <a:effectLst/>
              </a:rPr>
              <a:t>= </a:t>
            </a:r>
            <a:r>
              <a:rPr lang="en-US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dirty="0" smtClean="0">
                <a:effectLst/>
              </a:rPr>
              <a:t>+ a(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) +2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dirty="0" smtClean="0">
                <a:effectLst/>
              </a:rPr>
              <a:t>d</a:t>
            </a:r>
            <a:endParaRPr lang="en-US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6274" y="3295288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Contribution</a:t>
            </a:r>
          </a:p>
          <a:p>
            <a:r>
              <a:rPr lang="en-US" dirty="0" smtClean="0"/>
              <a:t> homozygous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0156" y="3324041"/>
            <a:ext cx="1794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Contribution</a:t>
            </a:r>
          </a:p>
          <a:p>
            <a:r>
              <a:rPr lang="en-US" dirty="0" smtClean="0"/>
              <a:t> heterozygous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-189781" y="4287848"/>
            <a:ext cx="9333781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3600" dirty="0" smtClean="0">
                <a:solidFill>
                  <a:srgbClr val="C00000"/>
                </a:solidFill>
              </a:rPr>
              <a:t>Population mean – more than one locus model</a:t>
            </a:r>
            <a:br>
              <a:rPr lang="en-US" sz="3600" dirty="0" smtClean="0">
                <a:solidFill>
                  <a:srgbClr val="C00000"/>
                </a:solidFill>
              </a:rPr>
            </a:br>
            <a:endParaRPr lang="en-US" sz="36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733228"/>
              </p:ext>
            </p:extLst>
          </p:nvPr>
        </p:nvGraphicFramePr>
        <p:xfrm>
          <a:off x="1420813" y="5289550"/>
          <a:ext cx="53086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8" name="Equation" r:id="rId3" imgW="2057400" imgH="342720" progId="Equation.3">
                  <p:embed/>
                </p:oleObj>
              </mc:Choice>
              <mc:Fallback>
                <p:oleObj name="Equation" r:id="rId3" imgW="2057400" imgH="34272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5289550"/>
                        <a:ext cx="53086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625087" y="5400132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locus)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8816" y="5333786"/>
            <a:ext cx="776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/>
              <a:t>µ =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36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453"/>
            <a:ext cx="8229600" cy="1139825"/>
          </a:xfrm>
        </p:spPr>
        <p:txBody>
          <a:bodyPr/>
          <a:lstStyle/>
          <a:p>
            <a:r>
              <a:rPr lang="en-US" dirty="0" smtClean="0"/>
              <a:t>When d=0 (no dominance)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" y="701040"/>
            <a:ext cx="9235440" cy="5089843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>
                <a:effectLst/>
              </a:rPr>
              <a:t>                          </a:t>
            </a:r>
            <a:r>
              <a:rPr lang="en-US" sz="3600" i="1" dirty="0" smtClean="0">
                <a:effectLst/>
              </a:rPr>
              <a:t>µ -</a:t>
            </a:r>
            <a:r>
              <a:rPr lang="en-US" sz="3600" dirty="0">
                <a:solidFill>
                  <a:srgbClr val="4610E0"/>
                </a:solidFill>
                <a:effectLst/>
              </a:rPr>
              <a:t> MP </a:t>
            </a:r>
            <a:r>
              <a:rPr lang="en-US" sz="3600" i="1" dirty="0" smtClean="0">
                <a:effectLst/>
              </a:rPr>
              <a:t>=  </a:t>
            </a:r>
            <a:r>
              <a:rPr lang="en-US" sz="3600" dirty="0" smtClean="0">
                <a:effectLst/>
              </a:rPr>
              <a:t>a(1-2</a:t>
            </a:r>
            <a:r>
              <a:rPr lang="en-US" sz="36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dirty="0" smtClean="0">
                <a:effectLst/>
              </a:rPr>
              <a:t>)</a:t>
            </a:r>
          </a:p>
          <a:p>
            <a:pPr marL="0" indent="0" algn="ctr">
              <a:buNone/>
            </a:pPr>
            <a:r>
              <a:rPr lang="en-US" dirty="0" smtClean="0">
                <a:effectLst/>
              </a:rPr>
              <a:t>The mean is proportional to the </a:t>
            </a:r>
            <a:r>
              <a:rPr lang="en-US" dirty="0" err="1" smtClean="0">
                <a:effectLst/>
              </a:rPr>
              <a:t>alelle</a:t>
            </a:r>
            <a:r>
              <a:rPr lang="en-US" dirty="0" smtClean="0">
                <a:effectLst/>
              </a:rPr>
              <a:t> frequency</a:t>
            </a:r>
          </a:p>
          <a:p>
            <a:pPr marL="0" indent="0" algn="ctr">
              <a:buNone/>
            </a:pPr>
            <a:r>
              <a:rPr lang="en-US" dirty="0">
                <a:effectLst/>
              </a:rPr>
              <a:t>[</a:t>
            </a:r>
            <a:r>
              <a:rPr lang="en-US" dirty="0" smtClean="0">
                <a:effectLst/>
              </a:rPr>
              <a:t>where </a:t>
            </a:r>
            <a:r>
              <a:rPr lang="en-US" dirty="0">
                <a:effectLst/>
              </a:rPr>
              <a:t>a(1-2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)=a(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effectLst/>
              </a:rPr>
              <a:t>+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-2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)=a(</a:t>
            </a:r>
            <a:r>
              <a:rPr lang="en-US" i="1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effectLst/>
              </a:rPr>
              <a:t>-</a:t>
            </a:r>
            <a:r>
              <a:rPr lang="en-US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effectLst/>
              </a:rPr>
              <a:t>)]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sz="4800" dirty="0" smtClean="0"/>
              <a:t>When d=a (complete dominance)</a:t>
            </a:r>
          </a:p>
          <a:p>
            <a:pPr marL="0" indent="0">
              <a:buNone/>
            </a:pPr>
            <a:r>
              <a:rPr lang="en-US" sz="4800" i="1" dirty="0">
                <a:effectLst/>
              </a:rPr>
              <a:t> </a:t>
            </a:r>
            <a:r>
              <a:rPr lang="en-US" sz="4800" i="1" dirty="0" smtClean="0">
                <a:effectLst/>
              </a:rPr>
              <a:t>              </a:t>
            </a:r>
            <a:r>
              <a:rPr lang="en-US" sz="4000" i="1" dirty="0" smtClean="0">
                <a:effectLst/>
              </a:rPr>
              <a:t>µ -</a:t>
            </a:r>
            <a:r>
              <a:rPr lang="en-US" sz="4000" dirty="0">
                <a:solidFill>
                  <a:srgbClr val="4610E0"/>
                </a:solidFill>
                <a:effectLst/>
              </a:rPr>
              <a:t> MP </a:t>
            </a:r>
            <a:r>
              <a:rPr lang="en-US" sz="4000" i="1" dirty="0" smtClean="0">
                <a:effectLst/>
              </a:rPr>
              <a:t>=  </a:t>
            </a:r>
            <a:r>
              <a:rPr lang="en-US" sz="4000" dirty="0" smtClean="0">
                <a:effectLst/>
              </a:rPr>
              <a:t>a(1-2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effectLst/>
              </a:rPr>
              <a:t>)</a:t>
            </a:r>
            <a:endParaRPr lang="en-US" sz="4000" dirty="0">
              <a:effectLst/>
            </a:endParaRPr>
          </a:p>
          <a:p>
            <a:pPr marL="0" indent="0" algn="ctr">
              <a:buNone/>
            </a:pPr>
            <a:r>
              <a:rPr lang="en-US" dirty="0" smtClean="0">
                <a:effectLst/>
              </a:rPr>
              <a:t>The mean is proportional </a:t>
            </a:r>
            <a:r>
              <a:rPr lang="en-US" dirty="0">
                <a:effectLst/>
              </a:rPr>
              <a:t>to </a:t>
            </a:r>
            <a:r>
              <a:rPr lang="en-US" dirty="0" smtClean="0">
                <a:effectLst/>
              </a:rPr>
              <a:t>the squared of the </a:t>
            </a:r>
            <a:r>
              <a:rPr lang="en-US" dirty="0" err="1" smtClean="0">
                <a:effectLst/>
              </a:rPr>
              <a:t>alelle</a:t>
            </a:r>
            <a:r>
              <a:rPr lang="en-US" dirty="0" smtClean="0">
                <a:effectLst/>
              </a:rPr>
              <a:t> frequency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98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8" y="0"/>
            <a:ext cx="8229600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  <a:effectLst/>
              </a:rPr>
              <a:t>Parents pass on alleles not their genotypes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059363"/>
          </a:xfrm>
        </p:spPr>
        <p:txBody>
          <a:bodyPr/>
          <a:lstStyle/>
          <a:p>
            <a:endParaRPr lang="en-US" b="1" dirty="0" smtClean="0">
              <a:effectLst/>
            </a:endParaRPr>
          </a:p>
          <a:p>
            <a:r>
              <a:rPr lang="en-US" b="1" dirty="0" smtClean="0">
                <a:effectLst/>
              </a:rPr>
              <a:t>A new measure is needed that must refer to genes not to genotypes</a:t>
            </a:r>
          </a:p>
          <a:p>
            <a:r>
              <a:rPr lang="en-US" b="1" dirty="0" smtClean="0">
                <a:effectLst/>
              </a:rPr>
              <a:t>a</a:t>
            </a:r>
            <a:r>
              <a:rPr lang="en-US" dirty="0" smtClean="0">
                <a:effectLst/>
              </a:rPr>
              <a:t>, </a:t>
            </a:r>
            <a:r>
              <a:rPr lang="en-US" b="1" dirty="0" smtClean="0">
                <a:effectLst/>
              </a:rPr>
              <a:t>d</a:t>
            </a:r>
            <a:r>
              <a:rPr lang="en-US" dirty="0" smtClean="0">
                <a:effectLst/>
              </a:rPr>
              <a:t> and –</a:t>
            </a:r>
            <a:r>
              <a:rPr lang="en-US" b="1" dirty="0" smtClean="0">
                <a:effectLst/>
              </a:rPr>
              <a:t>a</a:t>
            </a:r>
            <a:r>
              <a:rPr lang="en-US" dirty="0" smtClean="0">
                <a:effectLst/>
              </a:rPr>
              <a:t> are function of genotypes rather than of alleles</a:t>
            </a:r>
          </a:p>
          <a:p>
            <a:r>
              <a:rPr lang="en-US" dirty="0" smtClean="0">
                <a:effectLst/>
              </a:rPr>
              <a:t>How to express the effect of individual alleles?</a:t>
            </a:r>
          </a:p>
          <a:p>
            <a:r>
              <a:rPr lang="en-US" dirty="0">
                <a:effectLst/>
              </a:rPr>
              <a:t>W</a:t>
            </a:r>
            <a:r>
              <a:rPr lang="en-US" dirty="0" smtClean="0">
                <a:effectLst/>
              </a:rPr>
              <a:t>hat is the effect of an allele?</a:t>
            </a:r>
          </a:p>
          <a:p>
            <a:r>
              <a:rPr lang="en-US" b="1" dirty="0" smtClean="0">
                <a:effectLst/>
              </a:rPr>
              <a:t>Can we express THE ALLELE EFFECT ON THE MEAN OF THE INDIVIDUALS THAT INHERIT THAT ALLELE?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55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48" y="0"/>
            <a:ext cx="8229600" cy="11398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4610E0"/>
                </a:solidFill>
                <a:effectLst/>
              </a:rPr>
              <a:t>Fisher formulated the </a:t>
            </a:r>
            <a:br>
              <a:rPr lang="en-US" sz="3600" b="1" dirty="0" smtClean="0">
                <a:solidFill>
                  <a:srgbClr val="4610E0"/>
                </a:solidFill>
                <a:effectLst/>
              </a:rPr>
            </a:br>
            <a:r>
              <a:rPr lang="en-US" sz="3600" b="1" u="sng" dirty="0" smtClean="0">
                <a:solidFill>
                  <a:srgbClr val="4610E0"/>
                </a:solidFill>
                <a:effectLst/>
              </a:rPr>
              <a:t>Average effect of an allele</a:t>
            </a:r>
            <a:endParaRPr lang="en-US" sz="3600" b="1" u="sng" dirty="0">
              <a:solidFill>
                <a:srgbClr val="4610E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effectLst/>
              </a:rPr>
              <a:t>Averaged effect of an allele on what?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 on the mean of the individuals that inherit the allele.</a:t>
            </a:r>
          </a:p>
          <a:p>
            <a:r>
              <a:rPr lang="en-US" dirty="0" smtClean="0">
                <a:effectLst/>
              </a:rPr>
              <a:t>Average deviation from the population mean of the individuals that received that allele from one parent -- the other allele having come at random from the population.</a:t>
            </a:r>
          </a:p>
          <a:p>
            <a:r>
              <a:rPr lang="en-US" dirty="0" smtClean="0">
                <a:effectLst/>
              </a:rPr>
              <a:t>In other words – </a:t>
            </a:r>
            <a:r>
              <a:rPr lang="en-US" sz="2400" dirty="0" smtClean="0">
                <a:effectLst/>
              </a:rPr>
              <a:t>Let gamete with A</a:t>
            </a:r>
            <a:r>
              <a:rPr lang="en-US" sz="2400" baseline="-25000" dirty="0" smtClean="0">
                <a:effectLst/>
              </a:rPr>
              <a:t>1 </a:t>
            </a:r>
            <a:r>
              <a:rPr lang="en-US" sz="2400" dirty="0" smtClean="0">
                <a:effectLst/>
              </a:rPr>
              <a:t>unite at random with the gametes from the population; then the mean of the genotypes so produced deviates from the population mean by an amount which is the average effect of the of the A</a:t>
            </a:r>
            <a:r>
              <a:rPr lang="en-US" sz="2400" baseline="-25000" dirty="0" smtClean="0">
                <a:effectLst/>
              </a:rPr>
              <a:t>1 </a:t>
            </a:r>
            <a:r>
              <a:rPr lang="en-US" sz="2400" dirty="0" smtClean="0">
                <a:effectLst/>
              </a:rPr>
              <a:t>allele </a:t>
            </a: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065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14272" cy="1139825"/>
          </a:xfrm>
        </p:spPr>
        <p:txBody>
          <a:bodyPr/>
          <a:lstStyle/>
          <a:p>
            <a:r>
              <a:rPr lang="en-US" sz="3200" b="1" dirty="0" smtClean="0">
                <a:solidFill>
                  <a:srgbClr val="4610E0"/>
                </a:solidFill>
                <a:effectLst/>
              </a:rPr>
              <a:t>Derivation of the average effect of an allele</a:t>
            </a:r>
            <a:endParaRPr lang="en-US" sz="3200" b="1" dirty="0">
              <a:solidFill>
                <a:srgbClr val="4610E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47" y="961844"/>
            <a:ext cx="8229600" cy="5576979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effectLst/>
              </a:rPr>
              <a:t>Average effect of A</a:t>
            </a:r>
            <a:r>
              <a:rPr lang="en-US" u="sng" baseline="-25000" dirty="0" smtClean="0">
                <a:effectLst/>
              </a:rPr>
              <a:t>1</a:t>
            </a:r>
            <a:r>
              <a:rPr lang="en-US" u="sng" dirty="0" smtClean="0">
                <a:effectLst/>
              </a:rPr>
              <a:t>(</a:t>
            </a:r>
            <a:r>
              <a:rPr lang="en-US" u="sng" dirty="0" smtClean="0">
                <a:effectLst/>
                <a:sym typeface="Symbol"/>
              </a:rPr>
              <a:t></a:t>
            </a:r>
            <a:r>
              <a:rPr lang="en-US" u="sng" baseline="-25000" dirty="0" smtClean="0">
                <a:effectLst/>
                <a:sym typeface="Symbol"/>
              </a:rPr>
              <a:t>1</a:t>
            </a:r>
            <a:r>
              <a:rPr lang="en-US" u="sng" dirty="0" smtClean="0">
                <a:effectLst/>
                <a:sym typeface="Symbol"/>
              </a:rPr>
              <a:t>)</a:t>
            </a:r>
            <a:endParaRPr lang="en-US" u="sng" dirty="0" smtClean="0">
              <a:effectLst/>
            </a:endParaRPr>
          </a:p>
          <a:p>
            <a:pPr marL="0" indent="0" algn="ctr">
              <a:buNone/>
            </a:pPr>
            <a:r>
              <a:rPr lang="en-US" sz="2800" dirty="0" smtClean="0">
                <a:effectLst/>
              </a:rPr>
              <a:t>Probability of mating with another allele A</a:t>
            </a:r>
            <a:r>
              <a:rPr lang="en-US" sz="2800" baseline="-25000" dirty="0" smtClean="0">
                <a:effectLst/>
              </a:rPr>
              <a:t>1</a:t>
            </a:r>
            <a:r>
              <a:rPr lang="en-US" sz="2800" dirty="0" smtClean="0">
                <a:effectLst/>
              </a:rPr>
              <a:t> is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 and the resulting genotype </a:t>
            </a:r>
            <a:r>
              <a:rPr lang="en-US" sz="2800" dirty="0">
                <a:effectLst/>
              </a:rPr>
              <a:t>A</a:t>
            </a:r>
            <a:r>
              <a:rPr lang="en-US" sz="2800" baseline="-25000" dirty="0">
                <a:effectLst/>
              </a:rPr>
              <a:t>1 </a:t>
            </a:r>
            <a:r>
              <a:rPr lang="en-US" sz="2800" dirty="0" err="1">
                <a:effectLst/>
              </a:rPr>
              <a:t>A</a:t>
            </a:r>
            <a:r>
              <a:rPr lang="en-US" sz="2800" baseline="-25000" dirty="0" err="1">
                <a:effectLst/>
              </a:rPr>
              <a:t>1</a:t>
            </a: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has genotypic value 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+a</a:t>
            </a:r>
            <a:r>
              <a:rPr lang="en-US" sz="2800" dirty="0" smtClean="0">
                <a:effectLst/>
              </a:rPr>
              <a:t>)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r>
              <a:rPr lang="en-US" sz="2800" dirty="0">
                <a:effectLst/>
              </a:rPr>
              <a:t>Probability of mating with another allele </a:t>
            </a:r>
            <a:r>
              <a:rPr lang="en-US" sz="2800" dirty="0" smtClean="0">
                <a:effectLst/>
              </a:rPr>
              <a:t>A</a:t>
            </a:r>
            <a:r>
              <a:rPr lang="en-US" sz="2800" baseline="-25000" dirty="0" smtClean="0">
                <a:effectLst/>
              </a:rPr>
              <a:t>2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is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and the resulting </a:t>
            </a:r>
            <a:r>
              <a:rPr lang="en-US" sz="2800" dirty="0" smtClean="0">
                <a:effectLst/>
              </a:rPr>
              <a:t>genotype </a:t>
            </a:r>
            <a:r>
              <a:rPr lang="en-US" sz="2800" dirty="0">
                <a:effectLst/>
              </a:rPr>
              <a:t>A</a:t>
            </a:r>
            <a:r>
              <a:rPr lang="en-US" sz="2800" baseline="-25000" dirty="0">
                <a:effectLst/>
              </a:rPr>
              <a:t>1 </a:t>
            </a:r>
            <a:r>
              <a:rPr lang="en-US" sz="2800" dirty="0" smtClean="0">
                <a:effectLst/>
              </a:rPr>
              <a:t>A</a:t>
            </a:r>
            <a:r>
              <a:rPr lang="en-US" sz="2800" baseline="-25000" dirty="0" smtClean="0">
                <a:effectLst/>
              </a:rPr>
              <a:t>2</a:t>
            </a:r>
            <a:r>
              <a:rPr lang="en-US" sz="2800" dirty="0" smtClean="0">
                <a:effectLst/>
              </a:rPr>
              <a:t> has </a:t>
            </a:r>
            <a:r>
              <a:rPr lang="en-US" sz="2800" dirty="0">
                <a:effectLst/>
              </a:rPr>
              <a:t>genotypic </a:t>
            </a:r>
            <a:r>
              <a:rPr lang="en-US" sz="2800" dirty="0" smtClean="0">
                <a:effectLst/>
              </a:rPr>
              <a:t>value </a:t>
            </a:r>
            <a:r>
              <a:rPr lang="en-US" sz="2800" dirty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+d</a:t>
            </a:r>
            <a:r>
              <a:rPr lang="en-US" sz="2800" dirty="0" smtClean="0">
                <a:effectLst/>
              </a:rPr>
              <a:t>)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r>
              <a:rPr lang="en-US" sz="2800" dirty="0" smtClean="0">
                <a:effectLst/>
              </a:rPr>
              <a:t>Mean genotypic value of offspring that inherit allele A</a:t>
            </a:r>
            <a:r>
              <a:rPr lang="en-US" sz="2800" baseline="-25000" dirty="0" smtClean="0">
                <a:effectLst/>
              </a:rPr>
              <a:t>1 </a:t>
            </a:r>
            <a:r>
              <a:rPr lang="en-US" sz="2800" dirty="0" smtClean="0">
                <a:effectLst/>
              </a:rPr>
              <a:t>from the parent is</a:t>
            </a:r>
            <a:r>
              <a:rPr lang="en-US" sz="2800" baseline="-25000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 </a:t>
            </a:r>
          </a:p>
          <a:p>
            <a:pPr marL="0" indent="0" algn="ctr">
              <a:buNone/>
            </a:pPr>
            <a:r>
              <a:rPr lang="en-US" sz="2800" dirty="0">
                <a:effectLst/>
                <a:sym typeface="Symbol"/>
              </a:rPr>
              <a:t></a:t>
            </a:r>
            <a:r>
              <a:rPr lang="en-US" sz="2800" baseline="-25000" dirty="0">
                <a:effectLst/>
                <a:sym typeface="Symbol"/>
              </a:rPr>
              <a:t>1</a:t>
            </a:r>
            <a:r>
              <a:rPr lang="en-US" sz="2800" dirty="0">
                <a:effectLst/>
                <a:sym typeface="Symbol"/>
              </a:rPr>
              <a:t> </a:t>
            </a:r>
            <a:r>
              <a:rPr lang="en-US" sz="2800" dirty="0" smtClean="0">
                <a:effectLst/>
                <a:sym typeface="Symbol"/>
              </a:rPr>
              <a:t>=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+a</a:t>
            </a:r>
            <a:r>
              <a:rPr lang="en-US" sz="2800" dirty="0" smtClean="0">
                <a:effectLst/>
              </a:rPr>
              <a:t>) +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err="1" smtClean="0">
                <a:effectLst/>
              </a:rPr>
              <a:t>+d</a:t>
            </a:r>
            <a:r>
              <a:rPr lang="en-US" sz="2800" dirty="0" smtClean="0">
                <a:effectLst/>
              </a:rPr>
              <a:t>)</a:t>
            </a:r>
          </a:p>
          <a:p>
            <a:pPr marL="0" indent="0" algn="ctr">
              <a:buNone/>
            </a:pPr>
            <a:r>
              <a:rPr lang="en-US" sz="2800" dirty="0" smtClean="0">
                <a:effectLst/>
                <a:sym typeface="Symbol"/>
              </a:rPr>
              <a:t></a:t>
            </a:r>
            <a:r>
              <a:rPr lang="en-US" sz="2800" baseline="-25000" dirty="0">
                <a:effectLst/>
                <a:sym typeface="Symbol"/>
              </a:rPr>
              <a:t>1</a:t>
            </a:r>
            <a:r>
              <a:rPr lang="en-US" sz="2800" dirty="0">
                <a:effectLst/>
                <a:sym typeface="Symbol"/>
              </a:rPr>
              <a:t> = </a:t>
            </a:r>
            <a:r>
              <a:rPr lang="en-US" sz="2800" dirty="0" smtClean="0">
                <a:solidFill>
                  <a:srgbClr val="4610E0"/>
                </a:solidFill>
                <a:effectLst/>
              </a:rPr>
              <a:t>MP</a:t>
            </a:r>
            <a:r>
              <a:rPr lang="en-US" sz="2800" dirty="0" smtClean="0">
                <a:effectLst/>
              </a:rPr>
              <a:t>+ </a:t>
            </a:r>
            <a:r>
              <a:rPr lang="en-US" sz="2800" i="1" dirty="0" smtClean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effectLst/>
              </a:rPr>
              <a:t>a </a:t>
            </a:r>
            <a:r>
              <a:rPr lang="en-US" sz="2800" dirty="0">
                <a:effectLst/>
              </a:rPr>
              <a:t>+ </a:t>
            </a:r>
            <a:r>
              <a:rPr lang="en-US" sz="2800" i="1" dirty="0" err="1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err="1" smtClean="0">
                <a:effectLst/>
              </a:rPr>
              <a:t>d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185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8">
      <a:dk1>
        <a:srgbClr val="000000"/>
      </a:dk1>
      <a:lt1>
        <a:srgbClr val="EAEAEA"/>
      </a:lt1>
      <a:dk2>
        <a:srgbClr val="000000"/>
      </a:dk2>
      <a:lt2>
        <a:srgbClr val="B2B2B2"/>
      </a:lt2>
      <a:accent1>
        <a:srgbClr val="A4BCC4"/>
      </a:accent1>
      <a:accent2>
        <a:srgbClr val="FFFFFF"/>
      </a:accent2>
      <a:accent3>
        <a:srgbClr val="F3F3F3"/>
      </a:accent3>
      <a:accent4>
        <a:srgbClr val="000000"/>
      </a:accent4>
      <a:accent5>
        <a:srgbClr val="CFDADE"/>
      </a:accent5>
      <a:accent6>
        <a:srgbClr val="E7E7E7"/>
      </a:accent6>
      <a:hlink>
        <a:srgbClr val="0066FF"/>
      </a:hlink>
      <a:folHlink>
        <a:srgbClr val="00CC66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18494</TotalTime>
  <Words>1900</Words>
  <Application>Microsoft Office PowerPoint</Application>
  <PresentationFormat>On-screen Show (4:3)</PresentationFormat>
  <Paragraphs>288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Ripple</vt:lpstr>
      <vt:lpstr>Equation</vt:lpstr>
      <vt:lpstr>Phenotypic, Genotypic and Breeding Value</vt:lpstr>
      <vt:lpstr>Phenotypic and Genotypic values </vt:lpstr>
      <vt:lpstr>One Locus model Additive and Dominance effects</vt:lpstr>
      <vt:lpstr>Population mean – one locus model</vt:lpstr>
      <vt:lpstr>Population mean – one locus model </vt:lpstr>
      <vt:lpstr>When d=0 (no dominance)</vt:lpstr>
      <vt:lpstr>Parents pass on alleles not their genotypes</vt:lpstr>
      <vt:lpstr>Fisher formulated the  Average effect of an allele</vt:lpstr>
      <vt:lpstr>Derivation of the average effect of an allele</vt:lpstr>
      <vt:lpstr>Derivation of the average effect of an allele</vt:lpstr>
      <vt:lpstr>The average effect of A1 expressed as deviation of the population mean</vt:lpstr>
      <vt:lpstr>Average effect of an allele</vt:lpstr>
      <vt:lpstr>Average effect of an allele substitution</vt:lpstr>
      <vt:lpstr>Average effect of an allele substitution</vt:lpstr>
      <vt:lpstr>Average effect of an allele substitution</vt:lpstr>
      <vt:lpstr>The average effects of an allele (1 and 2 ) can be expressed in terms of the average effect of allele substitution ()</vt:lpstr>
      <vt:lpstr>Average effect of an allele substitution</vt:lpstr>
      <vt:lpstr>Suppose to change A2 genes chosen at random into A1</vt:lpstr>
      <vt:lpstr>BREEDING VALUE defined in terms of average effects  (1 and 2 ) and average effect of allele substitution () </vt:lpstr>
      <vt:lpstr>Breeding values and dominance deviation</vt:lpstr>
      <vt:lpstr>Linear regression as an average effect of an allele substitution ()</vt:lpstr>
      <vt:lpstr>Average effect of an allele substitution as a linear regression  of genotypic values on the number of alleles</vt:lpstr>
      <vt:lpstr>PowerPoint Presentation</vt:lpstr>
      <vt:lpstr>Genotypic values, Breeding values and Dominance deviation</vt:lpstr>
      <vt:lpstr>Operational and conceptual definition of breeding values</vt:lpstr>
      <vt:lpstr>One-locus model</vt:lpstr>
      <vt:lpstr>PowerPoint Presentation</vt:lpstr>
      <vt:lpstr>PowerPoint Presentation</vt:lpstr>
      <vt:lpstr>PowerPoint Presentation</vt:lpstr>
      <vt:lpstr>Regression of Genetic Values on Allele Content</vt:lpstr>
    </vt:vector>
  </TitlesOfParts>
  <Company>CIMMYT, Int.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ALUNA</dc:creator>
  <cp:lastModifiedBy>CROSSA HIRIART, José Luis Francisco (CIMMYT)</cp:lastModifiedBy>
  <cp:revision>792</cp:revision>
  <dcterms:created xsi:type="dcterms:W3CDTF">2005-06-20T21:25:00Z</dcterms:created>
  <dcterms:modified xsi:type="dcterms:W3CDTF">2015-10-02T10:34:42Z</dcterms:modified>
</cp:coreProperties>
</file>