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640" r:id="rId2"/>
    <p:sldId id="561" r:id="rId3"/>
    <p:sldId id="594" r:id="rId4"/>
    <p:sldId id="596" r:id="rId5"/>
    <p:sldId id="599" r:id="rId6"/>
    <p:sldId id="595" r:id="rId7"/>
    <p:sldId id="598" r:id="rId8"/>
    <p:sldId id="636" r:id="rId9"/>
    <p:sldId id="637" r:id="rId10"/>
    <p:sldId id="638" r:id="rId11"/>
    <p:sldId id="639" r:id="rId12"/>
    <p:sldId id="600" r:id="rId13"/>
    <p:sldId id="601" r:id="rId14"/>
    <p:sldId id="655" r:id="rId15"/>
    <p:sldId id="654" r:id="rId16"/>
    <p:sldId id="653" r:id="rId17"/>
    <p:sldId id="657" r:id="rId18"/>
    <p:sldId id="658" r:id="rId19"/>
    <p:sldId id="659" r:id="rId2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0E0"/>
    <a:srgbClr val="333333"/>
    <a:srgbClr val="FFFFFF"/>
    <a:srgbClr val="00FF99"/>
    <a:srgbClr val="D4FDCD"/>
    <a:srgbClr val="DDFECC"/>
    <a:srgbClr val="FCE3CE"/>
    <a:srgbClr val="AFB0B0"/>
    <a:srgbClr val="8CA6A4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3" autoAdjust="0"/>
    <p:restoredTop sz="84970" autoAdjust="0"/>
  </p:normalViewPr>
  <p:slideViewPr>
    <p:cSldViewPr snapToGrid="0">
      <p:cViewPr varScale="1">
        <p:scale>
          <a:sx n="41" d="100"/>
          <a:sy n="41" d="100"/>
        </p:scale>
        <p:origin x="-16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FA76B6A-A928-49A6-9FC5-2C795C793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97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2201966-3613-4FDC-9254-1B8C73034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53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48 w 5740"/>
                <a:gd name="T1" fmla="*/ 12 h 4316"/>
                <a:gd name="T2" fmla="*/ 0 w 5740"/>
                <a:gd name="T3" fmla="*/ 12 h 4316"/>
                <a:gd name="T4" fmla="*/ 0 w 5740"/>
                <a:gd name="T5" fmla="*/ 0 h 4316"/>
                <a:gd name="T6" fmla="*/ 5848 w 5740"/>
                <a:gd name="T7" fmla="*/ 0 h 4316"/>
                <a:gd name="T8" fmla="*/ 5848 w 5740"/>
                <a:gd name="T9" fmla="*/ 12 h 4316"/>
                <a:gd name="T10" fmla="*/ 5848 w 5740"/>
                <a:gd name="T11" fmla="*/ 1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5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5 w 382"/>
                  <a:gd name="T19" fmla="*/ 96 h 96"/>
                  <a:gd name="T20" fmla="*/ 269 w 382"/>
                  <a:gd name="T21" fmla="*/ 90 h 96"/>
                  <a:gd name="T22" fmla="*/ 317 w 382"/>
                  <a:gd name="T23" fmla="*/ 84 h 96"/>
                  <a:gd name="T24" fmla="*/ 358 w 382"/>
                  <a:gd name="T25" fmla="*/ 66 h 96"/>
                  <a:gd name="T26" fmla="*/ 388 w 382"/>
                  <a:gd name="T27" fmla="*/ 42 h 96"/>
                  <a:gd name="T28" fmla="*/ 382 w 382"/>
                  <a:gd name="T29" fmla="*/ 42 h 96"/>
                  <a:gd name="T30" fmla="*/ 352 w 382"/>
                  <a:gd name="T31" fmla="*/ 66 h 96"/>
                  <a:gd name="T32" fmla="*/ 311 w 382"/>
                  <a:gd name="T33" fmla="*/ 78 h 96"/>
                  <a:gd name="T34" fmla="*/ 269 w 382"/>
                  <a:gd name="T35" fmla="*/ 90 h 96"/>
                  <a:gd name="T36" fmla="*/ 215 w 382"/>
                  <a:gd name="T37" fmla="*/ 96 h 96"/>
                  <a:gd name="T38" fmla="*/ 215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5 w 185"/>
                  <a:gd name="T5" fmla="*/ 36 h 210"/>
                  <a:gd name="T6" fmla="*/ 161 w 185"/>
                  <a:gd name="T7" fmla="*/ 72 h 210"/>
                  <a:gd name="T8" fmla="*/ 167 w 185"/>
                  <a:gd name="T9" fmla="*/ 90 h 210"/>
                  <a:gd name="T10" fmla="*/ 173 w 185"/>
                  <a:gd name="T11" fmla="*/ 114 h 210"/>
                  <a:gd name="T12" fmla="*/ 167 w 185"/>
                  <a:gd name="T13" fmla="*/ 138 h 210"/>
                  <a:gd name="T14" fmla="*/ 155 w 185"/>
                  <a:gd name="T15" fmla="*/ 162 h 210"/>
                  <a:gd name="T16" fmla="*/ 125 w 185"/>
                  <a:gd name="T17" fmla="*/ 180 h 210"/>
                  <a:gd name="T18" fmla="*/ 90 w 185"/>
                  <a:gd name="T19" fmla="*/ 198 h 210"/>
                  <a:gd name="T20" fmla="*/ 102 w 185"/>
                  <a:gd name="T21" fmla="*/ 210 h 210"/>
                  <a:gd name="T22" fmla="*/ 137 w 185"/>
                  <a:gd name="T23" fmla="*/ 192 h 210"/>
                  <a:gd name="T24" fmla="*/ 167 w 185"/>
                  <a:gd name="T25" fmla="*/ 168 h 210"/>
                  <a:gd name="T26" fmla="*/ 185 w 185"/>
                  <a:gd name="T27" fmla="*/ 144 h 210"/>
                  <a:gd name="T28" fmla="*/ 191 w 185"/>
                  <a:gd name="T29" fmla="*/ 114 h 210"/>
                  <a:gd name="T30" fmla="*/ 185 w 185"/>
                  <a:gd name="T31" fmla="*/ 90 h 210"/>
                  <a:gd name="T32" fmla="*/ 179 w 185"/>
                  <a:gd name="T33" fmla="*/ 66 h 210"/>
                  <a:gd name="T34" fmla="*/ 161 w 185"/>
                  <a:gd name="T35" fmla="*/ 48 h 210"/>
                  <a:gd name="T36" fmla="*/ 137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8" name="Freeform 71"/>
          <p:cNvSpPr>
            <a:spLocks/>
          </p:cNvSpPr>
          <p:nvPr userDrawn="1"/>
        </p:nvSpPr>
        <p:spPr bwMode="auto">
          <a:xfrm>
            <a:off x="5821363" y="-6350"/>
            <a:ext cx="4456112" cy="6867525"/>
          </a:xfrm>
          <a:custGeom>
            <a:avLst/>
            <a:gdLst>
              <a:gd name="T0" fmla="*/ 2147483647 w 1412"/>
              <a:gd name="T1" fmla="*/ 0 h 2160"/>
              <a:gd name="T2" fmla="*/ 2147483647 w 1412"/>
              <a:gd name="T3" fmla="*/ 2147483647 h 2160"/>
              <a:gd name="T4" fmla="*/ 2147483647 w 1412"/>
              <a:gd name="T5" fmla="*/ 2147483647 h 2160"/>
              <a:gd name="T6" fmla="*/ 0 w 1412"/>
              <a:gd name="T7" fmla="*/ 0 h 2160"/>
              <a:gd name="T8" fmla="*/ 2147483647 w 1412"/>
              <a:gd name="T9" fmla="*/ 0 h 2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2" h="2160">
                <a:moveTo>
                  <a:pt x="123" y="0"/>
                </a:moveTo>
                <a:cubicBezTo>
                  <a:pt x="1412" y="1013"/>
                  <a:pt x="1005" y="640"/>
                  <a:pt x="472" y="2160"/>
                </a:cubicBezTo>
                <a:cubicBezTo>
                  <a:pt x="472" y="2160"/>
                  <a:pt x="380" y="2160"/>
                  <a:pt x="192" y="2160"/>
                </a:cubicBezTo>
                <a:cubicBezTo>
                  <a:pt x="899" y="608"/>
                  <a:pt x="1304" y="1064"/>
                  <a:pt x="0" y="0"/>
                </a:cubicBezTo>
                <a:cubicBezTo>
                  <a:pt x="72" y="0"/>
                  <a:pt x="57" y="0"/>
                  <a:pt x="123" y="0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A8AFB5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72"/>
          <p:cNvSpPr>
            <a:spLocks/>
          </p:cNvSpPr>
          <p:nvPr userDrawn="1"/>
        </p:nvSpPr>
        <p:spPr bwMode="auto">
          <a:xfrm>
            <a:off x="4595813" y="-6350"/>
            <a:ext cx="4783137" cy="6867525"/>
          </a:xfrm>
          <a:custGeom>
            <a:avLst/>
            <a:gdLst>
              <a:gd name="T0" fmla="*/ 2147483647 w 1515"/>
              <a:gd name="T1" fmla="*/ 0 h 2160"/>
              <a:gd name="T2" fmla="*/ 2147483647 w 1515"/>
              <a:gd name="T3" fmla="*/ 2147483647 h 2160"/>
              <a:gd name="T4" fmla="*/ 0 w 1515"/>
              <a:gd name="T5" fmla="*/ 2147483647 h 2160"/>
              <a:gd name="T6" fmla="*/ 2147483647 w 1515"/>
              <a:gd name="T7" fmla="*/ 0 h 2160"/>
              <a:gd name="T8" fmla="*/ 2147483647 w 1515"/>
              <a:gd name="T9" fmla="*/ 0 h 2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5" h="2160">
                <a:moveTo>
                  <a:pt x="334" y="0"/>
                </a:moveTo>
                <a:cubicBezTo>
                  <a:pt x="1515" y="1123"/>
                  <a:pt x="979" y="741"/>
                  <a:pt x="390" y="2160"/>
                </a:cubicBezTo>
                <a:cubicBezTo>
                  <a:pt x="390" y="2160"/>
                  <a:pt x="188" y="2160"/>
                  <a:pt x="0" y="2160"/>
                </a:cubicBezTo>
                <a:cubicBezTo>
                  <a:pt x="902" y="835"/>
                  <a:pt x="1350" y="1099"/>
                  <a:pt x="211" y="0"/>
                </a:cubicBezTo>
                <a:cubicBezTo>
                  <a:pt x="283" y="0"/>
                  <a:pt x="268" y="0"/>
                  <a:pt x="334" y="0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A8AFB5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73"/>
          <p:cNvSpPr>
            <a:spLocks/>
          </p:cNvSpPr>
          <p:nvPr userDrawn="1"/>
        </p:nvSpPr>
        <p:spPr bwMode="auto">
          <a:xfrm>
            <a:off x="4287838" y="-6350"/>
            <a:ext cx="4510087" cy="6877050"/>
          </a:xfrm>
          <a:custGeom>
            <a:avLst/>
            <a:gdLst>
              <a:gd name="T0" fmla="*/ 2147483647 w 1429"/>
              <a:gd name="T1" fmla="*/ 0 h 2160"/>
              <a:gd name="T2" fmla="*/ 0 w 1429"/>
              <a:gd name="T3" fmla="*/ 2147483647 h 216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29" h="2160">
                <a:moveTo>
                  <a:pt x="253" y="0"/>
                </a:moveTo>
                <a:cubicBezTo>
                  <a:pt x="1429" y="1147"/>
                  <a:pt x="808" y="875"/>
                  <a:pt x="0" y="2160"/>
                </a:cubicBezTo>
              </a:path>
            </a:pathLst>
          </a:custGeom>
          <a:noFill/>
          <a:ln w="28575" cap="flat" cmpd="sng">
            <a:solidFill>
              <a:srgbClr val="FFFFFF">
                <a:alpha val="25098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" name="Group 74"/>
          <p:cNvGrpSpPr>
            <a:grpSpLocks/>
          </p:cNvGrpSpPr>
          <p:nvPr userDrawn="1"/>
        </p:nvGrpSpPr>
        <p:grpSpPr bwMode="auto">
          <a:xfrm>
            <a:off x="133350" y="1809750"/>
            <a:ext cx="4352925" cy="5038725"/>
            <a:chOff x="84" y="1344"/>
            <a:chExt cx="2566" cy="2970"/>
          </a:xfrm>
        </p:grpSpPr>
        <p:sp>
          <p:nvSpPr>
            <p:cNvPr id="72" name="Freeform 75"/>
            <p:cNvSpPr>
              <a:spLocks/>
            </p:cNvSpPr>
            <p:nvPr userDrawn="1"/>
          </p:nvSpPr>
          <p:spPr bwMode="auto">
            <a:xfrm>
              <a:off x="84" y="1349"/>
              <a:ext cx="965" cy="2965"/>
            </a:xfrm>
            <a:custGeom>
              <a:avLst/>
              <a:gdLst>
                <a:gd name="T0" fmla="*/ 16007 w 519"/>
                <a:gd name="T1" fmla="*/ 61979 h 1594"/>
                <a:gd name="T2" fmla="*/ 21027 w 519"/>
                <a:gd name="T3" fmla="*/ 54131 h 1594"/>
                <a:gd name="T4" fmla="*/ 21310 w 519"/>
                <a:gd name="T5" fmla="*/ 37901 h 1594"/>
                <a:gd name="T6" fmla="*/ 21310 w 519"/>
                <a:gd name="T7" fmla="*/ 45 h 1594"/>
                <a:gd name="T8" fmla="*/ 19627 w 519"/>
                <a:gd name="T9" fmla="*/ 37901 h 1594"/>
                <a:gd name="T10" fmla="*/ 17556 w 519"/>
                <a:gd name="T11" fmla="*/ 45360 h 1594"/>
                <a:gd name="T12" fmla="*/ 14047 w 519"/>
                <a:gd name="T13" fmla="*/ 52927 h 1594"/>
                <a:gd name="T14" fmla="*/ 16111 w 519"/>
                <a:gd name="T15" fmla="*/ 44942 h 1594"/>
                <a:gd name="T16" fmla="*/ 18132 w 519"/>
                <a:gd name="T17" fmla="*/ 45 h 1594"/>
                <a:gd name="T18" fmla="*/ 16578 w 519"/>
                <a:gd name="T19" fmla="*/ 28255 h 1594"/>
                <a:gd name="T20" fmla="*/ 13601 w 519"/>
                <a:gd name="T21" fmla="*/ 36499 h 1594"/>
                <a:gd name="T22" fmla="*/ 14953 w 519"/>
                <a:gd name="T23" fmla="*/ 26877 h 1594"/>
                <a:gd name="T24" fmla="*/ 13352 w 519"/>
                <a:gd name="T25" fmla="*/ 45 h 1594"/>
                <a:gd name="T26" fmla="*/ 12729 w 519"/>
                <a:gd name="T27" fmla="*/ 15504 h 1594"/>
                <a:gd name="T28" fmla="*/ 11686 w 519"/>
                <a:gd name="T29" fmla="*/ 128 h 1594"/>
                <a:gd name="T30" fmla="*/ 10195 w 519"/>
                <a:gd name="T31" fmla="*/ 17816 h 1594"/>
                <a:gd name="T32" fmla="*/ 11402 w 519"/>
                <a:gd name="T33" fmla="*/ 29174 h 1594"/>
                <a:gd name="T34" fmla="*/ 8609 w 519"/>
                <a:gd name="T35" fmla="*/ 19209 h 1594"/>
                <a:gd name="T36" fmla="*/ 7064 w 519"/>
                <a:gd name="T37" fmla="*/ 45 h 1594"/>
                <a:gd name="T38" fmla="*/ 7160 w 519"/>
                <a:gd name="T39" fmla="*/ 31555 h 1594"/>
                <a:gd name="T40" fmla="*/ 9470 w 519"/>
                <a:gd name="T41" fmla="*/ 39531 h 1594"/>
                <a:gd name="T42" fmla="*/ 11686 w 519"/>
                <a:gd name="T43" fmla="*/ 47477 h 1594"/>
                <a:gd name="T44" fmla="*/ 5870 w 519"/>
                <a:gd name="T45" fmla="*/ 33627 h 1594"/>
                <a:gd name="T46" fmla="*/ 5379 w 519"/>
                <a:gd name="T47" fmla="*/ 0 h 1594"/>
                <a:gd name="T48" fmla="*/ 3934 w 519"/>
                <a:gd name="T49" fmla="*/ 44484 h 1594"/>
                <a:gd name="T50" fmla="*/ 10001 w 519"/>
                <a:gd name="T51" fmla="*/ 56778 h 1594"/>
                <a:gd name="T52" fmla="*/ 10665 w 519"/>
                <a:gd name="T53" fmla="*/ 60969 h 1594"/>
                <a:gd name="T54" fmla="*/ 4756 w 519"/>
                <a:gd name="T55" fmla="*/ 53435 h 1594"/>
                <a:gd name="T56" fmla="*/ 2268 w 519"/>
                <a:gd name="T57" fmla="*/ 43956 h 1594"/>
                <a:gd name="T58" fmla="*/ 623 w 519"/>
                <a:gd name="T59" fmla="*/ 45 h 1594"/>
                <a:gd name="T60" fmla="*/ 668 w 519"/>
                <a:gd name="T61" fmla="*/ 50039 h 1594"/>
                <a:gd name="T62" fmla="*/ 13960 w 519"/>
                <a:gd name="T63" fmla="*/ 66021 h 15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9" h="1594">
                  <a:moveTo>
                    <a:pt x="343" y="1561"/>
                  </a:moveTo>
                  <a:cubicBezTo>
                    <a:pt x="343" y="1561"/>
                    <a:pt x="354" y="1524"/>
                    <a:pt x="387" y="1496"/>
                  </a:cubicBezTo>
                  <a:cubicBezTo>
                    <a:pt x="420" y="1469"/>
                    <a:pt x="451" y="1431"/>
                    <a:pt x="451" y="1431"/>
                  </a:cubicBezTo>
                  <a:cubicBezTo>
                    <a:pt x="498" y="1387"/>
                    <a:pt x="509" y="1307"/>
                    <a:pt x="509" y="1307"/>
                  </a:cubicBezTo>
                  <a:cubicBezTo>
                    <a:pt x="519" y="1193"/>
                    <a:pt x="519" y="1193"/>
                    <a:pt x="519" y="1193"/>
                  </a:cubicBezTo>
                  <a:cubicBezTo>
                    <a:pt x="516" y="915"/>
                    <a:pt x="516" y="915"/>
                    <a:pt x="516" y="915"/>
                  </a:cubicBezTo>
                  <a:cubicBezTo>
                    <a:pt x="517" y="913"/>
                    <a:pt x="517" y="913"/>
                    <a:pt x="517" y="913"/>
                  </a:cubicBezTo>
                  <a:cubicBezTo>
                    <a:pt x="516" y="1"/>
                    <a:pt x="516" y="1"/>
                    <a:pt x="516" y="1"/>
                  </a:cubicBezTo>
                  <a:cubicBezTo>
                    <a:pt x="474" y="1"/>
                    <a:pt x="474" y="1"/>
                    <a:pt x="474" y="1"/>
                  </a:cubicBezTo>
                  <a:cubicBezTo>
                    <a:pt x="475" y="915"/>
                    <a:pt x="475" y="915"/>
                    <a:pt x="475" y="915"/>
                  </a:cubicBezTo>
                  <a:cubicBezTo>
                    <a:pt x="456" y="1011"/>
                    <a:pt x="456" y="1011"/>
                    <a:pt x="456" y="1011"/>
                  </a:cubicBezTo>
                  <a:cubicBezTo>
                    <a:pt x="437" y="1065"/>
                    <a:pt x="425" y="1095"/>
                    <a:pt x="425" y="1095"/>
                  </a:cubicBezTo>
                  <a:cubicBezTo>
                    <a:pt x="425" y="1095"/>
                    <a:pt x="406" y="1133"/>
                    <a:pt x="393" y="1159"/>
                  </a:cubicBezTo>
                  <a:cubicBezTo>
                    <a:pt x="340" y="1278"/>
                    <a:pt x="340" y="1278"/>
                    <a:pt x="340" y="1278"/>
                  </a:cubicBezTo>
                  <a:cubicBezTo>
                    <a:pt x="340" y="1278"/>
                    <a:pt x="338" y="1239"/>
                    <a:pt x="345" y="1201"/>
                  </a:cubicBezTo>
                  <a:cubicBezTo>
                    <a:pt x="351" y="1174"/>
                    <a:pt x="364" y="1160"/>
                    <a:pt x="390" y="1085"/>
                  </a:cubicBezTo>
                  <a:cubicBezTo>
                    <a:pt x="429" y="975"/>
                    <a:pt x="439" y="900"/>
                    <a:pt x="439" y="900"/>
                  </a:cubicBezTo>
                  <a:cubicBezTo>
                    <a:pt x="439" y="1"/>
                    <a:pt x="439" y="1"/>
                    <a:pt x="439" y="1"/>
                  </a:cubicBezTo>
                  <a:cubicBezTo>
                    <a:pt x="401" y="1"/>
                    <a:pt x="401" y="1"/>
                    <a:pt x="401" y="1"/>
                  </a:cubicBezTo>
                  <a:cubicBezTo>
                    <a:pt x="401" y="682"/>
                    <a:pt x="401" y="682"/>
                    <a:pt x="401" y="682"/>
                  </a:cubicBezTo>
                  <a:cubicBezTo>
                    <a:pt x="401" y="682"/>
                    <a:pt x="378" y="768"/>
                    <a:pt x="369" y="796"/>
                  </a:cubicBezTo>
                  <a:cubicBezTo>
                    <a:pt x="352" y="855"/>
                    <a:pt x="329" y="881"/>
                    <a:pt x="329" y="881"/>
                  </a:cubicBezTo>
                  <a:cubicBezTo>
                    <a:pt x="329" y="881"/>
                    <a:pt x="321" y="843"/>
                    <a:pt x="341" y="782"/>
                  </a:cubicBezTo>
                  <a:cubicBezTo>
                    <a:pt x="358" y="732"/>
                    <a:pt x="362" y="649"/>
                    <a:pt x="362" y="649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323" y="1"/>
                    <a:pt x="323" y="1"/>
                    <a:pt x="323" y="1"/>
                  </a:cubicBezTo>
                  <a:cubicBezTo>
                    <a:pt x="323" y="304"/>
                    <a:pt x="323" y="304"/>
                    <a:pt x="323" y="304"/>
                  </a:cubicBezTo>
                  <a:cubicBezTo>
                    <a:pt x="323" y="304"/>
                    <a:pt x="321" y="340"/>
                    <a:pt x="308" y="374"/>
                  </a:cubicBezTo>
                  <a:cubicBezTo>
                    <a:pt x="296" y="406"/>
                    <a:pt x="284" y="285"/>
                    <a:pt x="284" y="285"/>
                  </a:cubicBezTo>
                  <a:cubicBezTo>
                    <a:pt x="283" y="3"/>
                    <a:pt x="283" y="3"/>
                    <a:pt x="283" y="3"/>
                  </a:cubicBezTo>
                  <a:cubicBezTo>
                    <a:pt x="247" y="3"/>
                    <a:pt x="247" y="3"/>
                    <a:pt x="247" y="3"/>
                  </a:cubicBezTo>
                  <a:cubicBezTo>
                    <a:pt x="247" y="430"/>
                    <a:pt x="247" y="430"/>
                    <a:pt x="247" y="430"/>
                  </a:cubicBezTo>
                  <a:cubicBezTo>
                    <a:pt x="247" y="430"/>
                    <a:pt x="254" y="533"/>
                    <a:pt x="261" y="561"/>
                  </a:cubicBezTo>
                  <a:cubicBezTo>
                    <a:pt x="287" y="669"/>
                    <a:pt x="276" y="704"/>
                    <a:pt x="276" y="704"/>
                  </a:cubicBezTo>
                  <a:cubicBezTo>
                    <a:pt x="276" y="704"/>
                    <a:pt x="259" y="645"/>
                    <a:pt x="244" y="613"/>
                  </a:cubicBezTo>
                  <a:cubicBezTo>
                    <a:pt x="230" y="581"/>
                    <a:pt x="208" y="550"/>
                    <a:pt x="208" y="464"/>
                  </a:cubicBezTo>
                  <a:cubicBezTo>
                    <a:pt x="208" y="416"/>
                    <a:pt x="208" y="1"/>
                    <a:pt x="208" y="1"/>
                  </a:cubicBezTo>
                  <a:cubicBezTo>
                    <a:pt x="171" y="1"/>
                    <a:pt x="171" y="1"/>
                    <a:pt x="171" y="1"/>
                  </a:cubicBezTo>
                  <a:cubicBezTo>
                    <a:pt x="172" y="722"/>
                    <a:pt x="172" y="722"/>
                    <a:pt x="172" y="722"/>
                  </a:cubicBezTo>
                  <a:cubicBezTo>
                    <a:pt x="173" y="762"/>
                    <a:pt x="173" y="762"/>
                    <a:pt x="173" y="762"/>
                  </a:cubicBezTo>
                  <a:cubicBezTo>
                    <a:pt x="186" y="813"/>
                    <a:pt x="186" y="813"/>
                    <a:pt x="186" y="813"/>
                  </a:cubicBezTo>
                  <a:cubicBezTo>
                    <a:pt x="186" y="813"/>
                    <a:pt x="199" y="879"/>
                    <a:pt x="229" y="954"/>
                  </a:cubicBezTo>
                  <a:cubicBezTo>
                    <a:pt x="229" y="954"/>
                    <a:pt x="253" y="1009"/>
                    <a:pt x="266" y="1032"/>
                  </a:cubicBezTo>
                  <a:cubicBezTo>
                    <a:pt x="277" y="1054"/>
                    <a:pt x="283" y="1146"/>
                    <a:pt x="283" y="1146"/>
                  </a:cubicBezTo>
                  <a:cubicBezTo>
                    <a:pt x="283" y="1146"/>
                    <a:pt x="247" y="1080"/>
                    <a:pt x="199" y="967"/>
                  </a:cubicBezTo>
                  <a:cubicBezTo>
                    <a:pt x="170" y="899"/>
                    <a:pt x="142" y="812"/>
                    <a:pt x="142" y="812"/>
                  </a:cubicBezTo>
                  <a:cubicBezTo>
                    <a:pt x="130" y="748"/>
                    <a:pt x="130" y="748"/>
                    <a:pt x="130" y="748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1074"/>
                    <a:pt x="95" y="1074"/>
                    <a:pt x="95" y="1074"/>
                  </a:cubicBezTo>
                  <a:cubicBezTo>
                    <a:pt x="95" y="1074"/>
                    <a:pt x="74" y="1221"/>
                    <a:pt x="213" y="1335"/>
                  </a:cubicBezTo>
                  <a:cubicBezTo>
                    <a:pt x="242" y="1371"/>
                    <a:pt x="242" y="1371"/>
                    <a:pt x="242" y="1371"/>
                  </a:cubicBezTo>
                  <a:cubicBezTo>
                    <a:pt x="260" y="1422"/>
                    <a:pt x="260" y="1422"/>
                    <a:pt x="260" y="1422"/>
                  </a:cubicBezTo>
                  <a:cubicBezTo>
                    <a:pt x="258" y="1472"/>
                    <a:pt x="258" y="1472"/>
                    <a:pt x="258" y="1472"/>
                  </a:cubicBezTo>
                  <a:cubicBezTo>
                    <a:pt x="258" y="1472"/>
                    <a:pt x="237" y="1419"/>
                    <a:pt x="201" y="1378"/>
                  </a:cubicBezTo>
                  <a:cubicBezTo>
                    <a:pt x="164" y="1335"/>
                    <a:pt x="160" y="1338"/>
                    <a:pt x="115" y="1290"/>
                  </a:cubicBezTo>
                  <a:cubicBezTo>
                    <a:pt x="51" y="1222"/>
                    <a:pt x="59" y="1133"/>
                    <a:pt x="59" y="1133"/>
                  </a:cubicBezTo>
                  <a:cubicBezTo>
                    <a:pt x="55" y="1061"/>
                    <a:pt x="55" y="1061"/>
                    <a:pt x="55" y="1061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1170"/>
                    <a:pt x="14" y="1170"/>
                    <a:pt x="14" y="1170"/>
                  </a:cubicBezTo>
                  <a:cubicBezTo>
                    <a:pt x="16" y="1208"/>
                    <a:pt x="16" y="1208"/>
                    <a:pt x="16" y="1208"/>
                  </a:cubicBezTo>
                  <a:cubicBezTo>
                    <a:pt x="16" y="1208"/>
                    <a:pt x="0" y="1377"/>
                    <a:pt x="132" y="1594"/>
                  </a:cubicBezTo>
                  <a:cubicBezTo>
                    <a:pt x="338" y="1594"/>
                    <a:pt x="338" y="1594"/>
                    <a:pt x="338" y="1594"/>
                  </a:cubicBezTo>
                  <a:lnTo>
                    <a:pt x="343" y="1561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6"/>
            <p:cNvSpPr>
              <a:spLocks/>
            </p:cNvSpPr>
            <p:nvPr userDrawn="1"/>
          </p:nvSpPr>
          <p:spPr bwMode="auto">
            <a:xfrm>
              <a:off x="750" y="1355"/>
              <a:ext cx="442" cy="2959"/>
            </a:xfrm>
            <a:custGeom>
              <a:avLst/>
              <a:gdLst>
                <a:gd name="T0" fmla="*/ 9767 w 238"/>
                <a:gd name="T1" fmla="*/ 54091 h 1591"/>
                <a:gd name="T2" fmla="*/ 9767 w 238"/>
                <a:gd name="T3" fmla="*/ 0 h 1591"/>
                <a:gd name="T4" fmla="*/ 8040 w 238"/>
                <a:gd name="T5" fmla="*/ 0 h 1591"/>
                <a:gd name="T6" fmla="*/ 8040 w 238"/>
                <a:gd name="T7" fmla="*/ 51685 h 1591"/>
                <a:gd name="T8" fmla="*/ 7956 w 238"/>
                <a:gd name="T9" fmla="*/ 53137 h 1591"/>
                <a:gd name="T10" fmla="*/ 1859 w 238"/>
                <a:gd name="T11" fmla="*/ 63327 h 1591"/>
                <a:gd name="T12" fmla="*/ 0 w 238"/>
                <a:gd name="T13" fmla="*/ 65842 h 1591"/>
                <a:gd name="T14" fmla="*/ 7622 w 238"/>
                <a:gd name="T15" fmla="*/ 65842 h 1591"/>
                <a:gd name="T16" fmla="*/ 9717 w 238"/>
                <a:gd name="T17" fmla="*/ 54586 h 1591"/>
                <a:gd name="T18" fmla="*/ 9767 w 238"/>
                <a:gd name="T19" fmla="*/ 54091 h 15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8" h="1591">
                  <a:moveTo>
                    <a:pt x="238" y="1307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96" y="1249"/>
                    <a:pt x="196" y="1249"/>
                    <a:pt x="196" y="1249"/>
                  </a:cubicBezTo>
                  <a:cubicBezTo>
                    <a:pt x="194" y="1284"/>
                    <a:pt x="194" y="1284"/>
                    <a:pt x="194" y="1284"/>
                  </a:cubicBezTo>
                  <a:cubicBezTo>
                    <a:pt x="184" y="1395"/>
                    <a:pt x="117" y="1456"/>
                    <a:pt x="45" y="1530"/>
                  </a:cubicBezTo>
                  <a:cubicBezTo>
                    <a:pt x="0" y="1591"/>
                    <a:pt x="0" y="1591"/>
                    <a:pt x="0" y="1591"/>
                  </a:cubicBezTo>
                  <a:cubicBezTo>
                    <a:pt x="186" y="1591"/>
                    <a:pt x="186" y="1591"/>
                    <a:pt x="186" y="1591"/>
                  </a:cubicBezTo>
                  <a:cubicBezTo>
                    <a:pt x="232" y="1452"/>
                    <a:pt x="237" y="1319"/>
                    <a:pt x="237" y="1319"/>
                  </a:cubicBezTo>
                  <a:lnTo>
                    <a:pt x="238" y="1307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7"/>
            <p:cNvSpPr>
              <a:spLocks/>
            </p:cNvSpPr>
            <p:nvPr userDrawn="1"/>
          </p:nvSpPr>
          <p:spPr bwMode="auto">
            <a:xfrm>
              <a:off x="1815" y="2669"/>
              <a:ext cx="272" cy="243"/>
            </a:xfrm>
            <a:custGeom>
              <a:avLst/>
              <a:gdLst>
                <a:gd name="T0" fmla="*/ 3881 w 146"/>
                <a:gd name="T1" fmla="*/ 416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28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416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1"/>
                    <a:pt x="7" y="91"/>
                    <a:pt x="4" y="74"/>
                  </a:cubicBezTo>
                  <a:cubicBezTo>
                    <a:pt x="0" y="57"/>
                    <a:pt x="2" y="46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8"/>
            <p:cNvSpPr>
              <a:spLocks/>
            </p:cNvSpPr>
            <p:nvPr userDrawn="1"/>
          </p:nvSpPr>
          <p:spPr bwMode="auto">
            <a:xfrm>
              <a:off x="1543" y="2306"/>
              <a:ext cx="67" cy="248"/>
            </a:xfrm>
            <a:custGeom>
              <a:avLst/>
              <a:gdLst>
                <a:gd name="T0" fmla="*/ 824 w 36"/>
                <a:gd name="T1" fmla="*/ 431 h 134"/>
                <a:gd name="T2" fmla="*/ 1046 w 36"/>
                <a:gd name="T3" fmla="*/ 2275 h 134"/>
                <a:gd name="T4" fmla="*/ 1452 w 36"/>
                <a:gd name="T5" fmla="*/ 4440 h 134"/>
                <a:gd name="T6" fmla="*/ 1115 w 36"/>
                <a:gd name="T7" fmla="*/ 5254 h 134"/>
                <a:gd name="T8" fmla="*/ 824 w 36"/>
                <a:gd name="T9" fmla="*/ 5336 h 134"/>
                <a:gd name="T10" fmla="*/ 290 w 36"/>
                <a:gd name="T11" fmla="*/ 4590 h 134"/>
                <a:gd name="T12" fmla="*/ 45 w 36"/>
                <a:gd name="T13" fmla="*/ 2606 h 134"/>
                <a:gd name="T14" fmla="*/ 45 w 36"/>
                <a:gd name="T15" fmla="*/ 894 h 134"/>
                <a:gd name="T16" fmla="*/ 208 w 36"/>
                <a:gd name="T17" fmla="*/ 126 h 134"/>
                <a:gd name="T18" fmla="*/ 488 w 36"/>
                <a:gd name="T19" fmla="*/ 81 h 134"/>
                <a:gd name="T20" fmla="*/ 824 w 36"/>
                <a:gd name="T21" fmla="*/ 431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3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3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1" y="22"/>
                  </a:cubicBezTo>
                  <a:cubicBezTo>
                    <a:pt x="2" y="13"/>
                    <a:pt x="4" y="6"/>
                    <a:pt x="5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6" y="3"/>
                    <a:pt x="18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9"/>
            <p:cNvSpPr>
              <a:spLocks/>
            </p:cNvSpPr>
            <p:nvPr userDrawn="1"/>
          </p:nvSpPr>
          <p:spPr bwMode="auto">
            <a:xfrm>
              <a:off x="1536" y="2013"/>
              <a:ext cx="77" cy="287"/>
            </a:xfrm>
            <a:custGeom>
              <a:avLst/>
              <a:gdLst>
                <a:gd name="T0" fmla="*/ 1193 w 41"/>
                <a:gd name="T1" fmla="*/ 546 h 154"/>
                <a:gd name="T2" fmla="*/ 1193 w 41"/>
                <a:gd name="T3" fmla="*/ 1215 h 154"/>
                <a:gd name="T4" fmla="*/ 1442 w 41"/>
                <a:gd name="T5" fmla="*/ 3491 h 154"/>
                <a:gd name="T6" fmla="*/ 1615 w 41"/>
                <a:gd name="T7" fmla="*/ 5863 h 154"/>
                <a:gd name="T8" fmla="*/ 1358 w 41"/>
                <a:gd name="T9" fmla="*/ 6245 h 154"/>
                <a:gd name="T10" fmla="*/ 695 w 41"/>
                <a:gd name="T11" fmla="*/ 6161 h 154"/>
                <a:gd name="T12" fmla="*/ 212 w 41"/>
                <a:gd name="T13" fmla="*/ 4706 h 154"/>
                <a:gd name="T14" fmla="*/ 137 w 41"/>
                <a:gd name="T15" fmla="*/ 3547 h 154"/>
                <a:gd name="T16" fmla="*/ 188 w 41"/>
                <a:gd name="T17" fmla="*/ 1073 h 154"/>
                <a:gd name="T18" fmla="*/ 483 w 41"/>
                <a:gd name="T19" fmla="*/ 136 h 154"/>
                <a:gd name="T20" fmla="*/ 794 w 41"/>
                <a:gd name="T21" fmla="*/ 45 h 154"/>
                <a:gd name="T22" fmla="*/ 1193 w 41"/>
                <a:gd name="T23" fmla="*/ 546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" h="154">
                  <a:moveTo>
                    <a:pt x="27" y="13"/>
                  </a:moveTo>
                  <a:cubicBezTo>
                    <a:pt x="27" y="29"/>
                    <a:pt x="27" y="29"/>
                    <a:pt x="27" y="29"/>
                  </a:cubicBezTo>
                  <a:cubicBezTo>
                    <a:pt x="27" y="41"/>
                    <a:pt x="28" y="61"/>
                    <a:pt x="33" y="83"/>
                  </a:cubicBezTo>
                  <a:cubicBezTo>
                    <a:pt x="40" y="114"/>
                    <a:pt x="41" y="128"/>
                    <a:pt x="37" y="140"/>
                  </a:cubicBezTo>
                  <a:cubicBezTo>
                    <a:pt x="36" y="143"/>
                    <a:pt x="34" y="146"/>
                    <a:pt x="31" y="149"/>
                  </a:cubicBezTo>
                  <a:cubicBezTo>
                    <a:pt x="24" y="154"/>
                    <a:pt x="21" y="153"/>
                    <a:pt x="16" y="147"/>
                  </a:cubicBezTo>
                  <a:cubicBezTo>
                    <a:pt x="10" y="139"/>
                    <a:pt x="7" y="128"/>
                    <a:pt x="5" y="112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0" y="59"/>
                    <a:pt x="1" y="42"/>
                    <a:pt x="4" y="26"/>
                  </a:cubicBezTo>
                  <a:cubicBezTo>
                    <a:pt x="5" y="15"/>
                    <a:pt x="6" y="8"/>
                    <a:pt x="11" y="3"/>
                  </a:cubicBezTo>
                  <a:cubicBezTo>
                    <a:pt x="12" y="1"/>
                    <a:pt x="14" y="0"/>
                    <a:pt x="18" y="1"/>
                  </a:cubicBezTo>
                  <a:cubicBezTo>
                    <a:pt x="25" y="2"/>
                    <a:pt x="27" y="6"/>
                    <a:pt x="27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80"/>
            <p:cNvSpPr>
              <a:spLocks/>
            </p:cNvSpPr>
            <p:nvPr userDrawn="1"/>
          </p:nvSpPr>
          <p:spPr bwMode="auto">
            <a:xfrm>
              <a:off x="1542" y="2558"/>
              <a:ext cx="67" cy="250"/>
            </a:xfrm>
            <a:custGeom>
              <a:avLst/>
              <a:gdLst>
                <a:gd name="T0" fmla="*/ 824 w 36"/>
                <a:gd name="T1" fmla="*/ 474 h 134"/>
                <a:gd name="T2" fmla="*/ 1070 w 36"/>
                <a:gd name="T3" fmla="*/ 2396 h 134"/>
                <a:gd name="T4" fmla="*/ 1452 w 36"/>
                <a:gd name="T5" fmla="*/ 4629 h 134"/>
                <a:gd name="T6" fmla="*/ 1115 w 36"/>
                <a:gd name="T7" fmla="*/ 5513 h 134"/>
                <a:gd name="T8" fmla="*/ 824 w 36"/>
                <a:gd name="T9" fmla="*/ 5610 h 134"/>
                <a:gd name="T10" fmla="*/ 337 w 36"/>
                <a:gd name="T11" fmla="*/ 4810 h 134"/>
                <a:gd name="T12" fmla="*/ 45 w 36"/>
                <a:gd name="T13" fmla="*/ 2739 h 134"/>
                <a:gd name="T14" fmla="*/ 84 w 36"/>
                <a:gd name="T15" fmla="*/ 884 h 134"/>
                <a:gd name="T16" fmla="*/ 238 w 36"/>
                <a:gd name="T17" fmla="*/ 136 h 134"/>
                <a:gd name="T18" fmla="*/ 488 w 36"/>
                <a:gd name="T19" fmla="*/ 84 h 134"/>
                <a:gd name="T20" fmla="*/ 824 w 36"/>
                <a:gd name="T21" fmla="*/ 47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81"/>
            <p:cNvSpPr>
              <a:spLocks/>
            </p:cNvSpPr>
            <p:nvPr userDrawn="1"/>
          </p:nvSpPr>
          <p:spPr bwMode="auto">
            <a:xfrm>
              <a:off x="1815" y="2420"/>
              <a:ext cx="272" cy="245"/>
            </a:xfrm>
            <a:custGeom>
              <a:avLst/>
              <a:gdLst>
                <a:gd name="T0" fmla="*/ 3881 w 146"/>
                <a:gd name="T1" fmla="*/ 438 h 131"/>
                <a:gd name="T2" fmla="*/ 5433 w 146"/>
                <a:gd name="T3" fmla="*/ 1491 h 131"/>
                <a:gd name="T4" fmla="*/ 5949 w 146"/>
                <a:gd name="T5" fmla="*/ 2601 h 131"/>
                <a:gd name="T6" fmla="*/ 5567 w 146"/>
                <a:gd name="T7" fmla="*/ 4864 h 131"/>
                <a:gd name="T8" fmla="*/ 3842 w 146"/>
                <a:gd name="T9" fmla="*/ 5555 h 131"/>
                <a:gd name="T10" fmla="*/ 2083 w 146"/>
                <a:gd name="T11" fmla="*/ 5216 h 131"/>
                <a:gd name="T12" fmla="*/ 833 w 146"/>
                <a:gd name="T13" fmla="*/ 4526 h 131"/>
                <a:gd name="T14" fmla="*/ 156 w 146"/>
                <a:gd name="T15" fmla="*/ 3204 h 131"/>
                <a:gd name="T16" fmla="*/ 209 w 146"/>
                <a:gd name="T17" fmla="*/ 1420 h 131"/>
                <a:gd name="T18" fmla="*/ 833 w 146"/>
                <a:gd name="T19" fmla="*/ 294 h 131"/>
                <a:gd name="T20" fmla="*/ 2217 w 146"/>
                <a:gd name="T21" fmla="*/ 45 h 131"/>
                <a:gd name="T22" fmla="*/ 3044 w 146"/>
                <a:gd name="T23" fmla="*/ 157 h 131"/>
                <a:gd name="T24" fmla="*/ 3881 w 146"/>
                <a:gd name="T25" fmla="*/ 438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82"/>
            <p:cNvSpPr>
              <a:spLocks/>
            </p:cNvSpPr>
            <p:nvPr userDrawn="1"/>
          </p:nvSpPr>
          <p:spPr bwMode="auto">
            <a:xfrm>
              <a:off x="1815" y="3161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524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0"/>
                    <a:pt x="142" y="62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6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2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2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83"/>
            <p:cNvSpPr>
              <a:spLocks/>
            </p:cNvSpPr>
            <p:nvPr userDrawn="1"/>
          </p:nvSpPr>
          <p:spPr bwMode="auto">
            <a:xfrm>
              <a:off x="1815" y="2916"/>
              <a:ext cx="272" cy="243"/>
            </a:xfrm>
            <a:custGeom>
              <a:avLst/>
              <a:gdLst>
                <a:gd name="T0" fmla="*/ 3881 w 146"/>
                <a:gd name="T1" fmla="*/ 375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15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375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3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29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0"/>
                    <a:pt x="7" y="91"/>
                    <a:pt x="4" y="74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84"/>
            <p:cNvSpPr>
              <a:spLocks/>
            </p:cNvSpPr>
            <p:nvPr userDrawn="1"/>
          </p:nvSpPr>
          <p:spPr bwMode="auto">
            <a:xfrm>
              <a:off x="1815" y="3656"/>
              <a:ext cx="272" cy="246"/>
            </a:xfrm>
            <a:custGeom>
              <a:avLst/>
              <a:gdLst>
                <a:gd name="T0" fmla="*/ 3881 w 146"/>
                <a:gd name="T1" fmla="*/ 421 h 132"/>
                <a:gd name="T2" fmla="*/ 5433 w 146"/>
                <a:gd name="T3" fmla="*/ 1463 h 132"/>
                <a:gd name="T4" fmla="*/ 5949 w 146"/>
                <a:gd name="T5" fmla="*/ 2557 h 132"/>
                <a:gd name="T6" fmla="*/ 5567 w 146"/>
                <a:gd name="T7" fmla="*/ 4765 h 132"/>
                <a:gd name="T8" fmla="*/ 3842 w 146"/>
                <a:gd name="T9" fmla="*/ 5488 h 132"/>
                <a:gd name="T10" fmla="*/ 2083 w 146"/>
                <a:gd name="T11" fmla="*/ 5103 h 132"/>
                <a:gd name="T12" fmla="*/ 833 w 146"/>
                <a:gd name="T13" fmla="*/ 4452 h 132"/>
                <a:gd name="T14" fmla="*/ 156 w 146"/>
                <a:gd name="T15" fmla="*/ 3146 h 132"/>
                <a:gd name="T16" fmla="*/ 209 w 146"/>
                <a:gd name="T17" fmla="*/ 1411 h 132"/>
                <a:gd name="T18" fmla="*/ 833 w 146"/>
                <a:gd name="T19" fmla="*/ 337 h 132"/>
                <a:gd name="T20" fmla="*/ 2217 w 146"/>
                <a:gd name="T21" fmla="*/ 45 h 132"/>
                <a:gd name="T22" fmla="*/ 3044 w 146"/>
                <a:gd name="T23" fmla="*/ 157 h 132"/>
                <a:gd name="T24" fmla="*/ 3881 w 146"/>
                <a:gd name="T25" fmla="*/ 421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5"/>
            <p:cNvSpPr>
              <a:spLocks/>
            </p:cNvSpPr>
            <p:nvPr userDrawn="1"/>
          </p:nvSpPr>
          <p:spPr bwMode="auto">
            <a:xfrm>
              <a:off x="1815" y="3409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495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1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6"/>
            <p:cNvSpPr>
              <a:spLocks/>
            </p:cNvSpPr>
            <p:nvPr userDrawn="1"/>
          </p:nvSpPr>
          <p:spPr bwMode="auto">
            <a:xfrm>
              <a:off x="1815" y="3903"/>
              <a:ext cx="272" cy="244"/>
            </a:xfrm>
            <a:custGeom>
              <a:avLst/>
              <a:gdLst>
                <a:gd name="T0" fmla="*/ 3881 w 146"/>
                <a:gd name="T1" fmla="*/ 389 h 131"/>
                <a:gd name="T2" fmla="*/ 5433 w 146"/>
                <a:gd name="T3" fmla="*/ 1453 h 131"/>
                <a:gd name="T4" fmla="*/ 5949 w 146"/>
                <a:gd name="T5" fmla="*/ 2554 h 131"/>
                <a:gd name="T6" fmla="*/ 5567 w 146"/>
                <a:gd name="T7" fmla="*/ 4757 h 131"/>
                <a:gd name="T8" fmla="*/ 3842 w 146"/>
                <a:gd name="T9" fmla="*/ 5429 h 131"/>
                <a:gd name="T10" fmla="*/ 2083 w 146"/>
                <a:gd name="T11" fmla="*/ 5092 h 131"/>
                <a:gd name="T12" fmla="*/ 833 w 146"/>
                <a:gd name="T13" fmla="*/ 4420 h 131"/>
                <a:gd name="T14" fmla="*/ 156 w 146"/>
                <a:gd name="T15" fmla="*/ 3140 h 131"/>
                <a:gd name="T16" fmla="*/ 209 w 146"/>
                <a:gd name="T17" fmla="*/ 1371 h 131"/>
                <a:gd name="T18" fmla="*/ 833 w 146"/>
                <a:gd name="T19" fmla="*/ 337 h 131"/>
                <a:gd name="T20" fmla="*/ 2217 w 146"/>
                <a:gd name="T21" fmla="*/ 45 h 131"/>
                <a:gd name="T22" fmla="*/ 3044 w 146"/>
                <a:gd name="T23" fmla="*/ 156 h 131"/>
                <a:gd name="T24" fmla="*/ 3881 w 146"/>
                <a:gd name="T25" fmla="*/ 389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8" y="112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7"/>
            <p:cNvSpPr>
              <a:spLocks/>
            </p:cNvSpPr>
            <p:nvPr userDrawn="1"/>
          </p:nvSpPr>
          <p:spPr bwMode="auto">
            <a:xfrm>
              <a:off x="1603" y="2510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88"/>
            <p:cNvSpPr>
              <a:spLocks/>
            </p:cNvSpPr>
            <p:nvPr userDrawn="1"/>
          </p:nvSpPr>
          <p:spPr bwMode="auto">
            <a:xfrm>
              <a:off x="1603" y="2761"/>
              <a:ext cx="209" cy="257"/>
            </a:xfrm>
            <a:custGeom>
              <a:avLst/>
              <a:gdLst>
                <a:gd name="T0" fmla="*/ 4576 w 112"/>
                <a:gd name="T1" fmla="*/ 4883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8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7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89"/>
            <p:cNvSpPr>
              <a:spLocks/>
            </p:cNvSpPr>
            <p:nvPr userDrawn="1"/>
          </p:nvSpPr>
          <p:spPr bwMode="auto">
            <a:xfrm>
              <a:off x="1603" y="3013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526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56 h 138"/>
                <a:gd name="T10" fmla="*/ 136 w 112"/>
                <a:gd name="T11" fmla="*/ 1187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391 w 112"/>
                <a:gd name="T19" fmla="*/ 2656 h 138"/>
                <a:gd name="T20" fmla="*/ 4680 w 112"/>
                <a:gd name="T21" fmla="*/ 4001 h 138"/>
                <a:gd name="T22" fmla="*/ 4576 w 112"/>
                <a:gd name="T23" fmla="*/ 4725 h 1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2" y="43"/>
                    <a:pt x="99" y="54"/>
                    <a:pt x="104" y="65"/>
                  </a:cubicBezTo>
                  <a:cubicBezTo>
                    <a:pt x="109" y="76"/>
                    <a:pt x="112" y="87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90"/>
            <p:cNvSpPr>
              <a:spLocks/>
            </p:cNvSpPr>
            <p:nvPr userDrawn="1"/>
          </p:nvSpPr>
          <p:spPr bwMode="auto">
            <a:xfrm>
              <a:off x="1603" y="3263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91"/>
            <p:cNvSpPr>
              <a:spLocks/>
            </p:cNvSpPr>
            <p:nvPr userDrawn="1"/>
          </p:nvSpPr>
          <p:spPr bwMode="auto">
            <a:xfrm>
              <a:off x="1603" y="3514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3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92"/>
            <p:cNvSpPr>
              <a:spLocks/>
            </p:cNvSpPr>
            <p:nvPr userDrawn="1"/>
          </p:nvSpPr>
          <p:spPr bwMode="auto">
            <a:xfrm>
              <a:off x="1603" y="3766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497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32 h 138"/>
                <a:gd name="T10" fmla="*/ 136 w 112"/>
                <a:gd name="T11" fmla="*/ 1135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680 w 112"/>
                <a:gd name="T19" fmla="*/ 4001 h 138"/>
                <a:gd name="T20" fmla="*/ 4576 w 112"/>
                <a:gd name="T21" fmla="*/ 4725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30" y="106"/>
                    <a:pt x="20" y="97"/>
                    <a:pt x="13" y="79"/>
                  </a:cubicBezTo>
                  <a:cubicBezTo>
                    <a:pt x="6" y="63"/>
                    <a:pt x="0" y="46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8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93"/>
            <p:cNvSpPr>
              <a:spLocks/>
            </p:cNvSpPr>
            <p:nvPr userDrawn="1"/>
          </p:nvSpPr>
          <p:spPr bwMode="auto">
            <a:xfrm>
              <a:off x="1603" y="4017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458 h 138"/>
                <a:gd name="T6" fmla="*/ 1469 w 112"/>
                <a:gd name="T7" fmla="*/ 4702 h 138"/>
                <a:gd name="T8" fmla="*/ 547 w 112"/>
                <a:gd name="T9" fmla="*/ 3294 h 138"/>
                <a:gd name="T10" fmla="*/ 136 w 112"/>
                <a:gd name="T11" fmla="*/ 1170 h 138"/>
                <a:gd name="T12" fmla="*/ 1177 w 112"/>
                <a:gd name="T13" fmla="*/ 84 h 138"/>
                <a:gd name="T14" fmla="*/ 2618 w 112"/>
                <a:gd name="T15" fmla="*/ 447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4" y="128"/>
                    <a:pt x="98" y="133"/>
                    <a:pt x="87" y="135"/>
                  </a:cubicBezTo>
                  <a:cubicBezTo>
                    <a:pt x="76" y="138"/>
                    <a:pt x="70" y="137"/>
                    <a:pt x="59" y="131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4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94"/>
            <p:cNvSpPr>
              <a:spLocks/>
            </p:cNvSpPr>
            <p:nvPr userDrawn="1"/>
          </p:nvSpPr>
          <p:spPr bwMode="auto">
            <a:xfrm>
              <a:off x="1542" y="2808"/>
              <a:ext cx="67" cy="247"/>
            </a:xfrm>
            <a:custGeom>
              <a:avLst/>
              <a:gdLst>
                <a:gd name="T0" fmla="*/ 824 w 36"/>
                <a:gd name="T1" fmla="*/ 418 h 133"/>
                <a:gd name="T2" fmla="*/ 1070 w 36"/>
                <a:gd name="T3" fmla="*/ 2346 h 133"/>
                <a:gd name="T4" fmla="*/ 1452 w 36"/>
                <a:gd name="T5" fmla="*/ 4459 h 133"/>
                <a:gd name="T6" fmla="*/ 1115 w 36"/>
                <a:gd name="T7" fmla="*/ 5328 h 133"/>
                <a:gd name="T8" fmla="*/ 824 w 36"/>
                <a:gd name="T9" fmla="*/ 5412 h 133"/>
                <a:gd name="T10" fmla="*/ 337 w 36"/>
                <a:gd name="T11" fmla="*/ 4639 h 133"/>
                <a:gd name="T12" fmla="*/ 45 w 36"/>
                <a:gd name="T13" fmla="*/ 2676 h 133"/>
                <a:gd name="T14" fmla="*/ 84 w 36"/>
                <a:gd name="T15" fmla="*/ 858 h 133"/>
                <a:gd name="T16" fmla="*/ 238 w 36"/>
                <a:gd name="T17" fmla="*/ 84 h 133"/>
                <a:gd name="T18" fmla="*/ 488 w 36"/>
                <a:gd name="T19" fmla="*/ 45 h 133"/>
                <a:gd name="T20" fmla="*/ 824 w 36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4" y="40"/>
                    <a:pt x="26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4" y="133"/>
                    <a:pt x="21" y="133"/>
                    <a:pt x="20" y="132"/>
                  </a:cubicBezTo>
                  <a:cubicBezTo>
                    <a:pt x="14" y="130"/>
                    <a:pt x="9" y="127"/>
                    <a:pt x="8" y="113"/>
                  </a:cubicBezTo>
                  <a:cubicBezTo>
                    <a:pt x="6" y="98"/>
                    <a:pt x="2" y="82"/>
                    <a:pt x="1" y="65"/>
                  </a:cubicBezTo>
                  <a:cubicBezTo>
                    <a:pt x="1" y="48"/>
                    <a:pt x="0" y="39"/>
                    <a:pt x="2" y="21"/>
                  </a:cubicBezTo>
                  <a:cubicBezTo>
                    <a:pt x="3" y="12"/>
                    <a:pt x="4" y="6"/>
                    <a:pt x="6" y="2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95"/>
            <p:cNvSpPr>
              <a:spLocks/>
            </p:cNvSpPr>
            <p:nvPr userDrawn="1"/>
          </p:nvSpPr>
          <p:spPr bwMode="auto">
            <a:xfrm>
              <a:off x="1540" y="3055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96"/>
            <p:cNvSpPr>
              <a:spLocks/>
            </p:cNvSpPr>
            <p:nvPr userDrawn="1"/>
          </p:nvSpPr>
          <p:spPr bwMode="auto">
            <a:xfrm>
              <a:off x="1540" y="3304"/>
              <a:ext cx="67" cy="248"/>
            </a:xfrm>
            <a:custGeom>
              <a:avLst/>
              <a:gdLst>
                <a:gd name="T0" fmla="*/ 824 w 36"/>
                <a:gd name="T1" fmla="*/ 421 h 133"/>
                <a:gd name="T2" fmla="*/ 1046 w 36"/>
                <a:gd name="T3" fmla="*/ 2392 h 133"/>
                <a:gd name="T4" fmla="*/ 1452 w 36"/>
                <a:gd name="T5" fmla="*/ 4583 h 133"/>
                <a:gd name="T6" fmla="*/ 1115 w 36"/>
                <a:gd name="T7" fmla="*/ 5452 h 133"/>
                <a:gd name="T8" fmla="*/ 824 w 36"/>
                <a:gd name="T9" fmla="*/ 5581 h 133"/>
                <a:gd name="T10" fmla="*/ 290 w 36"/>
                <a:gd name="T11" fmla="*/ 4753 h 133"/>
                <a:gd name="T12" fmla="*/ 45 w 36"/>
                <a:gd name="T13" fmla="*/ 2730 h 133"/>
                <a:gd name="T14" fmla="*/ 84 w 36"/>
                <a:gd name="T15" fmla="*/ 884 h 133"/>
                <a:gd name="T16" fmla="*/ 238 w 36"/>
                <a:gd name="T17" fmla="*/ 136 h 133"/>
                <a:gd name="T18" fmla="*/ 488 w 36"/>
                <a:gd name="T19" fmla="*/ 45 h 133"/>
                <a:gd name="T20" fmla="*/ 824 w 36"/>
                <a:gd name="T21" fmla="*/ 421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3" y="40"/>
                    <a:pt x="25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3" y="133"/>
                    <a:pt x="21" y="133"/>
                    <a:pt x="20" y="133"/>
                  </a:cubicBezTo>
                  <a:cubicBezTo>
                    <a:pt x="14" y="130"/>
                    <a:pt x="9" y="127"/>
                    <a:pt x="7" y="113"/>
                  </a:cubicBezTo>
                  <a:cubicBezTo>
                    <a:pt x="5" y="98"/>
                    <a:pt x="2" y="81"/>
                    <a:pt x="1" y="65"/>
                  </a:cubicBezTo>
                  <a:cubicBezTo>
                    <a:pt x="0" y="48"/>
                    <a:pt x="0" y="40"/>
                    <a:pt x="2" y="21"/>
                  </a:cubicBezTo>
                  <a:cubicBezTo>
                    <a:pt x="3" y="12"/>
                    <a:pt x="4" y="6"/>
                    <a:pt x="6" y="3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97"/>
            <p:cNvSpPr>
              <a:spLocks/>
            </p:cNvSpPr>
            <p:nvPr userDrawn="1"/>
          </p:nvSpPr>
          <p:spPr bwMode="auto">
            <a:xfrm>
              <a:off x="1542" y="3552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70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337 w 36"/>
                <a:gd name="T11" fmla="*/ 4696 h 134"/>
                <a:gd name="T12" fmla="*/ 45 w 36"/>
                <a:gd name="T13" fmla="*/ 2735 h 134"/>
                <a:gd name="T14" fmla="*/ 84 w 36"/>
                <a:gd name="T15" fmla="*/ 905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5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6"/>
                  </a:cubicBezTo>
                  <a:cubicBezTo>
                    <a:pt x="1" y="49"/>
                    <a:pt x="0" y="40"/>
                    <a:pt x="2" y="22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98"/>
            <p:cNvSpPr>
              <a:spLocks/>
            </p:cNvSpPr>
            <p:nvPr userDrawn="1"/>
          </p:nvSpPr>
          <p:spPr bwMode="auto">
            <a:xfrm>
              <a:off x="1540" y="3803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3" y="134"/>
                    <a:pt x="21" y="133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6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99"/>
            <p:cNvSpPr>
              <a:spLocks/>
            </p:cNvSpPr>
            <p:nvPr userDrawn="1"/>
          </p:nvSpPr>
          <p:spPr bwMode="auto">
            <a:xfrm>
              <a:off x="1543" y="4054"/>
              <a:ext cx="70" cy="247"/>
            </a:xfrm>
            <a:custGeom>
              <a:avLst/>
              <a:gdLst>
                <a:gd name="T0" fmla="*/ 919 w 37"/>
                <a:gd name="T1" fmla="*/ 418 h 133"/>
                <a:gd name="T2" fmla="*/ 1192 w 37"/>
                <a:gd name="T3" fmla="*/ 2346 h 133"/>
                <a:gd name="T4" fmla="*/ 1654 w 37"/>
                <a:gd name="T5" fmla="*/ 4507 h 133"/>
                <a:gd name="T6" fmla="*/ 1281 w 37"/>
                <a:gd name="T7" fmla="*/ 5328 h 133"/>
                <a:gd name="T8" fmla="*/ 919 w 37"/>
                <a:gd name="T9" fmla="*/ 5456 h 133"/>
                <a:gd name="T10" fmla="*/ 358 w 37"/>
                <a:gd name="T11" fmla="*/ 4639 h 133"/>
                <a:gd name="T12" fmla="*/ 53 w 37"/>
                <a:gd name="T13" fmla="*/ 2676 h 133"/>
                <a:gd name="T14" fmla="*/ 100 w 37"/>
                <a:gd name="T15" fmla="*/ 858 h 133"/>
                <a:gd name="T16" fmla="*/ 272 w 37"/>
                <a:gd name="T17" fmla="*/ 84 h 133"/>
                <a:gd name="T18" fmla="*/ 602 w 37"/>
                <a:gd name="T19" fmla="*/ 84 h 133"/>
                <a:gd name="T20" fmla="*/ 919 w 37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133">
                  <a:moveTo>
                    <a:pt x="20" y="10"/>
                  </a:moveTo>
                  <a:cubicBezTo>
                    <a:pt x="23" y="24"/>
                    <a:pt x="24" y="41"/>
                    <a:pt x="26" y="57"/>
                  </a:cubicBezTo>
                  <a:cubicBezTo>
                    <a:pt x="30" y="84"/>
                    <a:pt x="34" y="100"/>
                    <a:pt x="36" y="110"/>
                  </a:cubicBezTo>
                  <a:cubicBezTo>
                    <a:pt x="37" y="118"/>
                    <a:pt x="35" y="125"/>
                    <a:pt x="28" y="130"/>
                  </a:cubicBezTo>
                  <a:cubicBezTo>
                    <a:pt x="24" y="133"/>
                    <a:pt x="22" y="133"/>
                    <a:pt x="20" y="133"/>
                  </a:cubicBezTo>
                  <a:cubicBezTo>
                    <a:pt x="15" y="130"/>
                    <a:pt x="10" y="126"/>
                    <a:pt x="8" y="113"/>
                  </a:cubicBezTo>
                  <a:cubicBezTo>
                    <a:pt x="6" y="98"/>
                    <a:pt x="3" y="81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2"/>
                    <a:pt x="5" y="6"/>
                    <a:pt x="6" y="2"/>
                  </a:cubicBezTo>
                  <a:cubicBezTo>
                    <a:pt x="7" y="1"/>
                    <a:pt x="7" y="0"/>
                    <a:pt x="13" y="2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00"/>
            <p:cNvSpPr>
              <a:spLocks/>
            </p:cNvSpPr>
            <p:nvPr userDrawn="1"/>
          </p:nvSpPr>
          <p:spPr bwMode="auto">
            <a:xfrm>
              <a:off x="1603" y="2268"/>
              <a:ext cx="209" cy="255"/>
            </a:xfrm>
            <a:custGeom>
              <a:avLst/>
              <a:gdLst>
                <a:gd name="T0" fmla="*/ 4576 w 112"/>
                <a:gd name="T1" fmla="*/ 4823 h 137"/>
                <a:gd name="T2" fmla="*/ 3663 w 112"/>
                <a:gd name="T3" fmla="*/ 5603 h 137"/>
                <a:gd name="T4" fmla="*/ 2489 w 112"/>
                <a:gd name="T5" fmla="*/ 5450 h 137"/>
                <a:gd name="T6" fmla="*/ 1469 w 112"/>
                <a:gd name="T7" fmla="*/ 4694 h 137"/>
                <a:gd name="T8" fmla="*/ 547 w 112"/>
                <a:gd name="T9" fmla="*/ 3287 h 137"/>
                <a:gd name="T10" fmla="*/ 136 w 112"/>
                <a:gd name="T11" fmla="*/ 1167 h 137"/>
                <a:gd name="T12" fmla="*/ 1177 w 112"/>
                <a:gd name="T13" fmla="*/ 84 h 137"/>
                <a:gd name="T14" fmla="*/ 2618 w 112"/>
                <a:gd name="T15" fmla="*/ 443 h 137"/>
                <a:gd name="T16" fmla="*/ 3663 w 112"/>
                <a:gd name="T17" fmla="*/ 1504 h 137"/>
                <a:gd name="T18" fmla="*/ 4391 w 112"/>
                <a:gd name="T19" fmla="*/ 2651 h 137"/>
                <a:gd name="T20" fmla="*/ 4680 w 112"/>
                <a:gd name="T21" fmla="*/ 4067 h 137"/>
                <a:gd name="T22" fmla="*/ 4576 w 112"/>
                <a:gd name="T23" fmla="*/ 4823 h 1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7">
                  <a:moveTo>
                    <a:pt x="108" y="116"/>
                  </a:moveTo>
                  <a:cubicBezTo>
                    <a:pt x="105" y="127"/>
                    <a:pt x="98" y="133"/>
                    <a:pt x="87" y="135"/>
                  </a:cubicBezTo>
                  <a:cubicBezTo>
                    <a:pt x="76" y="137"/>
                    <a:pt x="70" y="137"/>
                    <a:pt x="59" y="131"/>
                  </a:cubicBezTo>
                  <a:cubicBezTo>
                    <a:pt x="48" y="125"/>
                    <a:pt x="41" y="120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3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19"/>
                    <a:pt x="80" y="28"/>
                    <a:pt x="87" y="36"/>
                  </a:cubicBezTo>
                  <a:cubicBezTo>
                    <a:pt x="92" y="42"/>
                    <a:pt x="99" y="53"/>
                    <a:pt x="104" y="64"/>
                  </a:cubicBezTo>
                  <a:cubicBezTo>
                    <a:pt x="109" y="75"/>
                    <a:pt x="112" y="87"/>
                    <a:pt x="111" y="98"/>
                  </a:cubicBezTo>
                  <a:cubicBezTo>
                    <a:pt x="110" y="103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01"/>
            <p:cNvSpPr>
              <a:spLocks/>
            </p:cNvSpPr>
            <p:nvPr userDrawn="1"/>
          </p:nvSpPr>
          <p:spPr bwMode="auto">
            <a:xfrm>
              <a:off x="2095" y="2665"/>
              <a:ext cx="269" cy="245"/>
            </a:xfrm>
            <a:custGeom>
              <a:avLst/>
              <a:gdLst>
                <a:gd name="T0" fmla="*/ 2963 w 145"/>
                <a:gd name="T1" fmla="*/ 156 h 132"/>
                <a:gd name="T2" fmla="*/ 4527 w 145"/>
                <a:gd name="T3" fmla="*/ 84 h 132"/>
                <a:gd name="T4" fmla="*/ 5579 w 145"/>
                <a:gd name="T5" fmla="*/ 724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776 h 132"/>
                <a:gd name="T22" fmla="*/ 2202 w 145"/>
                <a:gd name="T23" fmla="*/ 418 h 132"/>
                <a:gd name="T24" fmla="*/ 2963 w 145"/>
                <a:gd name="T25" fmla="*/ 156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02"/>
            <p:cNvSpPr>
              <a:spLocks/>
            </p:cNvSpPr>
            <p:nvPr userDrawn="1"/>
          </p:nvSpPr>
          <p:spPr bwMode="auto">
            <a:xfrm>
              <a:off x="2565" y="2285"/>
              <a:ext cx="85" cy="273"/>
            </a:xfrm>
            <a:custGeom>
              <a:avLst/>
              <a:gdLst>
                <a:gd name="T0" fmla="*/ 1116 w 46"/>
                <a:gd name="T1" fmla="*/ 156 h 147"/>
                <a:gd name="T2" fmla="*/ 1748 w 46"/>
                <a:gd name="T3" fmla="*/ 1151 h 147"/>
                <a:gd name="T4" fmla="*/ 1748 w 46"/>
                <a:gd name="T5" fmla="*/ 2958 h 147"/>
                <a:gd name="T6" fmla="*/ 1502 w 46"/>
                <a:gd name="T7" fmla="*/ 4970 h 147"/>
                <a:gd name="T8" fmla="*/ 922 w 46"/>
                <a:gd name="T9" fmla="*/ 5898 h 147"/>
                <a:gd name="T10" fmla="*/ 126 w 46"/>
                <a:gd name="T11" fmla="*/ 5328 h 147"/>
                <a:gd name="T12" fmla="*/ 150 w 46"/>
                <a:gd name="T13" fmla="*/ 4149 h 147"/>
                <a:gd name="T14" fmla="*/ 431 w 46"/>
                <a:gd name="T15" fmla="*/ 2580 h 147"/>
                <a:gd name="T16" fmla="*/ 662 w 46"/>
                <a:gd name="T17" fmla="*/ 665 h 147"/>
                <a:gd name="T18" fmla="*/ 1116 w 46"/>
                <a:gd name="T19" fmla="*/ 156 h 1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" h="147">
                  <a:moveTo>
                    <a:pt x="28" y="4"/>
                  </a:moveTo>
                  <a:cubicBezTo>
                    <a:pt x="40" y="0"/>
                    <a:pt x="42" y="9"/>
                    <a:pt x="44" y="28"/>
                  </a:cubicBezTo>
                  <a:cubicBezTo>
                    <a:pt x="46" y="46"/>
                    <a:pt x="45" y="55"/>
                    <a:pt x="44" y="72"/>
                  </a:cubicBezTo>
                  <a:cubicBezTo>
                    <a:pt x="44" y="89"/>
                    <a:pt x="40" y="106"/>
                    <a:pt x="38" y="121"/>
                  </a:cubicBezTo>
                  <a:cubicBezTo>
                    <a:pt x="36" y="136"/>
                    <a:pt x="30" y="141"/>
                    <a:pt x="23" y="144"/>
                  </a:cubicBezTo>
                  <a:cubicBezTo>
                    <a:pt x="16" y="147"/>
                    <a:pt x="5" y="138"/>
                    <a:pt x="3" y="130"/>
                  </a:cubicBezTo>
                  <a:cubicBezTo>
                    <a:pt x="0" y="122"/>
                    <a:pt x="1" y="111"/>
                    <a:pt x="4" y="101"/>
                  </a:cubicBezTo>
                  <a:cubicBezTo>
                    <a:pt x="7" y="90"/>
                    <a:pt x="9" y="78"/>
                    <a:pt x="11" y="63"/>
                  </a:cubicBezTo>
                  <a:cubicBezTo>
                    <a:pt x="13" y="47"/>
                    <a:pt x="14" y="30"/>
                    <a:pt x="17" y="16"/>
                  </a:cubicBezTo>
                  <a:cubicBezTo>
                    <a:pt x="18" y="10"/>
                    <a:pt x="22" y="6"/>
                    <a:pt x="28" y="4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03"/>
            <p:cNvSpPr>
              <a:spLocks/>
            </p:cNvSpPr>
            <p:nvPr userDrawn="1"/>
          </p:nvSpPr>
          <p:spPr bwMode="auto">
            <a:xfrm>
              <a:off x="2578" y="2019"/>
              <a:ext cx="72" cy="287"/>
            </a:xfrm>
            <a:custGeom>
              <a:avLst/>
              <a:gdLst>
                <a:gd name="T0" fmla="*/ 838 w 39"/>
                <a:gd name="T1" fmla="*/ 45 h 154"/>
                <a:gd name="T2" fmla="*/ 1115 w 39"/>
                <a:gd name="T3" fmla="*/ 84 h 154"/>
                <a:gd name="T4" fmla="*/ 1398 w 39"/>
                <a:gd name="T5" fmla="*/ 1073 h 154"/>
                <a:gd name="T6" fmla="*/ 1466 w 39"/>
                <a:gd name="T7" fmla="*/ 3547 h 154"/>
                <a:gd name="T8" fmla="*/ 1346 w 39"/>
                <a:gd name="T9" fmla="*/ 4706 h 154"/>
                <a:gd name="T10" fmla="*/ 906 w 39"/>
                <a:gd name="T11" fmla="*/ 6161 h 154"/>
                <a:gd name="T12" fmla="*/ 327 w 39"/>
                <a:gd name="T13" fmla="*/ 6245 h 154"/>
                <a:gd name="T14" fmla="*/ 0 w 39"/>
                <a:gd name="T15" fmla="*/ 5336 h 154"/>
                <a:gd name="T16" fmla="*/ 233 w 39"/>
                <a:gd name="T17" fmla="*/ 3438 h 154"/>
                <a:gd name="T18" fmla="*/ 476 w 39"/>
                <a:gd name="T19" fmla="*/ 1215 h 154"/>
                <a:gd name="T20" fmla="*/ 476 w 39"/>
                <a:gd name="T21" fmla="*/ 494 h 154"/>
                <a:gd name="T22" fmla="*/ 838 w 39"/>
                <a:gd name="T23" fmla="*/ 45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54">
                  <a:moveTo>
                    <a:pt x="21" y="1"/>
                  </a:moveTo>
                  <a:cubicBezTo>
                    <a:pt x="25" y="0"/>
                    <a:pt x="27" y="1"/>
                    <a:pt x="28" y="2"/>
                  </a:cubicBezTo>
                  <a:cubicBezTo>
                    <a:pt x="33" y="8"/>
                    <a:pt x="33" y="15"/>
                    <a:pt x="35" y="26"/>
                  </a:cubicBezTo>
                  <a:cubicBezTo>
                    <a:pt x="38" y="42"/>
                    <a:pt x="39" y="59"/>
                    <a:pt x="37" y="85"/>
                  </a:cubicBezTo>
                  <a:cubicBezTo>
                    <a:pt x="34" y="112"/>
                    <a:pt x="34" y="112"/>
                    <a:pt x="34" y="112"/>
                  </a:cubicBezTo>
                  <a:cubicBezTo>
                    <a:pt x="32" y="129"/>
                    <a:pt x="29" y="139"/>
                    <a:pt x="23" y="147"/>
                  </a:cubicBezTo>
                  <a:cubicBezTo>
                    <a:pt x="18" y="153"/>
                    <a:pt x="15" y="154"/>
                    <a:pt x="8" y="149"/>
                  </a:cubicBezTo>
                  <a:cubicBezTo>
                    <a:pt x="1" y="143"/>
                    <a:pt x="0" y="136"/>
                    <a:pt x="0" y="127"/>
                  </a:cubicBezTo>
                  <a:cubicBezTo>
                    <a:pt x="0" y="117"/>
                    <a:pt x="2" y="104"/>
                    <a:pt x="6" y="82"/>
                  </a:cubicBezTo>
                  <a:cubicBezTo>
                    <a:pt x="10" y="61"/>
                    <a:pt x="12" y="41"/>
                    <a:pt x="12" y="2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6"/>
                    <a:pt x="14" y="2"/>
                    <a:pt x="21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04"/>
            <p:cNvSpPr>
              <a:spLocks/>
            </p:cNvSpPr>
            <p:nvPr userDrawn="1"/>
          </p:nvSpPr>
          <p:spPr bwMode="auto">
            <a:xfrm>
              <a:off x="2573" y="2554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8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1"/>
                    <a:pt x="13" y="24"/>
                    <a:pt x="16" y="10"/>
                  </a:cubicBezTo>
                  <a:cubicBezTo>
                    <a:pt x="17" y="5"/>
                    <a:pt x="20" y="3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5"/>
            <p:cNvSpPr>
              <a:spLocks/>
            </p:cNvSpPr>
            <p:nvPr userDrawn="1"/>
          </p:nvSpPr>
          <p:spPr bwMode="auto">
            <a:xfrm>
              <a:off x="2095" y="2417"/>
              <a:ext cx="269" cy="245"/>
            </a:xfrm>
            <a:custGeom>
              <a:avLst/>
              <a:gdLst>
                <a:gd name="T0" fmla="*/ 2963 w 145"/>
                <a:gd name="T1" fmla="*/ 204 h 132"/>
                <a:gd name="T2" fmla="*/ 4527 w 145"/>
                <a:gd name="T3" fmla="*/ 84 h 132"/>
                <a:gd name="T4" fmla="*/ 5579 w 145"/>
                <a:gd name="T5" fmla="*/ 776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820 h 132"/>
                <a:gd name="T22" fmla="*/ 2202 w 145"/>
                <a:gd name="T23" fmla="*/ 418 h 132"/>
                <a:gd name="T24" fmla="*/ 2963 w 145"/>
                <a:gd name="T25" fmla="*/ 204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1"/>
                  </a:cubicBezTo>
                  <a:cubicBezTo>
                    <a:pt x="9" y="39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6"/>
            <p:cNvSpPr>
              <a:spLocks/>
            </p:cNvSpPr>
            <p:nvPr userDrawn="1"/>
          </p:nvSpPr>
          <p:spPr bwMode="auto">
            <a:xfrm>
              <a:off x="2095" y="3159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45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52 h 132"/>
                <a:gd name="T12" fmla="*/ 3907 w 145"/>
                <a:gd name="T13" fmla="*/ 5103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157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5" y="0"/>
                    <a:pt x="101" y="0"/>
                    <a:pt x="111" y="1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6"/>
                  </a:cubicBezTo>
                  <a:cubicBezTo>
                    <a:pt x="117" y="113"/>
                    <a:pt x="108" y="120"/>
                    <a:pt x="96" y="122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7"/>
                    <a:pt x="34" y="19"/>
                  </a:cubicBezTo>
                  <a:cubicBezTo>
                    <a:pt x="41" y="14"/>
                    <a:pt x="47" y="11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7"/>
            <p:cNvSpPr>
              <a:spLocks/>
            </p:cNvSpPr>
            <p:nvPr userDrawn="1"/>
          </p:nvSpPr>
          <p:spPr bwMode="auto">
            <a:xfrm>
              <a:off x="2095" y="2912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50 w 145"/>
                <a:gd name="T25" fmla="*/ 209 h 132"/>
                <a:gd name="T26" fmla="*/ 2963 w 145"/>
                <a:gd name="T27" fmla="*/ 157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cubicBezTo>
                    <a:pt x="72" y="5"/>
                    <a:pt x="72" y="5"/>
                    <a:pt x="72" y="5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08"/>
            <p:cNvSpPr>
              <a:spLocks/>
            </p:cNvSpPr>
            <p:nvPr userDrawn="1"/>
          </p:nvSpPr>
          <p:spPr bwMode="auto">
            <a:xfrm>
              <a:off x="2095" y="3652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5" y="101"/>
                    <a:pt x="126" y="107"/>
                  </a:cubicBezTo>
                  <a:cubicBezTo>
                    <a:pt x="117" y="114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09"/>
            <p:cNvSpPr>
              <a:spLocks/>
            </p:cNvSpPr>
            <p:nvPr userDrawn="1"/>
          </p:nvSpPr>
          <p:spPr bwMode="auto">
            <a:xfrm>
              <a:off x="2095" y="3405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64 h 132"/>
                <a:gd name="T8" fmla="*/ 5779 w 145"/>
                <a:gd name="T9" fmla="*/ 3146 h 132"/>
                <a:gd name="T10" fmla="*/ 5139 w 145"/>
                <a:gd name="T11" fmla="*/ 4525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818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7"/>
                    <a:pt x="143" y="41"/>
                    <a:pt x="144" y="54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4" y="102"/>
                    <a:pt x="126" y="108"/>
                  </a:cubicBezTo>
                  <a:cubicBezTo>
                    <a:pt x="117" y="114"/>
                    <a:pt x="108" y="121"/>
                    <a:pt x="96" y="123"/>
                  </a:cubicBezTo>
                  <a:cubicBezTo>
                    <a:pt x="84" y="126"/>
                    <a:pt x="72" y="131"/>
                    <a:pt x="54" y="131"/>
                  </a:cubicBezTo>
                  <a:cubicBezTo>
                    <a:pt x="38" y="132"/>
                    <a:pt x="25" y="130"/>
                    <a:pt x="13" y="115"/>
                  </a:cubicBezTo>
                  <a:cubicBezTo>
                    <a:pt x="0" y="99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10"/>
            <p:cNvSpPr>
              <a:spLocks/>
            </p:cNvSpPr>
            <p:nvPr userDrawn="1"/>
          </p:nvSpPr>
          <p:spPr bwMode="auto">
            <a:xfrm>
              <a:off x="2095" y="3899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7"/>
                    <a:pt x="142" y="75"/>
                  </a:cubicBezTo>
                  <a:cubicBezTo>
                    <a:pt x="139" y="92"/>
                    <a:pt x="134" y="101"/>
                    <a:pt x="126" y="107"/>
                  </a:cubicBezTo>
                  <a:cubicBezTo>
                    <a:pt x="118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1"/>
            <p:cNvSpPr>
              <a:spLocks/>
            </p:cNvSpPr>
            <p:nvPr userDrawn="1"/>
          </p:nvSpPr>
          <p:spPr bwMode="auto">
            <a:xfrm>
              <a:off x="2369" y="2506"/>
              <a:ext cx="209" cy="259"/>
            </a:xfrm>
            <a:custGeom>
              <a:avLst/>
              <a:gdLst>
                <a:gd name="T0" fmla="*/ 45 w 112"/>
                <a:gd name="T1" fmla="*/ 4135 h 139"/>
                <a:gd name="T2" fmla="*/ 728 w 112"/>
                <a:gd name="T3" fmla="*/ 2052 h 139"/>
                <a:gd name="T4" fmla="*/ 1515 w 112"/>
                <a:gd name="T5" fmla="*/ 1062 h 139"/>
                <a:gd name="T6" fmla="*/ 2790 w 112"/>
                <a:gd name="T7" fmla="*/ 157 h 139"/>
                <a:gd name="T8" fmla="*/ 4186 w 112"/>
                <a:gd name="T9" fmla="*/ 494 h 139"/>
                <a:gd name="T10" fmla="*/ 4576 w 112"/>
                <a:gd name="T11" fmla="*/ 2292 h 139"/>
                <a:gd name="T12" fmla="*/ 3712 w 112"/>
                <a:gd name="T13" fmla="*/ 4187 h 139"/>
                <a:gd name="T14" fmla="*/ 2243 w 112"/>
                <a:gd name="T15" fmla="*/ 5569 h 139"/>
                <a:gd name="T16" fmla="*/ 1066 w 112"/>
                <a:gd name="T17" fmla="*/ 5679 h 139"/>
                <a:gd name="T18" fmla="*/ 157 w 112"/>
                <a:gd name="T19" fmla="*/ 4899 h 139"/>
                <a:gd name="T20" fmla="*/ 45 w 112"/>
                <a:gd name="T21" fmla="*/ 4135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80" y="0"/>
                    <a:pt x="90" y="3"/>
                    <a:pt x="99" y="12"/>
                  </a:cubicBezTo>
                  <a:cubicBezTo>
                    <a:pt x="109" y="20"/>
                    <a:pt x="112" y="38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4"/>
                    <a:pt x="71" y="123"/>
                    <a:pt x="53" y="133"/>
                  </a:cubicBezTo>
                  <a:cubicBezTo>
                    <a:pt x="43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12"/>
            <p:cNvSpPr>
              <a:spLocks/>
            </p:cNvSpPr>
            <p:nvPr userDrawn="1"/>
          </p:nvSpPr>
          <p:spPr bwMode="auto">
            <a:xfrm>
              <a:off x="2369" y="2758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204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5"/>
                  </a:cubicBezTo>
                  <a:cubicBezTo>
                    <a:pt x="79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9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13"/>
            <p:cNvSpPr>
              <a:spLocks/>
            </p:cNvSpPr>
            <p:nvPr userDrawn="1"/>
          </p:nvSpPr>
          <p:spPr bwMode="auto">
            <a:xfrm>
              <a:off x="2369" y="3009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156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6"/>
                    <a:pt x="52" y="9"/>
                    <a:pt x="66" y="4"/>
                  </a:cubicBezTo>
                  <a:cubicBezTo>
                    <a:pt x="80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89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14"/>
            <p:cNvSpPr>
              <a:spLocks/>
            </p:cNvSpPr>
            <p:nvPr userDrawn="1"/>
          </p:nvSpPr>
          <p:spPr bwMode="auto">
            <a:xfrm>
              <a:off x="2369" y="3260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90"/>
                    <a:pt x="88" y="100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15"/>
            <p:cNvSpPr>
              <a:spLocks/>
            </p:cNvSpPr>
            <p:nvPr userDrawn="1"/>
          </p:nvSpPr>
          <p:spPr bwMode="auto">
            <a:xfrm>
              <a:off x="2369" y="3511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6"/>
            <p:cNvSpPr>
              <a:spLocks/>
            </p:cNvSpPr>
            <p:nvPr userDrawn="1"/>
          </p:nvSpPr>
          <p:spPr bwMode="auto">
            <a:xfrm>
              <a:off x="2369" y="3762"/>
              <a:ext cx="209" cy="256"/>
            </a:xfrm>
            <a:custGeom>
              <a:avLst/>
              <a:gdLst>
                <a:gd name="T0" fmla="*/ 45 w 112"/>
                <a:gd name="T1" fmla="*/ 4040 h 138"/>
                <a:gd name="T2" fmla="*/ 728 w 112"/>
                <a:gd name="T3" fmla="*/ 2003 h 138"/>
                <a:gd name="T4" fmla="*/ 1515 w 112"/>
                <a:gd name="T5" fmla="*/ 1009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85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40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100"/>
                  </a:cubicBezTo>
                  <a:cubicBezTo>
                    <a:pt x="75" y="115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6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7"/>
            <p:cNvSpPr>
              <a:spLocks/>
            </p:cNvSpPr>
            <p:nvPr userDrawn="1"/>
          </p:nvSpPr>
          <p:spPr bwMode="auto">
            <a:xfrm>
              <a:off x="2369" y="4013"/>
              <a:ext cx="209" cy="257"/>
            </a:xfrm>
            <a:custGeom>
              <a:avLst/>
              <a:gdLst>
                <a:gd name="T0" fmla="*/ 45 w 112"/>
                <a:gd name="T1" fmla="*/ 4103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27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38 h 138"/>
                <a:gd name="T20" fmla="*/ 45 w 112"/>
                <a:gd name="T21" fmla="*/ 410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18"/>
            <p:cNvSpPr>
              <a:spLocks/>
            </p:cNvSpPr>
            <p:nvPr userDrawn="1"/>
          </p:nvSpPr>
          <p:spPr bwMode="auto">
            <a:xfrm>
              <a:off x="2570" y="2804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95 w 36"/>
                <a:gd name="T3" fmla="*/ 128 h 134"/>
                <a:gd name="T4" fmla="*/ 1452 w 36"/>
                <a:gd name="T5" fmla="*/ 860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30" y="0"/>
                    <a:pt x="30" y="2"/>
                    <a:pt x="31" y="3"/>
                  </a:cubicBezTo>
                  <a:cubicBezTo>
                    <a:pt x="32" y="6"/>
                    <a:pt x="34" y="12"/>
                    <a:pt x="35" y="21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0"/>
                    <a:pt x="16" y="133"/>
                  </a:cubicBezTo>
                  <a:cubicBezTo>
                    <a:pt x="16" y="133"/>
                    <a:pt x="14" y="134"/>
                    <a:pt x="9" y="131"/>
                  </a:cubicBezTo>
                  <a:cubicBezTo>
                    <a:pt x="2" y="125"/>
                    <a:pt x="0" y="118"/>
                    <a:pt x="1" y="110"/>
                  </a:cubicBezTo>
                  <a:cubicBezTo>
                    <a:pt x="6" y="90"/>
                    <a:pt x="9" y="71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19"/>
            <p:cNvSpPr>
              <a:spLocks/>
            </p:cNvSpPr>
            <p:nvPr userDrawn="1"/>
          </p:nvSpPr>
          <p:spPr bwMode="auto">
            <a:xfrm>
              <a:off x="2570" y="3059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735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9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50"/>
                    <a:pt x="35" y="66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2" y="126"/>
                    <a:pt x="0" y="119"/>
                    <a:pt x="1" y="110"/>
                  </a:cubicBezTo>
                  <a:cubicBezTo>
                    <a:pt x="5" y="90"/>
                    <a:pt x="8" y="73"/>
                    <a:pt x="11" y="58"/>
                  </a:cubicBezTo>
                  <a:cubicBezTo>
                    <a:pt x="13" y="42"/>
                    <a:pt x="14" y="25"/>
                    <a:pt x="16" y="11"/>
                  </a:cubicBezTo>
                  <a:cubicBezTo>
                    <a:pt x="17" y="7"/>
                    <a:pt x="20" y="4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20"/>
            <p:cNvSpPr>
              <a:spLocks/>
            </p:cNvSpPr>
            <p:nvPr userDrawn="1"/>
          </p:nvSpPr>
          <p:spPr bwMode="auto">
            <a:xfrm>
              <a:off x="2574" y="3301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4" y="13"/>
                    <a:pt x="34" y="22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0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3"/>
                    <a:pt x="13" y="134"/>
                    <a:pt x="9" y="131"/>
                  </a:cubicBezTo>
                  <a:cubicBezTo>
                    <a:pt x="2" y="125"/>
                    <a:pt x="0" y="119"/>
                    <a:pt x="1" y="110"/>
                  </a:cubicBezTo>
                  <a:cubicBezTo>
                    <a:pt x="5" y="90"/>
                    <a:pt x="8" y="72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21"/>
            <p:cNvSpPr>
              <a:spLocks/>
            </p:cNvSpPr>
            <p:nvPr userDrawn="1"/>
          </p:nvSpPr>
          <p:spPr bwMode="auto">
            <a:xfrm>
              <a:off x="2573" y="3554"/>
              <a:ext cx="66" cy="249"/>
            </a:xfrm>
            <a:custGeom>
              <a:avLst/>
              <a:gdLst>
                <a:gd name="T0" fmla="*/ 919 w 36"/>
                <a:gd name="T1" fmla="*/ 84 h 134"/>
                <a:gd name="T2" fmla="*/ 1140 w 36"/>
                <a:gd name="T3" fmla="*/ 128 h 134"/>
                <a:gd name="T4" fmla="*/ 1287 w 36"/>
                <a:gd name="T5" fmla="*/ 905 h 134"/>
                <a:gd name="T6" fmla="*/ 1324 w 36"/>
                <a:gd name="T7" fmla="*/ 2735 h 134"/>
                <a:gd name="T8" fmla="*/ 1060 w 36"/>
                <a:gd name="T9" fmla="*/ 4696 h 134"/>
                <a:gd name="T10" fmla="*/ 598 w 36"/>
                <a:gd name="T11" fmla="*/ 5472 h 134"/>
                <a:gd name="T12" fmla="*/ 354 w 36"/>
                <a:gd name="T13" fmla="*/ 5391 h 134"/>
                <a:gd name="T14" fmla="*/ 44 w 36"/>
                <a:gd name="T15" fmla="*/ 4517 h 134"/>
                <a:gd name="T16" fmla="*/ 376 w 36"/>
                <a:gd name="T17" fmla="*/ 2399 h 134"/>
                <a:gd name="T18" fmla="*/ 598 w 36"/>
                <a:gd name="T19" fmla="*/ 442 h 134"/>
                <a:gd name="T20" fmla="*/ 919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49"/>
                    <a:pt x="35" y="66"/>
                  </a:cubicBezTo>
                  <a:cubicBezTo>
                    <a:pt x="34" y="82"/>
                    <a:pt x="30" y="98"/>
                    <a:pt x="28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1" y="126"/>
                    <a:pt x="0" y="119"/>
                    <a:pt x="1" y="110"/>
                  </a:cubicBezTo>
                  <a:cubicBezTo>
                    <a:pt x="5" y="90"/>
                    <a:pt x="8" y="73"/>
                    <a:pt x="10" y="58"/>
                  </a:cubicBezTo>
                  <a:cubicBezTo>
                    <a:pt x="13" y="41"/>
                    <a:pt x="13" y="25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22"/>
            <p:cNvSpPr>
              <a:spLocks/>
            </p:cNvSpPr>
            <p:nvPr userDrawn="1"/>
          </p:nvSpPr>
          <p:spPr bwMode="auto">
            <a:xfrm>
              <a:off x="2573" y="3799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7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0"/>
                    <a:pt x="13" y="23"/>
                    <a:pt x="16" y="10"/>
                  </a:cubicBezTo>
                  <a:cubicBezTo>
                    <a:pt x="17" y="5"/>
                    <a:pt x="20" y="2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23"/>
            <p:cNvSpPr>
              <a:spLocks/>
            </p:cNvSpPr>
            <p:nvPr userDrawn="1"/>
          </p:nvSpPr>
          <p:spPr bwMode="auto">
            <a:xfrm>
              <a:off x="2369" y="2265"/>
              <a:ext cx="209" cy="256"/>
            </a:xfrm>
            <a:custGeom>
              <a:avLst/>
              <a:gdLst>
                <a:gd name="T0" fmla="*/ 45 w 112"/>
                <a:gd name="T1" fmla="*/ 4001 h 138"/>
                <a:gd name="T2" fmla="*/ 728 w 112"/>
                <a:gd name="T3" fmla="*/ 2003 h 138"/>
                <a:gd name="T4" fmla="*/ 1515 w 112"/>
                <a:gd name="T5" fmla="*/ 985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40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01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4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19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6" y="114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24"/>
            <p:cNvSpPr>
              <a:spLocks/>
            </p:cNvSpPr>
            <p:nvPr userDrawn="1"/>
          </p:nvSpPr>
          <p:spPr bwMode="auto">
            <a:xfrm>
              <a:off x="1531" y="1736"/>
              <a:ext cx="305" cy="291"/>
            </a:xfrm>
            <a:custGeom>
              <a:avLst/>
              <a:gdLst>
                <a:gd name="T0" fmla="*/ 6779 w 164"/>
                <a:gd name="T1" fmla="*/ 3292 h 156"/>
                <a:gd name="T2" fmla="*/ 6078 w 164"/>
                <a:gd name="T3" fmla="*/ 4382 h 156"/>
                <a:gd name="T4" fmla="*/ 1863 w 164"/>
                <a:gd name="T5" fmla="*/ 6478 h 156"/>
                <a:gd name="T6" fmla="*/ 720 w 164"/>
                <a:gd name="T7" fmla="*/ 5609 h 156"/>
                <a:gd name="T8" fmla="*/ 443 w 164"/>
                <a:gd name="T9" fmla="*/ 1513 h 156"/>
                <a:gd name="T10" fmla="*/ 1863 w 164"/>
                <a:gd name="T11" fmla="*/ 157 h 156"/>
                <a:gd name="T12" fmla="*/ 6111 w 164"/>
                <a:gd name="T13" fmla="*/ 2280 h 156"/>
                <a:gd name="T14" fmla="*/ 6779 w 164"/>
                <a:gd name="T15" fmla="*/ 3292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64" y="78"/>
                  </a:moveTo>
                  <a:cubicBezTo>
                    <a:pt x="164" y="86"/>
                    <a:pt x="156" y="98"/>
                    <a:pt x="147" y="104"/>
                  </a:cubicBezTo>
                  <a:cubicBezTo>
                    <a:pt x="125" y="122"/>
                    <a:pt x="87" y="146"/>
                    <a:pt x="45" y="154"/>
                  </a:cubicBezTo>
                  <a:cubicBezTo>
                    <a:pt x="35" y="156"/>
                    <a:pt x="22" y="144"/>
                    <a:pt x="17" y="133"/>
                  </a:cubicBezTo>
                  <a:cubicBezTo>
                    <a:pt x="0" y="104"/>
                    <a:pt x="1" y="61"/>
                    <a:pt x="11" y="36"/>
                  </a:cubicBezTo>
                  <a:cubicBezTo>
                    <a:pt x="18" y="18"/>
                    <a:pt x="32" y="0"/>
                    <a:pt x="45" y="4"/>
                  </a:cubicBezTo>
                  <a:cubicBezTo>
                    <a:pt x="89" y="13"/>
                    <a:pt x="133" y="40"/>
                    <a:pt x="148" y="54"/>
                  </a:cubicBezTo>
                  <a:cubicBezTo>
                    <a:pt x="160" y="66"/>
                    <a:pt x="164" y="70"/>
                    <a:pt x="164" y="7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25"/>
            <p:cNvSpPr>
              <a:spLocks/>
            </p:cNvSpPr>
            <p:nvPr userDrawn="1"/>
          </p:nvSpPr>
          <p:spPr bwMode="auto">
            <a:xfrm>
              <a:off x="2098" y="2117"/>
              <a:ext cx="282" cy="303"/>
            </a:xfrm>
            <a:custGeom>
              <a:avLst/>
              <a:gdLst>
                <a:gd name="T0" fmla="*/ 1590 w 152"/>
                <a:gd name="T1" fmla="*/ 84 h 163"/>
                <a:gd name="T2" fmla="*/ 2809 w 152"/>
                <a:gd name="T3" fmla="*/ 418 h 163"/>
                <a:gd name="T4" fmla="*/ 5996 w 152"/>
                <a:gd name="T5" fmla="*/ 3798 h 163"/>
                <a:gd name="T6" fmla="*/ 5542 w 152"/>
                <a:gd name="T7" fmla="*/ 5197 h 163"/>
                <a:gd name="T8" fmla="*/ 1827 w 152"/>
                <a:gd name="T9" fmla="*/ 6642 h 163"/>
                <a:gd name="T10" fmla="*/ 154 w 152"/>
                <a:gd name="T11" fmla="*/ 5712 h 163"/>
                <a:gd name="T12" fmla="*/ 816 w 152"/>
                <a:gd name="T13" fmla="*/ 1026 h 163"/>
                <a:gd name="T14" fmla="*/ 1590 w 152"/>
                <a:gd name="T15" fmla="*/ 84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" h="163">
                  <a:moveTo>
                    <a:pt x="39" y="2"/>
                  </a:moveTo>
                  <a:cubicBezTo>
                    <a:pt x="47" y="0"/>
                    <a:pt x="60" y="4"/>
                    <a:pt x="69" y="10"/>
                  </a:cubicBezTo>
                  <a:cubicBezTo>
                    <a:pt x="92" y="26"/>
                    <a:pt x="127" y="55"/>
                    <a:pt x="147" y="92"/>
                  </a:cubicBezTo>
                  <a:cubicBezTo>
                    <a:pt x="152" y="102"/>
                    <a:pt x="144" y="117"/>
                    <a:pt x="136" y="126"/>
                  </a:cubicBezTo>
                  <a:cubicBezTo>
                    <a:pt x="113" y="150"/>
                    <a:pt x="72" y="163"/>
                    <a:pt x="45" y="161"/>
                  </a:cubicBezTo>
                  <a:cubicBezTo>
                    <a:pt x="26" y="160"/>
                    <a:pt x="5" y="152"/>
                    <a:pt x="4" y="138"/>
                  </a:cubicBezTo>
                  <a:cubicBezTo>
                    <a:pt x="0" y="94"/>
                    <a:pt x="12" y="43"/>
                    <a:pt x="20" y="25"/>
                  </a:cubicBezTo>
                  <a:cubicBezTo>
                    <a:pt x="29" y="9"/>
                    <a:pt x="31" y="5"/>
                    <a:pt x="39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26"/>
            <p:cNvSpPr>
              <a:spLocks/>
            </p:cNvSpPr>
            <p:nvPr userDrawn="1"/>
          </p:nvSpPr>
          <p:spPr bwMode="auto">
            <a:xfrm>
              <a:off x="1799" y="2120"/>
              <a:ext cx="288" cy="308"/>
            </a:xfrm>
            <a:custGeom>
              <a:avLst/>
              <a:gdLst>
                <a:gd name="T0" fmla="*/ 4695 w 155"/>
                <a:gd name="T1" fmla="*/ 83 h 166"/>
                <a:gd name="T2" fmla="*/ 5556 w 155"/>
                <a:gd name="T3" fmla="*/ 1054 h 166"/>
                <a:gd name="T4" fmla="*/ 6169 w 155"/>
                <a:gd name="T5" fmla="*/ 5678 h 166"/>
                <a:gd name="T6" fmla="*/ 5030 w 155"/>
                <a:gd name="T7" fmla="*/ 6527 h 166"/>
                <a:gd name="T8" fmla="*/ 1107 w 155"/>
                <a:gd name="T9" fmla="*/ 5501 h 166"/>
                <a:gd name="T10" fmla="*/ 290 w 155"/>
                <a:gd name="T11" fmla="*/ 3807 h 166"/>
                <a:gd name="T12" fmla="*/ 3541 w 155"/>
                <a:gd name="T13" fmla="*/ 440 h 166"/>
                <a:gd name="T14" fmla="*/ 4695 w 155"/>
                <a:gd name="T15" fmla="*/ 83 h 1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5" h="166">
                  <a:moveTo>
                    <a:pt x="114" y="2"/>
                  </a:moveTo>
                  <a:cubicBezTo>
                    <a:pt x="122" y="5"/>
                    <a:pt x="131" y="16"/>
                    <a:pt x="135" y="26"/>
                  </a:cubicBezTo>
                  <a:cubicBezTo>
                    <a:pt x="144" y="53"/>
                    <a:pt x="155" y="97"/>
                    <a:pt x="150" y="139"/>
                  </a:cubicBezTo>
                  <a:cubicBezTo>
                    <a:pt x="149" y="149"/>
                    <a:pt x="133" y="157"/>
                    <a:pt x="122" y="160"/>
                  </a:cubicBezTo>
                  <a:cubicBezTo>
                    <a:pt x="89" y="166"/>
                    <a:pt x="48" y="152"/>
                    <a:pt x="27" y="135"/>
                  </a:cubicBezTo>
                  <a:cubicBezTo>
                    <a:pt x="12" y="123"/>
                    <a:pt x="0" y="104"/>
                    <a:pt x="7" y="93"/>
                  </a:cubicBezTo>
                  <a:cubicBezTo>
                    <a:pt x="30" y="54"/>
                    <a:pt x="69" y="20"/>
                    <a:pt x="86" y="11"/>
                  </a:cubicBezTo>
                  <a:cubicBezTo>
                    <a:pt x="102" y="2"/>
                    <a:pt x="106" y="0"/>
                    <a:pt x="11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27"/>
            <p:cNvSpPr>
              <a:spLocks/>
            </p:cNvSpPr>
            <p:nvPr userDrawn="1"/>
          </p:nvSpPr>
          <p:spPr bwMode="auto">
            <a:xfrm>
              <a:off x="1609" y="1998"/>
              <a:ext cx="293" cy="283"/>
            </a:xfrm>
            <a:custGeom>
              <a:avLst/>
              <a:gdLst>
                <a:gd name="T0" fmla="*/ 6231 w 158"/>
                <a:gd name="T1" fmla="*/ 540 h 152"/>
                <a:gd name="T2" fmla="*/ 6294 w 158"/>
                <a:gd name="T3" fmla="*/ 1841 h 152"/>
                <a:gd name="T4" fmla="*/ 4098 w 158"/>
                <a:gd name="T5" fmla="*/ 6049 h 152"/>
                <a:gd name="T6" fmla="*/ 2672 w 158"/>
                <a:gd name="T7" fmla="*/ 6049 h 152"/>
                <a:gd name="T8" fmla="*/ 154 w 158"/>
                <a:gd name="T9" fmla="*/ 2860 h 152"/>
                <a:gd name="T10" fmla="*/ 530 w 158"/>
                <a:gd name="T11" fmla="*/ 916 h 152"/>
                <a:gd name="T12" fmla="*/ 5135 w 158"/>
                <a:gd name="T13" fmla="*/ 128 h 152"/>
                <a:gd name="T14" fmla="*/ 6231 w 158"/>
                <a:gd name="T15" fmla="*/ 540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2">
                  <a:moveTo>
                    <a:pt x="153" y="13"/>
                  </a:moveTo>
                  <a:cubicBezTo>
                    <a:pt x="158" y="20"/>
                    <a:pt x="158" y="34"/>
                    <a:pt x="155" y="44"/>
                  </a:cubicBezTo>
                  <a:cubicBezTo>
                    <a:pt x="148" y="72"/>
                    <a:pt x="130" y="114"/>
                    <a:pt x="101" y="145"/>
                  </a:cubicBezTo>
                  <a:cubicBezTo>
                    <a:pt x="94" y="152"/>
                    <a:pt x="77" y="150"/>
                    <a:pt x="66" y="145"/>
                  </a:cubicBezTo>
                  <a:cubicBezTo>
                    <a:pt x="36" y="130"/>
                    <a:pt x="11" y="95"/>
                    <a:pt x="4" y="69"/>
                  </a:cubicBezTo>
                  <a:cubicBezTo>
                    <a:pt x="0" y="50"/>
                    <a:pt x="1" y="28"/>
                    <a:pt x="13" y="22"/>
                  </a:cubicBezTo>
                  <a:cubicBezTo>
                    <a:pt x="54" y="5"/>
                    <a:pt x="106" y="0"/>
                    <a:pt x="126" y="3"/>
                  </a:cubicBezTo>
                  <a:cubicBezTo>
                    <a:pt x="143" y="6"/>
                    <a:pt x="148" y="6"/>
                    <a:pt x="153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28"/>
            <p:cNvSpPr>
              <a:spLocks/>
            </p:cNvSpPr>
            <p:nvPr userDrawn="1"/>
          </p:nvSpPr>
          <p:spPr bwMode="auto">
            <a:xfrm>
              <a:off x="2343" y="1740"/>
              <a:ext cx="306" cy="290"/>
            </a:xfrm>
            <a:custGeom>
              <a:avLst/>
              <a:gdLst>
                <a:gd name="T0" fmla="*/ 45 w 164"/>
                <a:gd name="T1" fmla="*/ 3173 h 156"/>
                <a:gd name="T2" fmla="*/ 765 w 164"/>
                <a:gd name="T3" fmla="*/ 2116 h 156"/>
                <a:gd name="T4" fmla="*/ 5111 w 164"/>
                <a:gd name="T5" fmla="*/ 84 h 156"/>
                <a:gd name="T6" fmla="*/ 6288 w 164"/>
                <a:gd name="T7" fmla="*/ 1002 h 156"/>
                <a:gd name="T8" fmla="*/ 6450 w 164"/>
                <a:gd name="T9" fmla="*/ 4989 h 156"/>
                <a:gd name="T10" fmla="*/ 4969 w 164"/>
                <a:gd name="T11" fmla="*/ 6309 h 156"/>
                <a:gd name="T12" fmla="*/ 728 w 164"/>
                <a:gd name="T13" fmla="*/ 4168 h 156"/>
                <a:gd name="T14" fmla="*/ 45 w 164"/>
                <a:gd name="T15" fmla="*/ 3173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" y="77"/>
                  </a:moveTo>
                  <a:cubicBezTo>
                    <a:pt x="1" y="68"/>
                    <a:pt x="9" y="57"/>
                    <a:pt x="18" y="51"/>
                  </a:cubicBezTo>
                  <a:cubicBezTo>
                    <a:pt x="40" y="33"/>
                    <a:pt x="79" y="10"/>
                    <a:pt x="121" y="2"/>
                  </a:cubicBezTo>
                  <a:cubicBezTo>
                    <a:pt x="131" y="0"/>
                    <a:pt x="143" y="13"/>
                    <a:pt x="149" y="24"/>
                  </a:cubicBezTo>
                  <a:cubicBezTo>
                    <a:pt x="164" y="53"/>
                    <a:pt x="163" y="97"/>
                    <a:pt x="153" y="121"/>
                  </a:cubicBezTo>
                  <a:cubicBezTo>
                    <a:pt x="146" y="139"/>
                    <a:pt x="131" y="156"/>
                    <a:pt x="118" y="153"/>
                  </a:cubicBezTo>
                  <a:cubicBezTo>
                    <a:pt x="74" y="142"/>
                    <a:pt x="31" y="115"/>
                    <a:pt x="17" y="101"/>
                  </a:cubicBezTo>
                  <a:cubicBezTo>
                    <a:pt x="4" y="89"/>
                    <a:pt x="0" y="85"/>
                    <a:pt x="1" y="7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29"/>
            <p:cNvSpPr>
              <a:spLocks/>
            </p:cNvSpPr>
            <p:nvPr userDrawn="1"/>
          </p:nvSpPr>
          <p:spPr bwMode="auto">
            <a:xfrm>
              <a:off x="2098" y="1344"/>
              <a:ext cx="286" cy="306"/>
            </a:xfrm>
            <a:custGeom>
              <a:avLst/>
              <a:gdLst>
                <a:gd name="T0" fmla="*/ 1629 w 154"/>
                <a:gd name="T1" fmla="*/ 6628 h 165"/>
                <a:gd name="T2" fmla="*/ 821 w 154"/>
                <a:gd name="T3" fmla="*/ 5651 h 165"/>
                <a:gd name="T4" fmla="*/ 204 w 154"/>
                <a:gd name="T5" fmla="*/ 1052 h 165"/>
                <a:gd name="T6" fmla="*/ 1345 w 154"/>
                <a:gd name="T7" fmla="*/ 237 h 165"/>
                <a:gd name="T8" fmla="*/ 5259 w 154"/>
                <a:gd name="T9" fmla="*/ 1256 h 165"/>
                <a:gd name="T10" fmla="*/ 6077 w 154"/>
                <a:gd name="T11" fmla="*/ 2962 h 165"/>
                <a:gd name="T12" fmla="*/ 2788 w 154"/>
                <a:gd name="T13" fmla="*/ 6294 h 165"/>
                <a:gd name="T14" fmla="*/ 1629 w 154"/>
                <a:gd name="T15" fmla="*/ 6628 h 1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4" h="165">
                  <a:moveTo>
                    <a:pt x="40" y="163"/>
                  </a:moveTo>
                  <a:cubicBezTo>
                    <a:pt x="32" y="160"/>
                    <a:pt x="24" y="149"/>
                    <a:pt x="20" y="139"/>
                  </a:cubicBezTo>
                  <a:cubicBezTo>
                    <a:pt x="10" y="112"/>
                    <a:pt x="0" y="68"/>
                    <a:pt x="5" y="26"/>
                  </a:cubicBezTo>
                  <a:cubicBezTo>
                    <a:pt x="6" y="16"/>
                    <a:pt x="22" y="8"/>
                    <a:pt x="33" y="6"/>
                  </a:cubicBezTo>
                  <a:cubicBezTo>
                    <a:pt x="66" y="0"/>
                    <a:pt x="107" y="13"/>
                    <a:pt x="128" y="31"/>
                  </a:cubicBezTo>
                  <a:cubicBezTo>
                    <a:pt x="142" y="43"/>
                    <a:pt x="154" y="62"/>
                    <a:pt x="148" y="73"/>
                  </a:cubicBezTo>
                  <a:cubicBezTo>
                    <a:pt x="125" y="112"/>
                    <a:pt x="85" y="146"/>
                    <a:pt x="68" y="155"/>
                  </a:cubicBezTo>
                  <a:cubicBezTo>
                    <a:pt x="52" y="163"/>
                    <a:pt x="48" y="165"/>
                    <a:pt x="40" y="16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30"/>
            <p:cNvSpPr>
              <a:spLocks/>
            </p:cNvSpPr>
            <p:nvPr userDrawn="1"/>
          </p:nvSpPr>
          <p:spPr bwMode="auto">
            <a:xfrm>
              <a:off x="1804" y="1349"/>
              <a:ext cx="285" cy="301"/>
            </a:xfrm>
            <a:custGeom>
              <a:avLst/>
              <a:gdLst>
                <a:gd name="T0" fmla="*/ 4802 w 153"/>
                <a:gd name="T1" fmla="*/ 6579 h 162"/>
                <a:gd name="T2" fmla="*/ 3504 w 153"/>
                <a:gd name="T3" fmla="*/ 6293 h 162"/>
                <a:gd name="T4" fmla="*/ 209 w 153"/>
                <a:gd name="T5" fmla="*/ 2917 h 162"/>
                <a:gd name="T6" fmla="*/ 672 w 153"/>
                <a:gd name="T7" fmla="*/ 1525 h 162"/>
                <a:gd name="T8" fmla="*/ 4420 w 153"/>
                <a:gd name="T9" fmla="*/ 45 h 162"/>
                <a:gd name="T10" fmla="*/ 6186 w 153"/>
                <a:gd name="T11" fmla="*/ 957 h 162"/>
                <a:gd name="T12" fmla="*/ 5566 w 153"/>
                <a:gd name="T13" fmla="*/ 5652 h 162"/>
                <a:gd name="T14" fmla="*/ 4802 w 153"/>
                <a:gd name="T15" fmla="*/ 6579 h 1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3" h="162">
                  <a:moveTo>
                    <a:pt x="115" y="160"/>
                  </a:moveTo>
                  <a:cubicBezTo>
                    <a:pt x="107" y="162"/>
                    <a:pt x="94" y="158"/>
                    <a:pt x="84" y="153"/>
                  </a:cubicBezTo>
                  <a:cubicBezTo>
                    <a:pt x="61" y="137"/>
                    <a:pt x="26" y="108"/>
                    <a:pt x="5" y="71"/>
                  </a:cubicBezTo>
                  <a:cubicBezTo>
                    <a:pt x="0" y="62"/>
                    <a:pt x="8" y="46"/>
                    <a:pt x="16" y="37"/>
                  </a:cubicBezTo>
                  <a:cubicBezTo>
                    <a:pt x="38" y="13"/>
                    <a:pt x="80" y="0"/>
                    <a:pt x="106" y="1"/>
                  </a:cubicBezTo>
                  <a:cubicBezTo>
                    <a:pt x="126" y="2"/>
                    <a:pt x="146" y="10"/>
                    <a:pt x="148" y="23"/>
                  </a:cubicBezTo>
                  <a:cubicBezTo>
                    <a:pt x="153" y="68"/>
                    <a:pt x="141" y="119"/>
                    <a:pt x="133" y="137"/>
                  </a:cubicBezTo>
                  <a:cubicBezTo>
                    <a:pt x="125" y="153"/>
                    <a:pt x="123" y="157"/>
                    <a:pt x="115" y="16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31"/>
            <p:cNvSpPr>
              <a:spLocks/>
            </p:cNvSpPr>
            <p:nvPr userDrawn="1"/>
          </p:nvSpPr>
          <p:spPr bwMode="auto">
            <a:xfrm>
              <a:off x="2287" y="1475"/>
              <a:ext cx="297" cy="283"/>
            </a:xfrm>
            <a:custGeom>
              <a:avLst/>
              <a:gdLst>
                <a:gd name="T0" fmla="*/ 209 w 159"/>
                <a:gd name="T1" fmla="*/ 5744 h 152"/>
                <a:gd name="T2" fmla="*/ 157 w 159"/>
                <a:gd name="T3" fmla="*/ 4493 h 152"/>
                <a:gd name="T4" fmla="*/ 2456 w 159"/>
                <a:gd name="T5" fmla="*/ 337 h 152"/>
                <a:gd name="T6" fmla="*/ 3956 w 159"/>
                <a:gd name="T7" fmla="*/ 337 h 152"/>
                <a:gd name="T8" fmla="*/ 6549 w 159"/>
                <a:gd name="T9" fmla="*/ 3484 h 152"/>
                <a:gd name="T10" fmla="*/ 6159 w 159"/>
                <a:gd name="T11" fmla="*/ 5422 h 152"/>
                <a:gd name="T12" fmla="*/ 1414 w 159"/>
                <a:gd name="T13" fmla="*/ 6202 h 152"/>
                <a:gd name="T14" fmla="*/ 209 w 159"/>
                <a:gd name="T15" fmla="*/ 5744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5" y="138"/>
                  </a:moveTo>
                  <a:cubicBezTo>
                    <a:pt x="0" y="132"/>
                    <a:pt x="0" y="118"/>
                    <a:pt x="4" y="108"/>
                  </a:cubicBezTo>
                  <a:cubicBezTo>
                    <a:pt x="12" y="80"/>
                    <a:pt x="29" y="39"/>
                    <a:pt x="58" y="8"/>
                  </a:cubicBezTo>
                  <a:cubicBezTo>
                    <a:pt x="65" y="0"/>
                    <a:pt x="83" y="3"/>
                    <a:pt x="93" y="8"/>
                  </a:cubicBezTo>
                  <a:cubicBezTo>
                    <a:pt x="124" y="23"/>
                    <a:pt x="148" y="58"/>
                    <a:pt x="154" y="84"/>
                  </a:cubicBezTo>
                  <a:cubicBezTo>
                    <a:pt x="159" y="103"/>
                    <a:pt x="158" y="125"/>
                    <a:pt x="145" y="130"/>
                  </a:cubicBezTo>
                  <a:cubicBezTo>
                    <a:pt x="104" y="148"/>
                    <a:pt x="52" y="152"/>
                    <a:pt x="33" y="149"/>
                  </a:cubicBezTo>
                  <a:cubicBezTo>
                    <a:pt x="15" y="146"/>
                    <a:pt x="10" y="145"/>
                    <a:pt x="5" y="13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32"/>
            <p:cNvSpPr>
              <a:spLocks/>
            </p:cNvSpPr>
            <p:nvPr userDrawn="1"/>
          </p:nvSpPr>
          <p:spPr bwMode="auto">
            <a:xfrm>
              <a:off x="2287" y="2006"/>
              <a:ext cx="295" cy="285"/>
            </a:xfrm>
            <a:custGeom>
              <a:avLst/>
              <a:gdLst>
                <a:gd name="T0" fmla="*/ 209 w 158"/>
                <a:gd name="T1" fmla="*/ 494 h 153"/>
                <a:gd name="T2" fmla="*/ 1432 w 158"/>
                <a:gd name="T3" fmla="*/ 45 h 153"/>
                <a:gd name="T4" fmla="*/ 6195 w 158"/>
                <a:gd name="T5" fmla="*/ 920 h 153"/>
                <a:gd name="T6" fmla="*/ 6645 w 158"/>
                <a:gd name="T7" fmla="*/ 2287 h 153"/>
                <a:gd name="T8" fmla="*/ 4347 w 158"/>
                <a:gd name="T9" fmla="*/ 5722 h 153"/>
                <a:gd name="T10" fmla="*/ 2409 w 158"/>
                <a:gd name="T11" fmla="*/ 5957 h 153"/>
                <a:gd name="T12" fmla="*/ 157 w 158"/>
                <a:gd name="T13" fmla="*/ 1714 h 153"/>
                <a:gd name="T14" fmla="*/ 209 w 158"/>
                <a:gd name="T15" fmla="*/ 494 h 1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3">
                  <a:moveTo>
                    <a:pt x="5" y="12"/>
                  </a:moveTo>
                  <a:cubicBezTo>
                    <a:pt x="10" y="5"/>
                    <a:pt x="23" y="1"/>
                    <a:pt x="34" y="1"/>
                  </a:cubicBezTo>
                  <a:cubicBezTo>
                    <a:pt x="62" y="0"/>
                    <a:pt x="108" y="4"/>
                    <a:pt x="146" y="22"/>
                  </a:cubicBezTo>
                  <a:cubicBezTo>
                    <a:pt x="156" y="26"/>
                    <a:pt x="158" y="44"/>
                    <a:pt x="157" y="55"/>
                  </a:cubicBezTo>
                  <a:cubicBezTo>
                    <a:pt x="152" y="89"/>
                    <a:pt x="126" y="123"/>
                    <a:pt x="103" y="137"/>
                  </a:cubicBezTo>
                  <a:cubicBezTo>
                    <a:pt x="87" y="147"/>
                    <a:pt x="65" y="153"/>
                    <a:pt x="57" y="143"/>
                  </a:cubicBezTo>
                  <a:cubicBezTo>
                    <a:pt x="27" y="109"/>
                    <a:pt x="7" y="61"/>
                    <a:pt x="4" y="41"/>
                  </a:cubicBezTo>
                  <a:cubicBezTo>
                    <a:pt x="1" y="24"/>
                    <a:pt x="0" y="19"/>
                    <a:pt x="5" y="1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33"/>
            <p:cNvSpPr>
              <a:spLocks/>
            </p:cNvSpPr>
            <p:nvPr userDrawn="1"/>
          </p:nvSpPr>
          <p:spPr bwMode="auto">
            <a:xfrm>
              <a:off x="1602" y="1474"/>
              <a:ext cx="295" cy="283"/>
            </a:xfrm>
            <a:custGeom>
              <a:avLst/>
              <a:gdLst>
                <a:gd name="T0" fmla="*/ 6293 w 159"/>
                <a:gd name="T1" fmla="*/ 5788 h 152"/>
                <a:gd name="T2" fmla="*/ 5098 w 159"/>
                <a:gd name="T3" fmla="*/ 6286 h 152"/>
                <a:gd name="T4" fmla="*/ 531 w 159"/>
                <a:gd name="T5" fmla="*/ 5505 h 152"/>
                <a:gd name="T6" fmla="*/ 83 w 159"/>
                <a:gd name="T7" fmla="*/ 4074 h 152"/>
                <a:gd name="T8" fmla="*/ 2202 w 159"/>
                <a:gd name="T9" fmla="*/ 672 h 152"/>
                <a:gd name="T10" fmla="*/ 4113 w 159"/>
                <a:gd name="T11" fmla="*/ 419 h 152"/>
                <a:gd name="T12" fmla="*/ 6330 w 159"/>
                <a:gd name="T13" fmla="*/ 4589 h 152"/>
                <a:gd name="T14" fmla="*/ 6293 w 159"/>
                <a:gd name="T15" fmla="*/ 5788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154" y="139"/>
                  </a:moveTo>
                  <a:cubicBezTo>
                    <a:pt x="148" y="146"/>
                    <a:pt x="136" y="151"/>
                    <a:pt x="125" y="151"/>
                  </a:cubicBezTo>
                  <a:cubicBezTo>
                    <a:pt x="97" y="152"/>
                    <a:pt x="51" y="149"/>
                    <a:pt x="13" y="132"/>
                  </a:cubicBezTo>
                  <a:cubicBezTo>
                    <a:pt x="3" y="127"/>
                    <a:pt x="0" y="109"/>
                    <a:pt x="2" y="98"/>
                  </a:cubicBezTo>
                  <a:cubicBezTo>
                    <a:pt x="6" y="65"/>
                    <a:pt x="31" y="30"/>
                    <a:pt x="54" y="16"/>
                  </a:cubicBezTo>
                  <a:cubicBezTo>
                    <a:pt x="70" y="5"/>
                    <a:pt x="92" y="0"/>
                    <a:pt x="101" y="10"/>
                  </a:cubicBezTo>
                  <a:cubicBezTo>
                    <a:pt x="131" y="43"/>
                    <a:pt x="151" y="90"/>
                    <a:pt x="155" y="110"/>
                  </a:cubicBezTo>
                  <a:cubicBezTo>
                    <a:pt x="158" y="127"/>
                    <a:pt x="159" y="133"/>
                    <a:pt x="154" y="13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134"/>
            <p:cNvSpPr>
              <a:spLocks/>
            </p:cNvSpPr>
            <p:nvPr userDrawn="1"/>
          </p:nvSpPr>
          <p:spPr bwMode="auto">
            <a:xfrm>
              <a:off x="1858" y="1647"/>
              <a:ext cx="473" cy="470"/>
            </a:xfrm>
            <a:custGeom>
              <a:avLst/>
              <a:gdLst>
                <a:gd name="T0" fmla="*/ 5302 w 254"/>
                <a:gd name="T1" fmla="*/ 10398 h 253"/>
                <a:gd name="T2" fmla="*/ 10598 w 254"/>
                <a:gd name="T3" fmla="*/ 5218 h 253"/>
                <a:gd name="T4" fmla="*/ 5302 w 254"/>
                <a:gd name="T5" fmla="*/ 0 h 253"/>
                <a:gd name="T6" fmla="*/ 0 w 254"/>
                <a:gd name="T7" fmla="*/ 5218 h 253"/>
                <a:gd name="T8" fmla="*/ 5302 w 254"/>
                <a:gd name="T9" fmla="*/ 10398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53">
                  <a:moveTo>
                    <a:pt x="127" y="253"/>
                  </a:moveTo>
                  <a:cubicBezTo>
                    <a:pt x="197" y="253"/>
                    <a:pt x="254" y="196"/>
                    <a:pt x="254" y="127"/>
                  </a:cubicBezTo>
                  <a:cubicBezTo>
                    <a:pt x="254" y="56"/>
                    <a:pt x="197" y="0"/>
                    <a:pt x="127" y="0"/>
                  </a:cubicBezTo>
                  <a:cubicBezTo>
                    <a:pt x="57" y="0"/>
                    <a:pt x="0" y="56"/>
                    <a:pt x="0" y="127"/>
                  </a:cubicBezTo>
                  <a:cubicBezTo>
                    <a:pt x="0" y="196"/>
                    <a:pt x="57" y="253"/>
                    <a:pt x="127" y="25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2" name="Picture 135" descr="ID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50"/>
            <a:ext cx="9144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" name="Group 136"/>
          <p:cNvGrpSpPr>
            <a:grpSpLocks/>
          </p:cNvGrpSpPr>
          <p:nvPr userDrawn="1"/>
        </p:nvGrpSpPr>
        <p:grpSpPr bwMode="auto">
          <a:xfrm>
            <a:off x="6675438" y="6189663"/>
            <a:ext cx="2100262" cy="338137"/>
            <a:chOff x="4223" y="3880"/>
            <a:chExt cx="1323" cy="213"/>
          </a:xfrm>
        </p:grpSpPr>
        <p:grpSp>
          <p:nvGrpSpPr>
            <p:cNvPr id="134" name="Group 137"/>
            <p:cNvGrpSpPr>
              <a:grpSpLocks/>
            </p:cNvGrpSpPr>
            <p:nvPr/>
          </p:nvGrpSpPr>
          <p:grpSpPr bwMode="auto">
            <a:xfrm>
              <a:off x="4223" y="3880"/>
              <a:ext cx="145" cy="213"/>
              <a:chOff x="3018" y="829"/>
              <a:chExt cx="426" cy="623"/>
            </a:xfrm>
          </p:grpSpPr>
          <p:sp>
            <p:nvSpPr>
              <p:cNvPr id="143" name="Freeform 138"/>
              <p:cNvSpPr>
                <a:spLocks/>
              </p:cNvSpPr>
              <p:nvPr/>
            </p:nvSpPr>
            <p:spPr bwMode="auto">
              <a:xfrm>
                <a:off x="3018" y="829"/>
                <a:ext cx="182" cy="616"/>
              </a:xfrm>
              <a:custGeom>
                <a:avLst/>
                <a:gdLst>
                  <a:gd name="T0" fmla="*/ 626 w 138"/>
                  <a:gd name="T1" fmla="*/ 1328 h 476"/>
                  <a:gd name="T2" fmla="*/ 590 w 138"/>
                  <a:gd name="T3" fmla="*/ 1527 h 476"/>
                  <a:gd name="T4" fmla="*/ 530 w 138"/>
                  <a:gd name="T5" fmla="*/ 1607 h 476"/>
                  <a:gd name="T6" fmla="*/ 452 w 138"/>
                  <a:gd name="T7" fmla="*/ 1675 h 476"/>
                  <a:gd name="T8" fmla="*/ 415 w 138"/>
                  <a:gd name="T9" fmla="*/ 1737 h 476"/>
                  <a:gd name="T10" fmla="*/ 576 w 138"/>
                  <a:gd name="T11" fmla="*/ 1612 h 476"/>
                  <a:gd name="T12" fmla="*/ 675 w 138"/>
                  <a:gd name="T13" fmla="*/ 1394 h 476"/>
                  <a:gd name="T14" fmla="*/ 713 w 138"/>
                  <a:gd name="T15" fmla="*/ 1497 h 476"/>
                  <a:gd name="T16" fmla="*/ 626 w 138"/>
                  <a:gd name="T17" fmla="*/ 1849 h 476"/>
                  <a:gd name="T18" fmla="*/ 584 w 138"/>
                  <a:gd name="T19" fmla="*/ 1915 h 476"/>
                  <a:gd name="T20" fmla="*/ 476 w 138"/>
                  <a:gd name="T21" fmla="*/ 2049 h 476"/>
                  <a:gd name="T22" fmla="*/ 331 w 138"/>
                  <a:gd name="T23" fmla="*/ 2234 h 476"/>
                  <a:gd name="T24" fmla="*/ 315 w 138"/>
                  <a:gd name="T25" fmla="*/ 2062 h 476"/>
                  <a:gd name="T26" fmla="*/ 295 w 138"/>
                  <a:gd name="T27" fmla="*/ 1966 h 476"/>
                  <a:gd name="T28" fmla="*/ 274 w 138"/>
                  <a:gd name="T29" fmla="*/ 1926 h 476"/>
                  <a:gd name="T30" fmla="*/ 28 w 138"/>
                  <a:gd name="T31" fmla="*/ 1519 h 476"/>
                  <a:gd name="T32" fmla="*/ 0 w 138"/>
                  <a:gd name="T33" fmla="*/ 1 h 476"/>
                  <a:gd name="T34" fmla="*/ 59 w 138"/>
                  <a:gd name="T35" fmla="*/ 1297 h 476"/>
                  <a:gd name="T36" fmla="*/ 149 w 138"/>
                  <a:gd name="T37" fmla="*/ 1457 h 476"/>
                  <a:gd name="T38" fmla="*/ 211 w 138"/>
                  <a:gd name="T39" fmla="*/ 1515 h 476"/>
                  <a:gd name="T40" fmla="*/ 295 w 138"/>
                  <a:gd name="T41" fmla="*/ 1612 h 476"/>
                  <a:gd name="T42" fmla="*/ 251 w 138"/>
                  <a:gd name="T43" fmla="*/ 1480 h 476"/>
                  <a:gd name="T44" fmla="*/ 100 w 138"/>
                  <a:gd name="T45" fmla="*/ 1220 h 476"/>
                  <a:gd name="T46" fmla="*/ 164 w 138"/>
                  <a:gd name="T47" fmla="*/ 907 h 476"/>
                  <a:gd name="T48" fmla="*/ 202 w 138"/>
                  <a:gd name="T49" fmla="*/ 1021 h 476"/>
                  <a:gd name="T50" fmla="*/ 301 w 138"/>
                  <a:gd name="T51" fmla="*/ 1220 h 476"/>
                  <a:gd name="T52" fmla="*/ 331 w 138"/>
                  <a:gd name="T53" fmla="*/ 1258 h 476"/>
                  <a:gd name="T54" fmla="*/ 311 w 138"/>
                  <a:gd name="T55" fmla="*/ 1150 h 476"/>
                  <a:gd name="T56" fmla="*/ 274 w 138"/>
                  <a:gd name="T57" fmla="*/ 1070 h 476"/>
                  <a:gd name="T58" fmla="*/ 228 w 138"/>
                  <a:gd name="T59" fmla="*/ 952 h 476"/>
                  <a:gd name="T60" fmla="*/ 200 w 138"/>
                  <a:gd name="T61" fmla="*/ 810 h 476"/>
                  <a:gd name="T62" fmla="*/ 244 w 138"/>
                  <a:gd name="T63" fmla="*/ 236 h 476"/>
                  <a:gd name="T64" fmla="*/ 244 w 138"/>
                  <a:gd name="T65" fmla="*/ 581 h 476"/>
                  <a:gd name="T66" fmla="*/ 290 w 138"/>
                  <a:gd name="T67" fmla="*/ 679 h 476"/>
                  <a:gd name="T68" fmla="*/ 326 w 138"/>
                  <a:gd name="T69" fmla="*/ 769 h 476"/>
                  <a:gd name="T70" fmla="*/ 331 w 138"/>
                  <a:gd name="T71" fmla="*/ 751 h 476"/>
                  <a:gd name="T72" fmla="*/ 301 w 138"/>
                  <a:gd name="T73" fmla="*/ 590 h 476"/>
                  <a:gd name="T74" fmla="*/ 290 w 138"/>
                  <a:gd name="T75" fmla="*/ 479 h 476"/>
                  <a:gd name="T76" fmla="*/ 336 w 138"/>
                  <a:gd name="T77" fmla="*/ 355 h 476"/>
                  <a:gd name="T78" fmla="*/ 367 w 138"/>
                  <a:gd name="T79" fmla="*/ 404 h 476"/>
                  <a:gd name="T80" fmla="*/ 382 w 138"/>
                  <a:gd name="T81" fmla="*/ 342 h 476"/>
                  <a:gd name="T82" fmla="*/ 426 w 138"/>
                  <a:gd name="T83" fmla="*/ 736 h 476"/>
                  <a:gd name="T84" fmla="*/ 409 w 138"/>
                  <a:gd name="T85" fmla="*/ 876 h 476"/>
                  <a:gd name="T86" fmla="*/ 389 w 138"/>
                  <a:gd name="T87" fmla="*/ 973 h 476"/>
                  <a:gd name="T88" fmla="*/ 409 w 138"/>
                  <a:gd name="T89" fmla="*/ 960 h 476"/>
                  <a:gd name="T90" fmla="*/ 452 w 138"/>
                  <a:gd name="T91" fmla="*/ 849 h 476"/>
                  <a:gd name="T92" fmla="*/ 476 w 138"/>
                  <a:gd name="T93" fmla="*/ 764 h 476"/>
                  <a:gd name="T94" fmla="*/ 525 w 138"/>
                  <a:gd name="T95" fmla="*/ 1026 h 476"/>
                  <a:gd name="T96" fmla="*/ 459 w 138"/>
                  <a:gd name="T97" fmla="*/ 1232 h 476"/>
                  <a:gd name="T98" fmla="*/ 415 w 138"/>
                  <a:gd name="T99" fmla="*/ 1321 h 476"/>
                  <a:gd name="T100" fmla="*/ 409 w 138"/>
                  <a:gd name="T101" fmla="*/ 1402 h 476"/>
                  <a:gd name="T102" fmla="*/ 491 w 138"/>
                  <a:gd name="T103" fmla="*/ 1260 h 476"/>
                  <a:gd name="T104" fmla="*/ 512 w 138"/>
                  <a:gd name="T105" fmla="*/ 1218 h 476"/>
                  <a:gd name="T106" fmla="*/ 530 w 138"/>
                  <a:gd name="T107" fmla="*/ 1163 h 47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38" h="476">
                    <a:moveTo>
                      <a:pt x="109" y="217"/>
                    </a:moveTo>
                    <a:lnTo>
                      <a:pt x="109" y="1"/>
                    </a:lnTo>
                    <a:lnTo>
                      <a:pt x="119" y="1"/>
                    </a:lnTo>
                    <a:lnTo>
                      <a:pt x="119" y="217"/>
                    </a:lnTo>
                    <a:lnTo>
                      <a:pt x="119" y="283"/>
                    </a:lnTo>
                    <a:lnTo>
                      <a:pt x="117" y="310"/>
                    </a:lnTo>
                    <a:lnTo>
                      <a:pt x="117" y="312"/>
                    </a:lnTo>
                    <a:lnTo>
                      <a:pt x="115" y="315"/>
                    </a:lnTo>
                    <a:lnTo>
                      <a:pt x="114" y="319"/>
                    </a:lnTo>
                    <a:lnTo>
                      <a:pt x="112" y="325"/>
                    </a:lnTo>
                    <a:lnTo>
                      <a:pt x="109" y="329"/>
                    </a:lnTo>
                    <a:lnTo>
                      <a:pt x="107" y="335"/>
                    </a:lnTo>
                    <a:lnTo>
                      <a:pt x="104" y="339"/>
                    </a:lnTo>
                    <a:lnTo>
                      <a:pt x="102" y="339"/>
                    </a:lnTo>
                    <a:lnTo>
                      <a:pt x="102" y="341"/>
                    </a:lnTo>
                    <a:lnTo>
                      <a:pt x="101" y="342"/>
                    </a:lnTo>
                    <a:lnTo>
                      <a:pt x="98" y="343"/>
                    </a:lnTo>
                    <a:lnTo>
                      <a:pt x="97" y="346"/>
                    </a:lnTo>
                    <a:lnTo>
                      <a:pt x="94" y="349"/>
                    </a:lnTo>
                    <a:lnTo>
                      <a:pt x="91" y="352"/>
                    </a:lnTo>
                    <a:lnTo>
                      <a:pt x="88" y="355"/>
                    </a:lnTo>
                    <a:lnTo>
                      <a:pt x="86" y="356"/>
                    </a:lnTo>
                    <a:lnTo>
                      <a:pt x="83" y="359"/>
                    </a:lnTo>
                    <a:lnTo>
                      <a:pt x="81" y="362"/>
                    </a:lnTo>
                    <a:lnTo>
                      <a:pt x="80" y="365"/>
                    </a:lnTo>
                    <a:lnTo>
                      <a:pt x="79" y="366"/>
                    </a:lnTo>
                    <a:lnTo>
                      <a:pt x="79" y="367"/>
                    </a:lnTo>
                    <a:lnTo>
                      <a:pt x="79" y="369"/>
                    </a:lnTo>
                    <a:lnTo>
                      <a:pt x="77" y="369"/>
                    </a:lnTo>
                    <a:lnTo>
                      <a:pt x="76" y="384"/>
                    </a:lnTo>
                    <a:lnTo>
                      <a:pt x="93" y="363"/>
                    </a:lnTo>
                    <a:lnTo>
                      <a:pt x="98" y="356"/>
                    </a:lnTo>
                    <a:lnTo>
                      <a:pt x="104" y="350"/>
                    </a:lnTo>
                    <a:lnTo>
                      <a:pt x="109" y="343"/>
                    </a:lnTo>
                    <a:lnTo>
                      <a:pt x="115" y="336"/>
                    </a:lnTo>
                    <a:lnTo>
                      <a:pt x="119" y="329"/>
                    </a:lnTo>
                    <a:lnTo>
                      <a:pt x="124" y="322"/>
                    </a:lnTo>
                    <a:lnTo>
                      <a:pt x="126" y="314"/>
                    </a:lnTo>
                    <a:lnTo>
                      <a:pt x="128" y="304"/>
                    </a:lnTo>
                    <a:lnTo>
                      <a:pt x="128" y="297"/>
                    </a:lnTo>
                    <a:lnTo>
                      <a:pt x="128" y="1"/>
                    </a:lnTo>
                    <a:lnTo>
                      <a:pt x="138" y="1"/>
                    </a:lnTo>
                    <a:lnTo>
                      <a:pt x="138" y="310"/>
                    </a:lnTo>
                    <a:lnTo>
                      <a:pt x="138" y="312"/>
                    </a:lnTo>
                    <a:lnTo>
                      <a:pt x="138" y="315"/>
                    </a:lnTo>
                    <a:lnTo>
                      <a:pt x="136" y="319"/>
                    </a:lnTo>
                    <a:lnTo>
                      <a:pt x="136" y="328"/>
                    </a:lnTo>
                    <a:lnTo>
                      <a:pt x="135" y="339"/>
                    </a:lnTo>
                    <a:lnTo>
                      <a:pt x="132" y="350"/>
                    </a:lnTo>
                    <a:lnTo>
                      <a:pt x="129" y="365"/>
                    </a:lnTo>
                    <a:lnTo>
                      <a:pt x="125" y="379"/>
                    </a:lnTo>
                    <a:lnTo>
                      <a:pt x="119" y="393"/>
                    </a:lnTo>
                    <a:lnTo>
                      <a:pt x="119" y="394"/>
                    </a:lnTo>
                    <a:lnTo>
                      <a:pt x="118" y="396"/>
                    </a:lnTo>
                    <a:lnTo>
                      <a:pt x="117" y="398"/>
                    </a:lnTo>
                    <a:lnTo>
                      <a:pt x="115" y="401"/>
                    </a:lnTo>
                    <a:lnTo>
                      <a:pt x="114" y="404"/>
                    </a:lnTo>
                    <a:lnTo>
                      <a:pt x="111" y="408"/>
                    </a:lnTo>
                    <a:lnTo>
                      <a:pt x="108" y="412"/>
                    </a:lnTo>
                    <a:lnTo>
                      <a:pt x="107" y="417"/>
                    </a:lnTo>
                    <a:lnTo>
                      <a:pt x="102" y="422"/>
                    </a:lnTo>
                    <a:lnTo>
                      <a:pt x="100" y="427"/>
                    </a:lnTo>
                    <a:lnTo>
                      <a:pt x="95" y="432"/>
                    </a:lnTo>
                    <a:lnTo>
                      <a:pt x="91" y="436"/>
                    </a:lnTo>
                    <a:lnTo>
                      <a:pt x="88" y="441"/>
                    </a:lnTo>
                    <a:lnTo>
                      <a:pt x="84" y="446"/>
                    </a:lnTo>
                    <a:lnTo>
                      <a:pt x="80" y="453"/>
                    </a:lnTo>
                    <a:lnTo>
                      <a:pt x="76" y="460"/>
                    </a:lnTo>
                    <a:lnTo>
                      <a:pt x="76" y="476"/>
                    </a:lnTo>
                    <a:lnTo>
                      <a:pt x="63" y="476"/>
                    </a:lnTo>
                    <a:lnTo>
                      <a:pt x="62" y="445"/>
                    </a:lnTo>
                    <a:lnTo>
                      <a:pt x="60" y="443"/>
                    </a:lnTo>
                    <a:lnTo>
                      <a:pt x="60" y="442"/>
                    </a:lnTo>
                    <a:lnTo>
                      <a:pt x="60" y="439"/>
                    </a:lnTo>
                    <a:lnTo>
                      <a:pt x="59" y="436"/>
                    </a:lnTo>
                    <a:lnTo>
                      <a:pt x="59" y="434"/>
                    </a:lnTo>
                    <a:lnTo>
                      <a:pt x="59" y="429"/>
                    </a:lnTo>
                    <a:lnTo>
                      <a:pt x="57" y="427"/>
                    </a:lnTo>
                    <a:lnTo>
                      <a:pt x="57" y="422"/>
                    </a:lnTo>
                    <a:lnTo>
                      <a:pt x="56" y="419"/>
                    </a:lnTo>
                    <a:lnTo>
                      <a:pt x="55" y="417"/>
                    </a:lnTo>
                    <a:lnTo>
                      <a:pt x="55" y="414"/>
                    </a:lnTo>
                    <a:lnTo>
                      <a:pt x="53" y="412"/>
                    </a:lnTo>
                    <a:lnTo>
                      <a:pt x="52" y="411"/>
                    </a:lnTo>
                    <a:lnTo>
                      <a:pt x="52" y="410"/>
                    </a:lnTo>
                    <a:lnTo>
                      <a:pt x="42" y="397"/>
                    </a:lnTo>
                    <a:lnTo>
                      <a:pt x="33" y="386"/>
                    </a:lnTo>
                    <a:lnTo>
                      <a:pt x="25" y="373"/>
                    </a:lnTo>
                    <a:lnTo>
                      <a:pt x="19" y="362"/>
                    </a:lnTo>
                    <a:lnTo>
                      <a:pt x="11" y="342"/>
                    </a:lnTo>
                    <a:lnTo>
                      <a:pt x="5" y="324"/>
                    </a:lnTo>
                    <a:lnTo>
                      <a:pt x="2" y="308"/>
                    </a:lnTo>
                    <a:lnTo>
                      <a:pt x="1" y="295"/>
                    </a:lnTo>
                    <a:lnTo>
                      <a:pt x="1" y="288"/>
                    </a:lnTo>
                    <a:lnTo>
                      <a:pt x="1" y="286"/>
                    </a:lnTo>
                    <a:lnTo>
                      <a:pt x="0" y="277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250"/>
                    </a:lnTo>
                    <a:lnTo>
                      <a:pt x="11" y="269"/>
                    </a:lnTo>
                    <a:lnTo>
                      <a:pt x="11" y="272"/>
                    </a:lnTo>
                    <a:lnTo>
                      <a:pt x="11" y="276"/>
                    </a:lnTo>
                    <a:lnTo>
                      <a:pt x="11" y="280"/>
                    </a:lnTo>
                    <a:lnTo>
                      <a:pt x="12" y="287"/>
                    </a:lnTo>
                    <a:lnTo>
                      <a:pt x="15" y="293"/>
                    </a:lnTo>
                    <a:lnTo>
                      <a:pt x="19" y="300"/>
                    </a:lnTo>
                    <a:lnTo>
                      <a:pt x="24" y="305"/>
                    </a:lnTo>
                    <a:lnTo>
                      <a:pt x="28" y="310"/>
                    </a:lnTo>
                    <a:lnTo>
                      <a:pt x="31" y="312"/>
                    </a:lnTo>
                    <a:lnTo>
                      <a:pt x="32" y="314"/>
                    </a:lnTo>
                    <a:lnTo>
                      <a:pt x="35" y="317"/>
                    </a:lnTo>
                    <a:lnTo>
                      <a:pt x="36" y="318"/>
                    </a:lnTo>
                    <a:lnTo>
                      <a:pt x="39" y="321"/>
                    </a:lnTo>
                    <a:lnTo>
                      <a:pt x="40" y="322"/>
                    </a:lnTo>
                    <a:lnTo>
                      <a:pt x="45" y="326"/>
                    </a:lnTo>
                    <a:lnTo>
                      <a:pt x="48" y="329"/>
                    </a:lnTo>
                    <a:lnTo>
                      <a:pt x="50" y="334"/>
                    </a:lnTo>
                    <a:lnTo>
                      <a:pt x="52" y="338"/>
                    </a:lnTo>
                    <a:lnTo>
                      <a:pt x="55" y="341"/>
                    </a:lnTo>
                    <a:lnTo>
                      <a:pt x="56" y="343"/>
                    </a:lnTo>
                    <a:lnTo>
                      <a:pt x="57" y="346"/>
                    </a:lnTo>
                    <a:lnTo>
                      <a:pt x="57" y="348"/>
                    </a:lnTo>
                    <a:lnTo>
                      <a:pt x="57" y="349"/>
                    </a:lnTo>
                    <a:lnTo>
                      <a:pt x="59" y="336"/>
                    </a:lnTo>
                    <a:lnTo>
                      <a:pt x="53" y="325"/>
                    </a:lnTo>
                    <a:lnTo>
                      <a:pt x="48" y="315"/>
                    </a:lnTo>
                    <a:lnTo>
                      <a:pt x="36" y="305"/>
                    </a:lnTo>
                    <a:lnTo>
                      <a:pt x="29" y="295"/>
                    </a:lnTo>
                    <a:lnTo>
                      <a:pt x="24" y="284"/>
                    </a:lnTo>
                    <a:lnTo>
                      <a:pt x="21" y="274"/>
                    </a:lnTo>
                    <a:lnTo>
                      <a:pt x="19" y="267"/>
                    </a:lnTo>
                    <a:lnTo>
                      <a:pt x="19" y="260"/>
                    </a:lnTo>
                    <a:lnTo>
                      <a:pt x="19" y="256"/>
                    </a:lnTo>
                    <a:lnTo>
                      <a:pt x="19" y="255"/>
                    </a:lnTo>
                    <a:lnTo>
                      <a:pt x="18" y="0"/>
                    </a:lnTo>
                    <a:lnTo>
                      <a:pt x="28" y="1"/>
                    </a:lnTo>
                    <a:lnTo>
                      <a:pt x="28" y="177"/>
                    </a:lnTo>
                    <a:lnTo>
                      <a:pt x="31" y="193"/>
                    </a:lnTo>
                    <a:lnTo>
                      <a:pt x="31" y="195"/>
                    </a:lnTo>
                    <a:lnTo>
                      <a:pt x="32" y="200"/>
                    </a:lnTo>
                    <a:lnTo>
                      <a:pt x="35" y="205"/>
                    </a:lnTo>
                    <a:lnTo>
                      <a:pt x="36" y="211"/>
                    </a:lnTo>
                    <a:lnTo>
                      <a:pt x="39" y="217"/>
                    </a:lnTo>
                    <a:lnTo>
                      <a:pt x="40" y="222"/>
                    </a:lnTo>
                    <a:lnTo>
                      <a:pt x="43" y="229"/>
                    </a:lnTo>
                    <a:lnTo>
                      <a:pt x="48" y="238"/>
                    </a:lnTo>
                    <a:lnTo>
                      <a:pt x="52" y="246"/>
                    </a:lnTo>
                    <a:lnTo>
                      <a:pt x="55" y="255"/>
                    </a:lnTo>
                    <a:lnTo>
                      <a:pt x="57" y="260"/>
                    </a:lnTo>
                    <a:lnTo>
                      <a:pt x="60" y="265"/>
                    </a:lnTo>
                    <a:lnTo>
                      <a:pt x="62" y="269"/>
                    </a:lnTo>
                    <a:lnTo>
                      <a:pt x="63" y="270"/>
                    </a:lnTo>
                    <a:lnTo>
                      <a:pt x="63" y="272"/>
                    </a:lnTo>
                    <a:lnTo>
                      <a:pt x="63" y="270"/>
                    </a:lnTo>
                    <a:lnTo>
                      <a:pt x="63" y="267"/>
                    </a:lnTo>
                    <a:lnTo>
                      <a:pt x="63" y="265"/>
                    </a:lnTo>
                    <a:lnTo>
                      <a:pt x="63" y="260"/>
                    </a:lnTo>
                    <a:lnTo>
                      <a:pt x="62" y="255"/>
                    </a:lnTo>
                    <a:lnTo>
                      <a:pt x="62" y="250"/>
                    </a:lnTo>
                    <a:lnTo>
                      <a:pt x="60" y="248"/>
                    </a:lnTo>
                    <a:lnTo>
                      <a:pt x="59" y="245"/>
                    </a:lnTo>
                    <a:lnTo>
                      <a:pt x="59" y="242"/>
                    </a:lnTo>
                    <a:lnTo>
                      <a:pt x="57" y="239"/>
                    </a:lnTo>
                    <a:lnTo>
                      <a:pt x="56" y="236"/>
                    </a:lnTo>
                    <a:lnTo>
                      <a:pt x="55" y="234"/>
                    </a:lnTo>
                    <a:lnTo>
                      <a:pt x="53" y="231"/>
                    </a:lnTo>
                    <a:lnTo>
                      <a:pt x="52" y="228"/>
                    </a:lnTo>
                    <a:lnTo>
                      <a:pt x="52" y="226"/>
                    </a:lnTo>
                    <a:lnTo>
                      <a:pt x="50" y="225"/>
                    </a:lnTo>
                    <a:lnTo>
                      <a:pt x="49" y="219"/>
                    </a:lnTo>
                    <a:lnTo>
                      <a:pt x="46" y="214"/>
                    </a:lnTo>
                    <a:lnTo>
                      <a:pt x="45" y="208"/>
                    </a:lnTo>
                    <a:lnTo>
                      <a:pt x="43" y="203"/>
                    </a:lnTo>
                    <a:lnTo>
                      <a:pt x="42" y="198"/>
                    </a:lnTo>
                    <a:lnTo>
                      <a:pt x="40" y="195"/>
                    </a:lnTo>
                    <a:lnTo>
                      <a:pt x="40" y="193"/>
                    </a:lnTo>
                    <a:lnTo>
                      <a:pt x="38" y="180"/>
                    </a:lnTo>
                    <a:lnTo>
                      <a:pt x="38" y="172"/>
                    </a:lnTo>
                    <a:lnTo>
                      <a:pt x="38" y="1"/>
                    </a:lnTo>
                    <a:lnTo>
                      <a:pt x="46" y="1"/>
                    </a:lnTo>
                    <a:lnTo>
                      <a:pt x="46" y="5"/>
                    </a:lnTo>
                    <a:lnTo>
                      <a:pt x="46" y="17"/>
                    </a:lnTo>
                    <a:lnTo>
                      <a:pt x="46" y="32"/>
                    </a:lnTo>
                    <a:lnTo>
                      <a:pt x="46" y="50"/>
                    </a:lnTo>
                    <a:lnTo>
                      <a:pt x="46" y="70"/>
                    </a:lnTo>
                    <a:lnTo>
                      <a:pt x="46" y="88"/>
                    </a:lnTo>
                    <a:lnTo>
                      <a:pt x="46" y="102"/>
                    </a:lnTo>
                    <a:lnTo>
                      <a:pt x="46" y="110"/>
                    </a:lnTo>
                    <a:lnTo>
                      <a:pt x="46" y="117"/>
                    </a:lnTo>
                    <a:lnTo>
                      <a:pt x="46" y="124"/>
                    </a:lnTo>
                    <a:lnTo>
                      <a:pt x="48" y="128"/>
                    </a:lnTo>
                    <a:lnTo>
                      <a:pt x="49" y="132"/>
                    </a:lnTo>
                    <a:lnTo>
                      <a:pt x="50" y="136"/>
                    </a:lnTo>
                    <a:lnTo>
                      <a:pt x="52" y="139"/>
                    </a:lnTo>
                    <a:lnTo>
                      <a:pt x="53" y="142"/>
                    </a:lnTo>
                    <a:lnTo>
                      <a:pt x="55" y="145"/>
                    </a:lnTo>
                    <a:lnTo>
                      <a:pt x="56" y="149"/>
                    </a:lnTo>
                    <a:lnTo>
                      <a:pt x="57" y="152"/>
                    </a:lnTo>
                    <a:lnTo>
                      <a:pt x="59" y="156"/>
                    </a:lnTo>
                    <a:lnTo>
                      <a:pt x="59" y="159"/>
                    </a:lnTo>
                    <a:lnTo>
                      <a:pt x="60" y="162"/>
                    </a:lnTo>
                    <a:lnTo>
                      <a:pt x="62" y="164"/>
                    </a:lnTo>
                    <a:lnTo>
                      <a:pt x="62" y="166"/>
                    </a:lnTo>
                    <a:lnTo>
                      <a:pt x="62" y="167"/>
                    </a:lnTo>
                    <a:lnTo>
                      <a:pt x="62" y="166"/>
                    </a:lnTo>
                    <a:lnTo>
                      <a:pt x="62" y="164"/>
                    </a:lnTo>
                    <a:lnTo>
                      <a:pt x="62" y="163"/>
                    </a:lnTo>
                    <a:lnTo>
                      <a:pt x="63" y="159"/>
                    </a:lnTo>
                    <a:lnTo>
                      <a:pt x="62" y="155"/>
                    </a:lnTo>
                    <a:lnTo>
                      <a:pt x="62" y="149"/>
                    </a:lnTo>
                    <a:lnTo>
                      <a:pt x="60" y="142"/>
                    </a:lnTo>
                    <a:lnTo>
                      <a:pt x="59" y="133"/>
                    </a:lnTo>
                    <a:lnTo>
                      <a:pt x="57" y="129"/>
                    </a:lnTo>
                    <a:lnTo>
                      <a:pt x="57" y="125"/>
                    </a:lnTo>
                    <a:lnTo>
                      <a:pt x="56" y="121"/>
                    </a:lnTo>
                    <a:lnTo>
                      <a:pt x="56" y="115"/>
                    </a:lnTo>
                    <a:lnTo>
                      <a:pt x="56" y="110"/>
                    </a:lnTo>
                    <a:lnTo>
                      <a:pt x="56" y="105"/>
                    </a:lnTo>
                    <a:lnTo>
                      <a:pt x="55" y="102"/>
                    </a:lnTo>
                    <a:lnTo>
                      <a:pt x="55" y="1"/>
                    </a:lnTo>
                    <a:lnTo>
                      <a:pt x="63" y="1"/>
                    </a:lnTo>
                    <a:lnTo>
                      <a:pt x="64" y="67"/>
                    </a:lnTo>
                    <a:lnTo>
                      <a:pt x="64" y="69"/>
                    </a:lnTo>
                    <a:lnTo>
                      <a:pt x="64" y="71"/>
                    </a:lnTo>
                    <a:lnTo>
                      <a:pt x="64" y="76"/>
                    </a:lnTo>
                    <a:lnTo>
                      <a:pt x="66" y="81"/>
                    </a:lnTo>
                    <a:lnTo>
                      <a:pt x="66" y="86"/>
                    </a:lnTo>
                    <a:lnTo>
                      <a:pt x="67" y="88"/>
                    </a:lnTo>
                    <a:lnTo>
                      <a:pt x="69" y="90"/>
                    </a:lnTo>
                    <a:lnTo>
                      <a:pt x="70" y="88"/>
                    </a:lnTo>
                    <a:lnTo>
                      <a:pt x="70" y="86"/>
                    </a:lnTo>
                    <a:lnTo>
                      <a:pt x="71" y="83"/>
                    </a:lnTo>
                    <a:lnTo>
                      <a:pt x="71" y="80"/>
                    </a:lnTo>
                    <a:lnTo>
                      <a:pt x="73" y="77"/>
                    </a:lnTo>
                    <a:lnTo>
                      <a:pt x="73" y="76"/>
                    </a:lnTo>
                    <a:lnTo>
                      <a:pt x="73" y="74"/>
                    </a:lnTo>
                    <a:lnTo>
                      <a:pt x="73" y="73"/>
                    </a:lnTo>
                    <a:lnTo>
                      <a:pt x="73" y="1"/>
                    </a:lnTo>
                    <a:lnTo>
                      <a:pt x="83" y="1"/>
                    </a:lnTo>
                    <a:lnTo>
                      <a:pt x="83" y="153"/>
                    </a:lnTo>
                    <a:lnTo>
                      <a:pt x="83" y="155"/>
                    </a:lnTo>
                    <a:lnTo>
                      <a:pt x="81" y="157"/>
                    </a:lnTo>
                    <a:lnTo>
                      <a:pt x="81" y="160"/>
                    </a:lnTo>
                    <a:lnTo>
                      <a:pt x="81" y="164"/>
                    </a:lnTo>
                    <a:lnTo>
                      <a:pt x="80" y="170"/>
                    </a:lnTo>
                    <a:lnTo>
                      <a:pt x="80" y="176"/>
                    </a:lnTo>
                    <a:lnTo>
                      <a:pt x="79" y="180"/>
                    </a:lnTo>
                    <a:lnTo>
                      <a:pt x="77" y="186"/>
                    </a:lnTo>
                    <a:lnTo>
                      <a:pt x="76" y="190"/>
                    </a:lnTo>
                    <a:lnTo>
                      <a:pt x="74" y="195"/>
                    </a:lnTo>
                    <a:lnTo>
                      <a:pt x="74" y="198"/>
                    </a:lnTo>
                    <a:lnTo>
                      <a:pt x="74" y="203"/>
                    </a:lnTo>
                    <a:lnTo>
                      <a:pt x="74" y="205"/>
                    </a:lnTo>
                    <a:lnTo>
                      <a:pt x="74" y="207"/>
                    </a:lnTo>
                    <a:lnTo>
                      <a:pt x="74" y="208"/>
                    </a:lnTo>
                    <a:lnTo>
                      <a:pt x="76" y="207"/>
                    </a:lnTo>
                    <a:lnTo>
                      <a:pt x="77" y="205"/>
                    </a:lnTo>
                    <a:lnTo>
                      <a:pt x="77" y="204"/>
                    </a:lnTo>
                    <a:lnTo>
                      <a:pt x="79" y="201"/>
                    </a:lnTo>
                    <a:lnTo>
                      <a:pt x="81" y="197"/>
                    </a:lnTo>
                    <a:lnTo>
                      <a:pt x="83" y="194"/>
                    </a:lnTo>
                    <a:lnTo>
                      <a:pt x="84" y="188"/>
                    </a:lnTo>
                    <a:lnTo>
                      <a:pt x="86" y="186"/>
                    </a:lnTo>
                    <a:lnTo>
                      <a:pt x="86" y="181"/>
                    </a:lnTo>
                    <a:lnTo>
                      <a:pt x="87" y="177"/>
                    </a:lnTo>
                    <a:lnTo>
                      <a:pt x="88" y="173"/>
                    </a:lnTo>
                    <a:lnTo>
                      <a:pt x="90" y="169"/>
                    </a:lnTo>
                    <a:lnTo>
                      <a:pt x="91" y="164"/>
                    </a:lnTo>
                    <a:lnTo>
                      <a:pt x="91" y="163"/>
                    </a:lnTo>
                    <a:lnTo>
                      <a:pt x="91" y="162"/>
                    </a:lnTo>
                    <a:lnTo>
                      <a:pt x="91" y="1"/>
                    </a:lnTo>
                    <a:lnTo>
                      <a:pt x="101" y="1"/>
                    </a:lnTo>
                    <a:lnTo>
                      <a:pt x="101" y="214"/>
                    </a:lnTo>
                    <a:lnTo>
                      <a:pt x="100" y="217"/>
                    </a:lnTo>
                    <a:lnTo>
                      <a:pt x="100" y="219"/>
                    </a:lnTo>
                    <a:lnTo>
                      <a:pt x="98" y="225"/>
                    </a:lnTo>
                    <a:lnTo>
                      <a:pt x="97" y="232"/>
                    </a:lnTo>
                    <a:lnTo>
                      <a:pt x="94" y="239"/>
                    </a:lnTo>
                    <a:lnTo>
                      <a:pt x="93" y="248"/>
                    </a:lnTo>
                    <a:lnTo>
                      <a:pt x="88" y="256"/>
                    </a:lnTo>
                    <a:lnTo>
                      <a:pt x="87" y="263"/>
                    </a:lnTo>
                    <a:lnTo>
                      <a:pt x="86" y="267"/>
                    </a:lnTo>
                    <a:lnTo>
                      <a:pt x="83" y="272"/>
                    </a:lnTo>
                    <a:lnTo>
                      <a:pt x="81" y="274"/>
                    </a:lnTo>
                    <a:lnTo>
                      <a:pt x="80" y="277"/>
                    </a:lnTo>
                    <a:lnTo>
                      <a:pt x="80" y="280"/>
                    </a:lnTo>
                    <a:lnTo>
                      <a:pt x="79" y="281"/>
                    </a:lnTo>
                    <a:lnTo>
                      <a:pt x="79" y="284"/>
                    </a:lnTo>
                    <a:lnTo>
                      <a:pt x="77" y="287"/>
                    </a:lnTo>
                    <a:lnTo>
                      <a:pt x="77" y="291"/>
                    </a:lnTo>
                    <a:lnTo>
                      <a:pt x="77" y="294"/>
                    </a:lnTo>
                    <a:lnTo>
                      <a:pt x="77" y="297"/>
                    </a:lnTo>
                    <a:lnTo>
                      <a:pt x="77" y="298"/>
                    </a:lnTo>
                    <a:lnTo>
                      <a:pt x="77" y="301"/>
                    </a:lnTo>
                    <a:lnTo>
                      <a:pt x="77" y="303"/>
                    </a:lnTo>
                    <a:lnTo>
                      <a:pt x="90" y="274"/>
                    </a:lnTo>
                    <a:lnTo>
                      <a:pt x="91" y="272"/>
                    </a:lnTo>
                    <a:lnTo>
                      <a:pt x="93" y="269"/>
                    </a:lnTo>
                    <a:lnTo>
                      <a:pt x="94" y="267"/>
                    </a:lnTo>
                    <a:lnTo>
                      <a:pt x="94" y="265"/>
                    </a:lnTo>
                    <a:lnTo>
                      <a:pt x="95" y="263"/>
                    </a:lnTo>
                    <a:lnTo>
                      <a:pt x="97" y="260"/>
                    </a:lnTo>
                    <a:lnTo>
                      <a:pt x="97" y="259"/>
                    </a:lnTo>
                    <a:lnTo>
                      <a:pt x="98" y="257"/>
                    </a:lnTo>
                    <a:lnTo>
                      <a:pt x="98" y="256"/>
                    </a:lnTo>
                    <a:lnTo>
                      <a:pt x="100" y="255"/>
                    </a:lnTo>
                    <a:lnTo>
                      <a:pt x="100" y="252"/>
                    </a:lnTo>
                    <a:lnTo>
                      <a:pt x="101" y="248"/>
                    </a:lnTo>
                    <a:lnTo>
                      <a:pt x="102" y="243"/>
                    </a:lnTo>
                    <a:lnTo>
                      <a:pt x="104" y="239"/>
                    </a:lnTo>
                    <a:lnTo>
                      <a:pt x="109" y="2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139"/>
              <p:cNvSpPr>
                <a:spLocks/>
              </p:cNvSpPr>
              <p:nvPr/>
            </p:nvSpPr>
            <p:spPr bwMode="auto">
              <a:xfrm>
                <a:off x="3305" y="1046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22 h 31"/>
                  <a:gd name="T4" fmla="*/ 180 w 33"/>
                  <a:gd name="T5" fmla="*/ 28 h 31"/>
                  <a:gd name="T6" fmla="*/ 190 w 33"/>
                  <a:gd name="T7" fmla="*/ 41 h 31"/>
                  <a:gd name="T8" fmla="*/ 194 w 33"/>
                  <a:gd name="T9" fmla="*/ 46 h 31"/>
                  <a:gd name="T10" fmla="*/ 209 w 33"/>
                  <a:gd name="T11" fmla="*/ 53 h 31"/>
                  <a:gd name="T12" fmla="*/ 209 w 33"/>
                  <a:gd name="T13" fmla="*/ 59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26 h 31"/>
                  <a:gd name="T26" fmla="*/ 180 w 33"/>
                  <a:gd name="T27" fmla="*/ 14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43 h 31"/>
                  <a:gd name="T38" fmla="*/ 76 w 33"/>
                  <a:gd name="T39" fmla="*/ 139 h 31"/>
                  <a:gd name="T40" fmla="*/ 68 w 33"/>
                  <a:gd name="T41" fmla="*/ 139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25 h 31"/>
                  <a:gd name="T48" fmla="*/ 26 w 33"/>
                  <a:gd name="T49" fmla="*/ 123 h 31"/>
                  <a:gd name="T50" fmla="*/ 14 w 33"/>
                  <a:gd name="T51" fmla="*/ 111 h 31"/>
                  <a:gd name="T52" fmla="*/ 14 w 33"/>
                  <a:gd name="T53" fmla="*/ 108 h 31"/>
                  <a:gd name="T54" fmla="*/ 1 w 33"/>
                  <a:gd name="T55" fmla="*/ 95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3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8 h 31"/>
                  <a:gd name="T68" fmla="*/ 14 w 33"/>
                  <a:gd name="T69" fmla="*/ 22 h 31"/>
                  <a:gd name="T70" fmla="*/ 26 w 33"/>
                  <a:gd name="T71" fmla="*/ 13 h 31"/>
                  <a:gd name="T72" fmla="*/ 35 w 33"/>
                  <a:gd name="T73" fmla="*/ 10 h 31"/>
                  <a:gd name="T74" fmla="*/ 48 w 33"/>
                  <a:gd name="T75" fmla="*/ 10 h 31"/>
                  <a:gd name="T76" fmla="*/ 56 w 33"/>
                  <a:gd name="T77" fmla="*/ 10 h 31"/>
                  <a:gd name="T78" fmla="*/ 68 w 33"/>
                  <a:gd name="T79" fmla="*/ 0 h 31"/>
                  <a:gd name="T80" fmla="*/ 89 w 33"/>
                  <a:gd name="T81" fmla="*/ 10 h 31"/>
                  <a:gd name="T82" fmla="*/ 89 w 33"/>
                  <a:gd name="T83" fmla="*/ 10 h 31"/>
                  <a:gd name="T84" fmla="*/ 93 w 33"/>
                  <a:gd name="T85" fmla="*/ 10 h 31"/>
                  <a:gd name="T86" fmla="*/ 104 w 33"/>
                  <a:gd name="T87" fmla="*/ 10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5"/>
                    </a:lnTo>
                    <a:lnTo>
                      <a:pt x="25" y="5"/>
                    </a:lnTo>
                    <a:lnTo>
                      <a:pt x="26" y="6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30" y="9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6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1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140"/>
              <p:cNvSpPr>
                <a:spLocks/>
              </p:cNvSpPr>
              <p:nvPr/>
            </p:nvSpPr>
            <p:spPr bwMode="auto">
              <a:xfrm>
                <a:off x="3259" y="987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8 h 31"/>
                  <a:gd name="T4" fmla="*/ 62 w 8"/>
                  <a:gd name="T5" fmla="*/ 41 h 31"/>
                  <a:gd name="T6" fmla="*/ 62 w 8"/>
                  <a:gd name="T7" fmla="*/ 50 h 31"/>
                  <a:gd name="T8" fmla="*/ 62 w 8"/>
                  <a:gd name="T9" fmla="*/ 75 h 31"/>
                  <a:gd name="T10" fmla="*/ 89 w 8"/>
                  <a:gd name="T11" fmla="*/ 95 h 31"/>
                  <a:gd name="T12" fmla="*/ 89 w 8"/>
                  <a:gd name="T13" fmla="*/ 108 h 31"/>
                  <a:gd name="T14" fmla="*/ 89 w 8"/>
                  <a:gd name="T15" fmla="*/ 111 h 31"/>
                  <a:gd name="T16" fmla="*/ 93 w 8"/>
                  <a:gd name="T17" fmla="*/ 125 h 31"/>
                  <a:gd name="T18" fmla="*/ 89 w 8"/>
                  <a:gd name="T19" fmla="*/ 126 h 31"/>
                  <a:gd name="T20" fmla="*/ 89 w 8"/>
                  <a:gd name="T21" fmla="*/ 139 h 31"/>
                  <a:gd name="T22" fmla="*/ 89 w 8"/>
                  <a:gd name="T23" fmla="*/ 139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9 h 31"/>
                  <a:gd name="T36" fmla="*/ 18 w 8"/>
                  <a:gd name="T37" fmla="*/ 139 h 31"/>
                  <a:gd name="T38" fmla="*/ 18 w 8"/>
                  <a:gd name="T39" fmla="*/ 126 h 31"/>
                  <a:gd name="T40" fmla="*/ 18 w 8"/>
                  <a:gd name="T41" fmla="*/ 123 h 31"/>
                  <a:gd name="T42" fmla="*/ 0 w 8"/>
                  <a:gd name="T43" fmla="*/ 108 h 31"/>
                  <a:gd name="T44" fmla="*/ 0 w 8"/>
                  <a:gd name="T45" fmla="*/ 95 h 31"/>
                  <a:gd name="T46" fmla="*/ 0 w 8"/>
                  <a:gd name="T47" fmla="*/ 76 h 31"/>
                  <a:gd name="T48" fmla="*/ 0 w 8"/>
                  <a:gd name="T49" fmla="*/ 65 h 31"/>
                  <a:gd name="T50" fmla="*/ 0 w 8"/>
                  <a:gd name="T51" fmla="*/ 50 h 31"/>
                  <a:gd name="T52" fmla="*/ 0 w 8"/>
                  <a:gd name="T53" fmla="*/ 41 h 31"/>
                  <a:gd name="T54" fmla="*/ 0 w 8"/>
                  <a:gd name="T55" fmla="*/ 28 h 31"/>
                  <a:gd name="T56" fmla="*/ 0 w 8"/>
                  <a:gd name="T57" fmla="*/ 17 h 31"/>
                  <a:gd name="T58" fmla="*/ 0 w 8"/>
                  <a:gd name="T59" fmla="*/ 13 h 31"/>
                  <a:gd name="T60" fmla="*/ 0 w 8"/>
                  <a:gd name="T61" fmla="*/ 10 h 31"/>
                  <a:gd name="T62" fmla="*/ 0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10 h 31"/>
                  <a:gd name="T78" fmla="*/ 48 w 8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8" y="26"/>
                    </a:lnTo>
                    <a:lnTo>
                      <a:pt x="8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141"/>
              <p:cNvSpPr>
                <a:spLocks/>
              </p:cNvSpPr>
              <p:nvPr/>
            </p:nvSpPr>
            <p:spPr bwMode="auto">
              <a:xfrm>
                <a:off x="3259" y="939"/>
                <a:ext cx="12" cy="47"/>
              </a:xfrm>
              <a:custGeom>
                <a:avLst/>
                <a:gdLst>
                  <a:gd name="T0" fmla="*/ 62 w 8"/>
                  <a:gd name="T1" fmla="*/ 29 h 37"/>
                  <a:gd name="T2" fmla="*/ 62 w 8"/>
                  <a:gd name="T3" fmla="*/ 46 h 37"/>
                  <a:gd name="T4" fmla="*/ 62 w 8"/>
                  <a:gd name="T5" fmla="*/ 58 h 37"/>
                  <a:gd name="T6" fmla="*/ 62 w 8"/>
                  <a:gd name="T7" fmla="*/ 74 h 37"/>
                  <a:gd name="T8" fmla="*/ 89 w 8"/>
                  <a:gd name="T9" fmla="*/ 84 h 37"/>
                  <a:gd name="T10" fmla="*/ 89 w 8"/>
                  <a:gd name="T11" fmla="*/ 108 h 37"/>
                  <a:gd name="T12" fmla="*/ 93 w 8"/>
                  <a:gd name="T13" fmla="*/ 119 h 37"/>
                  <a:gd name="T14" fmla="*/ 93 w 8"/>
                  <a:gd name="T15" fmla="*/ 131 h 37"/>
                  <a:gd name="T16" fmla="*/ 89 w 8"/>
                  <a:gd name="T17" fmla="*/ 144 h 37"/>
                  <a:gd name="T18" fmla="*/ 89 w 8"/>
                  <a:gd name="T19" fmla="*/ 144 h 37"/>
                  <a:gd name="T20" fmla="*/ 89 w 8"/>
                  <a:gd name="T21" fmla="*/ 145 h 37"/>
                  <a:gd name="T22" fmla="*/ 89 w 8"/>
                  <a:gd name="T23" fmla="*/ 145 h 37"/>
                  <a:gd name="T24" fmla="*/ 62 w 8"/>
                  <a:gd name="T25" fmla="*/ 145 h 37"/>
                  <a:gd name="T26" fmla="*/ 48 w 8"/>
                  <a:gd name="T27" fmla="*/ 156 h 37"/>
                  <a:gd name="T28" fmla="*/ 48 w 8"/>
                  <a:gd name="T29" fmla="*/ 156 h 37"/>
                  <a:gd name="T30" fmla="*/ 41 w 8"/>
                  <a:gd name="T31" fmla="*/ 156 h 37"/>
                  <a:gd name="T32" fmla="*/ 41 w 8"/>
                  <a:gd name="T33" fmla="*/ 145 h 37"/>
                  <a:gd name="T34" fmla="*/ 18 w 8"/>
                  <a:gd name="T35" fmla="*/ 144 h 37"/>
                  <a:gd name="T36" fmla="*/ 18 w 8"/>
                  <a:gd name="T37" fmla="*/ 137 h 37"/>
                  <a:gd name="T38" fmla="*/ 0 w 8"/>
                  <a:gd name="T39" fmla="*/ 124 h 37"/>
                  <a:gd name="T40" fmla="*/ 0 w 8"/>
                  <a:gd name="T41" fmla="*/ 113 h 37"/>
                  <a:gd name="T42" fmla="*/ 0 w 8"/>
                  <a:gd name="T43" fmla="*/ 29 h 37"/>
                  <a:gd name="T44" fmla="*/ 0 w 8"/>
                  <a:gd name="T45" fmla="*/ 28 h 37"/>
                  <a:gd name="T46" fmla="*/ 0 w 8"/>
                  <a:gd name="T47" fmla="*/ 13 h 37"/>
                  <a:gd name="T48" fmla="*/ 0 w 8"/>
                  <a:gd name="T49" fmla="*/ 13 h 37"/>
                  <a:gd name="T50" fmla="*/ 18 w 8"/>
                  <a:gd name="T51" fmla="*/ 10 h 37"/>
                  <a:gd name="T52" fmla="*/ 18 w 8"/>
                  <a:gd name="T53" fmla="*/ 10 h 37"/>
                  <a:gd name="T54" fmla="*/ 18 w 8"/>
                  <a:gd name="T55" fmla="*/ 0 h 37"/>
                  <a:gd name="T56" fmla="*/ 41 w 8"/>
                  <a:gd name="T57" fmla="*/ 0 h 37"/>
                  <a:gd name="T58" fmla="*/ 41 w 8"/>
                  <a:gd name="T59" fmla="*/ 0 h 37"/>
                  <a:gd name="T60" fmla="*/ 48 w 8"/>
                  <a:gd name="T61" fmla="*/ 10 h 37"/>
                  <a:gd name="T62" fmla="*/ 48 w 8"/>
                  <a:gd name="T63" fmla="*/ 10 h 37"/>
                  <a:gd name="T64" fmla="*/ 48 w 8"/>
                  <a:gd name="T65" fmla="*/ 13 h 37"/>
                  <a:gd name="T66" fmla="*/ 62 w 8"/>
                  <a:gd name="T67" fmla="*/ 17 h 3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" h="37">
                    <a:moveTo>
                      <a:pt x="5" y="4"/>
                    </a:moveTo>
                    <a:lnTo>
                      <a:pt x="5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3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8"/>
                    </a:lnTo>
                    <a:lnTo>
                      <a:pt x="8" y="30"/>
                    </a:lnTo>
                    <a:lnTo>
                      <a:pt x="8" y="31"/>
                    </a:lnTo>
                    <a:lnTo>
                      <a:pt x="8" y="33"/>
                    </a:lnTo>
                    <a:lnTo>
                      <a:pt x="7" y="34"/>
                    </a:lnTo>
                    <a:lnTo>
                      <a:pt x="7" y="35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4" y="37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142"/>
              <p:cNvSpPr>
                <a:spLocks/>
              </p:cNvSpPr>
              <p:nvPr/>
            </p:nvSpPr>
            <p:spPr bwMode="auto">
              <a:xfrm>
                <a:off x="3259" y="1031"/>
                <a:ext cx="12" cy="38"/>
              </a:xfrm>
              <a:custGeom>
                <a:avLst/>
                <a:gdLst>
                  <a:gd name="T0" fmla="*/ 106 w 7"/>
                  <a:gd name="T1" fmla="*/ 2 h 31"/>
                  <a:gd name="T2" fmla="*/ 106 w 7"/>
                  <a:gd name="T3" fmla="*/ 16 h 31"/>
                  <a:gd name="T4" fmla="*/ 106 w 7"/>
                  <a:gd name="T5" fmla="*/ 27 h 31"/>
                  <a:gd name="T6" fmla="*/ 132 w 7"/>
                  <a:gd name="T7" fmla="*/ 38 h 31"/>
                  <a:gd name="T8" fmla="*/ 132 w 7"/>
                  <a:gd name="T9" fmla="*/ 49 h 31"/>
                  <a:gd name="T10" fmla="*/ 182 w 7"/>
                  <a:gd name="T11" fmla="*/ 63 h 31"/>
                  <a:gd name="T12" fmla="*/ 182 w 7"/>
                  <a:gd name="T13" fmla="*/ 74 h 31"/>
                  <a:gd name="T14" fmla="*/ 182 w 7"/>
                  <a:gd name="T15" fmla="*/ 81 h 31"/>
                  <a:gd name="T16" fmla="*/ 182 w 7"/>
                  <a:gd name="T17" fmla="*/ 88 h 31"/>
                  <a:gd name="T18" fmla="*/ 182 w 7"/>
                  <a:gd name="T19" fmla="*/ 88 h 31"/>
                  <a:gd name="T20" fmla="*/ 182 w 7"/>
                  <a:gd name="T21" fmla="*/ 94 h 31"/>
                  <a:gd name="T22" fmla="*/ 182 w 7"/>
                  <a:gd name="T23" fmla="*/ 99 h 31"/>
                  <a:gd name="T24" fmla="*/ 132 w 7"/>
                  <a:gd name="T25" fmla="*/ 107 h 31"/>
                  <a:gd name="T26" fmla="*/ 132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106 w 7"/>
                  <a:gd name="T33" fmla="*/ 107 h 31"/>
                  <a:gd name="T34" fmla="*/ 77 w 7"/>
                  <a:gd name="T35" fmla="*/ 99 h 31"/>
                  <a:gd name="T36" fmla="*/ 26 w 7"/>
                  <a:gd name="T37" fmla="*/ 99 h 31"/>
                  <a:gd name="T38" fmla="*/ 26 w 7"/>
                  <a:gd name="T39" fmla="*/ 88 h 31"/>
                  <a:gd name="T40" fmla="*/ 26 w 7"/>
                  <a:gd name="T41" fmla="*/ 87 h 31"/>
                  <a:gd name="T42" fmla="*/ 0 w 7"/>
                  <a:gd name="T43" fmla="*/ 74 h 31"/>
                  <a:gd name="T44" fmla="*/ 0 w 7"/>
                  <a:gd name="T45" fmla="*/ 63 h 31"/>
                  <a:gd name="T46" fmla="*/ 0 w 7"/>
                  <a:gd name="T47" fmla="*/ 59 h 31"/>
                  <a:gd name="T48" fmla="*/ 0 w 7"/>
                  <a:gd name="T49" fmla="*/ 48 h 31"/>
                  <a:gd name="T50" fmla="*/ 0 w 7"/>
                  <a:gd name="T51" fmla="*/ 38 h 31"/>
                  <a:gd name="T52" fmla="*/ 0 w 7"/>
                  <a:gd name="T53" fmla="*/ 27 h 31"/>
                  <a:gd name="T54" fmla="*/ 0 w 7"/>
                  <a:gd name="T55" fmla="*/ 16 h 31"/>
                  <a:gd name="T56" fmla="*/ 0 w 7"/>
                  <a:gd name="T57" fmla="*/ 13 h 31"/>
                  <a:gd name="T58" fmla="*/ 0 w 7"/>
                  <a:gd name="T59" fmla="*/ 2 h 31"/>
                  <a:gd name="T60" fmla="*/ 0 w 7"/>
                  <a:gd name="T61" fmla="*/ 1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2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143"/>
              <p:cNvSpPr>
                <a:spLocks/>
              </p:cNvSpPr>
              <p:nvPr/>
            </p:nvSpPr>
            <p:spPr bwMode="auto">
              <a:xfrm>
                <a:off x="3305" y="1005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5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2 h 31"/>
                  <a:gd name="T86" fmla="*/ 104 w 33"/>
                  <a:gd name="T87" fmla="*/ 12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144"/>
              <p:cNvSpPr>
                <a:spLocks/>
              </p:cNvSpPr>
              <p:nvPr/>
            </p:nvSpPr>
            <p:spPr bwMode="auto">
              <a:xfrm>
                <a:off x="3305" y="1130"/>
                <a:ext cx="45" cy="38"/>
              </a:xfrm>
              <a:custGeom>
                <a:avLst/>
                <a:gdLst>
                  <a:gd name="T0" fmla="*/ 145 w 33"/>
                  <a:gd name="T1" fmla="*/ 11 h 31"/>
                  <a:gd name="T2" fmla="*/ 160 w 33"/>
                  <a:gd name="T3" fmla="*/ 13 h 31"/>
                  <a:gd name="T4" fmla="*/ 180 w 33"/>
                  <a:gd name="T5" fmla="*/ 16 h 31"/>
                  <a:gd name="T6" fmla="*/ 190 w 33"/>
                  <a:gd name="T7" fmla="*/ 25 h 31"/>
                  <a:gd name="T8" fmla="*/ 194 w 33"/>
                  <a:gd name="T9" fmla="*/ 27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8 h 31"/>
                  <a:gd name="T16" fmla="*/ 210 w 33"/>
                  <a:gd name="T17" fmla="*/ 59 h 31"/>
                  <a:gd name="T18" fmla="*/ 210 w 33"/>
                  <a:gd name="T19" fmla="*/ 63 h 31"/>
                  <a:gd name="T20" fmla="*/ 210 w 33"/>
                  <a:gd name="T21" fmla="*/ 74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99 h 31"/>
                  <a:gd name="T28" fmla="*/ 160 w 33"/>
                  <a:gd name="T29" fmla="*/ 107 h 31"/>
                  <a:gd name="T30" fmla="*/ 145 w 33"/>
                  <a:gd name="T31" fmla="*/ 107 h 31"/>
                  <a:gd name="T32" fmla="*/ 139 w 33"/>
                  <a:gd name="T33" fmla="*/ 107 h 31"/>
                  <a:gd name="T34" fmla="*/ 117 w 33"/>
                  <a:gd name="T35" fmla="*/ 107 h 31"/>
                  <a:gd name="T36" fmla="*/ 93 w 33"/>
                  <a:gd name="T37" fmla="*/ 99 h 31"/>
                  <a:gd name="T38" fmla="*/ 76 w 33"/>
                  <a:gd name="T39" fmla="*/ 99 h 31"/>
                  <a:gd name="T40" fmla="*/ 68 w 33"/>
                  <a:gd name="T41" fmla="*/ 94 h 31"/>
                  <a:gd name="T42" fmla="*/ 50 w 33"/>
                  <a:gd name="T43" fmla="*/ 94 h 31"/>
                  <a:gd name="T44" fmla="*/ 48 w 33"/>
                  <a:gd name="T45" fmla="*/ 88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4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49 h 31"/>
                  <a:gd name="T58" fmla="*/ 0 w 33"/>
                  <a:gd name="T59" fmla="*/ 48 h 31"/>
                  <a:gd name="T60" fmla="*/ 1 w 33"/>
                  <a:gd name="T61" fmla="*/ 38 h 31"/>
                  <a:gd name="T62" fmla="*/ 1 w 33"/>
                  <a:gd name="T63" fmla="*/ 27 h 31"/>
                  <a:gd name="T64" fmla="*/ 1 w 33"/>
                  <a:gd name="T65" fmla="*/ 25 h 31"/>
                  <a:gd name="T66" fmla="*/ 1 w 33"/>
                  <a:gd name="T67" fmla="*/ 16 h 31"/>
                  <a:gd name="T68" fmla="*/ 14 w 33"/>
                  <a:gd name="T69" fmla="*/ 13 h 31"/>
                  <a:gd name="T70" fmla="*/ 26 w 33"/>
                  <a:gd name="T71" fmla="*/ 1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 h 31"/>
                  <a:gd name="T88" fmla="*/ 142 w 33"/>
                  <a:gd name="T89" fmla="*/ 1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145"/>
              <p:cNvSpPr>
                <a:spLocks/>
              </p:cNvSpPr>
              <p:nvPr/>
            </p:nvSpPr>
            <p:spPr bwMode="auto">
              <a:xfrm>
                <a:off x="3305" y="10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16 h 31"/>
                  <a:gd name="T4" fmla="*/ 180 w 33"/>
                  <a:gd name="T5" fmla="*/ 21 h 31"/>
                  <a:gd name="T6" fmla="*/ 190 w 33"/>
                  <a:gd name="T7" fmla="*/ 37 h 31"/>
                  <a:gd name="T8" fmla="*/ 194 w 33"/>
                  <a:gd name="T9" fmla="*/ 45 h 31"/>
                  <a:gd name="T10" fmla="*/ 209 w 33"/>
                  <a:gd name="T11" fmla="*/ 50 h 31"/>
                  <a:gd name="T12" fmla="*/ 209 w 33"/>
                  <a:gd name="T13" fmla="*/ 60 h 31"/>
                  <a:gd name="T14" fmla="*/ 210 w 33"/>
                  <a:gd name="T15" fmla="*/ 65 h 31"/>
                  <a:gd name="T16" fmla="*/ 210 w 33"/>
                  <a:gd name="T17" fmla="*/ 79 h 31"/>
                  <a:gd name="T18" fmla="*/ 210 w 33"/>
                  <a:gd name="T19" fmla="*/ 102 h 31"/>
                  <a:gd name="T20" fmla="*/ 210 w 33"/>
                  <a:gd name="T21" fmla="*/ 115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52 h 31"/>
                  <a:gd name="T28" fmla="*/ 160 w 33"/>
                  <a:gd name="T29" fmla="*/ 152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52 h 31"/>
                  <a:gd name="T36" fmla="*/ 93 w 33"/>
                  <a:gd name="T37" fmla="*/ 152 h 31"/>
                  <a:gd name="T38" fmla="*/ 76 w 33"/>
                  <a:gd name="T39" fmla="*/ 151 h 31"/>
                  <a:gd name="T40" fmla="*/ 68 w 33"/>
                  <a:gd name="T41" fmla="*/ 151 h 31"/>
                  <a:gd name="T42" fmla="*/ 50 w 33"/>
                  <a:gd name="T43" fmla="*/ 138 h 31"/>
                  <a:gd name="T44" fmla="*/ 48 w 33"/>
                  <a:gd name="T45" fmla="*/ 138 h 31"/>
                  <a:gd name="T46" fmla="*/ 35 w 33"/>
                  <a:gd name="T47" fmla="*/ 135 h 31"/>
                  <a:gd name="T48" fmla="*/ 26 w 33"/>
                  <a:gd name="T49" fmla="*/ 130 h 31"/>
                  <a:gd name="T50" fmla="*/ 14 w 33"/>
                  <a:gd name="T51" fmla="*/ 115 h 31"/>
                  <a:gd name="T52" fmla="*/ 14 w 33"/>
                  <a:gd name="T53" fmla="*/ 114 h 31"/>
                  <a:gd name="T54" fmla="*/ 1 w 33"/>
                  <a:gd name="T55" fmla="*/ 98 h 31"/>
                  <a:gd name="T56" fmla="*/ 1 w 33"/>
                  <a:gd name="T57" fmla="*/ 79 h 31"/>
                  <a:gd name="T58" fmla="*/ 0 w 33"/>
                  <a:gd name="T59" fmla="*/ 65 h 31"/>
                  <a:gd name="T60" fmla="*/ 1 w 33"/>
                  <a:gd name="T61" fmla="*/ 60 h 31"/>
                  <a:gd name="T62" fmla="*/ 1 w 33"/>
                  <a:gd name="T63" fmla="*/ 45 h 31"/>
                  <a:gd name="T64" fmla="*/ 1 w 33"/>
                  <a:gd name="T65" fmla="*/ 37 h 31"/>
                  <a:gd name="T66" fmla="*/ 1 w 33"/>
                  <a:gd name="T67" fmla="*/ 21 h 31"/>
                  <a:gd name="T68" fmla="*/ 14 w 33"/>
                  <a:gd name="T69" fmla="*/ 16 h 31"/>
                  <a:gd name="T70" fmla="*/ 26 w 33"/>
                  <a:gd name="T71" fmla="*/ 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146"/>
              <p:cNvSpPr>
                <a:spLocks/>
              </p:cNvSpPr>
              <p:nvPr/>
            </p:nvSpPr>
            <p:spPr bwMode="auto">
              <a:xfrm>
                <a:off x="3305" y="1211"/>
                <a:ext cx="45" cy="38"/>
              </a:xfrm>
              <a:custGeom>
                <a:avLst/>
                <a:gdLst>
                  <a:gd name="T0" fmla="*/ 145 w 33"/>
                  <a:gd name="T1" fmla="*/ 1 h 31"/>
                  <a:gd name="T2" fmla="*/ 160 w 33"/>
                  <a:gd name="T3" fmla="*/ 11 h 31"/>
                  <a:gd name="T4" fmla="*/ 180 w 33"/>
                  <a:gd name="T5" fmla="*/ 13 h 31"/>
                  <a:gd name="T6" fmla="*/ 190 w 33"/>
                  <a:gd name="T7" fmla="*/ 25 h 31"/>
                  <a:gd name="T8" fmla="*/ 194 w 33"/>
                  <a:gd name="T9" fmla="*/ 31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7 h 31"/>
                  <a:gd name="T16" fmla="*/ 210 w 33"/>
                  <a:gd name="T17" fmla="*/ 58 h 31"/>
                  <a:gd name="T18" fmla="*/ 210 w 33"/>
                  <a:gd name="T19" fmla="*/ 71 h 31"/>
                  <a:gd name="T20" fmla="*/ 210 w 33"/>
                  <a:gd name="T21" fmla="*/ 77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101 h 31"/>
                  <a:gd name="T28" fmla="*/ 160 w 33"/>
                  <a:gd name="T29" fmla="*/ 101 h 31"/>
                  <a:gd name="T30" fmla="*/ 145 w 33"/>
                  <a:gd name="T31" fmla="*/ 107 h 31"/>
                  <a:gd name="T32" fmla="*/ 139 w 33"/>
                  <a:gd name="T33" fmla="*/ 101 h 31"/>
                  <a:gd name="T34" fmla="*/ 117 w 33"/>
                  <a:gd name="T35" fmla="*/ 101 h 31"/>
                  <a:gd name="T36" fmla="*/ 93 w 33"/>
                  <a:gd name="T37" fmla="*/ 101 h 31"/>
                  <a:gd name="T38" fmla="*/ 76 w 33"/>
                  <a:gd name="T39" fmla="*/ 94 h 31"/>
                  <a:gd name="T40" fmla="*/ 68 w 33"/>
                  <a:gd name="T41" fmla="*/ 94 h 31"/>
                  <a:gd name="T42" fmla="*/ 50 w 33"/>
                  <a:gd name="T43" fmla="*/ 91 h 31"/>
                  <a:gd name="T44" fmla="*/ 48 w 33"/>
                  <a:gd name="T45" fmla="*/ 91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7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58 h 31"/>
                  <a:gd name="T58" fmla="*/ 0 w 33"/>
                  <a:gd name="T59" fmla="*/ 47 h 31"/>
                  <a:gd name="T60" fmla="*/ 1 w 33"/>
                  <a:gd name="T61" fmla="*/ 38 h 31"/>
                  <a:gd name="T62" fmla="*/ 1 w 33"/>
                  <a:gd name="T63" fmla="*/ 31 h 31"/>
                  <a:gd name="T64" fmla="*/ 1 w 33"/>
                  <a:gd name="T65" fmla="*/ 20 h 31"/>
                  <a:gd name="T66" fmla="*/ 1 w 33"/>
                  <a:gd name="T67" fmla="*/ 13 h 31"/>
                  <a:gd name="T68" fmla="*/ 14 w 33"/>
                  <a:gd name="T69" fmla="*/ 11 h 31"/>
                  <a:gd name="T70" fmla="*/ 26 w 33"/>
                  <a:gd name="T71" fmla="*/ 1 h 31"/>
                  <a:gd name="T72" fmla="*/ 35 w 33"/>
                  <a:gd name="T73" fmla="*/ 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1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7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147"/>
              <p:cNvSpPr>
                <a:spLocks/>
              </p:cNvSpPr>
              <p:nvPr/>
            </p:nvSpPr>
            <p:spPr bwMode="auto">
              <a:xfrm>
                <a:off x="3305" y="1168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2 h 31"/>
                  <a:gd name="T6" fmla="*/ 190 w 33"/>
                  <a:gd name="T7" fmla="*/ 32 h 31"/>
                  <a:gd name="T8" fmla="*/ 194 w 33"/>
                  <a:gd name="T9" fmla="*/ 46 h 31"/>
                  <a:gd name="T10" fmla="*/ 209 w 33"/>
                  <a:gd name="T11" fmla="*/ 50 h 31"/>
                  <a:gd name="T12" fmla="*/ 209 w 33"/>
                  <a:gd name="T13" fmla="*/ 53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88 h 31"/>
                  <a:gd name="T20" fmla="*/ 210 w 33"/>
                  <a:gd name="T21" fmla="*/ 9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33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26 h 31"/>
                  <a:gd name="T44" fmla="*/ 48 w 33"/>
                  <a:gd name="T45" fmla="*/ 123 h 31"/>
                  <a:gd name="T46" fmla="*/ 35 w 33"/>
                  <a:gd name="T47" fmla="*/ 123 h 31"/>
                  <a:gd name="T48" fmla="*/ 26 w 33"/>
                  <a:gd name="T49" fmla="*/ 114 h 31"/>
                  <a:gd name="T50" fmla="*/ 14 w 33"/>
                  <a:gd name="T51" fmla="*/ 111 h 31"/>
                  <a:gd name="T52" fmla="*/ 14 w 33"/>
                  <a:gd name="T53" fmla="*/ 97 h 31"/>
                  <a:gd name="T54" fmla="*/ 1 w 33"/>
                  <a:gd name="T55" fmla="*/ 88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2 h 31"/>
                  <a:gd name="T68" fmla="*/ 14 w 33"/>
                  <a:gd name="T69" fmla="*/ 17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1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4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48"/>
              <p:cNvSpPr>
                <a:spLocks/>
              </p:cNvSpPr>
              <p:nvPr/>
            </p:nvSpPr>
            <p:spPr bwMode="auto">
              <a:xfrm>
                <a:off x="3305" y="12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1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6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5 h 31"/>
                  <a:gd name="T48" fmla="*/ 26 w 33"/>
                  <a:gd name="T49" fmla="*/ 135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0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1 h 31"/>
                  <a:gd name="T70" fmla="*/ 26 w 33"/>
                  <a:gd name="T71" fmla="*/ 16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149"/>
              <p:cNvSpPr>
                <a:spLocks/>
              </p:cNvSpPr>
              <p:nvPr/>
            </p:nvSpPr>
            <p:spPr bwMode="auto">
              <a:xfrm>
                <a:off x="3305" y="1249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8 h 31"/>
                  <a:gd name="T6" fmla="*/ 190 w 33"/>
                  <a:gd name="T7" fmla="*/ 32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0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9 h 31"/>
                  <a:gd name="T40" fmla="*/ 68 w 33"/>
                  <a:gd name="T41" fmla="*/ 126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14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7 h 31"/>
                  <a:gd name="T54" fmla="*/ 1 w 33"/>
                  <a:gd name="T55" fmla="*/ 84 h 31"/>
                  <a:gd name="T56" fmla="*/ 1 w 33"/>
                  <a:gd name="T57" fmla="*/ 75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1 h 31"/>
                  <a:gd name="T64" fmla="*/ 1 w 33"/>
                  <a:gd name="T65" fmla="*/ 32 h 31"/>
                  <a:gd name="T66" fmla="*/ 1 w 33"/>
                  <a:gd name="T67" fmla="*/ 17 h 31"/>
                  <a:gd name="T68" fmla="*/ 14 w 33"/>
                  <a:gd name="T69" fmla="*/ 13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150"/>
              <p:cNvSpPr>
                <a:spLocks/>
              </p:cNvSpPr>
              <p:nvPr/>
            </p:nvSpPr>
            <p:spPr bwMode="auto">
              <a:xfrm>
                <a:off x="3305" y="1371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3 h 31"/>
                  <a:gd name="T4" fmla="*/ 180 w 33"/>
                  <a:gd name="T5" fmla="*/ 22 h 31"/>
                  <a:gd name="T6" fmla="*/ 190 w 33"/>
                  <a:gd name="T7" fmla="*/ 36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3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33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33 h 31"/>
                  <a:gd name="T44" fmla="*/ 48 w 33"/>
                  <a:gd name="T45" fmla="*/ 125 h 31"/>
                  <a:gd name="T46" fmla="*/ 35 w 33"/>
                  <a:gd name="T47" fmla="*/ 123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8 h 31"/>
                  <a:gd name="T54" fmla="*/ 1 w 33"/>
                  <a:gd name="T55" fmla="*/ 88 h 31"/>
                  <a:gd name="T56" fmla="*/ 1 w 33"/>
                  <a:gd name="T57" fmla="*/ 75 h 31"/>
                  <a:gd name="T58" fmla="*/ 0 w 33"/>
                  <a:gd name="T59" fmla="*/ 59 h 31"/>
                  <a:gd name="T60" fmla="*/ 1 w 33"/>
                  <a:gd name="T61" fmla="*/ 53 h 31"/>
                  <a:gd name="T62" fmla="*/ 1 w 33"/>
                  <a:gd name="T63" fmla="*/ 41 h 31"/>
                  <a:gd name="T64" fmla="*/ 1 w 33"/>
                  <a:gd name="T65" fmla="*/ 36 h 31"/>
                  <a:gd name="T66" fmla="*/ 1 w 33"/>
                  <a:gd name="T67" fmla="*/ 22 h 31"/>
                  <a:gd name="T68" fmla="*/ 14 w 33"/>
                  <a:gd name="T69" fmla="*/ 13 h 31"/>
                  <a:gd name="T70" fmla="*/ 26 w 33"/>
                  <a:gd name="T71" fmla="*/ 10 h 31"/>
                  <a:gd name="T72" fmla="*/ 35 w 33"/>
                  <a:gd name="T73" fmla="*/ 1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2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151"/>
              <p:cNvSpPr>
                <a:spLocks/>
              </p:cNvSpPr>
              <p:nvPr/>
            </p:nvSpPr>
            <p:spPr bwMode="auto">
              <a:xfrm>
                <a:off x="3305" y="1330"/>
                <a:ext cx="45" cy="41"/>
              </a:xfrm>
              <a:custGeom>
                <a:avLst/>
                <a:gdLst>
                  <a:gd name="T0" fmla="*/ 145 w 33"/>
                  <a:gd name="T1" fmla="*/ 14 h 30"/>
                  <a:gd name="T2" fmla="*/ 160 w 33"/>
                  <a:gd name="T3" fmla="*/ 19 h 30"/>
                  <a:gd name="T4" fmla="*/ 180 w 33"/>
                  <a:gd name="T5" fmla="*/ 36 h 30"/>
                  <a:gd name="T6" fmla="*/ 190 w 33"/>
                  <a:gd name="T7" fmla="*/ 55 h 30"/>
                  <a:gd name="T8" fmla="*/ 194 w 33"/>
                  <a:gd name="T9" fmla="*/ 56 h 30"/>
                  <a:gd name="T10" fmla="*/ 209 w 33"/>
                  <a:gd name="T11" fmla="*/ 67 h 30"/>
                  <a:gd name="T12" fmla="*/ 209 w 33"/>
                  <a:gd name="T13" fmla="*/ 77 h 30"/>
                  <a:gd name="T14" fmla="*/ 210 w 33"/>
                  <a:gd name="T15" fmla="*/ 86 h 30"/>
                  <a:gd name="T16" fmla="*/ 210 w 33"/>
                  <a:gd name="T17" fmla="*/ 105 h 30"/>
                  <a:gd name="T18" fmla="*/ 210 w 33"/>
                  <a:gd name="T19" fmla="*/ 126 h 30"/>
                  <a:gd name="T20" fmla="*/ 210 w 33"/>
                  <a:gd name="T21" fmla="*/ 146 h 30"/>
                  <a:gd name="T22" fmla="*/ 209 w 33"/>
                  <a:gd name="T23" fmla="*/ 172 h 30"/>
                  <a:gd name="T24" fmla="*/ 194 w 33"/>
                  <a:gd name="T25" fmla="*/ 179 h 30"/>
                  <a:gd name="T26" fmla="*/ 180 w 33"/>
                  <a:gd name="T27" fmla="*/ 197 h 30"/>
                  <a:gd name="T28" fmla="*/ 160 w 33"/>
                  <a:gd name="T29" fmla="*/ 197 h 30"/>
                  <a:gd name="T30" fmla="*/ 145 w 33"/>
                  <a:gd name="T31" fmla="*/ 197 h 30"/>
                  <a:gd name="T32" fmla="*/ 139 w 33"/>
                  <a:gd name="T33" fmla="*/ 197 h 30"/>
                  <a:gd name="T34" fmla="*/ 117 w 33"/>
                  <a:gd name="T35" fmla="*/ 197 h 30"/>
                  <a:gd name="T36" fmla="*/ 93 w 33"/>
                  <a:gd name="T37" fmla="*/ 197 h 30"/>
                  <a:gd name="T38" fmla="*/ 76 w 33"/>
                  <a:gd name="T39" fmla="*/ 193 h 30"/>
                  <a:gd name="T40" fmla="*/ 68 w 33"/>
                  <a:gd name="T41" fmla="*/ 193 h 30"/>
                  <a:gd name="T42" fmla="*/ 56 w 33"/>
                  <a:gd name="T43" fmla="*/ 179 h 30"/>
                  <a:gd name="T44" fmla="*/ 48 w 33"/>
                  <a:gd name="T45" fmla="*/ 179 h 30"/>
                  <a:gd name="T46" fmla="*/ 35 w 33"/>
                  <a:gd name="T47" fmla="*/ 172 h 30"/>
                  <a:gd name="T48" fmla="*/ 26 w 33"/>
                  <a:gd name="T49" fmla="*/ 159 h 30"/>
                  <a:gd name="T50" fmla="*/ 14 w 33"/>
                  <a:gd name="T51" fmla="*/ 146 h 30"/>
                  <a:gd name="T52" fmla="*/ 14 w 33"/>
                  <a:gd name="T53" fmla="*/ 144 h 30"/>
                  <a:gd name="T54" fmla="*/ 1 w 33"/>
                  <a:gd name="T55" fmla="*/ 126 h 30"/>
                  <a:gd name="T56" fmla="*/ 1 w 33"/>
                  <a:gd name="T57" fmla="*/ 105 h 30"/>
                  <a:gd name="T58" fmla="*/ 0 w 33"/>
                  <a:gd name="T59" fmla="*/ 86 h 30"/>
                  <a:gd name="T60" fmla="*/ 1 w 33"/>
                  <a:gd name="T61" fmla="*/ 67 h 30"/>
                  <a:gd name="T62" fmla="*/ 1 w 33"/>
                  <a:gd name="T63" fmla="*/ 56 h 30"/>
                  <a:gd name="T64" fmla="*/ 1 w 33"/>
                  <a:gd name="T65" fmla="*/ 40 h 30"/>
                  <a:gd name="T66" fmla="*/ 1 w 33"/>
                  <a:gd name="T67" fmla="*/ 36 h 30"/>
                  <a:gd name="T68" fmla="*/ 14 w 33"/>
                  <a:gd name="T69" fmla="*/ 19 h 30"/>
                  <a:gd name="T70" fmla="*/ 26 w 33"/>
                  <a:gd name="T71" fmla="*/ 14 h 30"/>
                  <a:gd name="T72" fmla="*/ 35 w 33"/>
                  <a:gd name="T73" fmla="*/ 0 h 30"/>
                  <a:gd name="T74" fmla="*/ 48 w 33"/>
                  <a:gd name="T75" fmla="*/ 0 h 30"/>
                  <a:gd name="T76" fmla="*/ 56 w 33"/>
                  <a:gd name="T77" fmla="*/ 0 h 30"/>
                  <a:gd name="T78" fmla="*/ 68 w 33"/>
                  <a:gd name="T79" fmla="*/ 0 h 30"/>
                  <a:gd name="T80" fmla="*/ 89 w 33"/>
                  <a:gd name="T81" fmla="*/ 0 h 30"/>
                  <a:gd name="T82" fmla="*/ 89 w 33"/>
                  <a:gd name="T83" fmla="*/ 0 h 30"/>
                  <a:gd name="T84" fmla="*/ 93 w 33"/>
                  <a:gd name="T85" fmla="*/ 0 h 30"/>
                  <a:gd name="T86" fmla="*/ 104 w 33"/>
                  <a:gd name="T87" fmla="*/ 0 h 30"/>
                  <a:gd name="T88" fmla="*/ 142 w 33"/>
                  <a:gd name="T89" fmla="*/ 14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0">
                    <a:moveTo>
                      <a:pt x="22" y="2"/>
                    </a:moveTo>
                    <a:lnTo>
                      <a:pt x="23" y="2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8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7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0"/>
                    </a:lnTo>
                    <a:lnTo>
                      <a:pt x="22" y="30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Freeform 152"/>
              <p:cNvSpPr>
                <a:spLocks/>
              </p:cNvSpPr>
              <p:nvPr/>
            </p:nvSpPr>
            <p:spPr bwMode="auto">
              <a:xfrm>
                <a:off x="3305" y="1411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45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9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2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2 h 31"/>
                  <a:gd name="T42" fmla="*/ 50 w 33"/>
                  <a:gd name="T43" fmla="*/ 152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5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9 h 31"/>
                  <a:gd name="T60" fmla="*/ 1 w 33"/>
                  <a:gd name="T61" fmla="*/ 65 h 31"/>
                  <a:gd name="T62" fmla="*/ 1 w 33"/>
                  <a:gd name="T63" fmla="*/ 49 h 31"/>
                  <a:gd name="T64" fmla="*/ 1 w 33"/>
                  <a:gd name="T65" fmla="*/ 45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2 h 31"/>
                  <a:gd name="T88" fmla="*/ 117 w 33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Freeform 153"/>
              <p:cNvSpPr>
                <a:spLocks/>
              </p:cNvSpPr>
              <p:nvPr/>
            </p:nvSpPr>
            <p:spPr bwMode="auto">
              <a:xfrm>
                <a:off x="3271" y="1023"/>
                <a:ext cx="34" cy="40"/>
              </a:xfrm>
              <a:custGeom>
                <a:avLst/>
                <a:gdLst>
                  <a:gd name="T0" fmla="*/ 98 w 27"/>
                  <a:gd name="T1" fmla="*/ 125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59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0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96 w 27"/>
                  <a:gd name="T67" fmla="*/ 59 h 31"/>
                  <a:gd name="T68" fmla="*/ 98 w 27"/>
                  <a:gd name="T69" fmla="*/ 68 h 31"/>
                  <a:gd name="T70" fmla="*/ 108 w 27"/>
                  <a:gd name="T71" fmla="*/ 95 h 31"/>
                  <a:gd name="T72" fmla="*/ 108 w 27"/>
                  <a:gd name="T73" fmla="*/ 108 h 31"/>
                  <a:gd name="T74" fmla="*/ 108 w 27"/>
                  <a:gd name="T75" fmla="*/ 111 h 31"/>
                  <a:gd name="T76" fmla="*/ 98 w 27"/>
                  <a:gd name="T77" fmla="*/ 114 h 31"/>
                  <a:gd name="T78" fmla="*/ 98 w 27"/>
                  <a:gd name="T79" fmla="*/ 114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154"/>
              <p:cNvSpPr>
                <a:spLocks/>
              </p:cNvSpPr>
              <p:nvPr/>
            </p:nvSpPr>
            <p:spPr bwMode="auto">
              <a:xfrm>
                <a:off x="3271" y="1063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33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36 h 32"/>
                  <a:gd name="T18" fmla="*/ 47 w 27"/>
                  <a:gd name="T19" fmla="*/ 133 h 32"/>
                  <a:gd name="T20" fmla="*/ 39 w 27"/>
                  <a:gd name="T21" fmla="*/ 124 h 32"/>
                  <a:gd name="T22" fmla="*/ 31 w 27"/>
                  <a:gd name="T23" fmla="*/ 122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9 h 32"/>
                  <a:gd name="T30" fmla="*/ 16 w 27"/>
                  <a:gd name="T31" fmla="*/ 88 h 32"/>
                  <a:gd name="T32" fmla="*/ 13 w 27"/>
                  <a:gd name="T33" fmla="*/ 76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8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7 h 32"/>
                  <a:gd name="T60" fmla="*/ 74 w 27"/>
                  <a:gd name="T61" fmla="*/ 28 h 32"/>
                  <a:gd name="T62" fmla="*/ 76 w 27"/>
                  <a:gd name="T63" fmla="*/ 31 h 32"/>
                  <a:gd name="T64" fmla="*/ 84 w 27"/>
                  <a:gd name="T65" fmla="*/ 46 h 32"/>
                  <a:gd name="T66" fmla="*/ 96 w 27"/>
                  <a:gd name="T67" fmla="*/ 59 h 32"/>
                  <a:gd name="T68" fmla="*/ 98 w 27"/>
                  <a:gd name="T69" fmla="*/ 76 h 32"/>
                  <a:gd name="T70" fmla="*/ 108 w 27"/>
                  <a:gd name="T71" fmla="*/ 95 h 32"/>
                  <a:gd name="T72" fmla="*/ 108 w 27"/>
                  <a:gd name="T73" fmla="*/ 106 h 32"/>
                  <a:gd name="T74" fmla="*/ 108 w 27"/>
                  <a:gd name="T75" fmla="*/ 106 h 32"/>
                  <a:gd name="T76" fmla="*/ 98 w 27"/>
                  <a:gd name="T77" fmla="*/ 111 h 32"/>
                  <a:gd name="T78" fmla="*/ 98 w 27"/>
                  <a:gd name="T79" fmla="*/ 12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Freeform 155"/>
              <p:cNvSpPr>
                <a:spLocks/>
              </p:cNvSpPr>
              <p:nvPr/>
            </p:nvSpPr>
            <p:spPr bwMode="auto">
              <a:xfrm>
                <a:off x="3271" y="1104"/>
                <a:ext cx="34" cy="41"/>
              </a:xfrm>
              <a:custGeom>
                <a:avLst/>
                <a:gdLst>
                  <a:gd name="T0" fmla="*/ 98 w 27"/>
                  <a:gd name="T1" fmla="*/ 152 h 31"/>
                  <a:gd name="T2" fmla="*/ 96 w 27"/>
                  <a:gd name="T3" fmla="*/ 163 h 31"/>
                  <a:gd name="T4" fmla="*/ 87 w 27"/>
                  <a:gd name="T5" fmla="*/ 164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63 h 31"/>
                  <a:gd name="T20" fmla="*/ 39 w 27"/>
                  <a:gd name="T21" fmla="*/ 152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65 h 31"/>
                  <a:gd name="T38" fmla="*/ 1 w 27"/>
                  <a:gd name="T39" fmla="*/ 37 h 31"/>
                  <a:gd name="T40" fmla="*/ 1 w 27"/>
                  <a:gd name="T41" fmla="*/ 28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8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87 w 27"/>
                  <a:gd name="T67" fmla="*/ 50 h 31"/>
                  <a:gd name="T68" fmla="*/ 87 w 27"/>
                  <a:gd name="T69" fmla="*/ 65 h 31"/>
                  <a:gd name="T70" fmla="*/ 96 w 27"/>
                  <a:gd name="T71" fmla="*/ 77 h 31"/>
                  <a:gd name="T72" fmla="*/ 98 w 27"/>
                  <a:gd name="T73" fmla="*/ 86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5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8 h 31"/>
                  <a:gd name="T86" fmla="*/ 98 w 27"/>
                  <a:gd name="T87" fmla="*/ 14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9"/>
                    </a:lnTo>
                    <a:lnTo>
                      <a:pt x="24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12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6"/>
                    </a:lnTo>
                    <a:lnTo>
                      <a:pt x="25" y="17"/>
                    </a:lnTo>
                    <a:lnTo>
                      <a:pt x="25" y="19"/>
                    </a:lnTo>
                    <a:lnTo>
                      <a:pt x="27" y="20"/>
                    </a:lnTo>
                    <a:lnTo>
                      <a:pt x="27" y="22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156"/>
              <p:cNvSpPr>
                <a:spLocks/>
              </p:cNvSpPr>
              <p:nvPr/>
            </p:nvSpPr>
            <p:spPr bwMode="auto">
              <a:xfrm>
                <a:off x="3271" y="1145"/>
                <a:ext cx="34" cy="42"/>
              </a:xfrm>
              <a:custGeom>
                <a:avLst/>
                <a:gdLst>
                  <a:gd name="T0" fmla="*/ 98 w 27"/>
                  <a:gd name="T1" fmla="*/ 123 h 33"/>
                  <a:gd name="T2" fmla="*/ 96 w 27"/>
                  <a:gd name="T3" fmla="*/ 126 h 33"/>
                  <a:gd name="T4" fmla="*/ 87 w 27"/>
                  <a:gd name="T5" fmla="*/ 131 h 33"/>
                  <a:gd name="T6" fmla="*/ 84 w 27"/>
                  <a:gd name="T7" fmla="*/ 137 h 33"/>
                  <a:gd name="T8" fmla="*/ 76 w 27"/>
                  <a:gd name="T9" fmla="*/ 137 h 33"/>
                  <a:gd name="T10" fmla="*/ 74 w 27"/>
                  <a:gd name="T11" fmla="*/ 137 h 33"/>
                  <a:gd name="T12" fmla="*/ 67 w 27"/>
                  <a:gd name="T13" fmla="*/ 137 h 33"/>
                  <a:gd name="T14" fmla="*/ 60 w 27"/>
                  <a:gd name="T15" fmla="*/ 137 h 33"/>
                  <a:gd name="T16" fmla="*/ 48 w 27"/>
                  <a:gd name="T17" fmla="*/ 131 h 33"/>
                  <a:gd name="T18" fmla="*/ 47 w 27"/>
                  <a:gd name="T19" fmla="*/ 126 h 33"/>
                  <a:gd name="T20" fmla="*/ 39 w 27"/>
                  <a:gd name="T21" fmla="*/ 123 h 33"/>
                  <a:gd name="T22" fmla="*/ 31 w 27"/>
                  <a:gd name="T23" fmla="*/ 123 h 33"/>
                  <a:gd name="T24" fmla="*/ 31 w 27"/>
                  <a:gd name="T25" fmla="*/ 113 h 33"/>
                  <a:gd name="T26" fmla="*/ 29 w 27"/>
                  <a:gd name="T27" fmla="*/ 108 h 33"/>
                  <a:gd name="T28" fmla="*/ 20 w 27"/>
                  <a:gd name="T29" fmla="*/ 97 h 33"/>
                  <a:gd name="T30" fmla="*/ 16 w 27"/>
                  <a:gd name="T31" fmla="*/ 95 h 33"/>
                  <a:gd name="T32" fmla="*/ 13 w 27"/>
                  <a:gd name="T33" fmla="*/ 81 h 33"/>
                  <a:gd name="T34" fmla="*/ 1 w 27"/>
                  <a:gd name="T35" fmla="*/ 60 h 33"/>
                  <a:gd name="T36" fmla="*/ 1 w 27"/>
                  <a:gd name="T37" fmla="*/ 50 h 33"/>
                  <a:gd name="T38" fmla="*/ 1 w 27"/>
                  <a:gd name="T39" fmla="*/ 37 h 33"/>
                  <a:gd name="T40" fmla="*/ 1 w 27"/>
                  <a:gd name="T41" fmla="*/ 28 h 33"/>
                  <a:gd name="T42" fmla="*/ 13 w 27"/>
                  <a:gd name="T43" fmla="*/ 13 h 33"/>
                  <a:gd name="T44" fmla="*/ 16 w 27"/>
                  <a:gd name="T45" fmla="*/ 10 h 33"/>
                  <a:gd name="T46" fmla="*/ 20 w 27"/>
                  <a:gd name="T47" fmla="*/ 10 h 33"/>
                  <a:gd name="T48" fmla="*/ 29 w 27"/>
                  <a:gd name="T49" fmla="*/ 0 h 33"/>
                  <a:gd name="T50" fmla="*/ 39 w 27"/>
                  <a:gd name="T51" fmla="*/ 10 h 33"/>
                  <a:gd name="T52" fmla="*/ 48 w 27"/>
                  <a:gd name="T53" fmla="*/ 10 h 33"/>
                  <a:gd name="T54" fmla="*/ 59 w 27"/>
                  <a:gd name="T55" fmla="*/ 13 h 33"/>
                  <a:gd name="T56" fmla="*/ 60 w 27"/>
                  <a:gd name="T57" fmla="*/ 22 h 33"/>
                  <a:gd name="T58" fmla="*/ 67 w 27"/>
                  <a:gd name="T59" fmla="*/ 28 h 33"/>
                  <a:gd name="T60" fmla="*/ 74 w 27"/>
                  <a:gd name="T61" fmla="*/ 29 h 33"/>
                  <a:gd name="T62" fmla="*/ 76 w 27"/>
                  <a:gd name="T63" fmla="*/ 37 h 33"/>
                  <a:gd name="T64" fmla="*/ 84 w 27"/>
                  <a:gd name="T65" fmla="*/ 46 h 33"/>
                  <a:gd name="T66" fmla="*/ 96 w 27"/>
                  <a:gd name="T67" fmla="*/ 60 h 33"/>
                  <a:gd name="T68" fmla="*/ 98 w 27"/>
                  <a:gd name="T69" fmla="*/ 75 h 33"/>
                  <a:gd name="T70" fmla="*/ 108 w 27"/>
                  <a:gd name="T71" fmla="*/ 95 h 33"/>
                  <a:gd name="T72" fmla="*/ 108 w 27"/>
                  <a:gd name="T73" fmla="*/ 103 h 33"/>
                  <a:gd name="T74" fmla="*/ 108 w 27"/>
                  <a:gd name="T75" fmla="*/ 108 h 33"/>
                  <a:gd name="T76" fmla="*/ 98 w 27"/>
                  <a:gd name="T77" fmla="*/ 108 h 33"/>
                  <a:gd name="T78" fmla="*/ 98 w 27"/>
                  <a:gd name="T79" fmla="*/ 11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9"/>
                    </a:moveTo>
                    <a:lnTo>
                      <a:pt x="25" y="29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30"/>
                    </a:lnTo>
                    <a:lnTo>
                      <a:pt x="10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2"/>
                    </a:lnTo>
                    <a:lnTo>
                      <a:pt x="24" y="14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157"/>
              <p:cNvSpPr>
                <a:spLocks/>
              </p:cNvSpPr>
              <p:nvPr/>
            </p:nvSpPr>
            <p:spPr bwMode="auto">
              <a:xfrm>
                <a:off x="3271" y="1187"/>
                <a:ext cx="34" cy="40"/>
              </a:xfrm>
              <a:custGeom>
                <a:avLst/>
                <a:gdLst>
                  <a:gd name="T0" fmla="*/ 98 w 27"/>
                  <a:gd name="T1" fmla="*/ 108 h 32"/>
                  <a:gd name="T2" fmla="*/ 96 w 27"/>
                  <a:gd name="T3" fmla="*/ 110 h 32"/>
                  <a:gd name="T4" fmla="*/ 87 w 27"/>
                  <a:gd name="T5" fmla="*/ 119 h 32"/>
                  <a:gd name="T6" fmla="*/ 84 w 27"/>
                  <a:gd name="T7" fmla="*/ 119 h 32"/>
                  <a:gd name="T8" fmla="*/ 76 w 27"/>
                  <a:gd name="T9" fmla="*/ 124 h 32"/>
                  <a:gd name="T10" fmla="*/ 74 w 27"/>
                  <a:gd name="T11" fmla="*/ 124 h 32"/>
                  <a:gd name="T12" fmla="*/ 67 w 27"/>
                  <a:gd name="T13" fmla="*/ 124 h 32"/>
                  <a:gd name="T14" fmla="*/ 60 w 27"/>
                  <a:gd name="T15" fmla="*/ 119 h 32"/>
                  <a:gd name="T16" fmla="*/ 48 w 27"/>
                  <a:gd name="T17" fmla="*/ 119 h 32"/>
                  <a:gd name="T18" fmla="*/ 47 w 27"/>
                  <a:gd name="T19" fmla="*/ 110 h 32"/>
                  <a:gd name="T20" fmla="*/ 39 w 27"/>
                  <a:gd name="T21" fmla="*/ 108 h 32"/>
                  <a:gd name="T22" fmla="*/ 31 w 27"/>
                  <a:gd name="T23" fmla="*/ 106 h 32"/>
                  <a:gd name="T24" fmla="*/ 31 w 27"/>
                  <a:gd name="T25" fmla="*/ 95 h 32"/>
                  <a:gd name="T26" fmla="*/ 29 w 27"/>
                  <a:gd name="T27" fmla="*/ 94 h 32"/>
                  <a:gd name="T28" fmla="*/ 20 w 27"/>
                  <a:gd name="T29" fmla="*/ 86 h 32"/>
                  <a:gd name="T30" fmla="*/ 16 w 27"/>
                  <a:gd name="T31" fmla="*/ 75 h 32"/>
                  <a:gd name="T32" fmla="*/ 13 w 27"/>
                  <a:gd name="T33" fmla="*/ 64 h 32"/>
                  <a:gd name="T34" fmla="*/ 1 w 27"/>
                  <a:gd name="T35" fmla="*/ 56 h 32"/>
                  <a:gd name="T36" fmla="*/ 1 w 27"/>
                  <a:gd name="T37" fmla="*/ 45 h 32"/>
                  <a:gd name="T38" fmla="*/ 1 w 27"/>
                  <a:gd name="T39" fmla="*/ 31 h 32"/>
                  <a:gd name="T40" fmla="*/ 1 w 27"/>
                  <a:gd name="T41" fmla="*/ 20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6 h 32"/>
                  <a:gd name="T60" fmla="*/ 74 w 27"/>
                  <a:gd name="T61" fmla="*/ 20 h 32"/>
                  <a:gd name="T62" fmla="*/ 76 w 27"/>
                  <a:gd name="T63" fmla="*/ 29 h 32"/>
                  <a:gd name="T64" fmla="*/ 84 w 27"/>
                  <a:gd name="T65" fmla="*/ 39 h 32"/>
                  <a:gd name="T66" fmla="*/ 96 w 27"/>
                  <a:gd name="T67" fmla="*/ 48 h 32"/>
                  <a:gd name="T68" fmla="*/ 98 w 27"/>
                  <a:gd name="T69" fmla="*/ 64 h 32"/>
                  <a:gd name="T70" fmla="*/ 108 w 27"/>
                  <a:gd name="T71" fmla="*/ 80 h 32"/>
                  <a:gd name="T72" fmla="*/ 108 w 27"/>
                  <a:gd name="T73" fmla="*/ 94 h 32"/>
                  <a:gd name="T74" fmla="*/ 108 w 27"/>
                  <a:gd name="T75" fmla="*/ 94 h 32"/>
                  <a:gd name="T76" fmla="*/ 98 w 27"/>
                  <a:gd name="T77" fmla="*/ 95 h 32"/>
                  <a:gd name="T78" fmla="*/ 98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Freeform 158"/>
              <p:cNvSpPr>
                <a:spLocks/>
              </p:cNvSpPr>
              <p:nvPr/>
            </p:nvSpPr>
            <p:spPr bwMode="auto">
              <a:xfrm>
                <a:off x="3271" y="1227"/>
                <a:ext cx="34" cy="41"/>
              </a:xfrm>
              <a:custGeom>
                <a:avLst/>
                <a:gdLst>
                  <a:gd name="T0" fmla="*/ 98 w 27"/>
                  <a:gd name="T1" fmla="*/ 151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96 w 27"/>
                  <a:gd name="T67" fmla="*/ 66 h 31"/>
                  <a:gd name="T68" fmla="*/ 98 w 27"/>
                  <a:gd name="T69" fmla="*/ 87 h 31"/>
                  <a:gd name="T70" fmla="*/ 108 w 27"/>
                  <a:gd name="T71" fmla="*/ 114 h 31"/>
                  <a:gd name="T72" fmla="*/ 108 w 27"/>
                  <a:gd name="T73" fmla="*/ 123 h 31"/>
                  <a:gd name="T74" fmla="*/ 108 w 27"/>
                  <a:gd name="T75" fmla="*/ 130 h 31"/>
                  <a:gd name="T76" fmla="*/ 98 w 27"/>
                  <a:gd name="T77" fmla="*/ 138 h 31"/>
                  <a:gd name="T78" fmla="*/ 98 w 27"/>
                  <a:gd name="T79" fmla="*/ 14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9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159"/>
              <p:cNvSpPr>
                <a:spLocks/>
              </p:cNvSpPr>
              <p:nvPr/>
            </p:nvSpPr>
            <p:spPr bwMode="auto">
              <a:xfrm>
                <a:off x="3271" y="1268"/>
                <a:ext cx="34" cy="43"/>
              </a:xfrm>
              <a:custGeom>
                <a:avLst/>
                <a:gdLst>
                  <a:gd name="T0" fmla="*/ 98 w 27"/>
                  <a:gd name="T1" fmla="*/ 134 h 33"/>
                  <a:gd name="T2" fmla="*/ 96 w 27"/>
                  <a:gd name="T3" fmla="*/ 146 h 33"/>
                  <a:gd name="T4" fmla="*/ 87 w 27"/>
                  <a:gd name="T5" fmla="*/ 151 h 33"/>
                  <a:gd name="T6" fmla="*/ 84 w 27"/>
                  <a:gd name="T7" fmla="*/ 162 h 33"/>
                  <a:gd name="T8" fmla="*/ 76 w 27"/>
                  <a:gd name="T9" fmla="*/ 162 h 33"/>
                  <a:gd name="T10" fmla="*/ 74 w 27"/>
                  <a:gd name="T11" fmla="*/ 162 h 33"/>
                  <a:gd name="T12" fmla="*/ 67 w 27"/>
                  <a:gd name="T13" fmla="*/ 162 h 33"/>
                  <a:gd name="T14" fmla="*/ 60 w 27"/>
                  <a:gd name="T15" fmla="*/ 162 h 33"/>
                  <a:gd name="T16" fmla="*/ 48 w 27"/>
                  <a:gd name="T17" fmla="*/ 151 h 33"/>
                  <a:gd name="T18" fmla="*/ 47 w 27"/>
                  <a:gd name="T19" fmla="*/ 146 h 33"/>
                  <a:gd name="T20" fmla="*/ 39 w 27"/>
                  <a:gd name="T21" fmla="*/ 134 h 33"/>
                  <a:gd name="T22" fmla="*/ 31 w 27"/>
                  <a:gd name="T23" fmla="*/ 134 h 33"/>
                  <a:gd name="T24" fmla="*/ 31 w 27"/>
                  <a:gd name="T25" fmla="*/ 133 h 33"/>
                  <a:gd name="T26" fmla="*/ 29 w 27"/>
                  <a:gd name="T27" fmla="*/ 116 h 33"/>
                  <a:gd name="T28" fmla="*/ 20 w 27"/>
                  <a:gd name="T29" fmla="*/ 112 h 33"/>
                  <a:gd name="T30" fmla="*/ 16 w 27"/>
                  <a:gd name="T31" fmla="*/ 96 h 33"/>
                  <a:gd name="T32" fmla="*/ 13 w 27"/>
                  <a:gd name="T33" fmla="*/ 85 h 33"/>
                  <a:gd name="T34" fmla="*/ 1 w 27"/>
                  <a:gd name="T35" fmla="*/ 66 h 33"/>
                  <a:gd name="T36" fmla="*/ 1 w 27"/>
                  <a:gd name="T37" fmla="*/ 51 h 33"/>
                  <a:gd name="T38" fmla="*/ 1 w 27"/>
                  <a:gd name="T39" fmla="*/ 46 h 33"/>
                  <a:gd name="T40" fmla="*/ 1 w 27"/>
                  <a:gd name="T41" fmla="*/ 29 h 33"/>
                  <a:gd name="T42" fmla="*/ 13 w 27"/>
                  <a:gd name="T43" fmla="*/ 16 h 33"/>
                  <a:gd name="T44" fmla="*/ 16 w 27"/>
                  <a:gd name="T45" fmla="*/ 12 h 33"/>
                  <a:gd name="T46" fmla="*/ 20 w 27"/>
                  <a:gd name="T47" fmla="*/ 12 h 33"/>
                  <a:gd name="T48" fmla="*/ 29 w 27"/>
                  <a:gd name="T49" fmla="*/ 0 h 33"/>
                  <a:gd name="T50" fmla="*/ 39 w 27"/>
                  <a:gd name="T51" fmla="*/ 0 h 33"/>
                  <a:gd name="T52" fmla="*/ 48 w 27"/>
                  <a:gd name="T53" fmla="*/ 12 h 33"/>
                  <a:gd name="T54" fmla="*/ 59 w 27"/>
                  <a:gd name="T55" fmla="*/ 16 h 33"/>
                  <a:gd name="T56" fmla="*/ 60 w 27"/>
                  <a:gd name="T57" fmla="*/ 21 h 33"/>
                  <a:gd name="T58" fmla="*/ 67 w 27"/>
                  <a:gd name="T59" fmla="*/ 29 h 33"/>
                  <a:gd name="T60" fmla="*/ 74 w 27"/>
                  <a:gd name="T61" fmla="*/ 35 h 33"/>
                  <a:gd name="T62" fmla="*/ 76 w 27"/>
                  <a:gd name="T63" fmla="*/ 46 h 33"/>
                  <a:gd name="T64" fmla="*/ 84 w 27"/>
                  <a:gd name="T65" fmla="*/ 50 h 33"/>
                  <a:gd name="T66" fmla="*/ 96 w 27"/>
                  <a:gd name="T67" fmla="*/ 65 h 33"/>
                  <a:gd name="T68" fmla="*/ 98 w 27"/>
                  <a:gd name="T69" fmla="*/ 85 h 33"/>
                  <a:gd name="T70" fmla="*/ 108 w 27"/>
                  <a:gd name="T71" fmla="*/ 102 h 33"/>
                  <a:gd name="T72" fmla="*/ 108 w 27"/>
                  <a:gd name="T73" fmla="*/ 116 h 33"/>
                  <a:gd name="T74" fmla="*/ 108 w 27"/>
                  <a:gd name="T75" fmla="*/ 125 h 33"/>
                  <a:gd name="T76" fmla="*/ 98 w 27"/>
                  <a:gd name="T77" fmla="*/ 125 h 33"/>
                  <a:gd name="T78" fmla="*/ 98 w 27"/>
                  <a:gd name="T79" fmla="*/ 13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8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1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Freeform 160"/>
              <p:cNvSpPr>
                <a:spLocks/>
              </p:cNvSpPr>
              <p:nvPr/>
            </p:nvSpPr>
            <p:spPr bwMode="auto">
              <a:xfrm>
                <a:off x="3271" y="1311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27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27 h 32"/>
                  <a:gd name="T18" fmla="*/ 47 w 27"/>
                  <a:gd name="T19" fmla="*/ 127 h 32"/>
                  <a:gd name="T20" fmla="*/ 39 w 27"/>
                  <a:gd name="T21" fmla="*/ 124 h 32"/>
                  <a:gd name="T22" fmla="*/ 31 w 27"/>
                  <a:gd name="T23" fmla="*/ 113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7 h 32"/>
                  <a:gd name="T30" fmla="*/ 16 w 27"/>
                  <a:gd name="T31" fmla="*/ 83 h 32"/>
                  <a:gd name="T32" fmla="*/ 13 w 27"/>
                  <a:gd name="T33" fmla="*/ 74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2 h 32"/>
                  <a:gd name="T42" fmla="*/ 13 w 27"/>
                  <a:gd name="T43" fmla="*/ 10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0 h 32"/>
                  <a:gd name="T58" fmla="*/ 67 w 27"/>
                  <a:gd name="T59" fmla="*/ 17 h 32"/>
                  <a:gd name="T60" fmla="*/ 74 w 27"/>
                  <a:gd name="T61" fmla="*/ 22 h 32"/>
                  <a:gd name="T62" fmla="*/ 76 w 27"/>
                  <a:gd name="T63" fmla="*/ 31 h 32"/>
                  <a:gd name="T64" fmla="*/ 84 w 27"/>
                  <a:gd name="T65" fmla="*/ 36 h 32"/>
                  <a:gd name="T66" fmla="*/ 87 w 27"/>
                  <a:gd name="T67" fmla="*/ 40 h 32"/>
                  <a:gd name="T68" fmla="*/ 87 w 27"/>
                  <a:gd name="T69" fmla="*/ 51 h 32"/>
                  <a:gd name="T70" fmla="*/ 96 w 27"/>
                  <a:gd name="T71" fmla="*/ 60 h 32"/>
                  <a:gd name="T72" fmla="*/ 98 w 27"/>
                  <a:gd name="T73" fmla="*/ 65 h 32"/>
                  <a:gd name="T74" fmla="*/ 98 w 27"/>
                  <a:gd name="T75" fmla="*/ 77 h 32"/>
                  <a:gd name="T76" fmla="*/ 108 w 27"/>
                  <a:gd name="T77" fmla="*/ 83 h 32"/>
                  <a:gd name="T78" fmla="*/ 108 w 27"/>
                  <a:gd name="T79" fmla="*/ 97 h 32"/>
                  <a:gd name="T80" fmla="*/ 108 w 27"/>
                  <a:gd name="T81" fmla="*/ 106 h 32"/>
                  <a:gd name="T82" fmla="*/ 108 w 27"/>
                  <a:gd name="T83" fmla="*/ 106 h 32"/>
                  <a:gd name="T84" fmla="*/ 98 w 27"/>
                  <a:gd name="T85" fmla="*/ 111 h 32"/>
                  <a:gd name="T86" fmla="*/ 98 w 27"/>
                  <a:gd name="T87" fmla="*/ 11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161"/>
              <p:cNvSpPr>
                <a:spLocks/>
              </p:cNvSpPr>
              <p:nvPr/>
            </p:nvSpPr>
            <p:spPr bwMode="auto">
              <a:xfrm>
                <a:off x="3271" y="1352"/>
                <a:ext cx="34" cy="40"/>
              </a:xfrm>
              <a:custGeom>
                <a:avLst/>
                <a:gdLst>
                  <a:gd name="T0" fmla="*/ 98 w 27"/>
                  <a:gd name="T1" fmla="*/ 126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65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87 w 27"/>
                  <a:gd name="T67" fmla="*/ 46 h 31"/>
                  <a:gd name="T68" fmla="*/ 87 w 27"/>
                  <a:gd name="T69" fmla="*/ 50 h 31"/>
                  <a:gd name="T70" fmla="*/ 96 w 27"/>
                  <a:gd name="T71" fmla="*/ 65 h 31"/>
                  <a:gd name="T72" fmla="*/ 98 w 27"/>
                  <a:gd name="T73" fmla="*/ 68 h 31"/>
                  <a:gd name="T74" fmla="*/ 98 w 27"/>
                  <a:gd name="T75" fmla="*/ 76 h 31"/>
                  <a:gd name="T76" fmla="*/ 108 w 27"/>
                  <a:gd name="T77" fmla="*/ 95 h 31"/>
                  <a:gd name="T78" fmla="*/ 108 w 27"/>
                  <a:gd name="T79" fmla="*/ 97 h 31"/>
                  <a:gd name="T80" fmla="*/ 108 w 27"/>
                  <a:gd name="T81" fmla="*/ 108 h 31"/>
                  <a:gd name="T82" fmla="*/ 108 w 27"/>
                  <a:gd name="T83" fmla="*/ 111 h 31"/>
                  <a:gd name="T84" fmla="*/ 98 w 27"/>
                  <a:gd name="T85" fmla="*/ 114 h 31"/>
                  <a:gd name="T86" fmla="*/ 98 w 27"/>
                  <a:gd name="T87" fmla="*/ 114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162"/>
              <p:cNvSpPr>
                <a:spLocks/>
              </p:cNvSpPr>
              <p:nvPr/>
            </p:nvSpPr>
            <p:spPr bwMode="auto">
              <a:xfrm>
                <a:off x="3271" y="1390"/>
                <a:ext cx="31" cy="43"/>
              </a:xfrm>
              <a:custGeom>
                <a:avLst/>
                <a:gdLst>
                  <a:gd name="T0" fmla="*/ 89 w 25"/>
                  <a:gd name="T1" fmla="*/ 168 h 32"/>
                  <a:gd name="T2" fmla="*/ 88 w 25"/>
                  <a:gd name="T3" fmla="*/ 169 h 32"/>
                  <a:gd name="T4" fmla="*/ 78 w 25"/>
                  <a:gd name="T5" fmla="*/ 183 h 32"/>
                  <a:gd name="T6" fmla="*/ 77 w 25"/>
                  <a:gd name="T7" fmla="*/ 183 h 32"/>
                  <a:gd name="T8" fmla="*/ 71 w 25"/>
                  <a:gd name="T9" fmla="*/ 189 h 32"/>
                  <a:gd name="T10" fmla="*/ 63 w 25"/>
                  <a:gd name="T11" fmla="*/ 189 h 32"/>
                  <a:gd name="T12" fmla="*/ 62 w 25"/>
                  <a:gd name="T13" fmla="*/ 189 h 32"/>
                  <a:gd name="T14" fmla="*/ 50 w 25"/>
                  <a:gd name="T15" fmla="*/ 183 h 32"/>
                  <a:gd name="T16" fmla="*/ 46 w 25"/>
                  <a:gd name="T17" fmla="*/ 183 h 32"/>
                  <a:gd name="T18" fmla="*/ 40 w 25"/>
                  <a:gd name="T19" fmla="*/ 169 h 32"/>
                  <a:gd name="T20" fmla="*/ 37 w 25"/>
                  <a:gd name="T21" fmla="*/ 168 h 32"/>
                  <a:gd name="T22" fmla="*/ 30 w 25"/>
                  <a:gd name="T23" fmla="*/ 153 h 32"/>
                  <a:gd name="T24" fmla="*/ 26 w 25"/>
                  <a:gd name="T25" fmla="*/ 151 h 32"/>
                  <a:gd name="T26" fmla="*/ 17 w 25"/>
                  <a:gd name="T27" fmla="*/ 141 h 32"/>
                  <a:gd name="T28" fmla="*/ 14 w 25"/>
                  <a:gd name="T29" fmla="*/ 132 h 32"/>
                  <a:gd name="T30" fmla="*/ 11 w 25"/>
                  <a:gd name="T31" fmla="*/ 114 h 32"/>
                  <a:gd name="T32" fmla="*/ 11 w 25"/>
                  <a:gd name="T33" fmla="*/ 98 h 32"/>
                  <a:gd name="T34" fmla="*/ 1 w 25"/>
                  <a:gd name="T35" fmla="*/ 85 h 32"/>
                  <a:gd name="T36" fmla="*/ 0 w 25"/>
                  <a:gd name="T37" fmla="*/ 65 h 32"/>
                  <a:gd name="T38" fmla="*/ 0 w 25"/>
                  <a:gd name="T39" fmla="*/ 48 h 32"/>
                  <a:gd name="T40" fmla="*/ 1 w 25"/>
                  <a:gd name="T41" fmla="*/ 30 h 32"/>
                  <a:gd name="T42" fmla="*/ 1 w 25"/>
                  <a:gd name="T43" fmla="*/ 12 h 32"/>
                  <a:gd name="T44" fmla="*/ 14 w 25"/>
                  <a:gd name="T45" fmla="*/ 1 h 32"/>
                  <a:gd name="T46" fmla="*/ 17 w 25"/>
                  <a:gd name="T47" fmla="*/ 0 h 32"/>
                  <a:gd name="T48" fmla="*/ 26 w 25"/>
                  <a:gd name="T49" fmla="*/ 0 h 32"/>
                  <a:gd name="T50" fmla="*/ 37 w 25"/>
                  <a:gd name="T51" fmla="*/ 0 h 32"/>
                  <a:gd name="T52" fmla="*/ 40 w 25"/>
                  <a:gd name="T53" fmla="*/ 1 h 32"/>
                  <a:gd name="T54" fmla="*/ 50 w 25"/>
                  <a:gd name="T55" fmla="*/ 1 h 32"/>
                  <a:gd name="T56" fmla="*/ 57 w 25"/>
                  <a:gd name="T57" fmla="*/ 12 h 32"/>
                  <a:gd name="T58" fmla="*/ 62 w 25"/>
                  <a:gd name="T59" fmla="*/ 22 h 32"/>
                  <a:gd name="T60" fmla="*/ 63 w 25"/>
                  <a:gd name="T61" fmla="*/ 30 h 32"/>
                  <a:gd name="T62" fmla="*/ 71 w 25"/>
                  <a:gd name="T63" fmla="*/ 40 h 32"/>
                  <a:gd name="T64" fmla="*/ 77 w 25"/>
                  <a:gd name="T65" fmla="*/ 48 h 32"/>
                  <a:gd name="T66" fmla="*/ 78 w 25"/>
                  <a:gd name="T67" fmla="*/ 54 h 32"/>
                  <a:gd name="T68" fmla="*/ 78 w 25"/>
                  <a:gd name="T69" fmla="*/ 73 h 32"/>
                  <a:gd name="T70" fmla="*/ 88 w 25"/>
                  <a:gd name="T71" fmla="*/ 85 h 32"/>
                  <a:gd name="T72" fmla="*/ 89 w 25"/>
                  <a:gd name="T73" fmla="*/ 87 h 32"/>
                  <a:gd name="T74" fmla="*/ 89 w 25"/>
                  <a:gd name="T75" fmla="*/ 105 h 32"/>
                  <a:gd name="T76" fmla="*/ 89 w 25"/>
                  <a:gd name="T77" fmla="*/ 114 h 32"/>
                  <a:gd name="T78" fmla="*/ 89 w 25"/>
                  <a:gd name="T79" fmla="*/ 132 h 32"/>
                  <a:gd name="T80" fmla="*/ 89 w 25"/>
                  <a:gd name="T81" fmla="*/ 141 h 32"/>
                  <a:gd name="T82" fmla="*/ 89 w 25"/>
                  <a:gd name="T83" fmla="*/ 141 h 32"/>
                  <a:gd name="T84" fmla="*/ 89 w 25"/>
                  <a:gd name="T85" fmla="*/ 151 h 32"/>
                  <a:gd name="T86" fmla="*/ 89 w 25"/>
                  <a:gd name="T87" fmla="*/ 15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5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29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7" y="25"/>
                    </a:lnTo>
                    <a:lnTo>
                      <a:pt x="5" y="24"/>
                    </a:lnTo>
                    <a:lnTo>
                      <a:pt x="4" y="22"/>
                    </a:lnTo>
                    <a:lnTo>
                      <a:pt x="4" y="21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8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5" y="19"/>
                    </a:lnTo>
                    <a:lnTo>
                      <a:pt x="25" y="21"/>
                    </a:lnTo>
                    <a:lnTo>
                      <a:pt x="25" y="22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163"/>
              <p:cNvSpPr>
                <a:spLocks/>
              </p:cNvSpPr>
              <p:nvPr/>
            </p:nvSpPr>
            <p:spPr bwMode="auto">
              <a:xfrm>
                <a:off x="3259" y="1069"/>
                <a:ext cx="12" cy="40"/>
              </a:xfrm>
              <a:custGeom>
                <a:avLst/>
                <a:gdLst>
                  <a:gd name="T0" fmla="*/ 106 w 7"/>
                  <a:gd name="T1" fmla="*/ 17 h 31"/>
                  <a:gd name="T2" fmla="*/ 106 w 7"/>
                  <a:gd name="T3" fmla="*/ 32 h 31"/>
                  <a:gd name="T4" fmla="*/ 106 w 7"/>
                  <a:gd name="T5" fmla="*/ 36 h 31"/>
                  <a:gd name="T6" fmla="*/ 132 w 7"/>
                  <a:gd name="T7" fmla="*/ 53 h 31"/>
                  <a:gd name="T8" fmla="*/ 132 w 7"/>
                  <a:gd name="T9" fmla="*/ 68 h 31"/>
                  <a:gd name="T10" fmla="*/ 182 w 7"/>
                  <a:gd name="T11" fmla="*/ 88 h 31"/>
                  <a:gd name="T12" fmla="*/ 182 w 7"/>
                  <a:gd name="T13" fmla="*/ 98 h 31"/>
                  <a:gd name="T14" fmla="*/ 182 w 7"/>
                  <a:gd name="T15" fmla="*/ 114 h 31"/>
                  <a:gd name="T16" fmla="*/ 182 w 7"/>
                  <a:gd name="T17" fmla="*/ 123 h 31"/>
                  <a:gd name="T18" fmla="*/ 182 w 7"/>
                  <a:gd name="T19" fmla="*/ 126 h 31"/>
                  <a:gd name="T20" fmla="*/ 182 w 7"/>
                  <a:gd name="T21" fmla="*/ 133 h 31"/>
                  <a:gd name="T22" fmla="*/ 182 w 7"/>
                  <a:gd name="T23" fmla="*/ 143 h 31"/>
                  <a:gd name="T24" fmla="*/ 132 w 7"/>
                  <a:gd name="T25" fmla="*/ 143 h 31"/>
                  <a:gd name="T26" fmla="*/ 132 w 7"/>
                  <a:gd name="T27" fmla="*/ 143 h 31"/>
                  <a:gd name="T28" fmla="*/ 106 w 7"/>
                  <a:gd name="T29" fmla="*/ 143 h 31"/>
                  <a:gd name="T30" fmla="*/ 106 w 7"/>
                  <a:gd name="T31" fmla="*/ 143 h 31"/>
                  <a:gd name="T32" fmla="*/ 106 w 7"/>
                  <a:gd name="T33" fmla="*/ 143 h 31"/>
                  <a:gd name="T34" fmla="*/ 77 w 7"/>
                  <a:gd name="T35" fmla="*/ 143 h 31"/>
                  <a:gd name="T36" fmla="*/ 26 w 7"/>
                  <a:gd name="T37" fmla="*/ 133 h 31"/>
                  <a:gd name="T38" fmla="*/ 26 w 7"/>
                  <a:gd name="T39" fmla="*/ 126 h 31"/>
                  <a:gd name="T40" fmla="*/ 26 w 7"/>
                  <a:gd name="T41" fmla="*/ 114 h 31"/>
                  <a:gd name="T42" fmla="*/ 0 w 7"/>
                  <a:gd name="T43" fmla="*/ 98 h 31"/>
                  <a:gd name="T44" fmla="*/ 0 w 7"/>
                  <a:gd name="T45" fmla="*/ 88 h 31"/>
                  <a:gd name="T46" fmla="*/ 0 w 7"/>
                  <a:gd name="T47" fmla="*/ 76 h 31"/>
                  <a:gd name="T48" fmla="*/ 0 w 7"/>
                  <a:gd name="T49" fmla="*/ 65 h 31"/>
                  <a:gd name="T50" fmla="*/ 0 w 7"/>
                  <a:gd name="T51" fmla="*/ 50 h 31"/>
                  <a:gd name="T52" fmla="*/ 0 w 7"/>
                  <a:gd name="T53" fmla="*/ 41 h 31"/>
                  <a:gd name="T54" fmla="*/ 0 w 7"/>
                  <a:gd name="T55" fmla="*/ 32 h 31"/>
                  <a:gd name="T56" fmla="*/ 0 w 7"/>
                  <a:gd name="T57" fmla="*/ 17 h 31"/>
                  <a:gd name="T58" fmla="*/ 0 w 7"/>
                  <a:gd name="T59" fmla="*/ 10 h 31"/>
                  <a:gd name="T60" fmla="*/ 0 w 7"/>
                  <a:gd name="T61" fmla="*/ 1 h 31"/>
                  <a:gd name="T62" fmla="*/ 0 w 7"/>
                  <a:gd name="T63" fmla="*/ 1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1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164"/>
              <p:cNvSpPr>
                <a:spLocks/>
              </p:cNvSpPr>
              <p:nvPr/>
            </p:nvSpPr>
            <p:spPr bwMode="auto">
              <a:xfrm>
                <a:off x="3259" y="1112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27 h 31"/>
                  <a:gd name="T6" fmla="*/ 106 w 7"/>
                  <a:gd name="T7" fmla="*/ 38 h 31"/>
                  <a:gd name="T8" fmla="*/ 132 w 7"/>
                  <a:gd name="T9" fmla="*/ 58 h 31"/>
                  <a:gd name="T10" fmla="*/ 132 w 7"/>
                  <a:gd name="T11" fmla="*/ 60 h 31"/>
                  <a:gd name="T12" fmla="*/ 182 w 7"/>
                  <a:gd name="T13" fmla="*/ 72 h 31"/>
                  <a:gd name="T14" fmla="*/ 182 w 7"/>
                  <a:gd name="T15" fmla="*/ 81 h 31"/>
                  <a:gd name="T16" fmla="*/ 182 w 7"/>
                  <a:gd name="T17" fmla="*/ 87 h 31"/>
                  <a:gd name="T18" fmla="*/ 182 w 7"/>
                  <a:gd name="T19" fmla="*/ 91 h 31"/>
                  <a:gd name="T20" fmla="*/ 182 w 7"/>
                  <a:gd name="T21" fmla="*/ 94 h 31"/>
                  <a:gd name="T22" fmla="*/ 132 w 7"/>
                  <a:gd name="T23" fmla="*/ 101 h 31"/>
                  <a:gd name="T24" fmla="*/ 132 w 7"/>
                  <a:gd name="T25" fmla="*/ 101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1 h 31"/>
                  <a:gd name="T36" fmla="*/ 26 w 7"/>
                  <a:gd name="T37" fmla="*/ 94 h 31"/>
                  <a:gd name="T38" fmla="*/ 26 w 7"/>
                  <a:gd name="T39" fmla="*/ 91 h 31"/>
                  <a:gd name="T40" fmla="*/ 0 w 7"/>
                  <a:gd name="T41" fmla="*/ 81 h 31"/>
                  <a:gd name="T42" fmla="*/ 0 w 7"/>
                  <a:gd name="T43" fmla="*/ 72 h 31"/>
                  <a:gd name="T44" fmla="*/ 0 w 7"/>
                  <a:gd name="T45" fmla="*/ 60 h 31"/>
                  <a:gd name="T46" fmla="*/ 0 w 7"/>
                  <a:gd name="T47" fmla="*/ 58 h 31"/>
                  <a:gd name="T48" fmla="*/ 0 w 7"/>
                  <a:gd name="T49" fmla="*/ 20 h 31"/>
                  <a:gd name="T50" fmla="*/ 0 w 7"/>
                  <a:gd name="T51" fmla="*/ 11 h 31"/>
                  <a:gd name="T52" fmla="*/ 0 w 7"/>
                  <a:gd name="T53" fmla="*/ 1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0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Freeform 165"/>
              <p:cNvSpPr>
                <a:spLocks/>
              </p:cNvSpPr>
              <p:nvPr/>
            </p:nvSpPr>
            <p:spPr bwMode="auto">
              <a:xfrm>
                <a:off x="3259" y="1150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5 h 31"/>
                  <a:gd name="T6" fmla="*/ 106 w 7"/>
                  <a:gd name="T7" fmla="*/ 60 h 31"/>
                  <a:gd name="T8" fmla="*/ 132 w 7"/>
                  <a:gd name="T9" fmla="*/ 86 h 31"/>
                  <a:gd name="T10" fmla="*/ 132 w 7"/>
                  <a:gd name="T11" fmla="*/ 104 h 31"/>
                  <a:gd name="T12" fmla="*/ 182 w 7"/>
                  <a:gd name="T13" fmla="*/ 123 h 31"/>
                  <a:gd name="T14" fmla="*/ 182 w 7"/>
                  <a:gd name="T15" fmla="*/ 135 h 31"/>
                  <a:gd name="T16" fmla="*/ 182 w 7"/>
                  <a:gd name="T17" fmla="*/ 145 h 31"/>
                  <a:gd name="T18" fmla="*/ 182 w 7"/>
                  <a:gd name="T19" fmla="*/ 151 h 31"/>
                  <a:gd name="T20" fmla="*/ 182 w 7"/>
                  <a:gd name="T21" fmla="*/ 163 h 31"/>
                  <a:gd name="T22" fmla="*/ 132 w 7"/>
                  <a:gd name="T23" fmla="*/ 163 h 31"/>
                  <a:gd name="T24" fmla="*/ 132 w 7"/>
                  <a:gd name="T25" fmla="*/ 164 h 31"/>
                  <a:gd name="T26" fmla="*/ 106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77 w 7"/>
                  <a:gd name="T33" fmla="*/ 164 h 31"/>
                  <a:gd name="T34" fmla="*/ 77 w 7"/>
                  <a:gd name="T35" fmla="*/ 163 h 31"/>
                  <a:gd name="T36" fmla="*/ 26 w 7"/>
                  <a:gd name="T37" fmla="*/ 163 h 31"/>
                  <a:gd name="T38" fmla="*/ 26 w 7"/>
                  <a:gd name="T39" fmla="*/ 151 h 31"/>
                  <a:gd name="T40" fmla="*/ 0 w 7"/>
                  <a:gd name="T41" fmla="*/ 135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7 h 31"/>
                  <a:gd name="T48" fmla="*/ 0 w 7"/>
                  <a:gd name="T49" fmla="*/ 34 h 31"/>
                  <a:gd name="T50" fmla="*/ 0 w 7"/>
                  <a:gd name="T51" fmla="*/ 21 h 31"/>
                  <a:gd name="T52" fmla="*/ 0 w 7"/>
                  <a:gd name="T53" fmla="*/ 16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1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Freeform 166"/>
              <p:cNvSpPr>
                <a:spLocks/>
              </p:cNvSpPr>
              <p:nvPr/>
            </p:nvSpPr>
            <p:spPr bwMode="auto">
              <a:xfrm>
                <a:off x="3259" y="1191"/>
                <a:ext cx="12" cy="43"/>
              </a:xfrm>
              <a:custGeom>
                <a:avLst/>
                <a:gdLst>
                  <a:gd name="T0" fmla="*/ 106 w 7"/>
                  <a:gd name="T1" fmla="*/ 22 h 32"/>
                  <a:gd name="T2" fmla="*/ 106 w 7"/>
                  <a:gd name="T3" fmla="*/ 40 h 32"/>
                  <a:gd name="T4" fmla="*/ 106 w 7"/>
                  <a:gd name="T5" fmla="*/ 56 h 32"/>
                  <a:gd name="T6" fmla="*/ 132 w 7"/>
                  <a:gd name="T7" fmla="*/ 75 h 32"/>
                  <a:gd name="T8" fmla="*/ 132 w 7"/>
                  <a:gd name="T9" fmla="*/ 87 h 32"/>
                  <a:gd name="T10" fmla="*/ 182 w 7"/>
                  <a:gd name="T11" fmla="*/ 117 h 32"/>
                  <a:gd name="T12" fmla="*/ 182 w 7"/>
                  <a:gd name="T13" fmla="*/ 136 h 32"/>
                  <a:gd name="T14" fmla="*/ 182 w 7"/>
                  <a:gd name="T15" fmla="*/ 151 h 32"/>
                  <a:gd name="T16" fmla="*/ 182 w 7"/>
                  <a:gd name="T17" fmla="*/ 157 h 32"/>
                  <a:gd name="T18" fmla="*/ 182 w 7"/>
                  <a:gd name="T19" fmla="*/ 168 h 32"/>
                  <a:gd name="T20" fmla="*/ 182 w 7"/>
                  <a:gd name="T21" fmla="*/ 177 h 32"/>
                  <a:gd name="T22" fmla="*/ 182 w 7"/>
                  <a:gd name="T23" fmla="*/ 183 h 32"/>
                  <a:gd name="T24" fmla="*/ 132 w 7"/>
                  <a:gd name="T25" fmla="*/ 183 h 32"/>
                  <a:gd name="T26" fmla="*/ 132 w 7"/>
                  <a:gd name="T27" fmla="*/ 183 h 32"/>
                  <a:gd name="T28" fmla="*/ 106 w 7"/>
                  <a:gd name="T29" fmla="*/ 189 h 32"/>
                  <a:gd name="T30" fmla="*/ 106 w 7"/>
                  <a:gd name="T31" fmla="*/ 189 h 32"/>
                  <a:gd name="T32" fmla="*/ 106 w 7"/>
                  <a:gd name="T33" fmla="*/ 183 h 32"/>
                  <a:gd name="T34" fmla="*/ 77 w 7"/>
                  <a:gd name="T35" fmla="*/ 183 h 32"/>
                  <a:gd name="T36" fmla="*/ 26 w 7"/>
                  <a:gd name="T37" fmla="*/ 177 h 32"/>
                  <a:gd name="T38" fmla="*/ 26 w 7"/>
                  <a:gd name="T39" fmla="*/ 168 h 32"/>
                  <a:gd name="T40" fmla="*/ 26 w 7"/>
                  <a:gd name="T41" fmla="*/ 151 h 32"/>
                  <a:gd name="T42" fmla="*/ 0 w 7"/>
                  <a:gd name="T43" fmla="*/ 136 h 32"/>
                  <a:gd name="T44" fmla="*/ 0 w 7"/>
                  <a:gd name="T45" fmla="*/ 117 h 32"/>
                  <a:gd name="T46" fmla="*/ 0 w 7"/>
                  <a:gd name="T47" fmla="*/ 101 h 32"/>
                  <a:gd name="T48" fmla="*/ 0 w 7"/>
                  <a:gd name="T49" fmla="*/ 85 h 32"/>
                  <a:gd name="T50" fmla="*/ 0 w 7"/>
                  <a:gd name="T51" fmla="*/ 65 h 32"/>
                  <a:gd name="T52" fmla="*/ 0 w 7"/>
                  <a:gd name="T53" fmla="*/ 56 h 32"/>
                  <a:gd name="T54" fmla="*/ 0 w 7"/>
                  <a:gd name="T55" fmla="*/ 40 h 32"/>
                  <a:gd name="T56" fmla="*/ 0 w 7"/>
                  <a:gd name="T57" fmla="*/ 22 h 32"/>
                  <a:gd name="T58" fmla="*/ 0 w 7"/>
                  <a:gd name="T59" fmla="*/ 16 h 32"/>
                  <a:gd name="T60" fmla="*/ 0 w 7"/>
                  <a:gd name="T61" fmla="*/ 16 h 32"/>
                  <a:gd name="T62" fmla="*/ 0 w 7"/>
                  <a:gd name="T63" fmla="*/ 1 h 32"/>
                  <a:gd name="T64" fmla="*/ 26 w 7"/>
                  <a:gd name="T65" fmla="*/ 1 h 32"/>
                  <a:gd name="T66" fmla="*/ 26 w 7"/>
                  <a:gd name="T67" fmla="*/ 0 h 32"/>
                  <a:gd name="T68" fmla="*/ 26 w 7"/>
                  <a:gd name="T69" fmla="*/ 0 h 32"/>
                  <a:gd name="T70" fmla="*/ 26 w 7"/>
                  <a:gd name="T71" fmla="*/ 0 h 32"/>
                  <a:gd name="T72" fmla="*/ 77 w 7"/>
                  <a:gd name="T73" fmla="*/ 1 h 32"/>
                  <a:gd name="T74" fmla="*/ 77 w 7"/>
                  <a:gd name="T75" fmla="*/ 1 h 32"/>
                  <a:gd name="T76" fmla="*/ 106 w 7"/>
                  <a:gd name="T77" fmla="*/ 1 h 32"/>
                  <a:gd name="T78" fmla="*/ 106 w 7"/>
                  <a:gd name="T79" fmla="*/ 1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2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Freeform 167"/>
              <p:cNvSpPr>
                <a:spLocks/>
              </p:cNvSpPr>
              <p:nvPr/>
            </p:nvSpPr>
            <p:spPr bwMode="auto">
              <a:xfrm>
                <a:off x="3259" y="1234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31 h 31"/>
                  <a:gd name="T6" fmla="*/ 106 w 7"/>
                  <a:gd name="T7" fmla="*/ 40 h 31"/>
                  <a:gd name="T8" fmla="*/ 132 w 7"/>
                  <a:gd name="T9" fmla="*/ 58 h 31"/>
                  <a:gd name="T10" fmla="*/ 132 w 7"/>
                  <a:gd name="T11" fmla="*/ 71 h 31"/>
                  <a:gd name="T12" fmla="*/ 182 w 7"/>
                  <a:gd name="T13" fmla="*/ 77 h 31"/>
                  <a:gd name="T14" fmla="*/ 182 w 7"/>
                  <a:gd name="T15" fmla="*/ 88 h 31"/>
                  <a:gd name="T16" fmla="*/ 182 w 7"/>
                  <a:gd name="T17" fmla="*/ 91 h 31"/>
                  <a:gd name="T18" fmla="*/ 182 w 7"/>
                  <a:gd name="T19" fmla="*/ 99 h 31"/>
                  <a:gd name="T20" fmla="*/ 182 w 7"/>
                  <a:gd name="T21" fmla="*/ 101 h 31"/>
                  <a:gd name="T22" fmla="*/ 132 w 7"/>
                  <a:gd name="T23" fmla="*/ 101 h 31"/>
                  <a:gd name="T24" fmla="*/ 132 w 7"/>
                  <a:gd name="T25" fmla="*/ 107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7 h 31"/>
                  <a:gd name="T36" fmla="*/ 26 w 7"/>
                  <a:gd name="T37" fmla="*/ 101 h 31"/>
                  <a:gd name="T38" fmla="*/ 26 w 7"/>
                  <a:gd name="T39" fmla="*/ 99 h 31"/>
                  <a:gd name="T40" fmla="*/ 0 w 7"/>
                  <a:gd name="T41" fmla="*/ 88 h 31"/>
                  <a:gd name="T42" fmla="*/ 0 w 7"/>
                  <a:gd name="T43" fmla="*/ 77 h 31"/>
                  <a:gd name="T44" fmla="*/ 0 w 7"/>
                  <a:gd name="T45" fmla="*/ 71 h 31"/>
                  <a:gd name="T46" fmla="*/ 0 w 7"/>
                  <a:gd name="T47" fmla="*/ 58 h 31"/>
                  <a:gd name="T48" fmla="*/ 0 w 7"/>
                  <a:gd name="T49" fmla="*/ 16 h 31"/>
                  <a:gd name="T50" fmla="*/ 0 w 7"/>
                  <a:gd name="T51" fmla="*/ 11 h 31"/>
                  <a:gd name="T52" fmla="*/ 0 w 7"/>
                  <a:gd name="T53" fmla="*/ 11 h 31"/>
                  <a:gd name="T54" fmla="*/ 0 w 7"/>
                  <a:gd name="T55" fmla="*/ 2 h 31"/>
                  <a:gd name="T56" fmla="*/ 0 w 7"/>
                  <a:gd name="T57" fmla="*/ 0 h 31"/>
                  <a:gd name="T58" fmla="*/ 0 w 7"/>
                  <a:gd name="T59" fmla="*/ 0 h 31"/>
                  <a:gd name="T60" fmla="*/ 26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2 h 31"/>
                  <a:gd name="T70" fmla="*/ 106 w 7"/>
                  <a:gd name="T71" fmla="*/ 2 h 31"/>
                  <a:gd name="T72" fmla="*/ 106 w 7"/>
                  <a:gd name="T73" fmla="*/ 1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9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Freeform 168"/>
              <p:cNvSpPr>
                <a:spLocks/>
              </p:cNvSpPr>
              <p:nvPr/>
            </p:nvSpPr>
            <p:spPr bwMode="auto">
              <a:xfrm>
                <a:off x="3259" y="1275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2 h 31"/>
                  <a:gd name="T4" fmla="*/ 62 w 8"/>
                  <a:gd name="T5" fmla="*/ 36 h 31"/>
                  <a:gd name="T6" fmla="*/ 62 w 8"/>
                  <a:gd name="T7" fmla="*/ 50 h 31"/>
                  <a:gd name="T8" fmla="*/ 62 w 8"/>
                  <a:gd name="T9" fmla="*/ 68 h 31"/>
                  <a:gd name="T10" fmla="*/ 89 w 8"/>
                  <a:gd name="T11" fmla="*/ 84 h 31"/>
                  <a:gd name="T12" fmla="*/ 89 w 8"/>
                  <a:gd name="T13" fmla="*/ 98 h 31"/>
                  <a:gd name="T14" fmla="*/ 93 w 8"/>
                  <a:gd name="T15" fmla="*/ 111 h 31"/>
                  <a:gd name="T16" fmla="*/ 93 w 8"/>
                  <a:gd name="T17" fmla="*/ 114 h 31"/>
                  <a:gd name="T18" fmla="*/ 93 w 8"/>
                  <a:gd name="T19" fmla="*/ 125 h 31"/>
                  <a:gd name="T20" fmla="*/ 89 w 8"/>
                  <a:gd name="T21" fmla="*/ 126 h 31"/>
                  <a:gd name="T22" fmla="*/ 89 w 8"/>
                  <a:gd name="T23" fmla="*/ 133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3 h 31"/>
                  <a:gd name="T36" fmla="*/ 41 w 8"/>
                  <a:gd name="T37" fmla="*/ 126 h 31"/>
                  <a:gd name="T38" fmla="*/ 18 w 8"/>
                  <a:gd name="T39" fmla="*/ 125 h 31"/>
                  <a:gd name="T40" fmla="*/ 18 w 8"/>
                  <a:gd name="T41" fmla="*/ 114 h 31"/>
                  <a:gd name="T42" fmla="*/ 18 w 8"/>
                  <a:gd name="T43" fmla="*/ 98 h 31"/>
                  <a:gd name="T44" fmla="*/ 0 w 8"/>
                  <a:gd name="T45" fmla="*/ 84 h 31"/>
                  <a:gd name="T46" fmla="*/ 0 w 8"/>
                  <a:gd name="T47" fmla="*/ 68 h 31"/>
                  <a:gd name="T48" fmla="*/ 0 w 8"/>
                  <a:gd name="T49" fmla="*/ 53 h 31"/>
                  <a:gd name="T50" fmla="*/ 0 w 8"/>
                  <a:gd name="T51" fmla="*/ 50 h 31"/>
                  <a:gd name="T52" fmla="*/ 0 w 8"/>
                  <a:gd name="T53" fmla="*/ 36 h 31"/>
                  <a:gd name="T54" fmla="*/ 0 w 8"/>
                  <a:gd name="T55" fmla="*/ 22 h 31"/>
                  <a:gd name="T56" fmla="*/ 0 w 8"/>
                  <a:gd name="T57" fmla="*/ 13 h 31"/>
                  <a:gd name="T58" fmla="*/ 0 w 8"/>
                  <a:gd name="T59" fmla="*/ 13 h 31"/>
                  <a:gd name="T60" fmla="*/ 0 w 8"/>
                  <a:gd name="T61" fmla="*/ 1 h 31"/>
                  <a:gd name="T62" fmla="*/ 18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0 h 31"/>
                  <a:gd name="T78" fmla="*/ 48 w 8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8" y="24"/>
                    </a:lnTo>
                    <a:lnTo>
                      <a:pt x="8" y="25"/>
                    </a:lnTo>
                    <a:lnTo>
                      <a:pt x="8" y="27"/>
                    </a:lnTo>
                    <a:lnTo>
                      <a:pt x="8" y="28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Freeform 169"/>
              <p:cNvSpPr>
                <a:spLocks/>
              </p:cNvSpPr>
              <p:nvPr/>
            </p:nvSpPr>
            <p:spPr bwMode="auto">
              <a:xfrm>
                <a:off x="3259" y="1318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9 h 31"/>
                  <a:gd name="T6" fmla="*/ 132 w 7"/>
                  <a:gd name="T7" fmla="*/ 60 h 31"/>
                  <a:gd name="T8" fmla="*/ 132 w 7"/>
                  <a:gd name="T9" fmla="*/ 86 h 31"/>
                  <a:gd name="T10" fmla="*/ 182 w 7"/>
                  <a:gd name="T11" fmla="*/ 102 h 31"/>
                  <a:gd name="T12" fmla="*/ 182 w 7"/>
                  <a:gd name="T13" fmla="*/ 123 h 31"/>
                  <a:gd name="T14" fmla="*/ 182 w 7"/>
                  <a:gd name="T15" fmla="*/ 130 h 31"/>
                  <a:gd name="T16" fmla="*/ 182 w 7"/>
                  <a:gd name="T17" fmla="*/ 138 h 31"/>
                  <a:gd name="T18" fmla="*/ 182 w 7"/>
                  <a:gd name="T19" fmla="*/ 145 h 31"/>
                  <a:gd name="T20" fmla="*/ 182 w 7"/>
                  <a:gd name="T21" fmla="*/ 151 h 31"/>
                  <a:gd name="T22" fmla="*/ 182 w 7"/>
                  <a:gd name="T23" fmla="*/ 163 h 31"/>
                  <a:gd name="T24" fmla="*/ 132 w 7"/>
                  <a:gd name="T25" fmla="*/ 164 h 31"/>
                  <a:gd name="T26" fmla="*/ 132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106 w 7"/>
                  <a:gd name="T33" fmla="*/ 164 h 31"/>
                  <a:gd name="T34" fmla="*/ 77 w 7"/>
                  <a:gd name="T35" fmla="*/ 163 h 31"/>
                  <a:gd name="T36" fmla="*/ 26 w 7"/>
                  <a:gd name="T37" fmla="*/ 151 h 31"/>
                  <a:gd name="T38" fmla="*/ 26 w 7"/>
                  <a:gd name="T39" fmla="*/ 145 h 31"/>
                  <a:gd name="T40" fmla="*/ 26 w 7"/>
                  <a:gd name="T41" fmla="*/ 138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6 h 31"/>
                  <a:gd name="T48" fmla="*/ 0 w 7"/>
                  <a:gd name="T49" fmla="*/ 66 h 31"/>
                  <a:gd name="T50" fmla="*/ 0 w 7"/>
                  <a:gd name="T51" fmla="*/ 60 h 31"/>
                  <a:gd name="T52" fmla="*/ 0 w 7"/>
                  <a:gd name="T53" fmla="*/ 49 h 31"/>
                  <a:gd name="T54" fmla="*/ 0 w 7"/>
                  <a:gd name="T55" fmla="*/ 34 h 31"/>
                  <a:gd name="T56" fmla="*/ 0 w 7"/>
                  <a:gd name="T57" fmla="*/ 21 h 31"/>
                  <a:gd name="T58" fmla="*/ 0 w 7"/>
                  <a:gd name="T59" fmla="*/ 16 h 31"/>
                  <a:gd name="T60" fmla="*/ 0 w 7"/>
                  <a:gd name="T61" fmla="*/ 12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2 h 31"/>
                  <a:gd name="T78" fmla="*/ 106 w 7"/>
                  <a:gd name="T79" fmla="*/ 12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" name="Freeform 170"/>
              <p:cNvSpPr>
                <a:spLocks/>
              </p:cNvSpPr>
              <p:nvPr/>
            </p:nvSpPr>
            <p:spPr bwMode="auto">
              <a:xfrm>
                <a:off x="3259" y="1359"/>
                <a:ext cx="12" cy="40"/>
              </a:xfrm>
              <a:custGeom>
                <a:avLst/>
                <a:gdLst>
                  <a:gd name="T0" fmla="*/ 106 w 7"/>
                  <a:gd name="T1" fmla="*/ 12 h 33"/>
                  <a:gd name="T2" fmla="*/ 106 w 7"/>
                  <a:gd name="T3" fmla="*/ 22 h 33"/>
                  <a:gd name="T4" fmla="*/ 106 w 7"/>
                  <a:gd name="T5" fmla="*/ 33 h 33"/>
                  <a:gd name="T6" fmla="*/ 132 w 7"/>
                  <a:gd name="T7" fmla="*/ 41 h 33"/>
                  <a:gd name="T8" fmla="*/ 132 w 7"/>
                  <a:gd name="T9" fmla="*/ 53 h 33"/>
                  <a:gd name="T10" fmla="*/ 182 w 7"/>
                  <a:gd name="T11" fmla="*/ 62 h 33"/>
                  <a:gd name="T12" fmla="*/ 182 w 7"/>
                  <a:gd name="T13" fmla="*/ 74 h 33"/>
                  <a:gd name="T14" fmla="*/ 182 w 7"/>
                  <a:gd name="T15" fmla="*/ 84 h 33"/>
                  <a:gd name="T16" fmla="*/ 182 w 7"/>
                  <a:gd name="T17" fmla="*/ 85 h 33"/>
                  <a:gd name="T18" fmla="*/ 182 w 7"/>
                  <a:gd name="T19" fmla="*/ 90 h 33"/>
                  <a:gd name="T20" fmla="*/ 182 w 7"/>
                  <a:gd name="T21" fmla="*/ 95 h 33"/>
                  <a:gd name="T22" fmla="*/ 182 w 7"/>
                  <a:gd name="T23" fmla="*/ 99 h 33"/>
                  <a:gd name="T24" fmla="*/ 132 w 7"/>
                  <a:gd name="T25" fmla="*/ 99 h 33"/>
                  <a:gd name="T26" fmla="*/ 132 w 7"/>
                  <a:gd name="T27" fmla="*/ 103 h 33"/>
                  <a:gd name="T28" fmla="*/ 106 w 7"/>
                  <a:gd name="T29" fmla="*/ 103 h 33"/>
                  <a:gd name="T30" fmla="*/ 106 w 7"/>
                  <a:gd name="T31" fmla="*/ 103 h 33"/>
                  <a:gd name="T32" fmla="*/ 106 w 7"/>
                  <a:gd name="T33" fmla="*/ 99 h 33"/>
                  <a:gd name="T34" fmla="*/ 77 w 7"/>
                  <a:gd name="T35" fmla="*/ 99 h 33"/>
                  <a:gd name="T36" fmla="*/ 26 w 7"/>
                  <a:gd name="T37" fmla="*/ 95 h 33"/>
                  <a:gd name="T38" fmla="*/ 26 w 7"/>
                  <a:gd name="T39" fmla="*/ 90 h 33"/>
                  <a:gd name="T40" fmla="*/ 26 w 7"/>
                  <a:gd name="T41" fmla="*/ 84 h 33"/>
                  <a:gd name="T42" fmla="*/ 0 w 7"/>
                  <a:gd name="T43" fmla="*/ 74 h 33"/>
                  <a:gd name="T44" fmla="*/ 0 w 7"/>
                  <a:gd name="T45" fmla="*/ 62 h 33"/>
                  <a:gd name="T46" fmla="*/ 0 w 7"/>
                  <a:gd name="T47" fmla="*/ 53 h 33"/>
                  <a:gd name="T48" fmla="*/ 0 w 7"/>
                  <a:gd name="T49" fmla="*/ 44 h 33"/>
                  <a:gd name="T50" fmla="*/ 0 w 7"/>
                  <a:gd name="T51" fmla="*/ 41 h 33"/>
                  <a:gd name="T52" fmla="*/ 0 w 7"/>
                  <a:gd name="T53" fmla="*/ 33 h 33"/>
                  <a:gd name="T54" fmla="*/ 0 w 7"/>
                  <a:gd name="T55" fmla="*/ 22 h 33"/>
                  <a:gd name="T56" fmla="*/ 0 w 7"/>
                  <a:gd name="T57" fmla="*/ 12 h 33"/>
                  <a:gd name="T58" fmla="*/ 0 w 7"/>
                  <a:gd name="T59" fmla="*/ 10 h 33"/>
                  <a:gd name="T60" fmla="*/ 0 w 7"/>
                  <a:gd name="T61" fmla="*/ 10 h 33"/>
                  <a:gd name="T62" fmla="*/ 0 w 7"/>
                  <a:gd name="T63" fmla="*/ 2 h 33"/>
                  <a:gd name="T64" fmla="*/ 26 w 7"/>
                  <a:gd name="T65" fmla="*/ 2 h 33"/>
                  <a:gd name="T66" fmla="*/ 26 w 7"/>
                  <a:gd name="T67" fmla="*/ 2 h 33"/>
                  <a:gd name="T68" fmla="*/ 26 w 7"/>
                  <a:gd name="T69" fmla="*/ 0 h 33"/>
                  <a:gd name="T70" fmla="*/ 26 w 7"/>
                  <a:gd name="T71" fmla="*/ 2 h 33"/>
                  <a:gd name="T72" fmla="*/ 77 w 7"/>
                  <a:gd name="T73" fmla="*/ 2 h 33"/>
                  <a:gd name="T74" fmla="*/ 77 w 7"/>
                  <a:gd name="T75" fmla="*/ 2 h 33"/>
                  <a:gd name="T76" fmla="*/ 106 w 7"/>
                  <a:gd name="T77" fmla="*/ 2 h 33"/>
                  <a:gd name="T78" fmla="*/ 106 w 7"/>
                  <a:gd name="T79" fmla="*/ 10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3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5" y="33"/>
                    </a:lnTo>
                    <a:lnTo>
                      <a:pt x="4" y="33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Freeform 171"/>
              <p:cNvSpPr>
                <a:spLocks/>
              </p:cNvSpPr>
              <p:nvPr/>
            </p:nvSpPr>
            <p:spPr bwMode="auto">
              <a:xfrm>
                <a:off x="3271" y="982"/>
                <a:ext cx="34" cy="41"/>
              </a:xfrm>
              <a:custGeom>
                <a:avLst/>
                <a:gdLst>
                  <a:gd name="T0" fmla="*/ 98 w 27"/>
                  <a:gd name="T1" fmla="*/ 145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5 h 31"/>
                  <a:gd name="T26" fmla="*/ 29 w 27"/>
                  <a:gd name="T27" fmla="*/ 130 h 31"/>
                  <a:gd name="T28" fmla="*/ 20 w 27"/>
                  <a:gd name="T29" fmla="*/ 114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5 h 31"/>
                  <a:gd name="T66" fmla="*/ 87 w 27"/>
                  <a:gd name="T67" fmla="*/ 50 h 31"/>
                  <a:gd name="T68" fmla="*/ 87 w 27"/>
                  <a:gd name="T69" fmla="*/ 60 h 31"/>
                  <a:gd name="T70" fmla="*/ 96 w 27"/>
                  <a:gd name="T71" fmla="*/ 66 h 31"/>
                  <a:gd name="T72" fmla="*/ 98 w 27"/>
                  <a:gd name="T73" fmla="*/ 79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4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5 h 31"/>
                  <a:gd name="T86" fmla="*/ 98 w 27"/>
                  <a:gd name="T87" fmla="*/ 13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172"/>
              <p:cNvSpPr>
                <a:spLocks/>
              </p:cNvSpPr>
              <p:nvPr/>
            </p:nvSpPr>
            <p:spPr bwMode="auto">
              <a:xfrm>
                <a:off x="3354" y="1046"/>
                <a:ext cx="44" cy="40"/>
              </a:xfrm>
              <a:custGeom>
                <a:avLst/>
                <a:gdLst>
                  <a:gd name="T0" fmla="*/ 79 w 34"/>
                  <a:gd name="T1" fmla="*/ 1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0 h 31"/>
                  <a:gd name="T10" fmla="*/ 132 w 34"/>
                  <a:gd name="T11" fmla="*/ 10 h 31"/>
                  <a:gd name="T12" fmla="*/ 141 w 34"/>
                  <a:gd name="T13" fmla="*/ 13 h 31"/>
                  <a:gd name="T14" fmla="*/ 146 w 34"/>
                  <a:gd name="T15" fmla="*/ 22 h 31"/>
                  <a:gd name="T16" fmla="*/ 155 w 34"/>
                  <a:gd name="T17" fmla="*/ 28 h 31"/>
                  <a:gd name="T18" fmla="*/ 155 w 34"/>
                  <a:gd name="T19" fmla="*/ 32 h 31"/>
                  <a:gd name="T20" fmla="*/ 155 w 34"/>
                  <a:gd name="T21" fmla="*/ 46 h 31"/>
                  <a:gd name="T22" fmla="*/ 160 w 34"/>
                  <a:gd name="T23" fmla="*/ 53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95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23 h 31"/>
                  <a:gd name="T40" fmla="*/ 132 w 34"/>
                  <a:gd name="T41" fmla="*/ 123 h 31"/>
                  <a:gd name="T42" fmla="*/ 126 w 34"/>
                  <a:gd name="T43" fmla="*/ 125 h 31"/>
                  <a:gd name="T44" fmla="*/ 115 w 34"/>
                  <a:gd name="T45" fmla="*/ 126 h 31"/>
                  <a:gd name="T46" fmla="*/ 109 w 34"/>
                  <a:gd name="T47" fmla="*/ 139 h 31"/>
                  <a:gd name="T48" fmla="*/ 97 w 34"/>
                  <a:gd name="T49" fmla="*/ 139 h 31"/>
                  <a:gd name="T50" fmla="*/ 84 w 34"/>
                  <a:gd name="T51" fmla="*/ 139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23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6 h 31"/>
                  <a:gd name="T72" fmla="*/ 0 w 34"/>
                  <a:gd name="T73" fmla="*/ 59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8 h 31"/>
                  <a:gd name="T80" fmla="*/ 45 w 34"/>
                  <a:gd name="T81" fmla="*/ 22 h 31"/>
                  <a:gd name="T82" fmla="*/ 45 w 34"/>
                  <a:gd name="T83" fmla="*/ 22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2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173"/>
              <p:cNvSpPr>
                <a:spLocks/>
              </p:cNvSpPr>
              <p:nvPr/>
            </p:nvSpPr>
            <p:spPr bwMode="auto">
              <a:xfrm>
                <a:off x="3430" y="983"/>
                <a:ext cx="14" cy="44"/>
              </a:xfrm>
              <a:custGeom>
                <a:avLst/>
                <a:gdLst>
                  <a:gd name="T0" fmla="*/ 55 w 10"/>
                  <a:gd name="T1" fmla="*/ 0 h 34"/>
                  <a:gd name="T2" fmla="*/ 69 w 10"/>
                  <a:gd name="T3" fmla="*/ 10 h 34"/>
                  <a:gd name="T4" fmla="*/ 77 w 10"/>
                  <a:gd name="T5" fmla="*/ 13 h 34"/>
                  <a:gd name="T6" fmla="*/ 77 w 10"/>
                  <a:gd name="T7" fmla="*/ 22 h 34"/>
                  <a:gd name="T8" fmla="*/ 77 w 10"/>
                  <a:gd name="T9" fmla="*/ 45 h 34"/>
                  <a:gd name="T10" fmla="*/ 77 w 10"/>
                  <a:gd name="T11" fmla="*/ 58 h 34"/>
                  <a:gd name="T12" fmla="*/ 77 w 10"/>
                  <a:gd name="T13" fmla="*/ 61 h 34"/>
                  <a:gd name="T14" fmla="*/ 77 w 10"/>
                  <a:gd name="T15" fmla="*/ 75 h 34"/>
                  <a:gd name="T16" fmla="*/ 77 w 10"/>
                  <a:gd name="T17" fmla="*/ 89 h 34"/>
                  <a:gd name="T18" fmla="*/ 77 w 10"/>
                  <a:gd name="T19" fmla="*/ 102 h 34"/>
                  <a:gd name="T20" fmla="*/ 77 w 10"/>
                  <a:gd name="T21" fmla="*/ 113 h 34"/>
                  <a:gd name="T22" fmla="*/ 69 w 10"/>
                  <a:gd name="T23" fmla="*/ 126 h 34"/>
                  <a:gd name="T24" fmla="*/ 69 w 10"/>
                  <a:gd name="T25" fmla="*/ 141 h 34"/>
                  <a:gd name="T26" fmla="*/ 69 w 10"/>
                  <a:gd name="T27" fmla="*/ 146 h 34"/>
                  <a:gd name="T28" fmla="*/ 55 w 10"/>
                  <a:gd name="T29" fmla="*/ 155 h 34"/>
                  <a:gd name="T30" fmla="*/ 41 w 10"/>
                  <a:gd name="T31" fmla="*/ 160 h 34"/>
                  <a:gd name="T32" fmla="*/ 39 w 10"/>
                  <a:gd name="T33" fmla="*/ 160 h 34"/>
                  <a:gd name="T34" fmla="*/ 21 w 10"/>
                  <a:gd name="T35" fmla="*/ 160 h 34"/>
                  <a:gd name="T36" fmla="*/ 15 w 10"/>
                  <a:gd name="T37" fmla="*/ 155 h 34"/>
                  <a:gd name="T38" fmla="*/ 15 w 10"/>
                  <a:gd name="T39" fmla="*/ 146 h 34"/>
                  <a:gd name="T40" fmla="*/ 0 w 10"/>
                  <a:gd name="T41" fmla="*/ 141 h 34"/>
                  <a:gd name="T42" fmla="*/ 0 w 10"/>
                  <a:gd name="T43" fmla="*/ 137 h 34"/>
                  <a:gd name="T44" fmla="*/ 0 w 10"/>
                  <a:gd name="T45" fmla="*/ 126 h 34"/>
                  <a:gd name="T46" fmla="*/ 0 w 10"/>
                  <a:gd name="T47" fmla="*/ 113 h 34"/>
                  <a:gd name="T48" fmla="*/ 15 w 10"/>
                  <a:gd name="T49" fmla="*/ 109 h 34"/>
                  <a:gd name="T50" fmla="*/ 15 w 10"/>
                  <a:gd name="T51" fmla="*/ 102 h 34"/>
                  <a:gd name="T52" fmla="*/ 15 w 10"/>
                  <a:gd name="T53" fmla="*/ 89 h 34"/>
                  <a:gd name="T54" fmla="*/ 21 w 10"/>
                  <a:gd name="T55" fmla="*/ 75 h 34"/>
                  <a:gd name="T56" fmla="*/ 21 w 10"/>
                  <a:gd name="T57" fmla="*/ 61 h 34"/>
                  <a:gd name="T58" fmla="*/ 21 w 10"/>
                  <a:gd name="T59" fmla="*/ 47 h 34"/>
                  <a:gd name="T60" fmla="*/ 21 w 10"/>
                  <a:gd name="T61" fmla="*/ 35 h 34"/>
                  <a:gd name="T62" fmla="*/ 39 w 10"/>
                  <a:gd name="T63" fmla="*/ 28 h 34"/>
                  <a:gd name="T64" fmla="*/ 39 w 10"/>
                  <a:gd name="T65" fmla="*/ 13 h 34"/>
                  <a:gd name="T66" fmla="*/ 39 w 10"/>
                  <a:gd name="T67" fmla="*/ 13 h 34"/>
                  <a:gd name="T68" fmla="*/ 41 w 10"/>
                  <a:gd name="T69" fmla="*/ 10 h 34"/>
                  <a:gd name="T70" fmla="*/ 41 w 10"/>
                  <a:gd name="T71" fmla="*/ 10 h 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" h="34">
                    <a:moveTo>
                      <a:pt x="7" y="2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10" y="14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9"/>
                    </a:lnTo>
                    <a:lnTo>
                      <a:pt x="10" y="20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0" y="24"/>
                    </a:lnTo>
                    <a:lnTo>
                      <a:pt x="10" y="26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9" y="31"/>
                    </a:lnTo>
                    <a:lnTo>
                      <a:pt x="7" y="33"/>
                    </a:lnTo>
                    <a:lnTo>
                      <a:pt x="7" y="34"/>
                    </a:lnTo>
                    <a:lnTo>
                      <a:pt x="6" y="34"/>
                    </a:lnTo>
                    <a:lnTo>
                      <a:pt x="5" y="34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2" y="31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174"/>
              <p:cNvSpPr>
                <a:spLocks/>
              </p:cNvSpPr>
              <p:nvPr/>
            </p:nvSpPr>
            <p:spPr bwMode="auto">
              <a:xfrm>
                <a:off x="3433" y="941"/>
                <a:ext cx="11" cy="45"/>
              </a:xfrm>
              <a:custGeom>
                <a:avLst/>
                <a:gdLst>
                  <a:gd name="T0" fmla="*/ 36 w 8"/>
                  <a:gd name="T1" fmla="*/ 0 h 35"/>
                  <a:gd name="T2" fmla="*/ 36 w 8"/>
                  <a:gd name="T3" fmla="*/ 0 h 35"/>
                  <a:gd name="T4" fmla="*/ 36 w 8"/>
                  <a:gd name="T5" fmla="*/ 0 h 35"/>
                  <a:gd name="T6" fmla="*/ 50 w 8"/>
                  <a:gd name="T7" fmla="*/ 0 h 35"/>
                  <a:gd name="T8" fmla="*/ 50 w 8"/>
                  <a:gd name="T9" fmla="*/ 1 h 35"/>
                  <a:gd name="T10" fmla="*/ 50 w 8"/>
                  <a:gd name="T11" fmla="*/ 1 h 35"/>
                  <a:gd name="T12" fmla="*/ 55 w 8"/>
                  <a:gd name="T13" fmla="*/ 10 h 35"/>
                  <a:gd name="T14" fmla="*/ 55 w 8"/>
                  <a:gd name="T15" fmla="*/ 22 h 35"/>
                  <a:gd name="T16" fmla="*/ 55 w 8"/>
                  <a:gd name="T17" fmla="*/ 31 h 35"/>
                  <a:gd name="T18" fmla="*/ 55 w 8"/>
                  <a:gd name="T19" fmla="*/ 40 h 35"/>
                  <a:gd name="T20" fmla="*/ 55 w 8"/>
                  <a:gd name="T21" fmla="*/ 64 h 35"/>
                  <a:gd name="T22" fmla="*/ 55 w 8"/>
                  <a:gd name="T23" fmla="*/ 82 h 35"/>
                  <a:gd name="T24" fmla="*/ 55 w 8"/>
                  <a:gd name="T25" fmla="*/ 114 h 35"/>
                  <a:gd name="T26" fmla="*/ 50 w 8"/>
                  <a:gd name="T27" fmla="*/ 132 h 35"/>
                  <a:gd name="T28" fmla="*/ 50 w 8"/>
                  <a:gd name="T29" fmla="*/ 140 h 35"/>
                  <a:gd name="T30" fmla="*/ 50 w 8"/>
                  <a:gd name="T31" fmla="*/ 144 h 35"/>
                  <a:gd name="T32" fmla="*/ 36 w 8"/>
                  <a:gd name="T33" fmla="*/ 158 h 35"/>
                  <a:gd name="T34" fmla="*/ 29 w 8"/>
                  <a:gd name="T35" fmla="*/ 158 h 35"/>
                  <a:gd name="T36" fmla="*/ 29 w 8"/>
                  <a:gd name="T37" fmla="*/ 158 h 35"/>
                  <a:gd name="T38" fmla="*/ 21 w 8"/>
                  <a:gd name="T39" fmla="*/ 158 h 35"/>
                  <a:gd name="T40" fmla="*/ 1 w 8"/>
                  <a:gd name="T41" fmla="*/ 158 h 35"/>
                  <a:gd name="T42" fmla="*/ 1 w 8"/>
                  <a:gd name="T43" fmla="*/ 147 h 35"/>
                  <a:gd name="T44" fmla="*/ 0 w 8"/>
                  <a:gd name="T45" fmla="*/ 144 h 35"/>
                  <a:gd name="T46" fmla="*/ 0 w 8"/>
                  <a:gd name="T47" fmla="*/ 140 h 35"/>
                  <a:gd name="T48" fmla="*/ 0 w 8"/>
                  <a:gd name="T49" fmla="*/ 132 h 35"/>
                  <a:gd name="T50" fmla="*/ 0 w 8"/>
                  <a:gd name="T51" fmla="*/ 126 h 35"/>
                  <a:gd name="T52" fmla="*/ 0 w 8"/>
                  <a:gd name="T53" fmla="*/ 112 h 35"/>
                  <a:gd name="T54" fmla="*/ 1 w 8"/>
                  <a:gd name="T55" fmla="*/ 98 h 35"/>
                  <a:gd name="T56" fmla="*/ 1 w 8"/>
                  <a:gd name="T57" fmla="*/ 85 h 35"/>
                  <a:gd name="T58" fmla="*/ 21 w 8"/>
                  <a:gd name="T59" fmla="*/ 66 h 35"/>
                  <a:gd name="T60" fmla="*/ 21 w 8"/>
                  <a:gd name="T61" fmla="*/ 51 h 35"/>
                  <a:gd name="T62" fmla="*/ 21 w 8"/>
                  <a:gd name="T63" fmla="*/ 36 h 35"/>
                  <a:gd name="T64" fmla="*/ 21 w 8"/>
                  <a:gd name="T65" fmla="*/ 31 h 35"/>
                  <a:gd name="T66" fmla="*/ 21 w 8"/>
                  <a:gd name="T67" fmla="*/ 10 h 35"/>
                  <a:gd name="T68" fmla="*/ 21 w 8"/>
                  <a:gd name="T69" fmla="*/ 1 h 35"/>
                  <a:gd name="T70" fmla="*/ 29 w 8"/>
                  <a:gd name="T71" fmla="*/ 0 h 35"/>
                  <a:gd name="T72" fmla="*/ 29 w 8"/>
                  <a:gd name="T73" fmla="*/ 0 h 3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" h="35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8" y="15"/>
                    </a:lnTo>
                    <a:lnTo>
                      <a:pt x="8" y="18"/>
                    </a:lnTo>
                    <a:lnTo>
                      <a:pt x="8" y="19"/>
                    </a:lnTo>
                    <a:lnTo>
                      <a:pt x="8" y="26"/>
                    </a:lnTo>
                    <a:lnTo>
                      <a:pt x="8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7" y="32"/>
                    </a:lnTo>
                    <a:lnTo>
                      <a:pt x="5" y="33"/>
                    </a:lnTo>
                    <a:lnTo>
                      <a:pt x="5" y="35"/>
                    </a:lnTo>
                    <a:lnTo>
                      <a:pt x="4" y="35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3"/>
                    </a:lnTo>
                    <a:lnTo>
                      <a:pt x="0" y="33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175"/>
              <p:cNvSpPr>
                <a:spLocks/>
              </p:cNvSpPr>
              <p:nvPr/>
            </p:nvSpPr>
            <p:spPr bwMode="auto">
              <a:xfrm>
                <a:off x="3433" y="1027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10 h 31"/>
                  <a:gd name="T8" fmla="*/ 104 w 7"/>
                  <a:gd name="T9" fmla="*/ 10 h 31"/>
                  <a:gd name="T10" fmla="*/ 104 w 7"/>
                  <a:gd name="T11" fmla="*/ 10 h 31"/>
                  <a:gd name="T12" fmla="*/ 104 w 7"/>
                  <a:gd name="T13" fmla="*/ 13 h 31"/>
                  <a:gd name="T14" fmla="*/ 104 w 7"/>
                  <a:gd name="T15" fmla="*/ 17 h 31"/>
                  <a:gd name="T16" fmla="*/ 104 w 7"/>
                  <a:gd name="T17" fmla="*/ 32 h 31"/>
                  <a:gd name="T18" fmla="*/ 104 w 7"/>
                  <a:gd name="T19" fmla="*/ 4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95 h 31"/>
                  <a:gd name="T28" fmla="*/ 104 w 7"/>
                  <a:gd name="T29" fmla="*/ 108 h 31"/>
                  <a:gd name="T30" fmla="*/ 77 w 7"/>
                  <a:gd name="T31" fmla="*/ 123 h 31"/>
                  <a:gd name="T32" fmla="*/ 77 w 7"/>
                  <a:gd name="T33" fmla="*/ 126 h 31"/>
                  <a:gd name="T34" fmla="*/ 77 w 7"/>
                  <a:gd name="T35" fmla="*/ 139 h 31"/>
                  <a:gd name="T36" fmla="*/ 55 w 7"/>
                  <a:gd name="T37" fmla="*/ 14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43 h 31"/>
                  <a:gd name="T50" fmla="*/ 0 w 7"/>
                  <a:gd name="T51" fmla="*/ 139 h 31"/>
                  <a:gd name="T52" fmla="*/ 0 w 7"/>
                  <a:gd name="T53" fmla="*/ 126 h 31"/>
                  <a:gd name="T54" fmla="*/ 0 w 7"/>
                  <a:gd name="T55" fmla="*/ 125 h 31"/>
                  <a:gd name="T56" fmla="*/ 0 w 7"/>
                  <a:gd name="T57" fmla="*/ 111 h 31"/>
                  <a:gd name="T58" fmla="*/ 0 w 7"/>
                  <a:gd name="T59" fmla="*/ 97 h 31"/>
                  <a:gd name="T60" fmla="*/ 20 w 7"/>
                  <a:gd name="T61" fmla="*/ 88 h 31"/>
                  <a:gd name="T62" fmla="*/ 20 w 7"/>
                  <a:gd name="T63" fmla="*/ 75 h 31"/>
                  <a:gd name="T64" fmla="*/ 20 w 7"/>
                  <a:gd name="T65" fmla="*/ 59 h 31"/>
                  <a:gd name="T66" fmla="*/ 49 w 7"/>
                  <a:gd name="T67" fmla="*/ 46 h 31"/>
                  <a:gd name="T68" fmla="*/ 49 w 7"/>
                  <a:gd name="T69" fmla="*/ 32 h 31"/>
                  <a:gd name="T70" fmla="*/ 49 w 7"/>
                  <a:gd name="T71" fmla="*/ 17 h 31"/>
                  <a:gd name="T72" fmla="*/ 49 w 7"/>
                  <a:gd name="T73" fmla="*/ 13 h 31"/>
                  <a:gd name="T74" fmla="*/ 55 w 7"/>
                  <a:gd name="T75" fmla="*/ 10 h 31"/>
                  <a:gd name="T76" fmla="*/ 55 w 7"/>
                  <a:gd name="T77" fmla="*/ 10 h 31"/>
                  <a:gd name="T78" fmla="*/ 55 w 7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Freeform 176"/>
              <p:cNvSpPr>
                <a:spLocks/>
              </p:cNvSpPr>
              <p:nvPr/>
            </p:nvSpPr>
            <p:spPr bwMode="auto">
              <a:xfrm>
                <a:off x="3354" y="1005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177"/>
              <p:cNvSpPr>
                <a:spLocks/>
              </p:cNvSpPr>
              <p:nvPr/>
            </p:nvSpPr>
            <p:spPr bwMode="auto">
              <a:xfrm>
                <a:off x="3354" y="1130"/>
                <a:ext cx="44" cy="38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1 h 31"/>
                  <a:gd name="T16" fmla="*/ 155 w 34"/>
                  <a:gd name="T17" fmla="*/ 13 h 31"/>
                  <a:gd name="T18" fmla="*/ 155 w 34"/>
                  <a:gd name="T19" fmla="*/ 25 h 31"/>
                  <a:gd name="T20" fmla="*/ 155 w 34"/>
                  <a:gd name="T21" fmla="*/ 27 h 31"/>
                  <a:gd name="T22" fmla="*/ 160 w 34"/>
                  <a:gd name="T23" fmla="*/ 38 h 31"/>
                  <a:gd name="T24" fmla="*/ 160 w 34"/>
                  <a:gd name="T25" fmla="*/ 40 h 31"/>
                  <a:gd name="T26" fmla="*/ 160 w 34"/>
                  <a:gd name="T27" fmla="*/ 48 h 31"/>
                  <a:gd name="T28" fmla="*/ 160 w 34"/>
                  <a:gd name="T29" fmla="*/ 49 h 31"/>
                  <a:gd name="T30" fmla="*/ 155 w 34"/>
                  <a:gd name="T31" fmla="*/ 59 h 31"/>
                  <a:gd name="T32" fmla="*/ 155 w 34"/>
                  <a:gd name="T33" fmla="*/ 60 h 31"/>
                  <a:gd name="T34" fmla="*/ 155 w 34"/>
                  <a:gd name="T35" fmla="*/ 72 h 31"/>
                  <a:gd name="T36" fmla="*/ 146 w 34"/>
                  <a:gd name="T37" fmla="*/ 74 h 31"/>
                  <a:gd name="T38" fmla="*/ 141 w 34"/>
                  <a:gd name="T39" fmla="*/ 81 h 31"/>
                  <a:gd name="T40" fmla="*/ 132 w 34"/>
                  <a:gd name="T41" fmla="*/ 87 h 31"/>
                  <a:gd name="T42" fmla="*/ 126 w 34"/>
                  <a:gd name="T43" fmla="*/ 88 h 31"/>
                  <a:gd name="T44" fmla="*/ 115 w 34"/>
                  <a:gd name="T45" fmla="*/ 94 h 31"/>
                  <a:gd name="T46" fmla="*/ 109 w 34"/>
                  <a:gd name="T47" fmla="*/ 94 h 31"/>
                  <a:gd name="T48" fmla="*/ 97 w 34"/>
                  <a:gd name="T49" fmla="*/ 94 h 31"/>
                  <a:gd name="T50" fmla="*/ 84 w 34"/>
                  <a:gd name="T51" fmla="*/ 99 h 31"/>
                  <a:gd name="T52" fmla="*/ 75 w 34"/>
                  <a:gd name="T53" fmla="*/ 99 h 31"/>
                  <a:gd name="T54" fmla="*/ 65 w 34"/>
                  <a:gd name="T55" fmla="*/ 107 h 31"/>
                  <a:gd name="T56" fmla="*/ 47 w 34"/>
                  <a:gd name="T57" fmla="*/ 107 h 31"/>
                  <a:gd name="T58" fmla="*/ 45 w 34"/>
                  <a:gd name="T59" fmla="*/ 107 h 31"/>
                  <a:gd name="T60" fmla="*/ 28 w 34"/>
                  <a:gd name="T61" fmla="*/ 99 h 31"/>
                  <a:gd name="T62" fmla="*/ 13 w 34"/>
                  <a:gd name="T63" fmla="*/ 94 h 31"/>
                  <a:gd name="T64" fmla="*/ 10 w 34"/>
                  <a:gd name="T65" fmla="*/ 87 h 31"/>
                  <a:gd name="T66" fmla="*/ 0 w 34"/>
                  <a:gd name="T67" fmla="*/ 74 h 31"/>
                  <a:gd name="T68" fmla="*/ 0 w 34"/>
                  <a:gd name="T69" fmla="*/ 63 h 31"/>
                  <a:gd name="T70" fmla="*/ 0 w 34"/>
                  <a:gd name="T71" fmla="*/ 49 h 31"/>
                  <a:gd name="T72" fmla="*/ 0 w 34"/>
                  <a:gd name="T73" fmla="*/ 40 h 31"/>
                  <a:gd name="T74" fmla="*/ 10 w 34"/>
                  <a:gd name="T75" fmla="*/ 33 h 31"/>
                  <a:gd name="T76" fmla="*/ 17 w 34"/>
                  <a:gd name="T77" fmla="*/ 25 h 31"/>
                  <a:gd name="T78" fmla="*/ 28 w 34"/>
                  <a:gd name="T79" fmla="*/ 13 h 31"/>
                  <a:gd name="T80" fmla="*/ 45 w 34"/>
                  <a:gd name="T81" fmla="*/ 13 h 31"/>
                  <a:gd name="T82" fmla="*/ 45 w 34"/>
                  <a:gd name="T83" fmla="*/ 11 h 31"/>
                  <a:gd name="T84" fmla="*/ 47 w 34"/>
                  <a:gd name="T85" fmla="*/ 11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178"/>
              <p:cNvSpPr>
                <a:spLocks/>
              </p:cNvSpPr>
              <p:nvPr/>
            </p:nvSpPr>
            <p:spPr bwMode="auto">
              <a:xfrm>
                <a:off x="3354" y="1089"/>
                <a:ext cx="44" cy="35"/>
              </a:xfrm>
              <a:custGeom>
                <a:avLst/>
                <a:gdLst>
                  <a:gd name="T0" fmla="*/ 79 w 34"/>
                  <a:gd name="T1" fmla="*/ 0 h 29"/>
                  <a:gd name="T2" fmla="*/ 96 w 34"/>
                  <a:gd name="T3" fmla="*/ 0 h 29"/>
                  <a:gd name="T4" fmla="*/ 109 w 34"/>
                  <a:gd name="T5" fmla="*/ 0 h 29"/>
                  <a:gd name="T6" fmla="*/ 113 w 34"/>
                  <a:gd name="T7" fmla="*/ 0 h 29"/>
                  <a:gd name="T8" fmla="*/ 126 w 34"/>
                  <a:gd name="T9" fmla="*/ 0 h 29"/>
                  <a:gd name="T10" fmla="*/ 132 w 34"/>
                  <a:gd name="T11" fmla="*/ 0 h 29"/>
                  <a:gd name="T12" fmla="*/ 141 w 34"/>
                  <a:gd name="T13" fmla="*/ 1 h 29"/>
                  <a:gd name="T14" fmla="*/ 146 w 34"/>
                  <a:gd name="T15" fmla="*/ 10 h 29"/>
                  <a:gd name="T16" fmla="*/ 155 w 34"/>
                  <a:gd name="T17" fmla="*/ 12 h 29"/>
                  <a:gd name="T18" fmla="*/ 155 w 34"/>
                  <a:gd name="T19" fmla="*/ 14 h 29"/>
                  <a:gd name="T20" fmla="*/ 155 w 34"/>
                  <a:gd name="T21" fmla="*/ 25 h 29"/>
                  <a:gd name="T22" fmla="*/ 160 w 34"/>
                  <a:gd name="T23" fmla="*/ 34 h 29"/>
                  <a:gd name="T24" fmla="*/ 160 w 34"/>
                  <a:gd name="T25" fmla="*/ 36 h 29"/>
                  <a:gd name="T26" fmla="*/ 160 w 34"/>
                  <a:gd name="T27" fmla="*/ 43 h 29"/>
                  <a:gd name="T28" fmla="*/ 160 w 34"/>
                  <a:gd name="T29" fmla="*/ 43 h 29"/>
                  <a:gd name="T30" fmla="*/ 155 w 34"/>
                  <a:gd name="T31" fmla="*/ 48 h 29"/>
                  <a:gd name="T32" fmla="*/ 155 w 34"/>
                  <a:gd name="T33" fmla="*/ 58 h 29"/>
                  <a:gd name="T34" fmla="*/ 155 w 34"/>
                  <a:gd name="T35" fmla="*/ 63 h 29"/>
                  <a:gd name="T36" fmla="*/ 146 w 34"/>
                  <a:gd name="T37" fmla="*/ 70 h 29"/>
                  <a:gd name="T38" fmla="*/ 141 w 34"/>
                  <a:gd name="T39" fmla="*/ 75 h 29"/>
                  <a:gd name="T40" fmla="*/ 132 w 34"/>
                  <a:gd name="T41" fmla="*/ 76 h 29"/>
                  <a:gd name="T42" fmla="*/ 126 w 34"/>
                  <a:gd name="T43" fmla="*/ 78 h 29"/>
                  <a:gd name="T44" fmla="*/ 115 w 34"/>
                  <a:gd name="T45" fmla="*/ 78 h 29"/>
                  <a:gd name="T46" fmla="*/ 109 w 34"/>
                  <a:gd name="T47" fmla="*/ 86 h 29"/>
                  <a:gd name="T48" fmla="*/ 97 w 34"/>
                  <a:gd name="T49" fmla="*/ 86 h 29"/>
                  <a:gd name="T50" fmla="*/ 84 w 34"/>
                  <a:gd name="T51" fmla="*/ 91 h 29"/>
                  <a:gd name="T52" fmla="*/ 75 w 34"/>
                  <a:gd name="T53" fmla="*/ 91 h 29"/>
                  <a:gd name="T54" fmla="*/ 65 w 34"/>
                  <a:gd name="T55" fmla="*/ 91 h 29"/>
                  <a:gd name="T56" fmla="*/ 47 w 34"/>
                  <a:gd name="T57" fmla="*/ 91 h 29"/>
                  <a:gd name="T58" fmla="*/ 45 w 34"/>
                  <a:gd name="T59" fmla="*/ 91 h 29"/>
                  <a:gd name="T60" fmla="*/ 28 w 34"/>
                  <a:gd name="T61" fmla="*/ 91 h 29"/>
                  <a:gd name="T62" fmla="*/ 13 w 34"/>
                  <a:gd name="T63" fmla="*/ 78 h 29"/>
                  <a:gd name="T64" fmla="*/ 10 w 34"/>
                  <a:gd name="T65" fmla="*/ 76 h 29"/>
                  <a:gd name="T66" fmla="*/ 0 w 34"/>
                  <a:gd name="T67" fmla="*/ 70 h 29"/>
                  <a:gd name="T68" fmla="*/ 0 w 34"/>
                  <a:gd name="T69" fmla="*/ 58 h 29"/>
                  <a:gd name="T70" fmla="*/ 0 w 34"/>
                  <a:gd name="T71" fmla="*/ 48 h 29"/>
                  <a:gd name="T72" fmla="*/ 0 w 34"/>
                  <a:gd name="T73" fmla="*/ 34 h 29"/>
                  <a:gd name="T74" fmla="*/ 10 w 34"/>
                  <a:gd name="T75" fmla="*/ 25 h 29"/>
                  <a:gd name="T76" fmla="*/ 17 w 34"/>
                  <a:gd name="T77" fmla="*/ 21 h 29"/>
                  <a:gd name="T78" fmla="*/ 28 w 34"/>
                  <a:gd name="T79" fmla="*/ 12 h 29"/>
                  <a:gd name="T80" fmla="*/ 45 w 34"/>
                  <a:gd name="T81" fmla="*/ 10 h 29"/>
                  <a:gd name="T82" fmla="*/ 45 w 34"/>
                  <a:gd name="T83" fmla="*/ 10 h 29"/>
                  <a:gd name="T84" fmla="*/ 47 w 34"/>
                  <a:gd name="T85" fmla="*/ 10 h 29"/>
                  <a:gd name="T86" fmla="*/ 50 w 34"/>
                  <a:gd name="T87" fmla="*/ 1 h 29"/>
                  <a:gd name="T88" fmla="*/ 79 w 34"/>
                  <a:gd name="T89" fmla="*/ 0 h 2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29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2"/>
                    </a:lnTo>
                    <a:lnTo>
                      <a:pt x="30" y="24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29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9" y="29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2" y="8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Freeform 179"/>
              <p:cNvSpPr>
                <a:spLocks/>
              </p:cNvSpPr>
              <p:nvPr/>
            </p:nvSpPr>
            <p:spPr bwMode="auto">
              <a:xfrm>
                <a:off x="3354" y="1208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1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2 h 31"/>
                  <a:gd name="T14" fmla="*/ 146 w 34"/>
                  <a:gd name="T15" fmla="*/ 21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77 h 31"/>
                  <a:gd name="T26" fmla="*/ 160 w 34"/>
                  <a:gd name="T27" fmla="*/ 77 h 31"/>
                  <a:gd name="T28" fmla="*/ 160 w 34"/>
                  <a:gd name="T29" fmla="*/ 79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8 h 31"/>
                  <a:gd name="T42" fmla="*/ 126 w 34"/>
                  <a:gd name="T43" fmla="*/ 138 h 31"/>
                  <a:gd name="T44" fmla="*/ 115 w 34"/>
                  <a:gd name="T45" fmla="*/ 151 h 31"/>
                  <a:gd name="T46" fmla="*/ 109 w 34"/>
                  <a:gd name="T47" fmla="*/ 152 h 31"/>
                  <a:gd name="T48" fmla="*/ 97 w 34"/>
                  <a:gd name="T49" fmla="*/ 152 h 31"/>
                  <a:gd name="T50" fmla="*/ 84 w 34"/>
                  <a:gd name="T51" fmla="*/ 152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4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15 h 31"/>
                  <a:gd name="T68" fmla="*/ 0 w 34"/>
                  <a:gd name="T69" fmla="*/ 102 h 31"/>
                  <a:gd name="T70" fmla="*/ 0 w 34"/>
                  <a:gd name="T71" fmla="*/ 87 h 31"/>
                  <a:gd name="T72" fmla="*/ 0 w 34"/>
                  <a:gd name="T73" fmla="*/ 65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28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2 h 31"/>
                  <a:gd name="T86" fmla="*/ 50 w 34"/>
                  <a:gd name="T87" fmla="*/ 12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1" y="2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3" y="11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180"/>
              <p:cNvSpPr>
                <a:spLocks/>
              </p:cNvSpPr>
              <p:nvPr/>
            </p:nvSpPr>
            <p:spPr bwMode="auto">
              <a:xfrm>
                <a:off x="3354" y="1168"/>
                <a:ext cx="44" cy="40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3 h 31"/>
                  <a:gd name="T14" fmla="*/ 146 w 34"/>
                  <a:gd name="T15" fmla="*/ 17 h 31"/>
                  <a:gd name="T16" fmla="*/ 155 w 34"/>
                  <a:gd name="T17" fmla="*/ 22 h 31"/>
                  <a:gd name="T18" fmla="*/ 155 w 34"/>
                  <a:gd name="T19" fmla="*/ 32 h 31"/>
                  <a:gd name="T20" fmla="*/ 155 w 34"/>
                  <a:gd name="T21" fmla="*/ 36 h 31"/>
                  <a:gd name="T22" fmla="*/ 160 w 34"/>
                  <a:gd name="T23" fmla="*/ 50 h 31"/>
                  <a:gd name="T24" fmla="*/ 160 w 34"/>
                  <a:gd name="T25" fmla="*/ 53 h 31"/>
                  <a:gd name="T26" fmla="*/ 160 w 34"/>
                  <a:gd name="T27" fmla="*/ 65 h 31"/>
                  <a:gd name="T28" fmla="*/ 160 w 34"/>
                  <a:gd name="T29" fmla="*/ 68 h 31"/>
                  <a:gd name="T30" fmla="*/ 155 w 34"/>
                  <a:gd name="T31" fmla="*/ 76 h 31"/>
                  <a:gd name="T32" fmla="*/ 155 w 34"/>
                  <a:gd name="T33" fmla="*/ 88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14 h 31"/>
                  <a:gd name="T40" fmla="*/ 132 w 34"/>
                  <a:gd name="T41" fmla="*/ 114 h 31"/>
                  <a:gd name="T42" fmla="*/ 126 w 34"/>
                  <a:gd name="T43" fmla="*/ 123 h 31"/>
                  <a:gd name="T44" fmla="*/ 115 w 34"/>
                  <a:gd name="T45" fmla="*/ 126 h 31"/>
                  <a:gd name="T46" fmla="*/ 109 w 34"/>
                  <a:gd name="T47" fmla="*/ 126 h 31"/>
                  <a:gd name="T48" fmla="*/ 97 w 34"/>
                  <a:gd name="T49" fmla="*/ 133 h 31"/>
                  <a:gd name="T50" fmla="*/ 84 w 34"/>
                  <a:gd name="T51" fmla="*/ 133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3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98 h 31"/>
                  <a:gd name="T68" fmla="*/ 0 w 34"/>
                  <a:gd name="T69" fmla="*/ 88 h 31"/>
                  <a:gd name="T70" fmla="*/ 0 w 34"/>
                  <a:gd name="T71" fmla="*/ 76 h 31"/>
                  <a:gd name="T72" fmla="*/ 0 w 34"/>
                  <a:gd name="T73" fmla="*/ 53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2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181"/>
              <p:cNvSpPr>
                <a:spLocks/>
              </p:cNvSpPr>
              <p:nvPr/>
            </p:nvSpPr>
            <p:spPr bwMode="auto">
              <a:xfrm>
                <a:off x="3354" y="1289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1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98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182"/>
              <p:cNvSpPr>
                <a:spLocks/>
              </p:cNvSpPr>
              <p:nvPr/>
            </p:nvSpPr>
            <p:spPr bwMode="auto">
              <a:xfrm>
                <a:off x="3354" y="1249"/>
                <a:ext cx="44" cy="40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3 h 31"/>
                  <a:gd name="T16" fmla="*/ 155 w 34"/>
                  <a:gd name="T17" fmla="*/ 17 h 31"/>
                  <a:gd name="T18" fmla="*/ 155 w 34"/>
                  <a:gd name="T19" fmla="*/ 32 h 31"/>
                  <a:gd name="T20" fmla="*/ 155 w 34"/>
                  <a:gd name="T21" fmla="*/ 41 h 31"/>
                  <a:gd name="T22" fmla="*/ 160 w 34"/>
                  <a:gd name="T23" fmla="*/ 50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84 h 31"/>
                  <a:gd name="T34" fmla="*/ 155 w 34"/>
                  <a:gd name="T35" fmla="*/ 97 h 31"/>
                  <a:gd name="T36" fmla="*/ 146 w 34"/>
                  <a:gd name="T37" fmla="*/ 108 h 31"/>
                  <a:gd name="T38" fmla="*/ 141 w 34"/>
                  <a:gd name="T39" fmla="*/ 111 h 31"/>
                  <a:gd name="T40" fmla="*/ 132 w 34"/>
                  <a:gd name="T41" fmla="*/ 114 h 31"/>
                  <a:gd name="T42" fmla="*/ 126 w 34"/>
                  <a:gd name="T43" fmla="*/ 125 h 31"/>
                  <a:gd name="T44" fmla="*/ 115 w 34"/>
                  <a:gd name="T45" fmla="*/ 125 h 31"/>
                  <a:gd name="T46" fmla="*/ 109 w 34"/>
                  <a:gd name="T47" fmla="*/ 126 h 31"/>
                  <a:gd name="T48" fmla="*/ 97 w 34"/>
                  <a:gd name="T49" fmla="*/ 126 h 31"/>
                  <a:gd name="T50" fmla="*/ 84 w 34"/>
                  <a:gd name="T51" fmla="*/ 139 h 31"/>
                  <a:gd name="T52" fmla="*/ 75 w 34"/>
                  <a:gd name="T53" fmla="*/ 139 h 31"/>
                  <a:gd name="T54" fmla="*/ 65 w 34"/>
                  <a:gd name="T55" fmla="*/ 139 h 31"/>
                  <a:gd name="T56" fmla="*/ 47 w 34"/>
                  <a:gd name="T57" fmla="*/ 143 h 31"/>
                  <a:gd name="T58" fmla="*/ 45 w 34"/>
                  <a:gd name="T59" fmla="*/ 139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5 h 31"/>
                  <a:gd name="T72" fmla="*/ 0 w 34"/>
                  <a:gd name="T73" fmla="*/ 59 h 31"/>
                  <a:gd name="T74" fmla="*/ 10 w 34"/>
                  <a:gd name="T75" fmla="*/ 41 h 31"/>
                  <a:gd name="T76" fmla="*/ 17 w 34"/>
                  <a:gd name="T77" fmla="*/ 32 h 31"/>
                  <a:gd name="T78" fmla="*/ 28 w 34"/>
                  <a:gd name="T79" fmla="*/ 17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183"/>
              <p:cNvSpPr>
                <a:spLocks/>
              </p:cNvSpPr>
              <p:nvPr/>
            </p:nvSpPr>
            <p:spPr bwMode="auto">
              <a:xfrm>
                <a:off x="3354" y="1371"/>
                <a:ext cx="44" cy="38"/>
              </a:xfrm>
              <a:custGeom>
                <a:avLst/>
                <a:gdLst>
                  <a:gd name="T0" fmla="*/ 79 w 34"/>
                  <a:gd name="T1" fmla="*/ 0 h 30"/>
                  <a:gd name="T2" fmla="*/ 96 w 34"/>
                  <a:gd name="T3" fmla="*/ 0 h 30"/>
                  <a:gd name="T4" fmla="*/ 109 w 34"/>
                  <a:gd name="T5" fmla="*/ 0 h 30"/>
                  <a:gd name="T6" fmla="*/ 113 w 34"/>
                  <a:gd name="T7" fmla="*/ 0 h 30"/>
                  <a:gd name="T8" fmla="*/ 126 w 34"/>
                  <a:gd name="T9" fmla="*/ 0 h 30"/>
                  <a:gd name="T10" fmla="*/ 132 w 34"/>
                  <a:gd name="T11" fmla="*/ 0 h 30"/>
                  <a:gd name="T12" fmla="*/ 141 w 34"/>
                  <a:gd name="T13" fmla="*/ 10 h 30"/>
                  <a:gd name="T14" fmla="*/ 146 w 34"/>
                  <a:gd name="T15" fmla="*/ 13 h 30"/>
                  <a:gd name="T16" fmla="*/ 155 w 34"/>
                  <a:gd name="T17" fmla="*/ 20 h 30"/>
                  <a:gd name="T18" fmla="*/ 155 w 34"/>
                  <a:gd name="T19" fmla="*/ 25 h 30"/>
                  <a:gd name="T20" fmla="*/ 155 w 34"/>
                  <a:gd name="T21" fmla="*/ 37 h 30"/>
                  <a:gd name="T22" fmla="*/ 160 w 34"/>
                  <a:gd name="T23" fmla="*/ 48 h 30"/>
                  <a:gd name="T24" fmla="*/ 160 w 34"/>
                  <a:gd name="T25" fmla="*/ 52 h 30"/>
                  <a:gd name="T26" fmla="*/ 160 w 34"/>
                  <a:gd name="T27" fmla="*/ 61 h 30"/>
                  <a:gd name="T28" fmla="*/ 160 w 34"/>
                  <a:gd name="T29" fmla="*/ 66 h 30"/>
                  <a:gd name="T30" fmla="*/ 155 w 34"/>
                  <a:gd name="T31" fmla="*/ 66 h 30"/>
                  <a:gd name="T32" fmla="*/ 155 w 34"/>
                  <a:gd name="T33" fmla="*/ 77 h 30"/>
                  <a:gd name="T34" fmla="*/ 155 w 34"/>
                  <a:gd name="T35" fmla="*/ 90 h 30"/>
                  <a:gd name="T36" fmla="*/ 146 w 34"/>
                  <a:gd name="T37" fmla="*/ 96 h 30"/>
                  <a:gd name="T38" fmla="*/ 141 w 34"/>
                  <a:gd name="T39" fmla="*/ 98 h 30"/>
                  <a:gd name="T40" fmla="*/ 132 w 34"/>
                  <a:gd name="T41" fmla="*/ 108 h 30"/>
                  <a:gd name="T42" fmla="*/ 126 w 34"/>
                  <a:gd name="T43" fmla="*/ 109 h 30"/>
                  <a:gd name="T44" fmla="*/ 115 w 34"/>
                  <a:gd name="T45" fmla="*/ 109 h 30"/>
                  <a:gd name="T46" fmla="*/ 109 w 34"/>
                  <a:gd name="T47" fmla="*/ 122 h 30"/>
                  <a:gd name="T48" fmla="*/ 97 w 34"/>
                  <a:gd name="T49" fmla="*/ 122 h 30"/>
                  <a:gd name="T50" fmla="*/ 84 w 34"/>
                  <a:gd name="T51" fmla="*/ 124 h 30"/>
                  <a:gd name="T52" fmla="*/ 75 w 34"/>
                  <a:gd name="T53" fmla="*/ 124 h 30"/>
                  <a:gd name="T54" fmla="*/ 65 w 34"/>
                  <a:gd name="T55" fmla="*/ 124 h 30"/>
                  <a:gd name="T56" fmla="*/ 47 w 34"/>
                  <a:gd name="T57" fmla="*/ 124 h 30"/>
                  <a:gd name="T58" fmla="*/ 45 w 34"/>
                  <a:gd name="T59" fmla="*/ 124 h 30"/>
                  <a:gd name="T60" fmla="*/ 28 w 34"/>
                  <a:gd name="T61" fmla="*/ 124 h 30"/>
                  <a:gd name="T62" fmla="*/ 13 w 34"/>
                  <a:gd name="T63" fmla="*/ 109 h 30"/>
                  <a:gd name="T64" fmla="*/ 10 w 34"/>
                  <a:gd name="T65" fmla="*/ 108 h 30"/>
                  <a:gd name="T66" fmla="*/ 0 w 34"/>
                  <a:gd name="T67" fmla="*/ 96 h 30"/>
                  <a:gd name="T68" fmla="*/ 0 w 34"/>
                  <a:gd name="T69" fmla="*/ 77 h 30"/>
                  <a:gd name="T70" fmla="*/ 0 w 34"/>
                  <a:gd name="T71" fmla="*/ 66 h 30"/>
                  <a:gd name="T72" fmla="*/ 0 w 34"/>
                  <a:gd name="T73" fmla="*/ 48 h 30"/>
                  <a:gd name="T74" fmla="*/ 10 w 34"/>
                  <a:gd name="T75" fmla="*/ 37 h 30"/>
                  <a:gd name="T76" fmla="*/ 17 w 34"/>
                  <a:gd name="T77" fmla="*/ 32 h 30"/>
                  <a:gd name="T78" fmla="*/ 28 w 34"/>
                  <a:gd name="T79" fmla="*/ 20 h 30"/>
                  <a:gd name="T80" fmla="*/ 45 w 34"/>
                  <a:gd name="T81" fmla="*/ 13 h 30"/>
                  <a:gd name="T82" fmla="*/ 45 w 34"/>
                  <a:gd name="T83" fmla="*/ 13 h 30"/>
                  <a:gd name="T84" fmla="*/ 47 w 34"/>
                  <a:gd name="T85" fmla="*/ 13 h 30"/>
                  <a:gd name="T86" fmla="*/ 50 w 34"/>
                  <a:gd name="T87" fmla="*/ 10 h 30"/>
                  <a:gd name="T88" fmla="*/ 79 w 34"/>
                  <a:gd name="T89" fmla="*/ 0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0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0"/>
                    </a:lnTo>
                    <a:lnTo>
                      <a:pt x="10" y="30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184"/>
              <p:cNvSpPr>
                <a:spLocks/>
              </p:cNvSpPr>
              <p:nvPr/>
            </p:nvSpPr>
            <p:spPr bwMode="auto">
              <a:xfrm>
                <a:off x="3354" y="1330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21 h 31"/>
                  <a:gd name="T16" fmla="*/ 155 w 34"/>
                  <a:gd name="T17" fmla="*/ 34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4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63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185"/>
              <p:cNvSpPr>
                <a:spLocks/>
              </p:cNvSpPr>
              <p:nvPr/>
            </p:nvSpPr>
            <p:spPr bwMode="auto">
              <a:xfrm>
                <a:off x="3354" y="1411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2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45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9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5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2 h 31"/>
                  <a:gd name="T46" fmla="*/ 109 w 34"/>
                  <a:gd name="T47" fmla="*/ 152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2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45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186"/>
              <p:cNvSpPr>
                <a:spLocks/>
              </p:cNvSpPr>
              <p:nvPr/>
            </p:nvSpPr>
            <p:spPr bwMode="auto">
              <a:xfrm>
                <a:off x="3398" y="1020"/>
                <a:ext cx="35" cy="43"/>
              </a:xfrm>
              <a:custGeom>
                <a:avLst/>
                <a:gdLst>
                  <a:gd name="T0" fmla="*/ 0 w 27"/>
                  <a:gd name="T1" fmla="*/ 125 h 32"/>
                  <a:gd name="T2" fmla="*/ 1 w 27"/>
                  <a:gd name="T3" fmla="*/ 105 h 32"/>
                  <a:gd name="T4" fmla="*/ 13 w 27"/>
                  <a:gd name="T5" fmla="*/ 87 h 32"/>
                  <a:gd name="T6" fmla="*/ 17 w 27"/>
                  <a:gd name="T7" fmla="*/ 73 h 32"/>
                  <a:gd name="T8" fmla="*/ 17 w 27"/>
                  <a:gd name="T9" fmla="*/ 65 h 32"/>
                  <a:gd name="T10" fmla="*/ 29 w 27"/>
                  <a:gd name="T11" fmla="*/ 48 h 32"/>
                  <a:gd name="T12" fmla="*/ 35 w 27"/>
                  <a:gd name="T13" fmla="*/ 48 h 32"/>
                  <a:gd name="T14" fmla="*/ 38 w 27"/>
                  <a:gd name="T15" fmla="*/ 40 h 32"/>
                  <a:gd name="T16" fmla="*/ 49 w 27"/>
                  <a:gd name="T17" fmla="*/ 30 h 32"/>
                  <a:gd name="T18" fmla="*/ 51 w 27"/>
                  <a:gd name="T19" fmla="*/ 22 h 32"/>
                  <a:gd name="T20" fmla="*/ 64 w 27"/>
                  <a:gd name="T21" fmla="*/ 12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2 h 32"/>
                  <a:gd name="T34" fmla="*/ 115 w 27"/>
                  <a:gd name="T35" fmla="*/ 30 h 32"/>
                  <a:gd name="T36" fmla="*/ 126 w 27"/>
                  <a:gd name="T37" fmla="*/ 48 h 32"/>
                  <a:gd name="T38" fmla="*/ 126 w 27"/>
                  <a:gd name="T39" fmla="*/ 65 h 32"/>
                  <a:gd name="T40" fmla="*/ 115 w 27"/>
                  <a:gd name="T41" fmla="*/ 85 h 32"/>
                  <a:gd name="T42" fmla="*/ 113 w 27"/>
                  <a:gd name="T43" fmla="*/ 98 h 32"/>
                  <a:gd name="T44" fmla="*/ 113 w 27"/>
                  <a:gd name="T45" fmla="*/ 114 h 32"/>
                  <a:gd name="T46" fmla="*/ 108 w 27"/>
                  <a:gd name="T47" fmla="*/ 132 h 32"/>
                  <a:gd name="T48" fmla="*/ 96 w 27"/>
                  <a:gd name="T49" fmla="*/ 141 h 32"/>
                  <a:gd name="T50" fmla="*/ 86 w 27"/>
                  <a:gd name="T51" fmla="*/ 153 h 32"/>
                  <a:gd name="T52" fmla="*/ 83 w 27"/>
                  <a:gd name="T53" fmla="*/ 168 h 32"/>
                  <a:gd name="T54" fmla="*/ 66 w 27"/>
                  <a:gd name="T55" fmla="*/ 183 h 32"/>
                  <a:gd name="T56" fmla="*/ 64 w 27"/>
                  <a:gd name="T57" fmla="*/ 183 h 32"/>
                  <a:gd name="T58" fmla="*/ 49 w 27"/>
                  <a:gd name="T59" fmla="*/ 189 h 32"/>
                  <a:gd name="T60" fmla="*/ 38 w 27"/>
                  <a:gd name="T61" fmla="*/ 189 h 32"/>
                  <a:gd name="T62" fmla="*/ 35 w 27"/>
                  <a:gd name="T63" fmla="*/ 189 h 32"/>
                  <a:gd name="T64" fmla="*/ 29 w 27"/>
                  <a:gd name="T65" fmla="*/ 189 h 32"/>
                  <a:gd name="T66" fmla="*/ 17 w 27"/>
                  <a:gd name="T67" fmla="*/ 183 h 32"/>
                  <a:gd name="T68" fmla="*/ 13 w 27"/>
                  <a:gd name="T69" fmla="*/ 169 h 32"/>
                  <a:gd name="T70" fmla="*/ 1 w 27"/>
                  <a:gd name="T71" fmla="*/ 168 h 32"/>
                  <a:gd name="T72" fmla="*/ 1 w 27"/>
                  <a:gd name="T73" fmla="*/ 153 h 32"/>
                  <a:gd name="T74" fmla="*/ 1 w 27"/>
                  <a:gd name="T75" fmla="*/ 151 h 32"/>
                  <a:gd name="T76" fmla="*/ 1 w 27"/>
                  <a:gd name="T77" fmla="*/ 151 h 32"/>
                  <a:gd name="T78" fmla="*/ 0 w 27"/>
                  <a:gd name="T79" fmla="*/ 141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187"/>
              <p:cNvSpPr>
                <a:spLocks/>
              </p:cNvSpPr>
              <p:nvPr/>
            </p:nvSpPr>
            <p:spPr bwMode="auto">
              <a:xfrm>
                <a:off x="3398" y="1063"/>
                <a:ext cx="35" cy="41"/>
              </a:xfrm>
              <a:custGeom>
                <a:avLst/>
                <a:gdLst>
                  <a:gd name="T0" fmla="*/ 0 w 27"/>
                  <a:gd name="T1" fmla="*/ 95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9 h 32"/>
                  <a:gd name="T8" fmla="*/ 17 w 27"/>
                  <a:gd name="T9" fmla="*/ 46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8 h 32"/>
                  <a:gd name="T16" fmla="*/ 49 w 27"/>
                  <a:gd name="T17" fmla="*/ 17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8 h 32"/>
                  <a:gd name="T36" fmla="*/ 126 w 27"/>
                  <a:gd name="T37" fmla="*/ 31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6 h 32"/>
                  <a:gd name="T44" fmla="*/ 113 w 27"/>
                  <a:gd name="T45" fmla="*/ 88 h 32"/>
                  <a:gd name="T46" fmla="*/ 108 w 27"/>
                  <a:gd name="T47" fmla="*/ 99 h 32"/>
                  <a:gd name="T48" fmla="*/ 96 w 27"/>
                  <a:gd name="T49" fmla="*/ 106 h 32"/>
                  <a:gd name="T50" fmla="*/ 86 w 27"/>
                  <a:gd name="T51" fmla="*/ 122 h 32"/>
                  <a:gd name="T52" fmla="*/ 83 w 27"/>
                  <a:gd name="T53" fmla="*/ 124 h 32"/>
                  <a:gd name="T54" fmla="*/ 66 w 27"/>
                  <a:gd name="T55" fmla="*/ 133 h 32"/>
                  <a:gd name="T56" fmla="*/ 64 w 27"/>
                  <a:gd name="T57" fmla="*/ 136 h 32"/>
                  <a:gd name="T58" fmla="*/ 49 w 27"/>
                  <a:gd name="T59" fmla="*/ 136 h 32"/>
                  <a:gd name="T60" fmla="*/ 38 w 27"/>
                  <a:gd name="T61" fmla="*/ 142 h 32"/>
                  <a:gd name="T62" fmla="*/ 35 w 27"/>
                  <a:gd name="T63" fmla="*/ 136 h 32"/>
                  <a:gd name="T64" fmla="*/ 29 w 27"/>
                  <a:gd name="T65" fmla="*/ 136 h 32"/>
                  <a:gd name="T66" fmla="*/ 17 w 27"/>
                  <a:gd name="T67" fmla="*/ 136 h 32"/>
                  <a:gd name="T68" fmla="*/ 13 w 27"/>
                  <a:gd name="T69" fmla="*/ 133 h 32"/>
                  <a:gd name="T70" fmla="*/ 1 w 27"/>
                  <a:gd name="T71" fmla="*/ 124 h 32"/>
                  <a:gd name="T72" fmla="*/ 1 w 27"/>
                  <a:gd name="T73" fmla="*/ 122 h 32"/>
                  <a:gd name="T74" fmla="*/ 1 w 27"/>
                  <a:gd name="T75" fmla="*/ 111 h 32"/>
                  <a:gd name="T76" fmla="*/ 1 w 27"/>
                  <a:gd name="T77" fmla="*/ 106 h 32"/>
                  <a:gd name="T78" fmla="*/ 0 w 27"/>
                  <a:gd name="T79" fmla="*/ 99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7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188"/>
              <p:cNvSpPr>
                <a:spLocks/>
              </p:cNvSpPr>
              <p:nvPr/>
            </p:nvSpPr>
            <p:spPr bwMode="auto">
              <a:xfrm>
                <a:off x="3398" y="1104"/>
                <a:ext cx="35" cy="41"/>
              </a:xfrm>
              <a:custGeom>
                <a:avLst/>
                <a:gdLst>
                  <a:gd name="T0" fmla="*/ 0 w 27"/>
                  <a:gd name="T1" fmla="*/ 115 h 31"/>
                  <a:gd name="T2" fmla="*/ 1 w 27"/>
                  <a:gd name="T3" fmla="*/ 102 h 31"/>
                  <a:gd name="T4" fmla="*/ 13 w 27"/>
                  <a:gd name="T5" fmla="*/ 77 h 31"/>
                  <a:gd name="T6" fmla="*/ 17 w 27"/>
                  <a:gd name="T7" fmla="*/ 65 h 31"/>
                  <a:gd name="T8" fmla="*/ 17 w 27"/>
                  <a:gd name="T9" fmla="*/ 50 h 31"/>
                  <a:gd name="T10" fmla="*/ 29 w 27"/>
                  <a:gd name="T11" fmla="*/ 49 h 31"/>
                  <a:gd name="T12" fmla="*/ 35 w 27"/>
                  <a:gd name="T13" fmla="*/ 37 h 31"/>
                  <a:gd name="T14" fmla="*/ 38 w 27"/>
                  <a:gd name="T15" fmla="*/ 34 h 31"/>
                  <a:gd name="T16" fmla="*/ 49 w 27"/>
                  <a:gd name="T17" fmla="*/ 28 h 31"/>
                  <a:gd name="T18" fmla="*/ 51 w 27"/>
                  <a:gd name="T19" fmla="*/ 16 h 31"/>
                  <a:gd name="T20" fmla="*/ 64 w 27"/>
                  <a:gd name="T21" fmla="*/ 12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2 h 31"/>
                  <a:gd name="T32" fmla="*/ 113 w 27"/>
                  <a:gd name="T33" fmla="*/ 16 h 31"/>
                  <a:gd name="T34" fmla="*/ 115 w 27"/>
                  <a:gd name="T35" fmla="*/ 28 h 31"/>
                  <a:gd name="T36" fmla="*/ 126 w 27"/>
                  <a:gd name="T37" fmla="*/ 37 h 31"/>
                  <a:gd name="T38" fmla="*/ 126 w 27"/>
                  <a:gd name="T39" fmla="*/ 50 h 31"/>
                  <a:gd name="T40" fmla="*/ 115 w 27"/>
                  <a:gd name="T41" fmla="*/ 66 h 31"/>
                  <a:gd name="T42" fmla="*/ 113 w 27"/>
                  <a:gd name="T43" fmla="*/ 87 h 31"/>
                  <a:gd name="T44" fmla="*/ 113 w 27"/>
                  <a:gd name="T45" fmla="*/ 104 h 31"/>
                  <a:gd name="T46" fmla="*/ 108 w 27"/>
                  <a:gd name="T47" fmla="*/ 115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2 h 31"/>
                  <a:gd name="T54" fmla="*/ 66 w 27"/>
                  <a:gd name="T55" fmla="*/ 163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3 h 31"/>
                  <a:gd name="T68" fmla="*/ 13 w 27"/>
                  <a:gd name="T69" fmla="*/ 163 h 31"/>
                  <a:gd name="T70" fmla="*/ 1 w 27"/>
                  <a:gd name="T71" fmla="*/ 145 h 31"/>
                  <a:gd name="T72" fmla="*/ 1 w 27"/>
                  <a:gd name="T73" fmla="*/ 138 h 31"/>
                  <a:gd name="T74" fmla="*/ 1 w 27"/>
                  <a:gd name="T75" fmla="*/ 138 h 31"/>
                  <a:gd name="T76" fmla="*/ 1 w 27"/>
                  <a:gd name="T77" fmla="*/ 130 h 31"/>
                  <a:gd name="T78" fmla="*/ 0 w 27"/>
                  <a:gd name="T79" fmla="*/ 123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2"/>
                    </a:lnTo>
                    <a:lnTo>
                      <a:pt x="24" y="2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7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5" y="12"/>
                    </a:lnTo>
                    <a:lnTo>
                      <a:pt x="25" y="13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0"/>
                    </a:lnTo>
                    <a:lnTo>
                      <a:pt x="22" y="22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6"/>
                    </a:lnTo>
                    <a:lnTo>
                      <a:pt x="17" y="27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0"/>
                    </a:lnTo>
                    <a:lnTo>
                      <a:pt x="13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4" y="30"/>
                    </a:lnTo>
                    <a:lnTo>
                      <a:pt x="3" y="30"/>
                    </a:lnTo>
                    <a:lnTo>
                      <a:pt x="3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189"/>
              <p:cNvSpPr>
                <a:spLocks/>
              </p:cNvSpPr>
              <p:nvPr/>
            </p:nvSpPr>
            <p:spPr bwMode="auto">
              <a:xfrm>
                <a:off x="3398" y="1145"/>
                <a:ext cx="35" cy="42"/>
              </a:xfrm>
              <a:custGeom>
                <a:avLst/>
                <a:gdLst>
                  <a:gd name="T0" fmla="*/ 0 w 27"/>
                  <a:gd name="T1" fmla="*/ 95 h 33"/>
                  <a:gd name="T2" fmla="*/ 1 w 27"/>
                  <a:gd name="T3" fmla="*/ 81 h 33"/>
                  <a:gd name="T4" fmla="*/ 13 w 27"/>
                  <a:gd name="T5" fmla="*/ 66 h 33"/>
                  <a:gd name="T6" fmla="*/ 17 w 27"/>
                  <a:gd name="T7" fmla="*/ 59 h 33"/>
                  <a:gd name="T8" fmla="*/ 17 w 27"/>
                  <a:gd name="T9" fmla="*/ 46 h 33"/>
                  <a:gd name="T10" fmla="*/ 29 w 27"/>
                  <a:gd name="T11" fmla="*/ 37 h 33"/>
                  <a:gd name="T12" fmla="*/ 35 w 27"/>
                  <a:gd name="T13" fmla="*/ 29 h 33"/>
                  <a:gd name="T14" fmla="*/ 38 w 27"/>
                  <a:gd name="T15" fmla="*/ 29 h 33"/>
                  <a:gd name="T16" fmla="*/ 49 w 27"/>
                  <a:gd name="T17" fmla="*/ 22 h 33"/>
                  <a:gd name="T18" fmla="*/ 51 w 27"/>
                  <a:gd name="T19" fmla="*/ 13 h 33"/>
                  <a:gd name="T20" fmla="*/ 64 w 27"/>
                  <a:gd name="T21" fmla="*/ 13 h 33"/>
                  <a:gd name="T22" fmla="*/ 66 w 27"/>
                  <a:gd name="T23" fmla="*/ 10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0 h 33"/>
                  <a:gd name="T32" fmla="*/ 113 w 27"/>
                  <a:gd name="T33" fmla="*/ 13 h 33"/>
                  <a:gd name="T34" fmla="*/ 115 w 27"/>
                  <a:gd name="T35" fmla="*/ 28 h 33"/>
                  <a:gd name="T36" fmla="*/ 126 w 27"/>
                  <a:gd name="T37" fmla="*/ 37 h 33"/>
                  <a:gd name="T38" fmla="*/ 126 w 27"/>
                  <a:gd name="T39" fmla="*/ 50 h 33"/>
                  <a:gd name="T40" fmla="*/ 115 w 27"/>
                  <a:gd name="T41" fmla="*/ 60 h 33"/>
                  <a:gd name="T42" fmla="*/ 113 w 27"/>
                  <a:gd name="T43" fmla="*/ 75 h 33"/>
                  <a:gd name="T44" fmla="*/ 113 w 27"/>
                  <a:gd name="T45" fmla="*/ 84 h 33"/>
                  <a:gd name="T46" fmla="*/ 108 w 27"/>
                  <a:gd name="T47" fmla="*/ 97 h 33"/>
                  <a:gd name="T48" fmla="*/ 96 w 27"/>
                  <a:gd name="T49" fmla="*/ 103 h 33"/>
                  <a:gd name="T50" fmla="*/ 86 w 27"/>
                  <a:gd name="T51" fmla="*/ 113 h 33"/>
                  <a:gd name="T52" fmla="*/ 83 w 27"/>
                  <a:gd name="T53" fmla="*/ 123 h 33"/>
                  <a:gd name="T54" fmla="*/ 66 w 27"/>
                  <a:gd name="T55" fmla="*/ 126 h 33"/>
                  <a:gd name="T56" fmla="*/ 64 w 27"/>
                  <a:gd name="T57" fmla="*/ 131 h 33"/>
                  <a:gd name="T58" fmla="*/ 49 w 27"/>
                  <a:gd name="T59" fmla="*/ 137 h 33"/>
                  <a:gd name="T60" fmla="*/ 38 w 27"/>
                  <a:gd name="T61" fmla="*/ 137 h 33"/>
                  <a:gd name="T62" fmla="*/ 35 w 27"/>
                  <a:gd name="T63" fmla="*/ 137 h 33"/>
                  <a:gd name="T64" fmla="*/ 29 w 27"/>
                  <a:gd name="T65" fmla="*/ 131 h 33"/>
                  <a:gd name="T66" fmla="*/ 17 w 27"/>
                  <a:gd name="T67" fmla="*/ 131 h 33"/>
                  <a:gd name="T68" fmla="*/ 13 w 27"/>
                  <a:gd name="T69" fmla="*/ 126 h 33"/>
                  <a:gd name="T70" fmla="*/ 1 w 27"/>
                  <a:gd name="T71" fmla="*/ 123 h 33"/>
                  <a:gd name="T72" fmla="*/ 1 w 27"/>
                  <a:gd name="T73" fmla="*/ 113 h 33"/>
                  <a:gd name="T74" fmla="*/ 1 w 27"/>
                  <a:gd name="T75" fmla="*/ 108 h 33"/>
                  <a:gd name="T76" fmla="*/ 1 w 27"/>
                  <a:gd name="T77" fmla="*/ 103 h 33"/>
                  <a:gd name="T78" fmla="*/ 0 w 27"/>
                  <a:gd name="T79" fmla="*/ 10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2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9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190"/>
              <p:cNvSpPr>
                <a:spLocks/>
              </p:cNvSpPr>
              <p:nvPr/>
            </p:nvSpPr>
            <p:spPr bwMode="auto">
              <a:xfrm>
                <a:off x="3398" y="1187"/>
                <a:ext cx="35" cy="40"/>
              </a:xfrm>
              <a:custGeom>
                <a:avLst/>
                <a:gdLst>
                  <a:gd name="T0" fmla="*/ 0 w 27"/>
                  <a:gd name="T1" fmla="*/ 80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39 h 32"/>
                  <a:gd name="T10" fmla="*/ 29 w 27"/>
                  <a:gd name="T11" fmla="*/ 31 h 32"/>
                  <a:gd name="T12" fmla="*/ 35 w 27"/>
                  <a:gd name="T13" fmla="*/ 29 h 32"/>
                  <a:gd name="T14" fmla="*/ 38 w 27"/>
                  <a:gd name="T15" fmla="*/ 20 h 32"/>
                  <a:gd name="T16" fmla="*/ 49 w 27"/>
                  <a:gd name="T17" fmla="*/ 16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0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0 h 32"/>
                  <a:gd name="T36" fmla="*/ 126 w 27"/>
                  <a:gd name="T37" fmla="*/ 29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4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4 h 32"/>
                  <a:gd name="T50" fmla="*/ 86 w 27"/>
                  <a:gd name="T51" fmla="*/ 106 h 32"/>
                  <a:gd name="T52" fmla="*/ 83 w 27"/>
                  <a:gd name="T53" fmla="*/ 108 h 32"/>
                  <a:gd name="T54" fmla="*/ 66 w 27"/>
                  <a:gd name="T55" fmla="*/ 110 h 32"/>
                  <a:gd name="T56" fmla="*/ 64 w 27"/>
                  <a:gd name="T57" fmla="*/ 119 h 32"/>
                  <a:gd name="T58" fmla="*/ 49 w 27"/>
                  <a:gd name="T59" fmla="*/ 119 h 32"/>
                  <a:gd name="T60" fmla="*/ 38 w 27"/>
                  <a:gd name="T61" fmla="*/ 124 h 32"/>
                  <a:gd name="T62" fmla="*/ 35 w 27"/>
                  <a:gd name="T63" fmla="*/ 119 h 32"/>
                  <a:gd name="T64" fmla="*/ 29 w 27"/>
                  <a:gd name="T65" fmla="*/ 119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6 h 32"/>
                  <a:gd name="T74" fmla="*/ 1 w 27"/>
                  <a:gd name="T75" fmla="*/ 95 h 32"/>
                  <a:gd name="T76" fmla="*/ 1 w 27"/>
                  <a:gd name="T77" fmla="*/ 94 h 32"/>
                  <a:gd name="T78" fmla="*/ 0 w 27"/>
                  <a:gd name="T79" fmla="*/ 8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191"/>
              <p:cNvSpPr>
                <a:spLocks/>
              </p:cNvSpPr>
              <p:nvPr/>
            </p:nvSpPr>
            <p:spPr bwMode="auto">
              <a:xfrm>
                <a:off x="3398" y="1226"/>
                <a:ext cx="35" cy="42"/>
              </a:xfrm>
              <a:custGeom>
                <a:avLst/>
                <a:gdLst>
                  <a:gd name="T0" fmla="*/ 0 w 27"/>
                  <a:gd name="T1" fmla="*/ 114 h 32"/>
                  <a:gd name="T2" fmla="*/ 1 w 27"/>
                  <a:gd name="T3" fmla="*/ 97 h 32"/>
                  <a:gd name="T4" fmla="*/ 13 w 27"/>
                  <a:gd name="T5" fmla="*/ 77 h 32"/>
                  <a:gd name="T6" fmla="*/ 17 w 27"/>
                  <a:gd name="T7" fmla="*/ 64 h 32"/>
                  <a:gd name="T8" fmla="*/ 17 w 27"/>
                  <a:gd name="T9" fmla="*/ 55 h 32"/>
                  <a:gd name="T10" fmla="*/ 29 w 27"/>
                  <a:gd name="T11" fmla="*/ 50 h 32"/>
                  <a:gd name="T12" fmla="*/ 35 w 27"/>
                  <a:gd name="T13" fmla="*/ 42 h 32"/>
                  <a:gd name="T14" fmla="*/ 38 w 27"/>
                  <a:gd name="T15" fmla="*/ 37 h 32"/>
                  <a:gd name="T16" fmla="*/ 49 w 27"/>
                  <a:gd name="T17" fmla="*/ 28 h 32"/>
                  <a:gd name="T18" fmla="*/ 51 w 27"/>
                  <a:gd name="T19" fmla="*/ 21 h 32"/>
                  <a:gd name="T20" fmla="*/ 64 w 27"/>
                  <a:gd name="T21" fmla="*/ 16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21 h 32"/>
                  <a:gd name="T34" fmla="*/ 115 w 27"/>
                  <a:gd name="T35" fmla="*/ 28 h 32"/>
                  <a:gd name="T36" fmla="*/ 126 w 27"/>
                  <a:gd name="T37" fmla="*/ 42 h 32"/>
                  <a:gd name="T38" fmla="*/ 126 w 27"/>
                  <a:gd name="T39" fmla="*/ 55 h 32"/>
                  <a:gd name="T40" fmla="*/ 115 w 27"/>
                  <a:gd name="T41" fmla="*/ 72 h 32"/>
                  <a:gd name="T42" fmla="*/ 113 w 27"/>
                  <a:gd name="T43" fmla="*/ 95 h 32"/>
                  <a:gd name="T44" fmla="*/ 113 w 27"/>
                  <a:gd name="T45" fmla="*/ 97 h 32"/>
                  <a:gd name="T46" fmla="*/ 108 w 27"/>
                  <a:gd name="T47" fmla="*/ 114 h 32"/>
                  <a:gd name="T48" fmla="*/ 96 w 27"/>
                  <a:gd name="T49" fmla="*/ 127 h 32"/>
                  <a:gd name="T50" fmla="*/ 86 w 27"/>
                  <a:gd name="T51" fmla="*/ 137 h 32"/>
                  <a:gd name="T52" fmla="*/ 83 w 27"/>
                  <a:gd name="T53" fmla="*/ 150 h 32"/>
                  <a:gd name="T54" fmla="*/ 66 w 27"/>
                  <a:gd name="T55" fmla="*/ 160 h 32"/>
                  <a:gd name="T56" fmla="*/ 64 w 27"/>
                  <a:gd name="T57" fmla="*/ 164 h 32"/>
                  <a:gd name="T58" fmla="*/ 49 w 27"/>
                  <a:gd name="T59" fmla="*/ 164 h 32"/>
                  <a:gd name="T60" fmla="*/ 38 w 27"/>
                  <a:gd name="T61" fmla="*/ 164 h 32"/>
                  <a:gd name="T62" fmla="*/ 35 w 27"/>
                  <a:gd name="T63" fmla="*/ 164 h 32"/>
                  <a:gd name="T64" fmla="*/ 29 w 27"/>
                  <a:gd name="T65" fmla="*/ 164 h 32"/>
                  <a:gd name="T66" fmla="*/ 17 w 27"/>
                  <a:gd name="T67" fmla="*/ 160 h 32"/>
                  <a:gd name="T68" fmla="*/ 13 w 27"/>
                  <a:gd name="T69" fmla="*/ 150 h 32"/>
                  <a:gd name="T70" fmla="*/ 1 w 27"/>
                  <a:gd name="T71" fmla="*/ 144 h 32"/>
                  <a:gd name="T72" fmla="*/ 1 w 27"/>
                  <a:gd name="T73" fmla="*/ 137 h 32"/>
                  <a:gd name="T74" fmla="*/ 1 w 27"/>
                  <a:gd name="T75" fmla="*/ 137 h 32"/>
                  <a:gd name="T76" fmla="*/ 1 w 27"/>
                  <a:gd name="T77" fmla="*/ 127 h 32"/>
                  <a:gd name="T78" fmla="*/ 0 w 27"/>
                  <a:gd name="T79" fmla="*/ 125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10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3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20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192"/>
              <p:cNvSpPr>
                <a:spLocks/>
              </p:cNvSpPr>
              <p:nvPr/>
            </p:nvSpPr>
            <p:spPr bwMode="auto">
              <a:xfrm>
                <a:off x="3398" y="1268"/>
                <a:ext cx="35" cy="43"/>
              </a:xfrm>
              <a:custGeom>
                <a:avLst/>
                <a:gdLst>
                  <a:gd name="T0" fmla="*/ 0 w 27"/>
                  <a:gd name="T1" fmla="*/ 102 h 33"/>
                  <a:gd name="T2" fmla="*/ 1 w 27"/>
                  <a:gd name="T3" fmla="*/ 86 h 33"/>
                  <a:gd name="T4" fmla="*/ 13 w 27"/>
                  <a:gd name="T5" fmla="*/ 78 h 33"/>
                  <a:gd name="T6" fmla="*/ 17 w 27"/>
                  <a:gd name="T7" fmla="*/ 65 h 33"/>
                  <a:gd name="T8" fmla="*/ 17 w 27"/>
                  <a:gd name="T9" fmla="*/ 50 h 33"/>
                  <a:gd name="T10" fmla="*/ 29 w 27"/>
                  <a:gd name="T11" fmla="*/ 46 h 33"/>
                  <a:gd name="T12" fmla="*/ 35 w 27"/>
                  <a:gd name="T13" fmla="*/ 35 h 33"/>
                  <a:gd name="T14" fmla="*/ 38 w 27"/>
                  <a:gd name="T15" fmla="*/ 29 h 33"/>
                  <a:gd name="T16" fmla="*/ 49 w 27"/>
                  <a:gd name="T17" fmla="*/ 21 h 33"/>
                  <a:gd name="T18" fmla="*/ 51 w 27"/>
                  <a:gd name="T19" fmla="*/ 16 h 33"/>
                  <a:gd name="T20" fmla="*/ 64 w 27"/>
                  <a:gd name="T21" fmla="*/ 12 h 33"/>
                  <a:gd name="T22" fmla="*/ 66 w 27"/>
                  <a:gd name="T23" fmla="*/ 12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2 h 33"/>
                  <a:gd name="T32" fmla="*/ 113 w 27"/>
                  <a:gd name="T33" fmla="*/ 16 h 33"/>
                  <a:gd name="T34" fmla="*/ 115 w 27"/>
                  <a:gd name="T35" fmla="*/ 29 h 33"/>
                  <a:gd name="T36" fmla="*/ 126 w 27"/>
                  <a:gd name="T37" fmla="*/ 46 h 33"/>
                  <a:gd name="T38" fmla="*/ 126 w 27"/>
                  <a:gd name="T39" fmla="*/ 51 h 33"/>
                  <a:gd name="T40" fmla="*/ 115 w 27"/>
                  <a:gd name="T41" fmla="*/ 66 h 33"/>
                  <a:gd name="T42" fmla="*/ 113 w 27"/>
                  <a:gd name="T43" fmla="*/ 85 h 33"/>
                  <a:gd name="T44" fmla="*/ 113 w 27"/>
                  <a:gd name="T45" fmla="*/ 96 h 33"/>
                  <a:gd name="T46" fmla="*/ 108 w 27"/>
                  <a:gd name="T47" fmla="*/ 112 h 33"/>
                  <a:gd name="T48" fmla="*/ 96 w 27"/>
                  <a:gd name="T49" fmla="*/ 116 h 33"/>
                  <a:gd name="T50" fmla="*/ 86 w 27"/>
                  <a:gd name="T51" fmla="*/ 133 h 33"/>
                  <a:gd name="T52" fmla="*/ 83 w 27"/>
                  <a:gd name="T53" fmla="*/ 134 h 33"/>
                  <a:gd name="T54" fmla="*/ 66 w 27"/>
                  <a:gd name="T55" fmla="*/ 146 h 33"/>
                  <a:gd name="T56" fmla="*/ 64 w 27"/>
                  <a:gd name="T57" fmla="*/ 151 h 33"/>
                  <a:gd name="T58" fmla="*/ 49 w 27"/>
                  <a:gd name="T59" fmla="*/ 162 h 33"/>
                  <a:gd name="T60" fmla="*/ 38 w 27"/>
                  <a:gd name="T61" fmla="*/ 162 h 33"/>
                  <a:gd name="T62" fmla="*/ 35 w 27"/>
                  <a:gd name="T63" fmla="*/ 162 h 33"/>
                  <a:gd name="T64" fmla="*/ 29 w 27"/>
                  <a:gd name="T65" fmla="*/ 151 h 33"/>
                  <a:gd name="T66" fmla="*/ 17 w 27"/>
                  <a:gd name="T67" fmla="*/ 151 h 33"/>
                  <a:gd name="T68" fmla="*/ 13 w 27"/>
                  <a:gd name="T69" fmla="*/ 146 h 33"/>
                  <a:gd name="T70" fmla="*/ 1 w 27"/>
                  <a:gd name="T71" fmla="*/ 134 h 33"/>
                  <a:gd name="T72" fmla="*/ 1 w 27"/>
                  <a:gd name="T73" fmla="*/ 133 h 33"/>
                  <a:gd name="T74" fmla="*/ 1 w 27"/>
                  <a:gd name="T75" fmla="*/ 125 h 33"/>
                  <a:gd name="T76" fmla="*/ 1 w 27"/>
                  <a:gd name="T77" fmla="*/ 116 h 33"/>
                  <a:gd name="T78" fmla="*/ 0 w 27"/>
                  <a:gd name="T79" fmla="*/ 116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193"/>
              <p:cNvSpPr>
                <a:spLocks/>
              </p:cNvSpPr>
              <p:nvPr/>
            </p:nvSpPr>
            <p:spPr bwMode="auto">
              <a:xfrm>
                <a:off x="3398" y="1311"/>
                <a:ext cx="35" cy="41"/>
              </a:xfrm>
              <a:custGeom>
                <a:avLst/>
                <a:gdLst>
                  <a:gd name="T0" fmla="*/ 0 w 27"/>
                  <a:gd name="T1" fmla="*/ 114 h 31"/>
                  <a:gd name="T2" fmla="*/ 1 w 27"/>
                  <a:gd name="T3" fmla="*/ 98 h 31"/>
                  <a:gd name="T4" fmla="*/ 13 w 27"/>
                  <a:gd name="T5" fmla="*/ 79 h 31"/>
                  <a:gd name="T6" fmla="*/ 17 w 27"/>
                  <a:gd name="T7" fmla="*/ 65 h 31"/>
                  <a:gd name="T8" fmla="*/ 17 w 27"/>
                  <a:gd name="T9" fmla="*/ 49 h 31"/>
                  <a:gd name="T10" fmla="*/ 29 w 27"/>
                  <a:gd name="T11" fmla="*/ 45 h 31"/>
                  <a:gd name="T12" fmla="*/ 35 w 27"/>
                  <a:gd name="T13" fmla="*/ 37 h 31"/>
                  <a:gd name="T14" fmla="*/ 38 w 27"/>
                  <a:gd name="T15" fmla="*/ 28 h 31"/>
                  <a:gd name="T16" fmla="*/ 49 w 27"/>
                  <a:gd name="T17" fmla="*/ 21 h 31"/>
                  <a:gd name="T18" fmla="*/ 51 w 27"/>
                  <a:gd name="T19" fmla="*/ 12 h 31"/>
                  <a:gd name="T20" fmla="*/ 64 w 27"/>
                  <a:gd name="T21" fmla="*/ 1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 h 31"/>
                  <a:gd name="T32" fmla="*/ 113 w 27"/>
                  <a:gd name="T33" fmla="*/ 12 h 31"/>
                  <a:gd name="T34" fmla="*/ 115 w 27"/>
                  <a:gd name="T35" fmla="*/ 21 h 31"/>
                  <a:gd name="T36" fmla="*/ 126 w 27"/>
                  <a:gd name="T37" fmla="*/ 37 h 31"/>
                  <a:gd name="T38" fmla="*/ 126 w 27"/>
                  <a:gd name="T39" fmla="*/ 49 h 31"/>
                  <a:gd name="T40" fmla="*/ 115 w 27"/>
                  <a:gd name="T41" fmla="*/ 77 h 31"/>
                  <a:gd name="T42" fmla="*/ 113 w 27"/>
                  <a:gd name="T43" fmla="*/ 86 h 31"/>
                  <a:gd name="T44" fmla="*/ 113 w 27"/>
                  <a:gd name="T45" fmla="*/ 102 h 31"/>
                  <a:gd name="T46" fmla="*/ 108 w 27"/>
                  <a:gd name="T47" fmla="*/ 114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1 h 31"/>
                  <a:gd name="T54" fmla="*/ 66 w 27"/>
                  <a:gd name="T55" fmla="*/ 152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4 h 31"/>
                  <a:gd name="T68" fmla="*/ 13 w 27"/>
                  <a:gd name="T69" fmla="*/ 152 h 31"/>
                  <a:gd name="T70" fmla="*/ 1 w 27"/>
                  <a:gd name="T71" fmla="*/ 151 h 31"/>
                  <a:gd name="T72" fmla="*/ 1 w 27"/>
                  <a:gd name="T73" fmla="*/ 138 h 31"/>
                  <a:gd name="T74" fmla="*/ 1 w 27"/>
                  <a:gd name="T75" fmla="*/ 135 h 31"/>
                  <a:gd name="T76" fmla="*/ 1 w 27"/>
                  <a:gd name="T77" fmla="*/ 130 h 31"/>
                  <a:gd name="T78" fmla="*/ 0 w 27"/>
                  <a:gd name="T79" fmla="*/ 11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9"/>
                    </a:lnTo>
                    <a:lnTo>
                      <a:pt x="6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2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6"/>
                    </a:lnTo>
                    <a:lnTo>
                      <a:pt x="17" y="28"/>
                    </a:lnTo>
                    <a:lnTo>
                      <a:pt x="15" y="28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194"/>
              <p:cNvSpPr>
                <a:spLocks/>
              </p:cNvSpPr>
              <p:nvPr/>
            </p:nvSpPr>
            <p:spPr bwMode="auto">
              <a:xfrm>
                <a:off x="3398" y="1352"/>
                <a:ext cx="35" cy="40"/>
              </a:xfrm>
              <a:custGeom>
                <a:avLst/>
                <a:gdLst>
                  <a:gd name="T0" fmla="*/ 0 w 27"/>
                  <a:gd name="T1" fmla="*/ 86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45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9 h 32"/>
                  <a:gd name="T16" fmla="*/ 49 w 27"/>
                  <a:gd name="T17" fmla="*/ 20 h 32"/>
                  <a:gd name="T18" fmla="*/ 51 w 27"/>
                  <a:gd name="T19" fmla="*/ 16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6 h 32"/>
                  <a:gd name="T34" fmla="*/ 115 w 27"/>
                  <a:gd name="T35" fmla="*/ 20 h 32"/>
                  <a:gd name="T36" fmla="*/ 126 w 27"/>
                  <a:gd name="T37" fmla="*/ 31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1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5 h 32"/>
                  <a:gd name="T50" fmla="*/ 86 w 27"/>
                  <a:gd name="T51" fmla="*/ 100 h 32"/>
                  <a:gd name="T52" fmla="*/ 83 w 27"/>
                  <a:gd name="T53" fmla="*/ 110 h 32"/>
                  <a:gd name="T54" fmla="*/ 66 w 27"/>
                  <a:gd name="T55" fmla="*/ 119 h 32"/>
                  <a:gd name="T56" fmla="*/ 64 w 27"/>
                  <a:gd name="T57" fmla="*/ 124 h 32"/>
                  <a:gd name="T58" fmla="*/ 49 w 27"/>
                  <a:gd name="T59" fmla="*/ 124 h 32"/>
                  <a:gd name="T60" fmla="*/ 38 w 27"/>
                  <a:gd name="T61" fmla="*/ 124 h 32"/>
                  <a:gd name="T62" fmla="*/ 35 w 27"/>
                  <a:gd name="T63" fmla="*/ 124 h 32"/>
                  <a:gd name="T64" fmla="*/ 29 w 27"/>
                  <a:gd name="T65" fmla="*/ 124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0 h 32"/>
                  <a:gd name="T74" fmla="*/ 1 w 27"/>
                  <a:gd name="T75" fmla="*/ 95 h 32"/>
                  <a:gd name="T76" fmla="*/ 1 w 27"/>
                  <a:gd name="T77" fmla="*/ 95 h 32"/>
                  <a:gd name="T78" fmla="*/ 0 w 27"/>
                  <a:gd name="T79" fmla="*/ 94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195"/>
              <p:cNvSpPr>
                <a:spLocks/>
              </p:cNvSpPr>
              <p:nvPr/>
            </p:nvSpPr>
            <p:spPr bwMode="auto">
              <a:xfrm>
                <a:off x="3400" y="1390"/>
                <a:ext cx="33" cy="43"/>
              </a:xfrm>
              <a:custGeom>
                <a:avLst/>
                <a:gdLst>
                  <a:gd name="T0" fmla="*/ 0 w 26"/>
                  <a:gd name="T1" fmla="*/ 125 h 32"/>
                  <a:gd name="T2" fmla="*/ 0 w 26"/>
                  <a:gd name="T3" fmla="*/ 105 h 32"/>
                  <a:gd name="T4" fmla="*/ 10 w 26"/>
                  <a:gd name="T5" fmla="*/ 87 h 32"/>
                  <a:gd name="T6" fmla="*/ 13 w 26"/>
                  <a:gd name="T7" fmla="*/ 73 h 32"/>
                  <a:gd name="T8" fmla="*/ 22 w 26"/>
                  <a:gd name="T9" fmla="*/ 54 h 32"/>
                  <a:gd name="T10" fmla="*/ 22 w 26"/>
                  <a:gd name="T11" fmla="*/ 48 h 32"/>
                  <a:gd name="T12" fmla="*/ 28 w 26"/>
                  <a:gd name="T13" fmla="*/ 40 h 32"/>
                  <a:gd name="T14" fmla="*/ 29 w 26"/>
                  <a:gd name="T15" fmla="*/ 30 h 32"/>
                  <a:gd name="T16" fmla="*/ 37 w 26"/>
                  <a:gd name="T17" fmla="*/ 22 h 32"/>
                  <a:gd name="T18" fmla="*/ 46 w 26"/>
                  <a:gd name="T19" fmla="*/ 12 h 32"/>
                  <a:gd name="T20" fmla="*/ 48 w 26"/>
                  <a:gd name="T21" fmla="*/ 1 h 32"/>
                  <a:gd name="T22" fmla="*/ 60 w 26"/>
                  <a:gd name="T23" fmla="*/ 0 h 32"/>
                  <a:gd name="T24" fmla="*/ 66 w 26"/>
                  <a:gd name="T25" fmla="*/ 0 h 32"/>
                  <a:gd name="T26" fmla="*/ 77 w 26"/>
                  <a:gd name="T27" fmla="*/ 0 h 32"/>
                  <a:gd name="T28" fmla="*/ 84 w 26"/>
                  <a:gd name="T29" fmla="*/ 0 h 32"/>
                  <a:gd name="T30" fmla="*/ 96 w 26"/>
                  <a:gd name="T31" fmla="*/ 1 h 32"/>
                  <a:gd name="T32" fmla="*/ 98 w 26"/>
                  <a:gd name="T33" fmla="*/ 12 h 32"/>
                  <a:gd name="T34" fmla="*/ 98 w 26"/>
                  <a:gd name="T35" fmla="*/ 30 h 32"/>
                  <a:gd name="T36" fmla="*/ 108 w 26"/>
                  <a:gd name="T37" fmla="*/ 40 h 32"/>
                  <a:gd name="T38" fmla="*/ 108 w 26"/>
                  <a:gd name="T39" fmla="*/ 65 h 32"/>
                  <a:gd name="T40" fmla="*/ 98 w 26"/>
                  <a:gd name="T41" fmla="*/ 85 h 32"/>
                  <a:gd name="T42" fmla="*/ 98 w 26"/>
                  <a:gd name="T43" fmla="*/ 98 h 32"/>
                  <a:gd name="T44" fmla="*/ 96 w 26"/>
                  <a:gd name="T45" fmla="*/ 114 h 32"/>
                  <a:gd name="T46" fmla="*/ 89 w 26"/>
                  <a:gd name="T47" fmla="*/ 132 h 32"/>
                  <a:gd name="T48" fmla="*/ 84 w 26"/>
                  <a:gd name="T49" fmla="*/ 141 h 32"/>
                  <a:gd name="T50" fmla="*/ 74 w 26"/>
                  <a:gd name="T51" fmla="*/ 153 h 32"/>
                  <a:gd name="T52" fmla="*/ 66 w 26"/>
                  <a:gd name="T53" fmla="*/ 168 h 32"/>
                  <a:gd name="T54" fmla="*/ 58 w 26"/>
                  <a:gd name="T55" fmla="*/ 169 h 32"/>
                  <a:gd name="T56" fmla="*/ 48 w 26"/>
                  <a:gd name="T57" fmla="*/ 183 h 32"/>
                  <a:gd name="T58" fmla="*/ 46 w 26"/>
                  <a:gd name="T59" fmla="*/ 183 h 32"/>
                  <a:gd name="T60" fmla="*/ 37 w 26"/>
                  <a:gd name="T61" fmla="*/ 189 h 32"/>
                  <a:gd name="T62" fmla="*/ 28 w 26"/>
                  <a:gd name="T63" fmla="*/ 183 h 32"/>
                  <a:gd name="T64" fmla="*/ 22 w 26"/>
                  <a:gd name="T65" fmla="*/ 183 h 32"/>
                  <a:gd name="T66" fmla="*/ 13 w 26"/>
                  <a:gd name="T67" fmla="*/ 183 h 32"/>
                  <a:gd name="T68" fmla="*/ 10 w 26"/>
                  <a:gd name="T69" fmla="*/ 169 h 32"/>
                  <a:gd name="T70" fmla="*/ 0 w 26"/>
                  <a:gd name="T71" fmla="*/ 168 h 32"/>
                  <a:gd name="T72" fmla="*/ 0 w 26"/>
                  <a:gd name="T73" fmla="*/ 153 h 32"/>
                  <a:gd name="T74" fmla="*/ 0 w 26"/>
                  <a:gd name="T75" fmla="*/ 151 h 32"/>
                  <a:gd name="T76" fmla="*/ 0 w 26"/>
                  <a:gd name="T77" fmla="*/ 141 h 32"/>
                  <a:gd name="T78" fmla="*/ 0 w 26"/>
                  <a:gd name="T79" fmla="*/ 13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" h="32">
                    <a:moveTo>
                      <a:pt x="0" y="22"/>
                    </a:move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6" y="11"/>
                    </a:lnTo>
                    <a:lnTo>
                      <a:pt x="26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4" y="16"/>
                    </a:lnTo>
                    <a:lnTo>
                      <a:pt x="23" y="18"/>
                    </a:lnTo>
                    <a:lnTo>
                      <a:pt x="23" y="19"/>
                    </a:lnTo>
                    <a:lnTo>
                      <a:pt x="21" y="21"/>
                    </a:lnTo>
                    <a:lnTo>
                      <a:pt x="21" y="22"/>
                    </a:lnTo>
                    <a:lnTo>
                      <a:pt x="20" y="22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6"/>
                    </a:lnTo>
                    <a:lnTo>
                      <a:pt x="16" y="28"/>
                    </a:lnTo>
                    <a:lnTo>
                      <a:pt x="14" y="29"/>
                    </a:lnTo>
                    <a:lnTo>
                      <a:pt x="13" y="29"/>
                    </a:lnTo>
                    <a:lnTo>
                      <a:pt x="12" y="31"/>
                    </a:lnTo>
                    <a:lnTo>
                      <a:pt x="10" y="31"/>
                    </a:lnTo>
                    <a:lnTo>
                      <a:pt x="9" y="32"/>
                    </a:lnTo>
                    <a:lnTo>
                      <a:pt x="7" y="32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196"/>
              <p:cNvSpPr>
                <a:spLocks/>
              </p:cNvSpPr>
              <p:nvPr/>
            </p:nvSpPr>
            <p:spPr bwMode="auto">
              <a:xfrm>
                <a:off x="3433" y="1069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0 h 31"/>
                  <a:gd name="T14" fmla="*/ 104 w 7"/>
                  <a:gd name="T15" fmla="*/ 17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88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3 h 31"/>
                  <a:gd name="T34" fmla="*/ 77 w 7"/>
                  <a:gd name="T35" fmla="*/ 133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6 h 31"/>
                  <a:gd name="T54" fmla="*/ 0 w 7"/>
                  <a:gd name="T55" fmla="*/ 123 h 31"/>
                  <a:gd name="T56" fmla="*/ 0 w 7"/>
                  <a:gd name="T57" fmla="*/ 111 h 31"/>
                  <a:gd name="T58" fmla="*/ 0 w 7"/>
                  <a:gd name="T59" fmla="*/ 88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0 h 31"/>
                  <a:gd name="T72" fmla="*/ 49 w 7"/>
                  <a:gd name="T73" fmla="*/ 1 h 31"/>
                  <a:gd name="T74" fmla="*/ 49 w 7"/>
                  <a:gd name="T75" fmla="*/ 1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6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1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Freeform 197"/>
              <p:cNvSpPr>
                <a:spLocks/>
              </p:cNvSpPr>
              <p:nvPr/>
            </p:nvSpPr>
            <p:spPr bwMode="auto">
              <a:xfrm>
                <a:off x="3430" y="1112"/>
                <a:ext cx="14" cy="38"/>
              </a:xfrm>
              <a:custGeom>
                <a:avLst/>
                <a:gdLst>
                  <a:gd name="T0" fmla="*/ 96 w 9"/>
                  <a:gd name="T1" fmla="*/ 0 h 31"/>
                  <a:gd name="T2" fmla="*/ 96 w 9"/>
                  <a:gd name="T3" fmla="*/ 0 h 31"/>
                  <a:gd name="T4" fmla="*/ 96 w 9"/>
                  <a:gd name="T5" fmla="*/ 0 h 31"/>
                  <a:gd name="T6" fmla="*/ 96 w 9"/>
                  <a:gd name="T7" fmla="*/ 0 h 31"/>
                  <a:gd name="T8" fmla="*/ 128 w 9"/>
                  <a:gd name="T9" fmla="*/ 0 h 31"/>
                  <a:gd name="T10" fmla="*/ 128 w 9"/>
                  <a:gd name="T11" fmla="*/ 1 h 31"/>
                  <a:gd name="T12" fmla="*/ 128 w 9"/>
                  <a:gd name="T13" fmla="*/ 11 h 31"/>
                  <a:gd name="T14" fmla="*/ 128 w 9"/>
                  <a:gd name="T15" fmla="*/ 13 h 31"/>
                  <a:gd name="T16" fmla="*/ 128 w 9"/>
                  <a:gd name="T17" fmla="*/ 20 h 31"/>
                  <a:gd name="T18" fmla="*/ 128 w 9"/>
                  <a:gd name="T19" fmla="*/ 27 h 31"/>
                  <a:gd name="T20" fmla="*/ 128 w 9"/>
                  <a:gd name="T21" fmla="*/ 38 h 31"/>
                  <a:gd name="T22" fmla="*/ 128 w 9"/>
                  <a:gd name="T23" fmla="*/ 48 h 31"/>
                  <a:gd name="T24" fmla="*/ 128 w 9"/>
                  <a:gd name="T25" fmla="*/ 59 h 31"/>
                  <a:gd name="T26" fmla="*/ 128 w 9"/>
                  <a:gd name="T27" fmla="*/ 71 h 31"/>
                  <a:gd name="T28" fmla="*/ 128 w 9"/>
                  <a:gd name="T29" fmla="*/ 77 h 31"/>
                  <a:gd name="T30" fmla="*/ 96 w 9"/>
                  <a:gd name="T31" fmla="*/ 87 h 31"/>
                  <a:gd name="T32" fmla="*/ 96 w 9"/>
                  <a:gd name="T33" fmla="*/ 94 h 31"/>
                  <a:gd name="T34" fmla="*/ 96 w 9"/>
                  <a:gd name="T35" fmla="*/ 101 h 31"/>
                  <a:gd name="T36" fmla="*/ 82 w 9"/>
                  <a:gd name="T37" fmla="*/ 101 h 31"/>
                  <a:gd name="T38" fmla="*/ 73 w 9"/>
                  <a:gd name="T39" fmla="*/ 107 h 31"/>
                  <a:gd name="T40" fmla="*/ 73 w 9"/>
                  <a:gd name="T41" fmla="*/ 107 h 31"/>
                  <a:gd name="T42" fmla="*/ 73 w 9"/>
                  <a:gd name="T43" fmla="*/ 107 h 31"/>
                  <a:gd name="T44" fmla="*/ 47 w 9"/>
                  <a:gd name="T45" fmla="*/ 107 h 31"/>
                  <a:gd name="T46" fmla="*/ 47 w 9"/>
                  <a:gd name="T47" fmla="*/ 107 h 31"/>
                  <a:gd name="T48" fmla="*/ 30 w 9"/>
                  <a:gd name="T49" fmla="*/ 101 h 31"/>
                  <a:gd name="T50" fmla="*/ 30 w 9"/>
                  <a:gd name="T51" fmla="*/ 101 h 31"/>
                  <a:gd name="T52" fmla="*/ 30 w 9"/>
                  <a:gd name="T53" fmla="*/ 94 h 31"/>
                  <a:gd name="T54" fmla="*/ 0 w 9"/>
                  <a:gd name="T55" fmla="*/ 91 h 31"/>
                  <a:gd name="T56" fmla="*/ 30 w 9"/>
                  <a:gd name="T57" fmla="*/ 81 h 31"/>
                  <a:gd name="T58" fmla="*/ 30 w 9"/>
                  <a:gd name="T59" fmla="*/ 72 h 31"/>
                  <a:gd name="T60" fmla="*/ 47 w 9"/>
                  <a:gd name="T61" fmla="*/ 59 h 31"/>
                  <a:gd name="T62" fmla="*/ 47 w 9"/>
                  <a:gd name="T63" fmla="*/ 48 h 31"/>
                  <a:gd name="T64" fmla="*/ 47 w 9"/>
                  <a:gd name="T65" fmla="*/ 38 h 31"/>
                  <a:gd name="T66" fmla="*/ 73 w 9"/>
                  <a:gd name="T67" fmla="*/ 27 h 31"/>
                  <a:gd name="T68" fmla="*/ 73 w 9"/>
                  <a:gd name="T69" fmla="*/ 20 h 31"/>
                  <a:gd name="T70" fmla="*/ 73 w 9"/>
                  <a:gd name="T71" fmla="*/ 11 h 31"/>
                  <a:gd name="T72" fmla="*/ 73 w 9"/>
                  <a:gd name="T73" fmla="*/ 1 h 31"/>
                  <a:gd name="T74" fmla="*/ 73 w 9"/>
                  <a:gd name="T75" fmla="*/ 1 h 31"/>
                  <a:gd name="T76" fmla="*/ 82 w 9"/>
                  <a:gd name="T77" fmla="*/ 0 h 31"/>
                  <a:gd name="T78" fmla="*/ 82 w 9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9" h="31">
                    <a:moveTo>
                      <a:pt x="6" y="0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9" y="16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9" y="21"/>
                    </a:lnTo>
                    <a:lnTo>
                      <a:pt x="9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0" y="27"/>
                    </a:lnTo>
                    <a:lnTo>
                      <a:pt x="2" y="25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2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5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Freeform 198"/>
              <p:cNvSpPr>
                <a:spLocks/>
              </p:cNvSpPr>
              <p:nvPr/>
            </p:nvSpPr>
            <p:spPr bwMode="auto">
              <a:xfrm>
                <a:off x="3433" y="1150"/>
                <a:ext cx="11" cy="41"/>
              </a:xfrm>
              <a:custGeom>
                <a:avLst/>
                <a:gdLst>
                  <a:gd name="T0" fmla="*/ 36 w 8"/>
                  <a:gd name="T1" fmla="*/ 0 h 31"/>
                  <a:gd name="T2" fmla="*/ 36 w 8"/>
                  <a:gd name="T3" fmla="*/ 0 h 31"/>
                  <a:gd name="T4" fmla="*/ 50 w 8"/>
                  <a:gd name="T5" fmla="*/ 0 h 31"/>
                  <a:gd name="T6" fmla="*/ 50 w 8"/>
                  <a:gd name="T7" fmla="*/ 0 h 31"/>
                  <a:gd name="T8" fmla="*/ 50 w 8"/>
                  <a:gd name="T9" fmla="*/ 0 h 31"/>
                  <a:gd name="T10" fmla="*/ 50 w 8"/>
                  <a:gd name="T11" fmla="*/ 1 h 31"/>
                  <a:gd name="T12" fmla="*/ 50 w 8"/>
                  <a:gd name="T13" fmla="*/ 16 h 31"/>
                  <a:gd name="T14" fmla="*/ 50 w 8"/>
                  <a:gd name="T15" fmla="*/ 21 h 31"/>
                  <a:gd name="T16" fmla="*/ 55 w 8"/>
                  <a:gd name="T17" fmla="*/ 34 h 31"/>
                  <a:gd name="T18" fmla="*/ 55 w 8"/>
                  <a:gd name="T19" fmla="*/ 45 h 31"/>
                  <a:gd name="T20" fmla="*/ 55 w 8"/>
                  <a:gd name="T21" fmla="*/ 60 h 31"/>
                  <a:gd name="T22" fmla="*/ 55 w 8"/>
                  <a:gd name="T23" fmla="*/ 77 h 31"/>
                  <a:gd name="T24" fmla="*/ 55 w 8"/>
                  <a:gd name="T25" fmla="*/ 87 h 31"/>
                  <a:gd name="T26" fmla="*/ 50 w 8"/>
                  <a:gd name="T27" fmla="*/ 104 h 31"/>
                  <a:gd name="T28" fmla="*/ 50 w 8"/>
                  <a:gd name="T29" fmla="*/ 123 h 31"/>
                  <a:gd name="T30" fmla="*/ 50 w 8"/>
                  <a:gd name="T31" fmla="*/ 135 h 31"/>
                  <a:gd name="T32" fmla="*/ 36 w 8"/>
                  <a:gd name="T33" fmla="*/ 145 h 31"/>
                  <a:gd name="T34" fmla="*/ 36 w 8"/>
                  <a:gd name="T35" fmla="*/ 163 h 31"/>
                  <a:gd name="T36" fmla="*/ 29 w 8"/>
                  <a:gd name="T37" fmla="*/ 163 h 31"/>
                  <a:gd name="T38" fmla="*/ 29 w 8"/>
                  <a:gd name="T39" fmla="*/ 164 h 31"/>
                  <a:gd name="T40" fmla="*/ 21 w 8"/>
                  <a:gd name="T41" fmla="*/ 164 h 31"/>
                  <a:gd name="T42" fmla="*/ 21 w 8"/>
                  <a:gd name="T43" fmla="*/ 164 h 31"/>
                  <a:gd name="T44" fmla="*/ 21 w 8"/>
                  <a:gd name="T45" fmla="*/ 164 h 31"/>
                  <a:gd name="T46" fmla="*/ 1 w 8"/>
                  <a:gd name="T47" fmla="*/ 164 h 31"/>
                  <a:gd name="T48" fmla="*/ 1 w 8"/>
                  <a:gd name="T49" fmla="*/ 163 h 31"/>
                  <a:gd name="T50" fmla="*/ 0 w 8"/>
                  <a:gd name="T51" fmla="*/ 151 h 31"/>
                  <a:gd name="T52" fmla="*/ 0 w 8"/>
                  <a:gd name="T53" fmla="*/ 145 h 31"/>
                  <a:gd name="T54" fmla="*/ 0 w 8"/>
                  <a:gd name="T55" fmla="*/ 135 h 31"/>
                  <a:gd name="T56" fmla="*/ 0 w 8"/>
                  <a:gd name="T57" fmla="*/ 130 h 31"/>
                  <a:gd name="T58" fmla="*/ 1 w 8"/>
                  <a:gd name="T59" fmla="*/ 104 h 31"/>
                  <a:gd name="T60" fmla="*/ 1 w 8"/>
                  <a:gd name="T61" fmla="*/ 87 h 31"/>
                  <a:gd name="T62" fmla="*/ 1 w 8"/>
                  <a:gd name="T63" fmla="*/ 77 h 31"/>
                  <a:gd name="T64" fmla="*/ 21 w 8"/>
                  <a:gd name="T65" fmla="*/ 60 h 31"/>
                  <a:gd name="T66" fmla="*/ 21 w 8"/>
                  <a:gd name="T67" fmla="*/ 45 h 31"/>
                  <a:gd name="T68" fmla="*/ 21 w 8"/>
                  <a:gd name="T69" fmla="*/ 34 h 31"/>
                  <a:gd name="T70" fmla="*/ 21 w 8"/>
                  <a:gd name="T71" fmla="*/ 16 h 31"/>
                  <a:gd name="T72" fmla="*/ 29 w 8"/>
                  <a:gd name="T73" fmla="*/ 1 h 31"/>
                  <a:gd name="T74" fmla="*/ 29 w 8"/>
                  <a:gd name="T75" fmla="*/ 1 h 31"/>
                  <a:gd name="T76" fmla="*/ 29 w 8"/>
                  <a:gd name="T77" fmla="*/ 0 h 31"/>
                  <a:gd name="T78" fmla="*/ 36 w 8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Freeform 199"/>
              <p:cNvSpPr>
                <a:spLocks/>
              </p:cNvSpPr>
              <p:nvPr/>
            </p:nvSpPr>
            <p:spPr bwMode="auto">
              <a:xfrm>
                <a:off x="3433" y="1193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2 h 31"/>
                  <a:gd name="T12" fmla="*/ 104 w 7"/>
                  <a:gd name="T13" fmla="*/ 16 h 31"/>
                  <a:gd name="T14" fmla="*/ 104 w 7"/>
                  <a:gd name="T15" fmla="*/ 16 h 31"/>
                  <a:gd name="T16" fmla="*/ 104 w 7"/>
                  <a:gd name="T17" fmla="*/ 34 h 31"/>
                  <a:gd name="T18" fmla="*/ 104 w 7"/>
                  <a:gd name="T19" fmla="*/ 49 h 31"/>
                  <a:gd name="T20" fmla="*/ 104 w 7"/>
                  <a:gd name="T21" fmla="*/ 65 h 31"/>
                  <a:gd name="T22" fmla="*/ 104 w 7"/>
                  <a:gd name="T23" fmla="*/ 66 h 31"/>
                  <a:gd name="T24" fmla="*/ 104 w 7"/>
                  <a:gd name="T25" fmla="*/ 86 h 31"/>
                  <a:gd name="T26" fmla="*/ 104 w 7"/>
                  <a:gd name="T27" fmla="*/ 102 h 31"/>
                  <a:gd name="T28" fmla="*/ 104 w 7"/>
                  <a:gd name="T29" fmla="*/ 115 h 31"/>
                  <a:gd name="T30" fmla="*/ 77 w 7"/>
                  <a:gd name="T31" fmla="*/ 130 h 31"/>
                  <a:gd name="T32" fmla="*/ 77 w 7"/>
                  <a:gd name="T33" fmla="*/ 145 h 31"/>
                  <a:gd name="T34" fmla="*/ 77 w 7"/>
                  <a:gd name="T35" fmla="*/ 152 h 31"/>
                  <a:gd name="T36" fmla="*/ 55 w 7"/>
                  <a:gd name="T37" fmla="*/ 163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3 h 31"/>
                  <a:gd name="T48" fmla="*/ 20 w 7"/>
                  <a:gd name="T49" fmla="*/ 163 h 31"/>
                  <a:gd name="T50" fmla="*/ 0 w 7"/>
                  <a:gd name="T51" fmla="*/ 152 h 31"/>
                  <a:gd name="T52" fmla="*/ 0 w 7"/>
                  <a:gd name="T53" fmla="*/ 145 h 31"/>
                  <a:gd name="T54" fmla="*/ 0 w 7"/>
                  <a:gd name="T55" fmla="*/ 138 h 31"/>
                  <a:gd name="T56" fmla="*/ 0 w 7"/>
                  <a:gd name="T57" fmla="*/ 130 h 31"/>
                  <a:gd name="T58" fmla="*/ 0 w 7"/>
                  <a:gd name="T59" fmla="*/ 104 h 31"/>
                  <a:gd name="T60" fmla="*/ 20 w 7"/>
                  <a:gd name="T61" fmla="*/ 87 h 31"/>
                  <a:gd name="T62" fmla="*/ 20 w 7"/>
                  <a:gd name="T63" fmla="*/ 77 h 31"/>
                  <a:gd name="T64" fmla="*/ 20 w 7"/>
                  <a:gd name="T65" fmla="*/ 65 h 31"/>
                  <a:gd name="T66" fmla="*/ 49 w 7"/>
                  <a:gd name="T67" fmla="*/ 49 h 31"/>
                  <a:gd name="T68" fmla="*/ 49 w 7"/>
                  <a:gd name="T69" fmla="*/ 34 h 31"/>
                  <a:gd name="T70" fmla="*/ 49 w 7"/>
                  <a:gd name="T71" fmla="*/ 16 h 31"/>
                  <a:gd name="T72" fmla="*/ 49 w 7"/>
                  <a:gd name="T73" fmla="*/ 1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200"/>
              <p:cNvSpPr>
                <a:spLocks/>
              </p:cNvSpPr>
              <p:nvPr/>
            </p:nvSpPr>
            <p:spPr bwMode="auto">
              <a:xfrm>
                <a:off x="3433" y="1234"/>
                <a:ext cx="11" cy="38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2 h 31"/>
                  <a:gd name="T14" fmla="*/ 104 w 7"/>
                  <a:gd name="T15" fmla="*/ 11 h 31"/>
                  <a:gd name="T16" fmla="*/ 104 w 7"/>
                  <a:gd name="T17" fmla="*/ 20 h 31"/>
                  <a:gd name="T18" fmla="*/ 104 w 7"/>
                  <a:gd name="T19" fmla="*/ 31 h 31"/>
                  <a:gd name="T20" fmla="*/ 104 w 7"/>
                  <a:gd name="T21" fmla="*/ 40 h 31"/>
                  <a:gd name="T22" fmla="*/ 104 w 7"/>
                  <a:gd name="T23" fmla="*/ 47 h 31"/>
                  <a:gd name="T24" fmla="*/ 104 w 7"/>
                  <a:gd name="T25" fmla="*/ 58 h 31"/>
                  <a:gd name="T26" fmla="*/ 104 w 7"/>
                  <a:gd name="T27" fmla="*/ 63 h 31"/>
                  <a:gd name="T28" fmla="*/ 104 w 7"/>
                  <a:gd name="T29" fmla="*/ 74 h 31"/>
                  <a:gd name="T30" fmla="*/ 77 w 7"/>
                  <a:gd name="T31" fmla="*/ 81 h 31"/>
                  <a:gd name="T32" fmla="*/ 77 w 7"/>
                  <a:gd name="T33" fmla="*/ 91 h 31"/>
                  <a:gd name="T34" fmla="*/ 77 w 7"/>
                  <a:gd name="T35" fmla="*/ 99 h 31"/>
                  <a:gd name="T36" fmla="*/ 55 w 7"/>
                  <a:gd name="T37" fmla="*/ 101 h 31"/>
                  <a:gd name="T38" fmla="*/ 55 w 7"/>
                  <a:gd name="T39" fmla="*/ 107 h 31"/>
                  <a:gd name="T40" fmla="*/ 49 w 7"/>
                  <a:gd name="T41" fmla="*/ 107 h 31"/>
                  <a:gd name="T42" fmla="*/ 49 w 7"/>
                  <a:gd name="T43" fmla="*/ 107 h 31"/>
                  <a:gd name="T44" fmla="*/ 49 w 7"/>
                  <a:gd name="T45" fmla="*/ 107 h 31"/>
                  <a:gd name="T46" fmla="*/ 20 w 7"/>
                  <a:gd name="T47" fmla="*/ 101 h 31"/>
                  <a:gd name="T48" fmla="*/ 20 w 7"/>
                  <a:gd name="T49" fmla="*/ 101 h 31"/>
                  <a:gd name="T50" fmla="*/ 0 w 7"/>
                  <a:gd name="T51" fmla="*/ 99 h 31"/>
                  <a:gd name="T52" fmla="*/ 0 w 7"/>
                  <a:gd name="T53" fmla="*/ 91 h 31"/>
                  <a:gd name="T54" fmla="*/ 0 w 7"/>
                  <a:gd name="T55" fmla="*/ 88 h 31"/>
                  <a:gd name="T56" fmla="*/ 0 w 7"/>
                  <a:gd name="T57" fmla="*/ 81 h 31"/>
                  <a:gd name="T58" fmla="*/ 0 w 7"/>
                  <a:gd name="T59" fmla="*/ 71 h 31"/>
                  <a:gd name="T60" fmla="*/ 20 w 7"/>
                  <a:gd name="T61" fmla="*/ 59 h 31"/>
                  <a:gd name="T62" fmla="*/ 20 w 7"/>
                  <a:gd name="T63" fmla="*/ 48 h 31"/>
                  <a:gd name="T64" fmla="*/ 20 w 7"/>
                  <a:gd name="T65" fmla="*/ 40 h 31"/>
                  <a:gd name="T66" fmla="*/ 49 w 7"/>
                  <a:gd name="T67" fmla="*/ 31 h 31"/>
                  <a:gd name="T68" fmla="*/ 49 w 7"/>
                  <a:gd name="T69" fmla="*/ 20 h 31"/>
                  <a:gd name="T70" fmla="*/ 49 w 7"/>
                  <a:gd name="T71" fmla="*/ 11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201"/>
              <p:cNvSpPr>
                <a:spLocks/>
              </p:cNvSpPr>
              <p:nvPr/>
            </p:nvSpPr>
            <p:spPr bwMode="auto">
              <a:xfrm>
                <a:off x="3433" y="1275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3 h 31"/>
                  <a:gd name="T14" fmla="*/ 104 w 7"/>
                  <a:gd name="T15" fmla="*/ 13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53 h 31"/>
                  <a:gd name="T24" fmla="*/ 104 w 7"/>
                  <a:gd name="T25" fmla="*/ 68 h 31"/>
                  <a:gd name="T26" fmla="*/ 104 w 7"/>
                  <a:gd name="T27" fmla="*/ 84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5 h 31"/>
                  <a:gd name="T34" fmla="*/ 77 w 7"/>
                  <a:gd name="T35" fmla="*/ 126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5 h 31"/>
                  <a:gd name="T54" fmla="*/ 0 w 7"/>
                  <a:gd name="T55" fmla="*/ 114 h 31"/>
                  <a:gd name="T56" fmla="*/ 0 w 7"/>
                  <a:gd name="T57" fmla="*/ 111 h 31"/>
                  <a:gd name="T58" fmla="*/ 0 w 7"/>
                  <a:gd name="T59" fmla="*/ 95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3 h 31"/>
                  <a:gd name="T72" fmla="*/ 49 w 7"/>
                  <a:gd name="T73" fmla="*/ 1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Freeform 202"/>
              <p:cNvSpPr>
                <a:spLocks/>
              </p:cNvSpPr>
              <p:nvPr/>
            </p:nvSpPr>
            <p:spPr bwMode="auto">
              <a:xfrm>
                <a:off x="3433" y="1315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1 h 31"/>
                  <a:gd name="T10" fmla="*/ 104 w 7"/>
                  <a:gd name="T11" fmla="*/ 1 h 31"/>
                  <a:gd name="T12" fmla="*/ 104 w 7"/>
                  <a:gd name="T13" fmla="*/ 16 h 31"/>
                  <a:gd name="T14" fmla="*/ 104 w 7"/>
                  <a:gd name="T15" fmla="*/ 21 h 31"/>
                  <a:gd name="T16" fmla="*/ 104 w 7"/>
                  <a:gd name="T17" fmla="*/ 37 h 31"/>
                  <a:gd name="T18" fmla="*/ 104 w 7"/>
                  <a:gd name="T19" fmla="*/ 50 h 31"/>
                  <a:gd name="T20" fmla="*/ 104 w 7"/>
                  <a:gd name="T21" fmla="*/ 60 h 31"/>
                  <a:gd name="T22" fmla="*/ 104 w 7"/>
                  <a:gd name="T23" fmla="*/ 77 h 31"/>
                  <a:gd name="T24" fmla="*/ 104 w 7"/>
                  <a:gd name="T25" fmla="*/ 87 h 31"/>
                  <a:gd name="T26" fmla="*/ 104 w 7"/>
                  <a:gd name="T27" fmla="*/ 104 h 31"/>
                  <a:gd name="T28" fmla="*/ 104 w 7"/>
                  <a:gd name="T29" fmla="*/ 115 h 31"/>
                  <a:gd name="T30" fmla="*/ 77 w 7"/>
                  <a:gd name="T31" fmla="*/ 135 h 31"/>
                  <a:gd name="T32" fmla="*/ 77 w 7"/>
                  <a:gd name="T33" fmla="*/ 151 h 31"/>
                  <a:gd name="T34" fmla="*/ 77 w 7"/>
                  <a:gd name="T35" fmla="*/ 152 h 31"/>
                  <a:gd name="T36" fmla="*/ 55 w 7"/>
                  <a:gd name="T37" fmla="*/ 164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4 h 31"/>
                  <a:gd name="T48" fmla="*/ 20 w 7"/>
                  <a:gd name="T49" fmla="*/ 164 h 31"/>
                  <a:gd name="T50" fmla="*/ 0 w 7"/>
                  <a:gd name="T51" fmla="*/ 152 h 31"/>
                  <a:gd name="T52" fmla="*/ 0 w 7"/>
                  <a:gd name="T53" fmla="*/ 151 h 31"/>
                  <a:gd name="T54" fmla="*/ 0 w 7"/>
                  <a:gd name="T55" fmla="*/ 145 h 31"/>
                  <a:gd name="T56" fmla="*/ 0 w 7"/>
                  <a:gd name="T57" fmla="*/ 130 h 31"/>
                  <a:gd name="T58" fmla="*/ 0 w 7"/>
                  <a:gd name="T59" fmla="*/ 114 h 31"/>
                  <a:gd name="T60" fmla="*/ 20 w 7"/>
                  <a:gd name="T61" fmla="*/ 98 h 31"/>
                  <a:gd name="T62" fmla="*/ 20 w 7"/>
                  <a:gd name="T63" fmla="*/ 79 h 31"/>
                  <a:gd name="T64" fmla="*/ 20 w 7"/>
                  <a:gd name="T65" fmla="*/ 65 h 31"/>
                  <a:gd name="T66" fmla="*/ 49 w 7"/>
                  <a:gd name="T67" fmla="*/ 50 h 31"/>
                  <a:gd name="T68" fmla="*/ 49 w 7"/>
                  <a:gd name="T69" fmla="*/ 37 h 31"/>
                  <a:gd name="T70" fmla="*/ 49 w 7"/>
                  <a:gd name="T71" fmla="*/ 21 h 31"/>
                  <a:gd name="T72" fmla="*/ 49 w 7"/>
                  <a:gd name="T73" fmla="*/ 16 h 31"/>
                  <a:gd name="T74" fmla="*/ 55 w 7"/>
                  <a:gd name="T75" fmla="*/ 1 h 31"/>
                  <a:gd name="T76" fmla="*/ 55 w 7"/>
                  <a:gd name="T77" fmla="*/ 1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Freeform 203"/>
              <p:cNvSpPr>
                <a:spLocks/>
              </p:cNvSpPr>
              <p:nvPr/>
            </p:nvSpPr>
            <p:spPr bwMode="auto">
              <a:xfrm>
                <a:off x="3433" y="1359"/>
                <a:ext cx="11" cy="37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10 h 31"/>
                  <a:gd name="T14" fmla="*/ 104 w 7"/>
                  <a:gd name="T15" fmla="*/ 12 h 31"/>
                  <a:gd name="T16" fmla="*/ 104 w 7"/>
                  <a:gd name="T17" fmla="*/ 17 h 31"/>
                  <a:gd name="T18" fmla="*/ 104 w 7"/>
                  <a:gd name="T19" fmla="*/ 27 h 31"/>
                  <a:gd name="T20" fmla="*/ 104 w 7"/>
                  <a:gd name="T21" fmla="*/ 32 h 31"/>
                  <a:gd name="T22" fmla="*/ 104 w 7"/>
                  <a:gd name="T23" fmla="*/ 38 h 31"/>
                  <a:gd name="T24" fmla="*/ 104 w 7"/>
                  <a:gd name="T25" fmla="*/ 45 h 31"/>
                  <a:gd name="T26" fmla="*/ 104 w 7"/>
                  <a:gd name="T27" fmla="*/ 54 h 31"/>
                  <a:gd name="T28" fmla="*/ 104 w 7"/>
                  <a:gd name="T29" fmla="*/ 64 h 31"/>
                  <a:gd name="T30" fmla="*/ 77 w 7"/>
                  <a:gd name="T31" fmla="*/ 75 h 31"/>
                  <a:gd name="T32" fmla="*/ 77 w 7"/>
                  <a:gd name="T33" fmla="*/ 76 h 31"/>
                  <a:gd name="T34" fmla="*/ 77 w 7"/>
                  <a:gd name="T35" fmla="*/ 80 h 31"/>
                  <a:gd name="T36" fmla="*/ 55 w 7"/>
                  <a:gd name="T37" fmla="*/ 87 h 31"/>
                  <a:gd name="T38" fmla="*/ 55 w 7"/>
                  <a:gd name="T39" fmla="*/ 90 h 31"/>
                  <a:gd name="T40" fmla="*/ 49 w 7"/>
                  <a:gd name="T41" fmla="*/ 90 h 31"/>
                  <a:gd name="T42" fmla="*/ 49 w 7"/>
                  <a:gd name="T43" fmla="*/ 90 h 31"/>
                  <a:gd name="T44" fmla="*/ 49 w 7"/>
                  <a:gd name="T45" fmla="*/ 90 h 31"/>
                  <a:gd name="T46" fmla="*/ 20 w 7"/>
                  <a:gd name="T47" fmla="*/ 90 h 31"/>
                  <a:gd name="T48" fmla="*/ 20 w 7"/>
                  <a:gd name="T49" fmla="*/ 87 h 31"/>
                  <a:gd name="T50" fmla="*/ 0 w 7"/>
                  <a:gd name="T51" fmla="*/ 80 h 31"/>
                  <a:gd name="T52" fmla="*/ 0 w 7"/>
                  <a:gd name="T53" fmla="*/ 76 h 31"/>
                  <a:gd name="T54" fmla="*/ 0 w 7"/>
                  <a:gd name="T55" fmla="*/ 75 h 31"/>
                  <a:gd name="T56" fmla="*/ 0 w 7"/>
                  <a:gd name="T57" fmla="*/ 72 h 31"/>
                  <a:gd name="T58" fmla="*/ 0 w 7"/>
                  <a:gd name="T59" fmla="*/ 60 h 31"/>
                  <a:gd name="T60" fmla="*/ 20 w 7"/>
                  <a:gd name="T61" fmla="*/ 50 h 31"/>
                  <a:gd name="T62" fmla="*/ 20 w 7"/>
                  <a:gd name="T63" fmla="*/ 42 h 31"/>
                  <a:gd name="T64" fmla="*/ 20 w 7"/>
                  <a:gd name="T65" fmla="*/ 32 h 31"/>
                  <a:gd name="T66" fmla="*/ 49 w 7"/>
                  <a:gd name="T67" fmla="*/ 27 h 31"/>
                  <a:gd name="T68" fmla="*/ 49 w 7"/>
                  <a:gd name="T69" fmla="*/ 17 h 31"/>
                  <a:gd name="T70" fmla="*/ 49 w 7"/>
                  <a:gd name="T71" fmla="*/ 10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Freeform 204"/>
              <p:cNvSpPr>
                <a:spLocks/>
              </p:cNvSpPr>
              <p:nvPr/>
            </p:nvSpPr>
            <p:spPr bwMode="auto">
              <a:xfrm>
                <a:off x="3398" y="982"/>
                <a:ext cx="35" cy="41"/>
              </a:xfrm>
              <a:custGeom>
                <a:avLst/>
                <a:gdLst>
                  <a:gd name="T0" fmla="*/ 0 w 27"/>
                  <a:gd name="T1" fmla="*/ 97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1 h 32"/>
                  <a:gd name="T8" fmla="*/ 17 w 27"/>
                  <a:gd name="T9" fmla="*/ 47 h 32"/>
                  <a:gd name="T10" fmla="*/ 29 w 27"/>
                  <a:gd name="T11" fmla="*/ 40 h 32"/>
                  <a:gd name="T12" fmla="*/ 35 w 27"/>
                  <a:gd name="T13" fmla="*/ 36 h 32"/>
                  <a:gd name="T14" fmla="*/ 38 w 27"/>
                  <a:gd name="T15" fmla="*/ 31 h 32"/>
                  <a:gd name="T16" fmla="*/ 49 w 27"/>
                  <a:gd name="T17" fmla="*/ 22 h 32"/>
                  <a:gd name="T18" fmla="*/ 51 w 27"/>
                  <a:gd name="T19" fmla="*/ 17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0 h 32"/>
                  <a:gd name="T34" fmla="*/ 115 w 27"/>
                  <a:gd name="T35" fmla="*/ 22 h 32"/>
                  <a:gd name="T36" fmla="*/ 126 w 27"/>
                  <a:gd name="T37" fmla="*/ 36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4 h 32"/>
                  <a:gd name="T44" fmla="*/ 113 w 27"/>
                  <a:gd name="T45" fmla="*/ 83 h 32"/>
                  <a:gd name="T46" fmla="*/ 108 w 27"/>
                  <a:gd name="T47" fmla="*/ 97 h 32"/>
                  <a:gd name="T48" fmla="*/ 96 w 27"/>
                  <a:gd name="T49" fmla="*/ 111 h 32"/>
                  <a:gd name="T50" fmla="*/ 86 w 27"/>
                  <a:gd name="T51" fmla="*/ 113 h 32"/>
                  <a:gd name="T52" fmla="*/ 83 w 27"/>
                  <a:gd name="T53" fmla="*/ 124 h 32"/>
                  <a:gd name="T54" fmla="*/ 66 w 27"/>
                  <a:gd name="T55" fmla="*/ 136 h 32"/>
                  <a:gd name="T56" fmla="*/ 64 w 27"/>
                  <a:gd name="T57" fmla="*/ 142 h 32"/>
                  <a:gd name="T58" fmla="*/ 49 w 27"/>
                  <a:gd name="T59" fmla="*/ 142 h 32"/>
                  <a:gd name="T60" fmla="*/ 38 w 27"/>
                  <a:gd name="T61" fmla="*/ 142 h 32"/>
                  <a:gd name="T62" fmla="*/ 35 w 27"/>
                  <a:gd name="T63" fmla="*/ 142 h 32"/>
                  <a:gd name="T64" fmla="*/ 29 w 27"/>
                  <a:gd name="T65" fmla="*/ 142 h 32"/>
                  <a:gd name="T66" fmla="*/ 17 w 27"/>
                  <a:gd name="T67" fmla="*/ 136 h 32"/>
                  <a:gd name="T68" fmla="*/ 13 w 27"/>
                  <a:gd name="T69" fmla="*/ 127 h 32"/>
                  <a:gd name="T70" fmla="*/ 1 w 27"/>
                  <a:gd name="T71" fmla="*/ 124 h 32"/>
                  <a:gd name="T72" fmla="*/ 1 w 27"/>
                  <a:gd name="T73" fmla="*/ 113 h 32"/>
                  <a:gd name="T74" fmla="*/ 1 w 27"/>
                  <a:gd name="T75" fmla="*/ 111 h 32"/>
                  <a:gd name="T76" fmla="*/ 1 w 27"/>
                  <a:gd name="T77" fmla="*/ 111 h 32"/>
                  <a:gd name="T78" fmla="*/ 0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Freeform 205"/>
              <p:cNvSpPr>
                <a:spLocks/>
              </p:cNvSpPr>
              <p:nvPr/>
            </p:nvSpPr>
            <p:spPr bwMode="auto">
              <a:xfrm>
                <a:off x="3257" y="894"/>
                <a:ext cx="51" cy="47"/>
              </a:xfrm>
              <a:custGeom>
                <a:avLst/>
                <a:gdLst>
                  <a:gd name="T0" fmla="*/ 220 w 38"/>
                  <a:gd name="T1" fmla="*/ 85 h 36"/>
                  <a:gd name="T2" fmla="*/ 220 w 38"/>
                  <a:gd name="T3" fmla="*/ 95 h 36"/>
                  <a:gd name="T4" fmla="*/ 220 w 38"/>
                  <a:gd name="T5" fmla="*/ 97 h 36"/>
                  <a:gd name="T6" fmla="*/ 220 w 38"/>
                  <a:gd name="T7" fmla="*/ 97 h 36"/>
                  <a:gd name="T8" fmla="*/ 217 w 38"/>
                  <a:gd name="T9" fmla="*/ 102 h 36"/>
                  <a:gd name="T10" fmla="*/ 217 w 38"/>
                  <a:gd name="T11" fmla="*/ 102 h 36"/>
                  <a:gd name="T12" fmla="*/ 207 w 38"/>
                  <a:gd name="T13" fmla="*/ 114 h 36"/>
                  <a:gd name="T14" fmla="*/ 207 w 38"/>
                  <a:gd name="T15" fmla="*/ 114 h 36"/>
                  <a:gd name="T16" fmla="*/ 200 w 38"/>
                  <a:gd name="T17" fmla="*/ 116 h 36"/>
                  <a:gd name="T18" fmla="*/ 191 w 38"/>
                  <a:gd name="T19" fmla="*/ 127 h 36"/>
                  <a:gd name="T20" fmla="*/ 174 w 38"/>
                  <a:gd name="T21" fmla="*/ 133 h 36"/>
                  <a:gd name="T22" fmla="*/ 154 w 38"/>
                  <a:gd name="T23" fmla="*/ 145 h 36"/>
                  <a:gd name="T24" fmla="*/ 141 w 38"/>
                  <a:gd name="T25" fmla="*/ 151 h 36"/>
                  <a:gd name="T26" fmla="*/ 122 w 38"/>
                  <a:gd name="T27" fmla="*/ 162 h 36"/>
                  <a:gd name="T28" fmla="*/ 101 w 38"/>
                  <a:gd name="T29" fmla="*/ 166 h 36"/>
                  <a:gd name="T30" fmla="*/ 85 w 38"/>
                  <a:gd name="T31" fmla="*/ 178 h 36"/>
                  <a:gd name="T32" fmla="*/ 56 w 38"/>
                  <a:gd name="T33" fmla="*/ 178 h 36"/>
                  <a:gd name="T34" fmla="*/ 51 w 38"/>
                  <a:gd name="T35" fmla="*/ 178 h 36"/>
                  <a:gd name="T36" fmla="*/ 51 w 38"/>
                  <a:gd name="T37" fmla="*/ 178 h 36"/>
                  <a:gd name="T38" fmla="*/ 38 w 38"/>
                  <a:gd name="T39" fmla="*/ 178 h 36"/>
                  <a:gd name="T40" fmla="*/ 36 w 38"/>
                  <a:gd name="T41" fmla="*/ 166 h 36"/>
                  <a:gd name="T42" fmla="*/ 36 w 38"/>
                  <a:gd name="T43" fmla="*/ 166 h 36"/>
                  <a:gd name="T44" fmla="*/ 28 w 38"/>
                  <a:gd name="T45" fmla="*/ 162 h 36"/>
                  <a:gd name="T46" fmla="*/ 28 w 38"/>
                  <a:gd name="T47" fmla="*/ 151 h 36"/>
                  <a:gd name="T48" fmla="*/ 16 w 38"/>
                  <a:gd name="T49" fmla="*/ 151 h 36"/>
                  <a:gd name="T50" fmla="*/ 12 w 38"/>
                  <a:gd name="T51" fmla="*/ 145 h 36"/>
                  <a:gd name="T52" fmla="*/ 12 w 38"/>
                  <a:gd name="T53" fmla="*/ 127 h 36"/>
                  <a:gd name="T54" fmla="*/ 0 w 38"/>
                  <a:gd name="T55" fmla="*/ 102 h 36"/>
                  <a:gd name="T56" fmla="*/ 0 w 38"/>
                  <a:gd name="T57" fmla="*/ 95 h 36"/>
                  <a:gd name="T58" fmla="*/ 0 w 38"/>
                  <a:gd name="T59" fmla="*/ 78 h 36"/>
                  <a:gd name="T60" fmla="*/ 0 w 38"/>
                  <a:gd name="T61" fmla="*/ 65 h 36"/>
                  <a:gd name="T62" fmla="*/ 12 w 38"/>
                  <a:gd name="T63" fmla="*/ 50 h 36"/>
                  <a:gd name="T64" fmla="*/ 12 w 38"/>
                  <a:gd name="T65" fmla="*/ 35 h 36"/>
                  <a:gd name="T66" fmla="*/ 16 w 38"/>
                  <a:gd name="T67" fmla="*/ 29 h 36"/>
                  <a:gd name="T68" fmla="*/ 16 w 38"/>
                  <a:gd name="T69" fmla="*/ 27 h 36"/>
                  <a:gd name="T70" fmla="*/ 28 w 38"/>
                  <a:gd name="T71" fmla="*/ 16 h 36"/>
                  <a:gd name="T72" fmla="*/ 36 w 38"/>
                  <a:gd name="T73" fmla="*/ 12 h 36"/>
                  <a:gd name="T74" fmla="*/ 38 w 38"/>
                  <a:gd name="T75" fmla="*/ 12 h 36"/>
                  <a:gd name="T76" fmla="*/ 38 w 38"/>
                  <a:gd name="T77" fmla="*/ 0 h 36"/>
                  <a:gd name="T78" fmla="*/ 51 w 38"/>
                  <a:gd name="T79" fmla="*/ 0 h 36"/>
                  <a:gd name="T80" fmla="*/ 56 w 38"/>
                  <a:gd name="T81" fmla="*/ 0 h 36"/>
                  <a:gd name="T82" fmla="*/ 85 w 38"/>
                  <a:gd name="T83" fmla="*/ 12 h 36"/>
                  <a:gd name="T84" fmla="*/ 114 w 38"/>
                  <a:gd name="T85" fmla="*/ 16 h 36"/>
                  <a:gd name="T86" fmla="*/ 122 w 38"/>
                  <a:gd name="T87" fmla="*/ 27 h 36"/>
                  <a:gd name="T88" fmla="*/ 153 w 38"/>
                  <a:gd name="T89" fmla="*/ 29 h 36"/>
                  <a:gd name="T90" fmla="*/ 164 w 38"/>
                  <a:gd name="T91" fmla="*/ 35 h 36"/>
                  <a:gd name="T92" fmla="*/ 183 w 38"/>
                  <a:gd name="T93" fmla="*/ 46 h 36"/>
                  <a:gd name="T94" fmla="*/ 191 w 38"/>
                  <a:gd name="T95" fmla="*/ 50 h 36"/>
                  <a:gd name="T96" fmla="*/ 200 w 38"/>
                  <a:gd name="T97" fmla="*/ 60 h 36"/>
                  <a:gd name="T98" fmla="*/ 207 w 38"/>
                  <a:gd name="T99" fmla="*/ 65 h 36"/>
                  <a:gd name="T100" fmla="*/ 217 w 38"/>
                  <a:gd name="T101" fmla="*/ 68 h 36"/>
                  <a:gd name="T102" fmla="*/ 217 w 38"/>
                  <a:gd name="T103" fmla="*/ 68 h 36"/>
                  <a:gd name="T104" fmla="*/ 217 w 38"/>
                  <a:gd name="T105" fmla="*/ 78 h 36"/>
                  <a:gd name="T106" fmla="*/ 220 w 38"/>
                  <a:gd name="T107" fmla="*/ 78 h 36"/>
                  <a:gd name="T108" fmla="*/ 220 w 38"/>
                  <a:gd name="T109" fmla="*/ 78 h 36"/>
                  <a:gd name="T110" fmla="*/ 220 w 38"/>
                  <a:gd name="T111" fmla="*/ 85 h 36"/>
                  <a:gd name="T112" fmla="*/ 220 w 38"/>
                  <a:gd name="T113" fmla="*/ 8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38" y="17"/>
                    </a:moveTo>
                    <a:lnTo>
                      <a:pt x="38" y="19"/>
                    </a:lnTo>
                    <a:lnTo>
                      <a:pt x="38" y="20"/>
                    </a:lnTo>
                    <a:lnTo>
                      <a:pt x="37" y="21"/>
                    </a:lnTo>
                    <a:lnTo>
                      <a:pt x="36" y="23"/>
                    </a:lnTo>
                    <a:lnTo>
                      <a:pt x="34" y="24"/>
                    </a:lnTo>
                    <a:lnTo>
                      <a:pt x="33" y="26"/>
                    </a:lnTo>
                    <a:lnTo>
                      <a:pt x="30" y="27"/>
                    </a:lnTo>
                    <a:lnTo>
                      <a:pt x="27" y="29"/>
                    </a:lnTo>
                    <a:lnTo>
                      <a:pt x="24" y="31"/>
                    </a:lnTo>
                    <a:lnTo>
                      <a:pt x="21" y="33"/>
                    </a:lnTo>
                    <a:lnTo>
                      <a:pt x="17" y="34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9" y="36"/>
                    </a:lnTo>
                    <a:lnTo>
                      <a:pt x="7" y="36"/>
                    </a:lnTo>
                    <a:lnTo>
                      <a:pt x="6" y="34"/>
                    </a:lnTo>
                    <a:lnTo>
                      <a:pt x="5" y="33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4" y="2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6" y="6"/>
                    </a:lnTo>
                    <a:lnTo>
                      <a:pt x="28" y="7"/>
                    </a:lnTo>
                    <a:lnTo>
                      <a:pt x="31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6" y="13"/>
                    </a:lnTo>
                    <a:lnTo>
                      <a:pt x="37" y="14"/>
                    </a:lnTo>
                    <a:lnTo>
                      <a:pt x="37" y="16"/>
                    </a:lnTo>
                    <a:lnTo>
                      <a:pt x="38" y="16"/>
                    </a:lnTo>
                    <a:lnTo>
                      <a:pt x="38" y="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206"/>
              <p:cNvSpPr>
                <a:spLocks/>
              </p:cNvSpPr>
              <p:nvPr/>
            </p:nvSpPr>
            <p:spPr bwMode="auto">
              <a:xfrm>
                <a:off x="3354" y="956"/>
                <a:ext cx="46" cy="49"/>
              </a:xfrm>
              <a:custGeom>
                <a:avLst/>
                <a:gdLst>
                  <a:gd name="T0" fmla="*/ 49 w 35"/>
                  <a:gd name="T1" fmla="*/ 0 h 38"/>
                  <a:gd name="T2" fmla="*/ 50 w 35"/>
                  <a:gd name="T3" fmla="*/ 0 h 38"/>
                  <a:gd name="T4" fmla="*/ 50 w 35"/>
                  <a:gd name="T5" fmla="*/ 0 h 38"/>
                  <a:gd name="T6" fmla="*/ 55 w 35"/>
                  <a:gd name="T7" fmla="*/ 0 h 38"/>
                  <a:gd name="T8" fmla="*/ 66 w 35"/>
                  <a:gd name="T9" fmla="*/ 0 h 38"/>
                  <a:gd name="T10" fmla="*/ 66 w 35"/>
                  <a:gd name="T11" fmla="*/ 0 h 38"/>
                  <a:gd name="T12" fmla="*/ 72 w 35"/>
                  <a:gd name="T13" fmla="*/ 10 h 38"/>
                  <a:gd name="T14" fmla="*/ 84 w 35"/>
                  <a:gd name="T15" fmla="*/ 10 h 38"/>
                  <a:gd name="T16" fmla="*/ 84 w 35"/>
                  <a:gd name="T17" fmla="*/ 10 h 38"/>
                  <a:gd name="T18" fmla="*/ 95 w 35"/>
                  <a:gd name="T19" fmla="*/ 17 h 38"/>
                  <a:gd name="T20" fmla="*/ 110 w 35"/>
                  <a:gd name="T21" fmla="*/ 28 h 38"/>
                  <a:gd name="T22" fmla="*/ 116 w 35"/>
                  <a:gd name="T23" fmla="*/ 32 h 38"/>
                  <a:gd name="T24" fmla="*/ 130 w 35"/>
                  <a:gd name="T25" fmla="*/ 46 h 38"/>
                  <a:gd name="T26" fmla="*/ 145 w 35"/>
                  <a:gd name="T27" fmla="*/ 59 h 38"/>
                  <a:gd name="T28" fmla="*/ 160 w 35"/>
                  <a:gd name="T29" fmla="*/ 75 h 38"/>
                  <a:gd name="T30" fmla="*/ 171 w 35"/>
                  <a:gd name="T31" fmla="*/ 88 h 38"/>
                  <a:gd name="T32" fmla="*/ 177 w 35"/>
                  <a:gd name="T33" fmla="*/ 97 h 38"/>
                  <a:gd name="T34" fmla="*/ 180 w 35"/>
                  <a:gd name="T35" fmla="*/ 107 h 38"/>
                  <a:gd name="T36" fmla="*/ 180 w 35"/>
                  <a:gd name="T37" fmla="*/ 111 h 38"/>
                  <a:gd name="T38" fmla="*/ 180 w 35"/>
                  <a:gd name="T39" fmla="*/ 111 h 38"/>
                  <a:gd name="T40" fmla="*/ 177 w 35"/>
                  <a:gd name="T41" fmla="*/ 123 h 38"/>
                  <a:gd name="T42" fmla="*/ 177 w 35"/>
                  <a:gd name="T43" fmla="*/ 125 h 38"/>
                  <a:gd name="T44" fmla="*/ 177 w 35"/>
                  <a:gd name="T45" fmla="*/ 126 h 38"/>
                  <a:gd name="T46" fmla="*/ 171 w 35"/>
                  <a:gd name="T47" fmla="*/ 126 h 38"/>
                  <a:gd name="T48" fmla="*/ 171 w 35"/>
                  <a:gd name="T49" fmla="*/ 138 h 38"/>
                  <a:gd name="T50" fmla="*/ 152 w 35"/>
                  <a:gd name="T51" fmla="*/ 143 h 38"/>
                  <a:gd name="T52" fmla="*/ 137 w 35"/>
                  <a:gd name="T53" fmla="*/ 159 h 38"/>
                  <a:gd name="T54" fmla="*/ 125 w 35"/>
                  <a:gd name="T55" fmla="*/ 161 h 38"/>
                  <a:gd name="T56" fmla="*/ 110 w 35"/>
                  <a:gd name="T57" fmla="*/ 161 h 38"/>
                  <a:gd name="T58" fmla="*/ 95 w 35"/>
                  <a:gd name="T59" fmla="*/ 172 h 38"/>
                  <a:gd name="T60" fmla="*/ 84 w 35"/>
                  <a:gd name="T61" fmla="*/ 173 h 38"/>
                  <a:gd name="T62" fmla="*/ 66 w 35"/>
                  <a:gd name="T63" fmla="*/ 173 h 38"/>
                  <a:gd name="T64" fmla="*/ 50 w 35"/>
                  <a:gd name="T65" fmla="*/ 173 h 38"/>
                  <a:gd name="T66" fmla="*/ 49 w 35"/>
                  <a:gd name="T67" fmla="*/ 173 h 38"/>
                  <a:gd name="T68" fmla="*/ 37 w 35"/>
                  <a:gd name="T69" fmla="*/ 172 h 38"/>
                  <a:gd name="T70" fmla="*/ 32 w 35"/>
                  <a:gd name="T71" fmla="*/ 172 h 38"/>
                  <a:gd name="T72" fmla="*/ 21 w 35"/>
                  <a:gd name="T73" fmla="*/ 172 h 38"/>
                  <a:gd name="T74" fmla="*/ 16 w 35"/>
                  <a:gd name="T75" fmla="*/ 161 h 38"/>
                  <a:gd name="T76" fmla="*/ 12 w 35"/>
                  <a:gd name="T77" fmla="*/ 159 h 38"/>
                  <a:gd name="T78" fmla="*/ 12 w 35"/>
                  <a:gd name="T79" fmla="*/ 159 h 38"/>
                  <a:gd name="T80" fmla="*/ 0 w 35"/>
                  <a:gd name="T81" fmla="*/ 153 h 38"/>
                  <a:gd name="T82" fmla="*/ 0 w 35"/>
                  <a:gd name="T83" fmla="*/ 126 h 38"/>
                  <a:gd name="T84" fmla="*/ 0 w 35"/>
                  <a:gd name="T85" fmla="*/ 111 h 38"/>
                  <a:gd name="T86" fmla="*/ 12 w 35"/>
                  <a:gd name="T87" fmla="*/ 95 h 38"/>
                  <a:gd name="T88" fmla="*/ 12 w 35"/>
                  <a:gd name="T89" fmla="*/ 76 h 38"/>
                  <a:gd name="T90" fmla="*/ 12 w 35"/>
                  <a:gd name="T91" fmla="*/ 59 h 38"/>
                  <a:gd name="T92" fmla="*/ 16 w 35"/>
                  <a:gd name="T93" fmla="*/ 46 h 38"/>
                  <a:gd name="T94" fmla="*/ 21 w 35"/>
                  <a:gd name="T95" fmla="*/ 32 h 38"/>
                  <a:gd name="T96" fmla="*/ 21 w 35"/>
                  <a:gd name="T97" fmla="*/ 28 h 38"/>
                  <a:gd name="T98" fmla="*/ 32 w 35"/>
                  <a:gd name="T99" fmla="*/ 17 h 38"/>
                  <a:gd name="T100" fmla="*/ 32 w 35"/>
                  <a:gd name="T101" fmla="*/ 13 h 38"/>
                  <a:gd name="T102" fmla="*/ 32 w 35"/>
                  <a:gd name="T103" fmla="*/ 13 h 38"/>
                  <a:gd name="T104" fmla="*/ 37 w 35"/>
                  <a:gd name="T105" fmla="*/ 10 h 38"/>
                  <a:gd name="T106" fmla="*/ 37 w 35"/>
                  <a:gd name="T107" fmla="*/ 10 h 38"/>
                  <a:gd name="T108" fmla="*/ 37 w 35"/>
                  <a:gd name="T109" fmla="*/ 10 h 38"/>
                  <a:gd name="T110" fmla="*/ 49 w 35"/>
                  <a:gd name="T111" fmla="*/ 0 h 38"/>
                  <a:gd name="T112" fmla="*/ 49 w 35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8">
                    <a:moveTo>
                      <a:pt x="9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21" y="6"/>
                    </a:lnTo>
                    <a:lnTo>
                      <a:pt x="23" y="7"/>
                    </a:lnTo>
                    <a:lnTo>
                      <a:pt x="25" y="10"/>
                    </a:lnTo>
                    <a:lnTo>
                      <a:pt x="28" y="13"/>
                    </a:lnTo>
                    <a:lnTo>
                      <a:pt x="31" y="16"/>
                    </a:lnTo>
                    <a:lnTo>
                      <a:pt x="33" y="19"/>
                    </a:lnTo>
                    <a:lnTo>
                      <a:pt x="34" y="21"/>
                    </a:lnTo>
                    <a:lnTo>
                      <a:pt x="35" y="23"/>
                    </a:lnTo>
                    <a:lnTo>
                      <a:pt x="35" y="24"/>
                    </a:lnTo>
                    <a:lnTo>
                      <a:pt x="34" y="26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3" y="30"/>
                    </a:lnTo>
                    <a:lnTo>
                      <a:pt x="30" y="31"/>
                    </a:lnTo>
                    <a:lnTo>
                      <a:pt x="27" y="34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7"/>
                    </a:lnTo>
                    <a:lnTo>
                      <a:pt x="16" y="38"/>
                    </a:lnTo>
                    <a:lnTo>
                      <a:pt x="13" y="38"/>
                    </a:lnTo>
                    <a:lnTo>
                      <a:pt x="10" y="38"/>
                    </a:lnTo>
                    <a:lnTo>
                      <a:pt x="9" y="38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4" y="37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3"/>
                    </a:lnTo>
                    <a:lnTo>
                      <a:pt x="0" y="28"/>
                    </a:lnTo>
                    <a:lnTo>
                      <a:pt x="0" y="24"/>
                    </a:lnTo>
                    <a:lnTo>
                      <a:pt x="2" y="20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3" y="10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207"/>
              <p:cNvSpPr>
                <a:spLocks/>
              </p:cNvSpPr>
              <p:nvPr/>
            </p:nvSpPr>
            <p:spPr bwMode="auto">
              <a:xfrm>
                <a:off x="3305" y="956"/>
                <a:ext cx="45" cy="49"/>
              </a:xfrm>
              <a:custGeom>
                <a:avLst/>
                <a:gdLst>
                  <a:gd name="T0" fmla="*/ 160 w 33"/>
                  <a:gd name="T1" fmla="*/ 0 h 38"/>
                  <a:gd name="T2" fmla="*/ 160 w 33"/>
                  <a:gd name="T3" fmla="*/ 10 h 38"/>
                  <a:gd name="T4" fmla="*/ 165 w 33"/>
                  <a:gd name="T5" fmla="*/ 10 h 38"/>
                  <a:gd name="T6" fmla="*/ 165 w 33"/>
                  <a:gd name="T7" fmla="*/ 10 h 38"/>
                  <a:gd name="T8" fmla="*/ 180 w 33"/>
                  <a:gd name="T9" fmla="*/ 13 h 38"/>
                  <a:gd name="T10" fmla="*/ 180 w 33"/>
                  <a:gd name="T11" fmla="*/ 13 h 38"/>
                  <a:gd name="T12" fmla="*/ 190 w 33"/>
                  <a:gd name="T13" fmla="*/ 17 h 38"/>
                  <a:gd name="T14" fmla="*/ 190 w 33"/>
                  <a:gd name="T15" fmla="*/ 28 h 38"/>
                  <a:gd name="T16" fmla="*/ 190 w 33"/>
                  <a:gd name="T17" fmla="*/ 28 h 38"/>
                  <a:gd name="T18" fmla="*/ 194 w 33"/>
                  <a:gd name="T19" fmla="*/ 41 h 38"/>
                  <a:gd name="T20" fmla="*/ 209 w 33"/>
                  <a:gd name="T21" fmla="*/ 53 h 38"/>
                  <a:gd name="T22" fmla="*/ 209 w 33"/>
                  <a:gd name="T23" fmla="*/ 64 h 38"/>
                  <a:gd name="T24" fmla="*/ 210 w 33"/>
                  <a:gd name="T25" fmla="*/ 88 h 38"/>
                  <a:gd name="T26" fmla="*/ 210 w 33"/>
                  <a:gd name="T27" fmla="*/ 97 h 38"/>
                  <a:gd name="T28" fmla="*/ 210 w 33"/>
                  <a:gd name="T29" fmla="*/ 123 h 38"/>
                  <a:gd name="T30" fmla="*/ 210 w 33"/>
                  <a:gd name="T31" fmla="*/ 138 h 38"/>
                  <a:gd name="T32" fmla="*/ 210 w 33"/>
                  <a:gd name="T33" fmla="*/ 153 h 38"/>
                  <a:gd name="T34" fmla="*/ 210 w 33"/>
                  <a:gd name="T35" fmla="*/ 159 h 38"/>
                  <a:gd name="T36" fmla="*/ 209 w 33"/>
                  <a:gd name="T37" fmla="*/ 159 h 38"/>
                  <a:gd name="T38" fmla="*/ 209 w 33"/>
                  <a:gd name="T39" fmla="*/ 161 h 38"/>
                  <a:gd name="T40" fmla="*/ 194 w 33"/>
                  <a:gd name="T41" fmla="*/ 172 h 38"/>
                  <a:gd name="T42" fmla="*/ 190 w 33"/>
                  <a:gd name="T43" fmla="*/ 172 h 38"/>
                  <a:gd name="T44" fmla="*/ 190 w 33"/>
                  <a:gd name="T45" fmla="*/ 172 h 38"/>
                  <a:gd name="T46" fmla="*/ 180 w 33"/>
                  <a:gd name="T47" fmla="*/ 173 h 38"/>
                  <a:gd name="T48" fmla="*/ 165 w 33"/>
                  <a:gd name="T49" fmla="*/ 173 h 38"/>
                  <a:gd name="T50" fmla="*/ 145 w 33"/>
                  <a:gd name="T51" fmla="*/ 173 h 38"/>
                  <a:gd name="T52" fmla="*/ 139 w 33"/>
                  <a:gd name="T53" fmla="*/ 173 h 38"/>
                  <a:gd name="T54" fmla="*/ 117 w 33"/>
                  <a:gd name="T55" fmla="*/ 173 h 38"/>
                  <a:gd name="T56" fmla="*/ 89 w 33"/>
                  <a:gd name="T57" fmla="*/ 172 h 38"/>
                  <a:gd name="T58" fmla="*/ 68 w 33"/>
                  <a:gd name="T59" fmla="*/ 161 h 38"/>
                  <a:gd name="T60" fmla="*/ 50 w 33"/>
                  <a:gd name="T61" fmla="*/ 161 h 38"/>
                  <a:gd name="T62" fmla="*/ 48 w 33"/>
                  <a:gd name="T63" fmla="*/ 159 h 38"/>
                  <a:gd name="T64" fmla="*/ 26 w 33"/>
                  <a:gd name="T65" fmla="*/ 153 h 38"/>
                  <a:gd name="T66" fmla="*/ 14 w 33"/>
                  <a:gd name="T67" fmla="*/ 143 h 38"/>
                  <a:gd name="T68" fmla="*/ 14 w 33"/>
                  <a:gd name="T69" fmla="*/ 138 h 38"/>
                  <a:gd name="T70" fmla="*/ 1 w 33"/>
                  <a:gd name="T71" fmla="*/ 126 h 38"/>
                  <a:gd name="T72" fmla="*/ 0 w 33"/>
                  <a:gd name="T73" fmla="*/ 125 h 38"/>
                  <a:gd name="T74" fmla="*/ 0 w 33"/>
                  <a:gd name="T75" fmla="*/ 123 h 38"/>
                  <a:gd name="T76" fmla="*/ 0 w 33"/>
                  <a:gd name="T77" fmla="*/ 111 h 38"/>
                  <a:gd name="T78" fmla="*/ 0 w 33"/>
                  <a:gd name="T79" fmla="*/ 107 h 38"/>
                  <a:gd name="T80" fmla="*/ 0 w 33"/>
                  <a:gd name="T81" fmla="*/ 97 h 38"/>
                  <a:gd name="T82" fmla="*/ 1 w 33"/>
                  <a:gd name="T83" fmla="*/ 88 h 38"/>
                  <a:gd name="T84" fmla="*/ 26 w 33"/>
                  <a:gd name="T85" fmla="*/ 75 h 38"/>
                  <a:gd name="T86" fmla="*/ 48 w 33"/>
                  <a:gd name="T87" fmla="*/ 59 h 38"/>
                  <a:gd name="T88" fmla="*/ 56 w 33"/>
                  <a:gd name="T89" fmla="*/ 46 h 38"/>
                  <a:gd name="T90" fmla="*/ 76 w 33"/>
                  <a:gd name="T91" fmla="*/ 32 h 38"/>
                  <a:gd name="T92" fmla="*/ 89 w 33"/>
                  <a:gd name="T93" fmla="*/ 28 h 38"/>
                  <a:gd name="T94" fmla="*/ 104 w 33"/>
                  <a:gd name="T95" fmla="*/ 13 h 38"/>
                  <a:gd name="T96" fmla="*/ 117 w 33"/>
                  <a:gd name="T97" fmla="*/ 13 h 38"/>
                  <a:gd name="T98" fmla="*/ 121 w 33"/>
                  <a:gd name="T99" fmla="*/ 10 h 38"/>
                  <a:gd name="T100" fmla="*/ 139 w 33"/>
                  <a:gd name="T101" fmla="*/ 10 h 38"/>
                  <a:gd name="T102" fmla="*/ 139 w 33"/>
                  <a:gd name="T103" fmla="*/ 10 h 38"/>
                  <a:gd name="T104" fmla="*/ 142 w 33"/>
                  <a:gd name="T105" fmla="*/ 0 h 38"/>
                  <a:gd name="T106" fmla="*/ 145 w 33"/>
                  <a:gd name="T107" fmla="*/ 0 h 38"/>
                  <a:gd name="T108" fmla="*/ 145 w 33"/>
                  <a:gd name="T109" fmla="*/ 0 h 38"/>
                  <a:gd name="T110" fmla="*/ 145 w 33"/>
                  <a:gd name="T111" fmla="*/ 0 h 38"/>
                  <a:gd name="T112" fmla="*/ 160 w 33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8">
                    <a:moveTo>
                      <a:pt x="25" y="0"/>
                    </a:moveTo>
                    <a:lnTo>
                      <a:pt x="25" y="2"/>
                    </a:lnTo>
                    <a:lnTo>
                      <a:pt x="26" y="2"/>
                    </a:lnTo>
                    <a:lnTo>
                      <a:pt x="28" y="3"/>
                    </a:lnTo>
                    <a:lnTo>
                      <a:pt x="29" y="4"/>
                    </a:lnTo>
                    <a:lnTo>
                      <a:pt x="29" y="6"/>
                    </a:lnTo>
                    <a:lnTo>
                      <a:pt x="30" y="9"/>
                    </a:lnTo>
                    <a:lnTo>
                      <a:pt x="32" y="12"/>
                    </a:lnTo>
                    <a:lnTo>
                      <a:pt x="32" y="14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6"/>
                    </a:lnTo>
                    <a:lnTo>
                      <a:pt x="33" y="30"/>
                    </a:lnTo>
                    <a:lnTo>
                      <a:pt x="33" y="33"/>
                    </a:lnTo>
                    <a:lnTo>
                      <a:pt x="33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0" y="37"/>
                    </a:lnTo>
                    <a:lnTo>
                      <a:pt x="29" y="37"/>
                    </a:lnTo>
                    <a:lnTo>
                      <a:pt x="28" y="38"/>
                    </a:lnTo>
                    <a:lnTo>
                      <a:pt x="26" y="38"/>
                    </a:lnTo>
                    <a:lnTo>
                      <a:pt x="23" y="38"/>
                    </a:lnTo>
                    <a:lnTo>
                      <a:pt x="21" y="38"/>
                    </a:lnTo>
                    <a:lnTo>
                      <a:pt x="18" y="38"/>
                    </a:lnTo>
                    <a:lnTo>
                      <a:pt x="14" y="37"/>
                    </a:lnTo>
                    <a:lnTo>
                      <a:pt x="11" y="35"/>
                    </a:lnTo>
                    <a:lnTo>
                      <a:pt x="8" y="35"/>
                    </a:lnTo>
                    <a:lnTo>
                      <a:pt x="7" y="34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1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4" y="16"/>
                    </a:lnTo>
                    <a:lnTo>
                      <a:pt x="7" y="13"/>
                    </a:lnTo>
                    <a:lnTo>
                      <a:pt x="9" y="10"/>
                    </a:lnTo>
                    <a:lnTo>
                      <a:pt x="12" y="7"/>
                    </a:lnTo>
                    <a:lnTo>
                      <a:pt x="14" y="6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208"/>
              <p:cNvSpPr>
                <a:spLocks/>
              </p:cNvSpPr>
              <p:nvPr/>
            </p:nvSpPr>
            <p:spPr bwMode="auto">
              <a:xfrm>
                <a:off x="3271" y="936"/>
                <a:ext cx="50" cy="46"/>
              </a:xfrm>
              <a:custGeom>
                <a:avLst/>
                <a:gdLst>
                  <a:gd name="T0" fmla="*/ 212 w 37"/>
                  <a:gd name="T1" fmla="*/ 16 h 35"/>
                  <a:gd name="T2" fmla="*/ 227 w 37"/>
                  <a:gd name="T3" fmla="*/ 21 h 35"/>
                  <a:gd name="T4" fmla="*/ 227 w 37"/>
                  <a:gd name="T5" fmla="*/ 21 h 35"/>
                  <a:gd name="T6" fmla="*/ 227 w 37"/>
                  <a:gd name="T7" fmla="*/ 28 h 35"/>
                  <a:gd name="T8" fmla="*/ 227 w 37"/>
                  <a:gd name="T9" fmla="*/ 37 h 35"/>
                  <a:gd name="T10" fmla="*/ 227 w 37"/>
                  <a:gd name="T11" fmla="*/ 37 h 35"/>
                  <a:gd name="T12" fmla="*/ 227 w 37"/>
                  <a:gd name="T13" fmla="*/ 42 h 35"/>
                  <a:gd name="T14" fmla="*/ 227 w 37"/>
                  <a:gd name="T15" fmla="*/ 50 h 35"/>
                  <a:gd name="T16" fmla="*/ 227 w 37"/>
                  <a:gd name="T17" fmla="*/ 50 h 35"/>
                  <a:gd name="T18" fmla="*/ 212 w 37"/>
                  <a:gd name="T19" fmla="*/ 64 h 35"/>
                  <a:gd name="T20" fmla="*/ 208 w 37"/>
                  <a:gd name="T21" fmla="*/ 78 h 35"/>
                  <a:gd name="T22" fmla="*/ 203 w 37"/>
                  <a:gd name="T23" fmla="*/ 95 h 35"/>
                  <a:gd name="T24" fmla="*/ 191 w 37"/>
                  <a:gd name="T25" fmla="*/ 114 h 35"/>
                  <a:gd name="T26" fmla="*/ 182 w 37"/>
                  <a:gd name="T27" fmla="*/ 130 h 35"/>
                  <a:gd name="T28" fmla="*/ 170 w 37"/>
                  <a:gd name="T29" fmla="*/ 145 h 35"/>
                  <a:gd name="T30" fmla="*/ 157 w 37"/>
                  <a:gd name="T31" fmla="*/ 160 h 35"/>
                  <a:gd name="T32" fmla="*/ 142 w 37"/>
                  <a:gd name="T33" fmla="*/ 177 h 35"/>
                  <a:gd name="T34" fmla="*/ 141 w 37"/>
                  <a:gd name="T35" fmla="*/ 180 h 35"/>
                  <a:gd name="T36" fmla="*/ 126 w 37"/>
                  <a:gd name="T37" fmla="*/ 180 h 35"/>
                  <a:gd name="T38" fmla="*/ 126 w 37"/>
                  <a:gd name="T39" fmla="*/ 180 h 35"/>
                  <a:gd name="T40" fmla="*/ 120 w 37"/>
                  <a:gd name="T41" fmla="*/ 180 h 35"/>
                  <a:gd name="T42" fmla="*/ 105 w 37"/>
                  <a:gd name="T43" fmla="*/ 180 h 35"/>
                  <a:gd name="T44" fmla="*/ 104 w 37"/>
                  <a:gd name="T45" fmla="*/ 180 h 35"/>
                  <a:gd name="T46" fmla="*/ 100 w 37"/>
                  <a:gd name="T47" fmla="*/ 180 h 35"/>
                  <a:gd name="T48" fmla="*/ 100 w 37"/>
                  <a:gd name="T49" fmla="*/ 177 h 35"/>
                  <a:gd name="T50" fmla="*/ 78 w 37"/>
                  <a:gd name="T51" fmla="*/ 164 h 35"/>
                  <a:gd name="T52" fmla="*/ 64 w 37"/>
                  <a:gd name="T53" fmla="*/ 160 h 35"/>
                  <a:gd name="T54" fmla="*/ 41 w 37"/>
                  <a:gd name="T55" fmla="*/ 145 h 35"/>
                  <a:gd name="T56" fmla="*/ 36 w 37"/>
                  <a:gd name="T57" fmla="*/ 137 h 35"/>
                  <a:gd name="T58" fmla="*/ 22 w 37"/>
                  <a:gd name="T59" fmla="*/ 125 h 35"/>
                  <a:gd name="T60" fmla="*/ 16 w 37"/>
                  <a:gd name="T61" fmla="*/ 110 h 35"/>
                  <a:gd name="T62" fmla="*/ 12 w 37"/>
                  <a:gd name="T63" fmla="*/ 95 h 35"/>
                  <a:gd name="T64" fmla="*/ 0 w 37"/>
                  <a:gd name="T65" fmla="*/ 87 h 35"/>
                  <a:gd name="T66" fmla="*/ 0 w 37"/>
                  <a:gd name="T67" fmla="*/ 72 h 35"/>
                  <a:gd name="T68" fmla="*/ 0 w 37"/>
                  <a:gd name="T69" fmla="*/ 64 h 35"/>
                  <a:gd name="T70" fmla="*/ 0 w 37"/>
                  <a:gd name="T71" fmla="*/ 55 h 35"/>
                  <a:gd name="T72" fmla="*/ 0 w 37"/>
                  <a:gd name="T73" fmla="*/ 50 h 35"/>
                  <a:gd name="T74" fmla="*/ 0 w 37"/>
                  <a:gd name="T75" fmla="*/ 42 h 35"/>
                  <a:gd name="T76" fmla="*/ 12 w 37"/>
                  <a:gd name="T77" fmla="*/ 37 h 35"/>
                  <a:gd name="T78" fmla="*/ 12 w 37"/>
                  <a:gd name="T79" fmla="*/ 28 h 35"/>
                  <a:gd name="T80" fmla="*/ 16 w 37"/>
                  <a:gd name="T81" fmla="*/ 28 h 35"/>
                  <a:gd name="T82" fmla="*/ 36 w 37"/>
                  <a:gd name="T83" fmla="*/ 21 h 35"/>
                  <a:gd name="T84" fmla="*/ 64 w 37"/>
                  <a:gd name="T85" fmla="*/ 16 h 35"/>
                  <a:gd name="T86" fmla="*/ 86 w 37"/>
                  <a:gd name="T87" fmla="*/ 1 h 35"/>
                  <a:gd name="T88" fmla="*/ 105 w 37"/>
                  <a:gd name="T89" fmla="*/ 1 h 35"/>
                  <a:gd name="T90" fmla="*/ 126 w 37"/>
                  <a:gd name="T91" fmla="*/ 1 h 35"/>
                  <a:gd name="T92" fmla="*/ 142 w 37"/>
                  <a:gd name="T93" fmla="*/ 0 h 35"/>
                  <a:gd name="T94" fmla="*/ 162 w 37"/>
                  <a:gd name="T95" fmla="*/ 0 h 35"/>
                  <a:gd name="T96" fmla="*/ 182 w 37"/>
                  <a:gd name="T97" fmla="*/ 1 h 35"/>
                  <a:gd name="T98" fmla="*/ 191 w 37"/>
                  <a:gd name="T99" fmla="*/ 1 h 35"/>
                  <a:gd name="T100" fmla="*/ 203 w 37"/>
                  <a:gd name="T101" fmla="*/ 1 h 35"/>
                  <a:gd name="T102" fmla="*/ 203 w 37"/>
                  <a:gd name="T103" fmla="*/ 1 h 35"/>
                  <a:gd name="T104" fmla="*/ 208 w 37"/>
                  <a:gd name="T105" fmla="*/ 1 h 35"/>
                  <a:gd name="T106" fmla="*/ 208 w 37"/>
                  <a:gd name="T107" fmla="*/ 1 h 35"/>
                  <a:gd name="T108" fmla="*/ 212 w 37"/>
                  <a:gd name="T109" fmla="*/ 16 h 35"/>
                  <a:gd name="T110" fmla="*/ 212 w 37"/>
                  <a:gd name="T111" fmla="*/ 16 h 35"/>
                  <a:gd name="T112" fmla="*/ 212 w 37"/>
                  <a:gd name="T113" fmla="*/ 16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35" y="3"/>
                    </a:moveTo>
                    <a:lnTo>
                      <a:pt x="37" y="4"/>
                    </a:lnTo>
                    <a:lnTo>
                      <a:pt x="37" y="5"/>
                    </a:lnTo>
                    <a:lnTo>
                      <a:pt x="37" y="7"/>
                    </a:lnTo>
                    <a:lnTo>
                      <a:pt x="37" y="8"/>
                    </a:lnTo>
                    <a:lnTo>
                      <a:pt x="37" y="10"/>
                    </a:lnTo>
                    <a:lnTo>
                      <a:pt x="35" y="12"/>
                    </a:lnTo>
                    <a:lnTo>
                      <a:pt x="34" y="15"/>
                    </a:lnTo>
                    <a:lnTo>
                      <a:pt x="33" y="18"/>
                    </a:lnTo>
                    <a:lnTo>
                      <a:pt x="31" y="22"/>
                    </a:lnTo>
                    <a:lnTo>
                      <a:pt x="30" y="25"/>
                    </a:lnTo>
                    <a:lnTo>
                      <a:pt x="28" y="28"/>
                    </a:lnTo>
                    <a:lnTo>
                      <a:pt x="26" y="31"/>
                    </a:lnTo>
                    <a:lnTo>
                      <a:pt x="24" y="34"/>
                    </a:lnTo>
                    <a:lnTo>
                      <a:pt x="23" y="35"/>
                    </a:lnTo>
                    <a:lnTo>
                      <a:pt x="21" y="35"/>
                    </a:lnTo>
                    <a:lnTo>
                      <a:pt x="20" y="35"/>
                    </a:lnTo>
                    <a:lnTo>
                      <a:pt x="18" y="35"/>
                    </a:lnTo>
                    <a:lnTo>
                      <a:pt x="17" y="35"/>
                    </a:lnTo>
                    <a:lnTo>
                      <a:pt x="16" y="35"/>
                    </a:lnTo>
                    <a:lnTo>
                      <a:pt x="16" y="34"/>
                    </a:lnTo>
                    <a:lnTo>
                      <a:pt x="13" y="32"/>
                    </a:lnTo>
                    <a:lnTo>
                      <a:pt x="10" y="31"/>
                    </a:lnTo>
                    <a:lnTo>
                      <a:pt x="7" y="28"/>
                    </a:lnTo>
                    <a:lnTo>
                      <a:pt x="6" y="27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8" y="1"/>
                    </a:lnTo>
                    <a:lnTo>
                      <a:pt x="21" y="1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1"/>
                    </a:lnTo>
                    <a:lnTo>
                      <a:pt x="31" y="1"/>
                    </a:lnTo>
                    <a:lnTo>
                      <a:pt x="33" y="1"/>
                    </a:lnTo>
                    <a:lnTo>
                      <a:pt x="34" y="1"/>
                    </a:lnTo>
                    <a:lnTo>
                      <a:pt x="35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209"/>
              <p:cNvSpPr>
                <a:spLocks/>
              </p:cNvSpPr>
              <p:nvPr/>
            </p:nvSpPr>
            <p:spPr bwMode="auto">
              <a:xfrm>
                <a:off x="3393" y="894"/>
                <a:ext cx="51" cy="47"/>
              </a:xfrm>
              <a:custGeom>
                <a:avLst/>
                <a:gdLst>
                  <a:gd name="T0" fmla="*/ 0 w 38"/>
                  <a:gd name="T1" fmla="*/ 95 h 36"/>
                  <a:gd name="T2" fmla="*/ 0 w 38"/>
                  <a:gd name="T3" fmla="*/ 85 h 36"/>
                  <a:gd name="T4" fmla="*/ 0 w 38"/>
                  <a:gd name="T5" fmla="*/ 78 h 36"/>
                  <a:gd name="T6" fmla="*/ 12 w 38"/>
                  <a:gd name="T7" fmla="*/ 78 h 36"/>
                  <a:gd name="T8" fmla="*/ 12 w 38"/>
                  <a:gd name="T9" fmla="*/ 68 h 36"/>
                  <a:gd name="T10" fmla="*/ 12 w 38"/>
                  <a:gd name="T11" fmla="*/ 68 h 36"/>
                  <a:gd name="T12" fmla="*/ 16 w 38"/>
                  <a:gd name="T13" fmla="*/ 65 h 36"/>
                  <a:gd name="T14" fmla="*/ 16 w 38"/>
                  <a:gd name="T15" fmla="*/ 65 h 36"/>
                  <a:gd name="T16" fmla="*/ 21 w 38"/>
                  <a:gd name="T17" fmla="*/ 60 h 36"/>
                  <a:gd name="T18" fmla="*/ 36 w 38"/>
                  <a:gd name="T19" fmla="*/ 50 h 36"/>
                  <a:gd name="T20" fmla="*/ 51 w 38"/>
                  <a:gd name="T21" fmla="*/ 46 h 36"/>
                  <a:gd name="T22" fmla="*/ 64 w 38"/>
                  <a:gd name="T23" fmla="*/ 35 h 36"/>
                  <a:gd name="T24" fmla="*/ 85 w 38"/>
                  <a:gd name="T25" fmla="*/ 29 h 36"/>
                  <a:gd name="T26" fmla="*/ 105 w 38"/>
                  <a:gd name="T27" fmla="*/ 16 h 36"/>
                  <a:gd name="T28" fmla="*/ 122 w 38"/>
                  <a:gd name="T29" fmla="*/ 16 h 36"/>
                  <a:gd name="T30" fmla="*/ 149 w 38"/>
                  <a:gd name="T31" fmla="*/ 12 h 36"/>
                  <a:gd name="T32" fmla="*/ 164 w 38"/>
                  <a:gd name="T33" fmla="*/ 0 h 36"/>
                  <a:gd name="T34" fmla="*/ 174 w 38"/>
                  <a:gd name="T35" fmla="*/ 0 h 36"/>
                  <a:gd name="T36" fmla="*/ 183 w 38"/>
                  <a:gd name="T37" fmla="*/ 0 h 36"/>
                  <a:gd name="T38" fmla="*/ 183 w 38"/>
                  <a:gd name="T39" fmla="*/ 12 h 36"/>
                  <a:gd name="T40" fmla="*/ 191 w 38"/>
                  <a:gd name="T41" fmla="*/ 12 h 36"/>
                  <a:gd name="T42" fmla="*/ 191 w 38"/>
                  <a:gd name="T43" fmla="*/ 16 h 36"/>
                  <a:gd name="T44" fmla="*/ 200 w 38"/>
                  <a:gd name="T45" fmla="*/ 16 h 36"/>
                  <a:gd name="T46" fmla="*/ 205 w 38"/>
                  <a:gd name="T47" fmla="*/ 27 h 36"/>
                  <a:gd name="T48" fmla="*/ 205 w 38"/>
                  <a:gd name="T49" fmla="*/ 29 h 36"/>
                  <a:gd name="T50" fmla="*/ 217 w 38"/>
                  <a:gd name="T51" fmla="*/ 46 h 36"/>
                  <a:gd name="T52" fmla="*/ 217 w 38"/>
                  <a:gd name="T53" fmla="*/ 60 h 36"/>
                  <a:gd name="T54" fmla="*/ 220 w 38"/>
                  <a:gd name="T55" fmla="*/ 68 h 36"/>
                  <a:gd name="T56" fmla="*/ 220 w 38"/>
                  <a:gd name="T57" fmla="*/ 85 h 36"/>
                  <a:gd name="T58" fmla="*/ 220 w 38"/>
                  <a:gd name="T59" fmla="*/ 97 h 36"/>
                  <a:gd name="T60" fmla="*/ 220 w 38"/>
                  <a:gd name="T61" fmla="*/ 114 h 36"/>
                  <a:gd name="T62" fmla="*/ 217 w 38"/>
                  <a:gd name="T63" fmla="*/ 127 h 36"/>
                  <a:gd name="T64" fmla="*/ 217 w 38"/>
                  <a:gd name="T65" fmla="*/ 145 h 36"/>
                  <a:gd name="T66" fmla="*/ 205 w 38"/>
                  <a:gd name="T67" fmla="*/ 149 h 36"/>
                  <a:gd name="T68" fmla="*/ 200 w 38"/>
                  <a:gd name="T69" fmla="*/ 151 h 36"/>
                  <a:gd name="T70" fmla="*/ 200 w 38"/>
                  <a:gd name="T71" fmla="*/ 162 h 36"/>
                  <a:gd name="T72" fmla="*/ 191 w 38"/>
                  <a:gd name="T73" fmla="*/ 166 h 36"/>
                  <a:gd name="T74" fmla="*/ 183 w 38"/>
                  <a:gd name="T75" fmla="*/ 178 h 36"/>
                  <a:gd name="T76" fmla="*/ 174 w 38"/>
                  <a:gd name="T77" fmla="*/ 178 h 36"/>
                  <a:gd name="T78" fmla="*/ 174 w 38"/>
                  <a:gd name="T79" fmla="*/ 178 h 36"/>
                  <a:gd name="T80" fmla="*/ 164 w 38"/>
                  <a:gd name="T81" fmla="*/ 178 h 36"/>
                  <a:gd name="T82" fmla="*/ 141 w 38"/>
                  <a:gd name="T83" fmla="*/ 178 h 36"/>
                  <a:gd name="T84" fmla="*/ 115 w 38"/>
                  <a:gd name="T85" fmla="*/ 166 h 36"/>
                  <a:gd name="T86" fmla="*/ 101 w 38"/>
                  <a:gd name="T87" fmla="*/ 151 h 36"/>
                  <a:gd name="T88" fmla="*/ 75 w 38"/>
                  <a:gd name="T89" fmla="*/ 149 h 36"/>
                  <a:gd name="T90" fmla="*/ 56 w 38"/>
                  <a:gd name="T91" fmla="*/ 145 h 36"/>
                  <a:gd name="T92" fmla="*/ 38 w 38"/>
                  <a:gd name="T93" fmla="*/ 133 h 36"/>
                  <a:gd name="T94" fmla="*/ 36 w 38"/>
                  <a:gd name="T95" fmla="*/ 127 h 36"/>
                  <a:gd name="T96" fmla="*/ 21 w 38"/>
                  <a:gd name="T97" fmla="*/ 116 h 36"/>
                  <a:gd name="T98" fmla="*/ 16 w 38"/>
                  <a:gd name="T99" fmla="*/ 114 h 36"/>
                  <a:gd name="T100" fmla="*/ 12 w 38"/>
                  <a:gd name="T101" fmla="*/ 102 h 36"/>
                  <a:gd name="T102" fmla="*/ 12 w 38"/>
                  <a:gd name="T103" fmla="*/ 102 h 36"/>
                  <a:gd name="T104" fmla="*/ 12 w 38"/>
                  <a:gd name="T105" fmla="*/ 97 h 36"/>
                  <a:gd name="T106" fmla="*/ 0 w 38"/>
                  <a:gd name="T107" fmla="*/ 97 h 36"/>
                  <a:gd name="T108" fmla="*/ 0 w 38"/>
                  <a:gd name="T109" fmla="*/ 95 h 36"/>
                  <a:gd name="T110" fmla="*/ 0 w 38"/>
                  <a:gd name="T111" fmla="*/ 95 h 36"/>
                  <a:gd name="T112" fmla="*/ 0 w 38"/>
                  <a:gd name="T113" fmla="*/ 9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0" y="19"/>
                    </a:moveTo>
                    <a:lnTo>
                      <a:pt x="0" y="17"/>
                    </a:lnTo>
                    <a:lnTo>
                      <a:pt x="0" y="16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6" y="10"/>
                    </a:lnTo>
                    <a:lnTo>
                      <a:pt x="9" y="9"/>
                    </a:lnTo>
                    <a:lnTo>
                      <a:pt x="11" y="7"/>
                    </a:lnTo>
                    <a:lnTo>
                      <a:pt x="14" y="6"/>
                    </a:lnTo>
                    <a:lnTo>
                      <a:pt x="18" y="3"/>
                    </a:lnTo>
                    <a:lnTo>
                      <a:pt x="21" y="3"/>
                    </a:lnTo>
                    <a:lnTo>
                      <a:pt x="25" y="2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1" y="0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4" y="3"/>
                    </a:lnTo>
                    <a:lnTo>
                      <a:pt x="35" y="5"/>
                    </a:lnTo>
                    <a:lnTo>
                      <a:pt x="35" y="6"/>
                    </a:lnTo>
                    <a:lnTo>
                      <a:pt x="37" y="9"/>
                    </a:lnTo>
                    <a:lnTo>
                      <a:pt x="37" y="12"/>
                    </a:lnTo>
                    <a:lnTo>
                      <a:pt x="38" y="14"/>
                    </a:lnTo>
                    <a:lnTo>
                      <a:pt x="38" y="17"/>
                    </a:lnTo>
                    <a:lnTo>
                      <a:pt x="38" y="20"/>
                    </a:lnTo>
                    <a:lnTo>
                      <a:pt x="38" y="23"/>
                    </a:lnTo>
                    <a:lnTo>
                      <a:pt x="37" y="26"/>
                    </a:lnTo>
                    <a:lnTo>
                      <a:pt x="37" y="29"/>
                    </a:lnTo>
                    <a:lnTo>
                      <a:pt x="35" y="30"/>
                    </a:lnTo>
                    <a:lnTo>
                      <a:pt x="34" y="31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6"/>
                    </a:lnTo>
                    <a:lnTo>
                      <a:pt x="30" y="36"/>
                    </a:lnTo>
                    <a:lnTo>
                      <a:pt x="28" y="36"/>
                    </a:lnTo>
                    <a:lnTo>
                      <a:pt x="24" y="36"/>
                    </a:lnTo>
                    <a:lnTo>
                      <a:pt x="20" y="34"/>
                    </a:lnTo>
                    <a:lnTo>
                      <a:pt x="17" y="31"/>
                    </a:ln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3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0" y="2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210"/>
              <p:cNvSpPr>
                <a:spLocks/>
              </p:cNvSpPr>
              <p:nvPr/>
            </p:nvSpPr>
            <p:spPr bwMode="auto">
              <a:xfrm>
                <a:off x="3354" y="832"/>
                <a:ext cx="46" cy="47"/>
              </a:xfrm>
              <a:custGeom>
                <a:avLst/>
                <a:gdLst>
                  <a:gd name="T0" fmla="*/ 49 w 35"/>
                  <a:gd name="T1" fmla="*/ 156 h 37"/>
                  <a:gd name="T2" fmla="*/ 49 w 35"/>
                  <a:gd name="T3" fmla="*/ 156 h 37"/>
                  <a:gd name="T4" fmla="*/ 37 w 35"/>
                  <a:gd name="T5" fmla="*/ 156 h 37"/>
                  <a:gd name="T6" fmla="*/ 37 w 35"/>
                  <a:gd name="T7" fmla="*/ 145 h 37"/>
                  <a:gd name="T8" fmla="*/ 32 w 35"/>
                  <a:gd name="T9" fmla="*/ 145 h 37"/>
                  <a:gd name="T10" fmla="*/ 32 w 35"/>
                  <a:gd name="T11" fmla="*/ 144 h 37"/>
                  <a:gd name="T12" fmla="*/ 32 w 35"/>
                  <a:gd name="T13" fmla="*/ 144 h 37"/>
                  <a:gd name="T14" fmla="*/ 21 w 35"/>
                  <a:gd name="T15" fmla="*/ 136 h 37"/>
                  <a:gd name="T16" fmla="*/ 21 w 35"/>
                  <a:gd name="T17" fmla="*/ 131 h 37"/>
                  <a:gd name="T18" fmla="*/ 16 w 35"/>
                  <a:gd name="T19" fmla="*/ 119 h 37"/>
                  <a:gd name="T20" fmla="*/ 16 w 35"/>
                  <a:gd name="T21" fmla="*/ 107 h 37"/>
                  <a:gd name="T22" fmla="*/ 12 w 35"/>
                  <a:gd name="T23" fmla="*/ 97 h 37"/>
                  <a:gd name="T24" fmla="*/ 12 w 35"/>
                  <a:gd name="T25" fmla="*/ 84 h 37"/>
                  <a:gd name="T26" fmla="*/ 12 w 35"/>
                  <a:gd name="T27" fmla="*/ 66 h 37"/>
                  <a:gd name="T28" fmla="*/ 0 w 35"/>
                  <a:gd name="T29" fmla="*/ 58 h 37"/>
                  <a:gd name="T30" fmla="*/ 0 w 35"/>
                  <a:gd name="T31" fmla="*/ 36 h 37"/>
                  <a:gd name="T32" fmla="*/ 12 w 35"/>
                  <a:gd name="T33" fmla="*/ 17 h 37"/>
                  <a:gd name="T34" fmla="*/ 12 w 35"/>
                  <a:gd name="T35" fmla="*/ 17 h 37"/>
                  <a:gd name="T36" fmla="*/ 12 w 35"/>
                  <a:gd name="T37" fmla="*/ 13 h 37"/>
                  <a:gd name="T38" fmla="*/ 16 w 35"/>
                  <a:gd name="T39" fmla="*/ 13 h 37"/>
                  <a:gd name="T40" fmla="*/ 16 w 35"/>
                  <a:gd name="T41" fmla="*/ 1 h 37"/>
                  <a:gd name="T42" fmla="*/ 21 w 35"/>
                  <a:gd name="T43" fmla="*/ 1 h 37"/>
                  <a:gd name="T44" fmla="*/ 32 w 35"/>
                  <a:gd name="T45" fmla="*/ 0 h 37"/>
                  <a:gd name="T46" fmla="*/ 37 w 35"/>
                  <a:gd name="T47" fmla="*/ 0 h 37"/>
                  <a:gd name="T48" fmla="*/ 37 w 35"/>
                  <a:gd name="T49" fmla="*/ 0 h 37"/>
                  <a:gd name="T50" fmla="*/ 50 w 35"/>
                  <a:gd name="T51" fmla="*/ 0 h 37"/>
                  <a:gd name="T52" fmla="*/ 72 w 35"/>
                  <a:gd name="T53" fmla="*/ 0 h 37"/>
                  <a:gd name="T54" fmla="*/ 87 w 35"/>
                  <a:gd name="T55" fmla="*/ 0 h 37"/>
                  <a:gd name="T56" fmla="*/ 103 w 35"/>
                  <a:gd name="T57" fmla="*/ 1 h 37"/>
                  <a:gd name="T58" fmla="*/ 116 w 35"/>
                  <a:gd name="T59" fmla="*/ 1 h 37"/>
                  <a:gd name="T60" fmla="*/ 130 w 35"/>
                  <a:gd name="T61" fmla="*/ 13 h 37"/>
                  <a:gd name="T62" fmla="*/ 145 w 35"/>
                  <a:gd name="T63" fmla="*/ 17 h 37"/>
                  <a:gd name="T64" fmla="*/ 152 w 35"/>
                  <a:gd name="T65" fmla="*/ 28 h 37"/>
                  <a:gd name="T66" fmla="*/ 160 w 35"/>
                  <a:gd name="T67" fmla="*/ 29 h 37"/>
                  <a:gd name="T68" fmla="*/ 171 w 35"/>
                  <a:gd name="T69" fmla="*/ 36 h 37"/>
                  <a:gd name="T70" fmla="*/ 177 w 35"/>
                  <a:gd name="T71" fmla="*/ 46 h 37"/>
                  <a:gd name="T72" fmla="*/ 177 w 35"/>
                  <a:gd name="T73" fmla="*/ 47 h 37"/>
                  <a:gd name="T74" fmla="*/ 180 w 35"/>
                  <a:gd name="T75" fmla="*/ 58 h 37"/>
                  <a:gd name="T76" fmla="*/ 180 w 35"/>
                  <a:gd name="T77" fmla="*/ 60 h 37"/>
                  <a:gd name="T78" fmla="*/ 180 w 35"/>
                  <a:gd name="T79" fmla="*/ 60 h 37"/>
                  <a:gd name="T80" fmla="*/ 180 w 35"/>
                  <a:gd name="T81" fmla="*/ 66 h 37"/>
                  <a:gd name="T82" fmla="*/ 171 w 35"/>
                  <a:gd name="T83" fmla="*/ 84 h 37"/>
                  <a:gd name="T84" fmla="*/ 152 w 35"/>
                  <a:gd name="T85" fmla="*/ 97 h 37"/>
                  <a:gd name="T86" fmla="*/ 137 w 35"/>
                  <a:gd name="T87" fmla="*/ 107 h 37"/>
                  <a:gd name="T88" fmla="*/ 130 w 35"/>
                  <a:gd name="T89" fmla="*/ 119 h 37"/>
                  <a:gd name="T90" fmla="*/ 116 w 35"/>
                  <a:gd name="T91" fmla="*/ 131 h 37"/>
                  <a:gd name="T92" fmla="*/ 103 w 35"/>
                  <a:gd name="T93" fmla="*/ 136 h 37"/>
                  <a:gd name="T94" fmla="*/ 87 w 35"/>
                  <a:gd name="T95" fmla="*/ 144 h 37"/>
                  <a:gd name="T96" fmla="*/ 84 w 35"/>
                  <a:gd name="T97" fmla="*/ 145 h 37"/>
                  <a:gd name="T98" fmla="*/ 72 w 35"/>
                  <a:gd name="T99" fmla="*/ 145 h 37"/>
                  <a:gd name="T100" fmla="*/ 66 w 35"/>
                  <a:gd name="T101" fmla="*/ 156 h 37"/>
                  <a:gd name="T102" fmla="*/ 66 w 35"/>
                  <a:gd name="T103" fmla="*/ 156 h 37"/>
                  <a:gd name="T104" fmla="*/ 55 w 35"/>
                  <a:gd name="T105" fmla="*/ 156 h 37"/>
                  <a:gd name="T106" fmla="*/ 55 w 35"/>
                  <a:gd name="T107" fmla="*/ 156 h 37"/>
                  <a:gd name="T108" fmla="*/ 50 w 35"/>
                  <a:gd name="T109" fmla="*/ 156 h 37"/>
                  <a:gd name="T110" fmla="*/ 50 w 35"/>
                  <a:gd name="T111" fmla="*/ 156 h 37"/>
                  <a:gd name="T112" fmla="*/ 49 w 35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7">
                    <a:moveTo>
                      <a:pt x="9" y="37"/>
                    </a:moveTo>
                    <a:lnTo>
                      <a:pt x="9" y="37"/>
                    </a:lnTo>
                    <a:lnTo>
                      <a:pt x="7" y="37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6" y="34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2" y="16"/>
                    </a:lnTo>
                    <a:lnTo>
                      <a:pt x="0" y="13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3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1" y="7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4" y="11"/>
                    </a:lnTo>
                    <a:lnTo>
                      <a:pt x="35" y="13"/>
                    </a:lnTo>
                    <a:lnTo>
                      <a:pt x="35" y="14"/>
                    </a:lnTo>
                    <a:lnTo>
                      <a:pt x="35" y="16"/>
                    </a:lnTo>
                    <a:lnTo>
                      <a:pt x="33" y="20"/>
                    </a:lnTo>
                    <a:lnTo>
                      <a:pt x="30" y="23"/>
                    </a:lnTo>
                    <a:lnTo>
                      <a:pt x="27" y="25"/>
                    </a:lnTo>
                    <a:lnTo>
                      <a:pt x="25" y="28"/>
                    </a:lnTo>
                    <a:lnTo>
                      <a:pt x="23" y="31"/>
                    </a:lnTo>
                    <a:lnTo>
                      <a:pt x="20" y="32"/>
                    </a:lnTo>
                    <a:lnTo>
                      <a:pt x="17" y="34"/>
                    </a:lnTo>
                    <a:lnTo>
                      <a:pt x="16" y="35"/>
                    </a:lnTo>
                    <a:lnTo>
                      <a:pt x="14" y="35"/>
                    </a:lnTo>
                    <a:lnTo>
                      <a:pt x="13" y="37"/>
                    </a:lnTo>
                    <a:lnTo>
                      <a:pt x="11" y="37"/>
                    </a:lnTo>
                    <a:lnTo>
                      <a:pt x="10" y="37"/>
                    </a:lnTo>
                    <a:lnTo>
                      <a:pt x="9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211"/>
              <p:cNvSpPr>
                <a:spLocks/>
              </p:cNvSpPr>
              <p:nvPr/>
            </p:nvSpPr>
            <p:spPr bwMode="auto">
              <a:xfrm>
                <a:off x="3305" y="832"/>
                <a:ext cx="45" cy="47"/>
              </a:xfrm>
              <a:custGeom>
                <a:avLst/>
                <a:gdLst>
                  <a:gd name="T0" fmla="*/ 160 w 33"/>
                  <a:gd name="T1" fmla="*/ 156 h 37"/>
                  <a:gd name="T2" fmla="*/ 160 w 33"/>
                  <a:gd name="T3" fmla="*/ 156 h 37"/>
                  <a:gd name="T4" fmla="*/ 145 w 33"/>
                  <a:gd name="T5" fmla="*/ 156 h 37"/>
                  <a:gd name="T6" fmla="*/ 145 w 33"/>
                  <a:gd name="T7" fmla="*/ 156 h 37"/>
                  <a:gd name="T8" fmla="*/ 142 w 33"/>
                  <a:gd name="T9" fmla="*/ 156 h 37"/>
                  <a:gd name="T10" fmla="*/ 139 w 33"/>
                  <a:gd name="T11" fmla="*/ 156 h 37"/>
                  <a:gd name="T12" fmla="*/ 139 w 33"/>
                  <a:gd name="T13" fmla="*/ 156 h 37"/>
                  <a:gd name="T14" fmla="*/ 121 w 33"/>
                  <a:gd name="T15" fmla="*/ 145 h 37"/>
                  <a:gd name="T16" fmla="*/ 117 w 33"/>
                  <a:gd name="T17" fmla="*/ 145 h 37"/>
                  <a:gd name="T18" fmla="*/ 104 w 33"/>
                  <a:gd name="T19" fmla="*/ 144 h 37"/>
                  <a:gd name="T20" fmla="*/ 89 w 33"/>
                  <a:gd name="T21" fmla="*/ 136 h 37"/>
                  <a:gd name="T22" fmla="*/ 68 w 33"/>
                  <a:gd name="T23" fmla="*/ 124 h 37"/>
                  <a:gd name="T24" fmla="*/ 56 w 33"/>
                  <a:gd name="T25" fmla="*/ 119 h 37"/>
                  <a:gd name="T26" fmla="*/ 48 w 33"/>
                  <a:gd name="T27" fmla="*/ 107 h 37"/>
                  <a:gd name="T28" fmla="*/ 26 w 33"/>
                  <a:gd name="T29" fmla="*/ 97 h 37"/>
                  <a:gd name="T30" fmla="*/ 1 w 33"/>
                  <a:gd name="T31" fmla="*/ 84 h 37"/>
                  <a:gd name="T32" fmla="*/ 0 w 33"/>
                  <a:gd name="T33" fmla="*/ 66 h 37"/>
                  <a:gd name="T34" fmla="*/ 0 w 33"/>
                  <a:gd name="T35" fmla="*/ 66 h 37"/>
                  <a:gd name="T36" fmla="*/ 0 w 33"/>
                  <a:gd name="T37" fmla="*/ 60 h 37"/>
                  <a:gd name="T38" fmla="*/ 0 w 33"/>
                  <a:gd name="T39" fmla="*/ 58 h 37"/>
                  <a:gd name="T40" fmla="*/ 0 w 33"/>
                  <a:gd name="T41" fmla="*/ 47 h 37"/>
                  <a:gd name="T42" fmla="*/ 0 w 33"/>
                  <a:gd name="T43" fmla="*/ 47 h 37"/>
                  <a:gd name="T44" fmla="*/ 1 w 33"/>
                  <a:gd name="T45" fmla="*/ 46 h 37"/>
                  <a:gd name="T46" fmla="*/ 1 w 33"/>
                  <a:gd name="T47" fmla="*/ 36 h 37"/>
                  <a:gd name="T48" fmla="*/ 14 w 33"/>
                  <a:gd name="T49" fmla="*/ 36 h 37"/>
                  <a:gd name="T50" fmla="*/ 26 w 33"/>
                  <a:gd name="T51" fmla="*/ 28 h 37"/>
                  <a:gd name="T52" fmla="*/ 48 w 33"/>
                  <a:gd name="T53" fmla="*/ 17 h 37"/>
                  <a:gd name="T54" fmla="*/ 56 w 33"/>
                  <a:gd name="T55" fmla="*/ 13 h 37"/>
                  <a:gd name="T56" fmla="*/ 76 w 33"/>
                  <a:gd name="T57" fmla="*/ 1 h 37"/>
                  <a:gd name="T58" fmla="*/ 93 w 33"/>
                  <a:gd name="T59" fmla="*/ 0 h 37"/>
                  <a:gd name="T60" fmla="*/ 117 w 33"/>
                  <a:gd name="T61" fmla="*/ 0 h 37"/>
                  <a:gd name="T62" fmla="*/ 139 w 33"/>
                  <a:gd name="T63" fmla="*/ 0 h 37"/>
                  <a:gd name="T64" fmla="*/ 145 w 33"/>
                  <a:gd name="T65" fmla="*/ 0 h 37"/>
                  <a:gd name="T66" fmla="*/ 160 w 33"/>
                  <a:gd name="T67" fmla="*/ 0 h 37"/>
                  <a:gd name="T68" fmla="*/ 165 w 33"/>
                  <a:gd name="T69" fmla="*/ 0 h 37"/>
                  <a:gd name="T70" fmla="*/ 190 w 33"/>
                  <a:gd name="T71" fmla="*/ 0 h 37"/>
                  <a:gd name="T72" fmla="*/ 194 w 33"/>
                  <a:gd name="T73" fmla="*/ 1 h 37"/>
                  <a:gd name="T74" fmla="*/ 209 w 33"/>
                  <a:gd name="T75" fmla="*/ 1 h 37"/>
                  <a:gd name="T76" fmla="*/ 209 w 33"/>
                  <a:gd name="T77" fmla="*/ 13 h 37"/>
                  <a:gd name="T78" fmla="*/ 210 w 33"/>
                  <a:gd name="T79" fmla="*/ 17 h 37"/>
                  <a:gd name="T80" fmla="*/ 210 w 33"/>
                  <a:gd name="T81" fmla="*/ 17 h 37"/>
                  <a:gd name="T82" fmla="*/ 210 w 33"/>
                  <a:gd name="T83" fmla="*/ 36 h 37"/>
                  <a:gd name="T84" fmla="*/ 210 w 33"/>
                  <a:gd name="T85" fmla="*/ 58 h 37"/>
                  <a:gd name="T86" fmla="*/ 210 w 33"/>
                  <a:gd name="T87" fmla="*/ 74 h 37"/>
                  <a:gd name="T88" fmla="*/ 210 w 33"/>
                  <a:gd name="T89" fmla="*/ 89 h 37"/>
                  <a:gd name="T90" fmla="*/ 209 w 33"/>
                  <a:gd name="T91" fmla="*/ 98 h 37"/>
                  <a:gd name="T92" fmla="*/ 209 w 33"/>
                  <a:gd name="T93" fmla="*/ 113 h 37"/>
                  <a:gd name="T94" fmla="*/ 194 w 33"/>
                  <a:gd name="T95" fmla="*/ 124 h 37"/>
                  <a:gd name="T96" fmla="*/ 190 w 33"/>
                  <a:gd name="T97" fmla="*/ 131 h 37"/>
                  <a:gd name="T98" fmla="*/ 190 w 33"/>
                  <a:gd name="T99" fmla="*/ 136 h 37"/>
                  <a:gd name="T100" fmla="*/ 190 w 33"/>
                  <a:gd name="T101" fmla="*/ 144 h 37"/>
                  <a:gd name="T102" fmla="*/ 180 w 33"/>
                  <a:gd name="T103" fmla="*/ 145 h 37"/>
                  <a:gd name="T104" fmla="*/ 180 w 33"/>
                  <a:gd name="T105" fmla="*/ 145 h 37"/>
                  <a:gd name="T106" fmla="*/ 180 w 33"/>
                  <a:gd name="T107" fmla="*/ 156 h 37"/>
                  <a:gd name="T108" fmla="*/ 165 w 33"/>
                  <a:gd name="T109" fmla="*/ 156 h 37"/>
                  <a:gd name="T110" fmla="*/ 165 w 33"/>
                  <a:gd name="T111" fmla="*/ 156 h 37"/>
                  <a:gd name="T112" fmla="*/ 160 w 33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7">
                    <a:moveTo>
                      <a:pt x="25" y="37"/>
                    </a:moveTo>
                    <a:lnTo>
                      <a:pt x="25" y="37"/>
                    </a:lnTo>
                    <a:lnTo>
                      <a:pt x="23" y="37"/>
                    </a:lnTo>
                    <a:lnTo>
                      <a:pt x="22" y="37"/>
                    </a:lnTo>
                    <a:lnTo>
                      <a:pt x="21" y="37"/>
                    </a:lnTo>
                    <a:lnTo>
                      <a:pt x="19" y="35"/>
                    </a:lnTo>
                    <a:lnTo>
                      <a:pt x="18" y="35"/>
                    </a:lnTo>
                    <a:lnTo>
                      <a:pt x="16" y="34"/>
                    </a:lnTo>
                    <a:lnTo>
                      <a:pt x="14" y="32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4" y="6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0" y="1"/>
                    </a:lnTo>
                    <a:lnTo>
                      <a:pt x="32" y="1"/>
                    </a:lnTo>
                    <a:lnTo>
                      <a:pt x="32" y="3"/>
                    </a:lnTo>
                    <a:lnTo>
                      <a:pt x="33" y="4"/>
                    </a:lnTo>
                    <a:lnTo>
                      <a:pt x="33" y="8"/>
                    </a:lnTo>
                    <a:lnTo>
                      <a:pt x="33" y="13"/>
                    </a:lnTo>
                    <a:lnTo>
                      <a:pt x="33" y="17"/>
                    </a:lnTo>
                    <a:lnTo>
                      <a:pt x="33" y="21"/>
                    </a:lnTo>
                    <a:lnTo>
                      <a:pt x="32" y="24"/>
                    </a:lnTo>
                    <a:lnTo>
                      <a:pt x="32" y="27"/>
                    </a:lnTo>
                    <a:lnTo>
                      <a:pt x="30" y="30"/>
                    </a:lnTo>
                    <a:lnTo>
                      <a:pt x="29" y="31"/>
                    </a:lnTo>
                    <a:lnTo>
                      <a:pt x="29" y="32"/>
                    </a:lnTo>
                    <a:lnTo>
                      <a:pt x="29" y="34"/>
                    </a:lnTo>
                    <a:lnTo>
                      <a:pt x="28" y="35"/>
                    </a:lnTo>
                    <a:lnTo>
                      <a:pt x="28" y="37"/>
                    </a:lnTo>
                    <a:lnTo>
                      <a:pt x="26" y="37"/>
                    </a:lnTo>
                    <a:lnTo>
                      <a:pt x="25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212"/>
              <p:cNvSpPr>
                <a:spLocks/>
              </p:cNvSpPr>
              <p:nvPr/>
            </p:nvSpPr>
            <p:spPr bwMode="auto">
              <a:xfrm>
                <a:off x="3384" y="851"/>
                <a:ext cx="49" cy="44"/>
              </a:xfrm>
              <a:custGeom>
                <a:avLst/>
                <a:gdLst>
                  <a:gd name="T0" fmla="*/ 1 w 37"/>
                  <a:gd name="T1" fmla="*/ 124 h 35"/>
                  <a:gd name="T2" fmla="*/ 0 w 37"/>
                  <a:gd name="T3" fmla="*/ 124 h 35"/>
                  <a:gd name="T4" fmla="*/ 0 w 37"/>
                  <a:gd name="T5" fmla="*/ 123 h 35"/>
                  <a:gd name="T6" fmla="*/ 0 w 37"/>
                  <a:gd name="T7" fmla="*/ 114 h 35"/>
                  <a:gd name="T8" fmla="*/ 0 w 37"/>
                  <a:gd name="T9" fmla="*/ 114 h 35"/>
                  <a:gd name="T10" fmla="*/ 0 w 37"/>
                  <a:gd name="T11" fmla="*/ 109 h 35"/>
                  <a:gd name="T12" fmla="*/ 0 w 37"/>
                  <a:gd name="T13" fmla="*/ 103 h 35"/>
                  <a:gd name="T14" fmla="*/ 0 w 37"/>
                  <a:gd name="T15" fmla="*/ 103 h 35"/>
                  <a:gd name="T16" fmla="*/ 0 w 37"/>
                  <a:gd name="T17" fmla="*/ 98 h 35"/>
                  <a:gd name="T18" fmla="*/ 1 w 37"/>
                  <a:gd name="T19" fmla="*/ 87 h 35"/>
                  <a:gd name="T20" fmla="*/ 16 w 37"/>
                  <a:gd name="T21" fmla="*/ 75 h 35"/>
                  <a:gd name="T22" fmla="*/ 21 w 37"/>
                  <a:gd name="T23" fmla="*/ 62 h 35"/>
                  <a:gd name="T24" fmla="*/ 34 w 37"/>
                  <a:gd name="T25" fmla="*/ 57 h 35"/>
                  <a:gd name="T26" fmla="*/ 37 w 37"/>
                  <a:gd name="T27" fmla="*/ 45 h 35"/>
                  <a:gd name="T28" fmla="*/ 49 w 37"/>
                  <a:gd name="T29" fmla="*/ 29 h 35"/>
                  <a:gd name="T30" fmla="*/ 60 w 37"/>
                  <a:gd name="T31" fmla="*/ 16 h 35"/>
                  <a:gd name="T32" fmla="*/ 77 w 37"/>
                  <a:gd name="T33" fmla="*/ 1 h 35"/>
                  <a:gd name="T34" fmla="*/ 77 w 37"/>
                  <a:gd name="T35" fmla="*/ 1 h 35"/>
                  <a:gd name="T36" fmla="*/ 86 w 37"/>
                  <a:gd name="T37" fmla="*/ 0 h 35"/>
                  <a:gd name="T38" fmla="*/ 93 w 37"/>
                  <a:gd name="T39" fmla="*/ 0 h 35"/>
                  <a:gd name="T40" fmla="*/ 93 w 37"/>
                  <a:gd name="T41" fmla="*/ 0 h 35"/>
                  <a:gd name="T42" fmla="*/ 98 w 37"/>
                  <a:gd name="T43" fmla="*/ 0 h 35"/>
                  <a:gd name="T44" fmla="*/ 105 w 37"/>
                  <a:gd name="T45" fmla="*/ 1 h 35"/>
                  <a:gd name="T46" fmla="*/ 114 w 37"/>
                  <a:gd name="T47" fmla="*/ 1 h 35"/>
                  <a:gd name="T48" fmla="*/ 123 w 37"/>
                  <a:gd name="T49" fmla="*/ 1 h 35"/>
                  <a:gd name="T50" fmla="*/ 130 w 37"/>
                  <a:gd name="T51" fmla="*/ 10 h 35"/>
                  <a:gd name="T52" fmla="*/ 150 w 37"/>
                  <a:gd name="T53" fmla="*/ 20 h 35"/>
                  <a:gd name="T54" fmla="*/ 163 w 37"/>
                  <a:gd name="T55" fmla="*/ 29 h 35"/>
                  <a:gd name="T56" fmla="*/ 167 w 37"/>
                  <a:gd name="T57" fmla="*/ 36 h 35"/>
                  <a:gd name="T58" fmla="*/ 172 w 37"/>
                  <a:gd name="T59" fmla="*/ 48 h 35"/>
                  <a:gd name="T60" fmla="*/ 184 w 37"/>
                  <a:gd name="T61" fmla="*/ 60 h 35"/>
                  <a:gd name="T62" fmla="*/ 188 w 37"/>
                  <a:gd name="T63" fmla="*/ 62 h 35"/>
                  <a:gd name="T64" fmla="*/ 200 w 37"/>
                  <a:gd name="T65" fmla="*/ 75 h 35"/>
                  <a:gd name="T66" fmla="*/ 200 w 37"/>
                  <a:gd name="T67" fmla="*/ 82 h 35"/>
                  <a:gd name="T68" fmla="*/ 200 w 37"/>
                  <a:gd name="T69" fmla="*/ 87 h 35"/>
                  <a:gd name="T70" fmla="*/ 200 w 37"/>
                  <a:gd name="T71" fmla="*/ 98 h 35"/>
                  <a:gd name="T72" fmla="*/ 200 w 37"/>
                  <a:gd name="T73" fmla="*/ 103 h 35"/>
                  <a:gd name="T74" fmla="*/ 200 w 37"/>
                  <a:gd name="T75" fmla="*/ 109 h 35"/>
                  <a:gd name="T76" fmla="*/ 188 w 37"/>
                  <a:gd name="T77" fmla="*/ 114 h 35"/>
                  <a:gd name="T78" fmla="*/ 188 w 37"/>
                  <a:gd name="T79" fmla="*/ 114 h 35"/>
                  <a:gd name="T80" fmla="*/ 184 w 37"/>
                  <a:gd name="T81" fmla="*/ 123 h 35"/>
                  <a:gd name="T82" fmla="*/ 167 w 37"/>
                  <a:gd name="T83" fmla="*/ 124 h 35"/>
                  <a:gd name="T84" fmla="*/ 150 w 37"/>
                  <a:gd name="T85" fmla="*/ 129 h 35"/>
                  <a:gd name="T86" fmla="*/ 123 w 37"/>
                  <a:gd name="T87" fmla="*/ 129 h 35"/>
                  <a:gd name="T88" fmla="*/ 98 w 37"/>
                  <a:gd name="T89" fmla="*/ 137 h 35"/>
                  <a:gd name="T90" fmla="*/ 86 w 37"/>
                  <a:gd name="T91" fmla="*/ 137 h 35"/>
                  <a:gd name="T92" fmla="*/ 70 w 37"/>
                  <a:gd name="T93" fmla="*/ 137 h 35"/>
                  <a:gd name="T94" fmla="*/ 53 w 37"/>
                  <a:gd name="T95" fmla="*/ 137 h 35"/>
                  <a:gd name="T96" fmla="*/ 37 w 37"/>
                  <a:gd name="T97" fmla="*/ 137 h 35"/>
                  <a:gd name="T98" fmla="*/ 34 w 37"/>
                  <a:gd name="T99" fmla="*/ 137 h 35"/>
                  <a:gd name="T100" fmla="*/ 34 w 37"/>
                  <a:gd name="T101" fmla="*/ 137 h 35"/>
                  <a:gd name="T102" fmla="*/ 21 w 37"/>
                  <a:gd name="T103" fmla="*/ 129 h 35"/>
                  <a:gd name="T104" fmla="*/ 16 w 37"/>
                  <a:gd name="T105" fmla="*/ 129 h 35"/>
                  <a:gd name="T106" fmla="*/ 16 w 37"/>
                  <a:gd name="T107" fmla="*/ 129 h 35"/>
                  <a:gd name="T108" fmla="*/ 1 w 37"/>
                  <a:gd name="T109" fmla="*/ 129 h 35"/>
                  <a:gd name="T110" fmla="*/ 1 w 37"/>
                  <a:gd name="T111" fmla="*/ 129 h 35"/>
                  <a:gd name="T112" fmla="*/ 1 w 37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2"/>
                    </a:move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1" y="22"/>
                    </a:lnTo>
                    <a:lnTo>
                      <a:pt x="3" y="19"/>
                    </a:lnTo>
                    <a:lnTo>
                      <a:pt x="4" y="16"/>
                    </a:lnTo>
                    <a:lnTo>
                      <a:pt x="6" y="14"/>
                    </a:lnTo>
                    <a:lnTo>
                      <a:pt x="7" y="11"/>
                    </a:lnTo>
                    <a:lnTo>
                      <a:pt x="9" y="7"/>
                    </a:lnTo>
                    <a:lnTo>
                      <a:pt x="11" y="4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7" y="5"/>
                    </a:lnTo>
                    <a:lnTo>
                      <a:pt x="30" y="7"/>
                    </a:lnTo>
                    <a:lnTo>
                      <a:pt x="31" y="9"/>
                    </a:lnTo>
                    <a:lnTo>
                      <a:pt x="32" y="12"/>
                    </a:lnTo>
                    <a:lnTo>
                      <a:pt x="34" y="15"/>
                    </a:lnTo>
                    <a:lnTo>
                      <a:pt x="35" y="16"/>
                    </a:lnTo>
                    <a:lnTo>
                      <a:pt x="37" y="19"/>
                    </a:lnTo>
                    <a:lnTo>
                      <a:pt x="37" y="21"/>
                    </a:lnTo>
                    <a:lnTo>
                      <a:pt x="37" y="22"/>
                    </a:lnTo>
                    <a:lnTo>
                      <a:pt x="37" y="25"/>
                    </a:lnTo>
                    <a:lnTo>
                      <a:pt x="37" y="26"/>
                    </a:lnTo>
                    <a:lnTo>
                      <a:pt x="37" y="28"/>
                    </a:lnTo>
                    <a:lnTo>
                      <a:pt x="35" y="29"/>
                    </a:lnTo>
                    <a:lnTo>
                      <a:pt x="34" y="31"/>
                    </a:lnTo>
                    <a:lnTo>
                      <a:pt x="31" y="32"/>
                    </a:lnTo>
                    <a:lnTo>
                      <a:pt x="27" y="33"/>
                    </a:lnTo>
                    <a:lnTo>
                      <a:pt x="23" y="33"/>
                    </a:lnTo>
                    <a:lnTo>
                      <a:pt x="18" y="35"/>
                    </a:lnTo>
                    <a:lnTo>
                      <a:pt x="16" y="35"/>
                    </a:lnTo>
                    <a:lnTo>
                      <a:pt x="13" y="35"/>
                    </a:lnTo>
                    <a:lnTo>
                      <a:pt x="10" y="35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4" y="33"/>
                    </a:lnTo>
                    <a:lnTo>
                      <a:pt x="3" y="33"/>
                    </a:lnTo>
                    <a:lnTo>
                      <a:pt x="1" y="3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213"/>
              <p:cNvSpPr>
                <a:spLocks/>
              </p:cNvSpPr>
              <p:nvPr/>
            </p:nvSpPr>
            <p:spPr bwMode="auto">
              <a:xfrm>
                <a:off x="3384" y="939"/>
                <a:ext cx="49" cy="44"/>
              </a:xfrm>
              <a:custGeom>
                <a:avLst/>
                <a:gdLst>
                  <a:gd name="T0" fmla="*/ 1 w 37"/>
                  <a:gd name="T1" fmla="*/ 13 h 35"/>
                  <a:gd name="T2" fmla="*/ 1 w 37"/>
                  <a:gd name="T3" fmla="*/ 10 h 35"/>
                  <a:gd name="T4" fmla="*/ 16 w 37"/>
                  <a:gd name="T5" fmla="*/ 10 h 35"/>
                  <a:gd name="T6" fmla="*/ 16 w 37"/>
                  <a:gd name="T7" fmla="*/ 10 h 35"/>
                  <a:gd name="T8" fmla="*/ 21 w 37"/>
                  <a:gd name="T9" fmla="*/ 0 h 35"/>
                  <a:gd name="T10" fmla="*/ 21 w 37"/>
                  <a:gd name="T11" fmla="*/ 0 h 35"/>
                  <a:gd name="T12" fmla="*/ 34 w 37"/>
                  <a:gd name="T13" fmla="*/ 0 h 35"/>
                  <a:gd name="T14" fmla="*/ 37 w 37"/>
                  <a:gd name="T15" fmla="*/ 0 h 35"/>
                  <a:gd name="T16" fmla="*/ 49 w 37"/>
                  <a:gd name="T17" fmla="*/ 0 h 35"/>
                  <a:gd name="T18" fmla="*/ 60 w 37"/>
                  <a:gd name="T19" fmla="*/ 0 h 35"/>
                  <a:gd name="T20" fmla="*/ 77 w 37"/>
                  <a:gd name="T21" fmla="*/ 0 h 35"/>
                  <a:gd name="T22" fmla="*/ 93 w 37"/>
                  <a:gd name="T23" fmla="*/ 0 h 35"/>
                  <a:gd name="T24" fmla="*/ 105 w 37"/>
                  <a:gd name="T25" fmla="*/ 0 h 35"/>
                  <a:gd name="T26" fmla="*/ 130 w 37"/>
                  <a:gd name="T27" fmla="*/ 10 h 35"/>
                  <a:gd name="T28" fmla="*/ 150 w 37"/>
                  <a:gd name="T29" fmla="*/ 10 h 35"/>
                  <a:gd name="T30" fmla="*/ 167 w 37"/>
                  <a:gd name="T31" fmla="*/ 13 h 35"/>
                  <a:gd name="T32" fmla="*/ 184 w 37"/>
                  <a:gd name="T33" fmla="*/ 16 h 35"/>
                  <a:gd name="T34" fmla="*/ 188 w 37"/>
                  <a:gd name="T35" fmla="*/ 25 h 35"/>
                  <a:gd name="T36" fmla="*/ 188 w 37"/>
                  <a:gd name="T37" fmla="*/ 25 h 35"/>
                  <a:gd name="T38" fmla="*/ 200 w 37"/>
                  <a:gd name="T39" fmla="*/ 29 h 35"/>
                  <a:gd name="T40" fmla="*/ 200 w 37"/>
                  <a:gd name="T41" fmla="*/ 36 h 35"/>
                  <a:gd name="T42" fmla="*/ 200 w 37"/>
                  <a:gd name="T43" fmla="*/ 39 h 35"/>
                  <a:gd name="T44" fmla="*/ 200 w 37"/>
                  <a:gd name="T45" fmla="*/ 39 h 35"/>
                  <a:gd name="T46" fmla="*/ 200 w 37"/>
                  <a:gd name="T47" fmla="*/ 45 h 35"/>
                  <a:gd name="T48" fmla="*/ 200 w 37"/>
                  <a:gd name="T49" fmla="*/ 49 h 35"/>
                  <a:gd name="T50" fmla="*/ 200 w 37"/>
                  <a:gd name="T51" fmla="*/ 62 h 35"/>
                  <a:gd name="T52" fmla="*/ 188 w 37"/>
                  <a:gd name="T53" fmla="*/ 72 h 35"/>
                  <a:gd name="T54" fmla="*/ 184 w 37"/>
                  <a:gd name="T55" fmla="*/ 82 h 35"/>
                  <a:gd name="T56" fmla="*/ 172 w 37"/>
                  <a:gd name="T57" fmla="*/ 94 h 35"/>
                  <a:gd name="T58" fmla="*/ 167 w 37"/>
                  <a:gd name="T59" fmla="*/ 107 h 35"/>
                  <a:gd name="T60" fmla="*/ 151 w 37"/>
                  <a:gd name="T61" fmla="*/ 109 h 35"/>
                  <a:gd name="T62" fmla="*/ 150 w 37"/>
                  <a:gd name="T63" fmla="*/ 123 h 35"/>
                  <a:gd name="T64" fmla="*/ 130 w 37"/>
                  <a:gd name="T65" fmla="*/ 129 h 35"/>
                  <a:gd name="T66" fmla="*/ 123 w 37"/>
                  <a:gd name="T67" fmla="*/ 129 h 35"/>
                  <a:gd name="T68" fmla="*/ 114 w 37"/>
                  <a:gd name="T69" fmla="*/ 135 h 35"/>
                  <a:gd name="T70" fmla="*/ 105 w 37"/>
                  <a:gd name="T71" fmla="*/ 135 h 35"/>
                  <a:gd name="T72" fmla="*/ 98 w 37"/>
                  <a:gd name="T73" fmla="*/ 135 h 35"/>
                  <a:gd name="T74" fmla="*/ 93 w 37"/>
                  <a:gd name="T75" fmla="*/ 137 h 35"/>
                  <a:gd name="T76" fmla="*/ 86 w 37"/>
                  <a:gd name="T77" fmla="*/ 135 h 35"/>
                  <a:gd name="T78" fmla="*/ 77 w 37"/>
                  <a:gd name="T79" fmla="*/ 135 h 35"/>
                  <a:gd name="T80" fmla="*/ 70 w 37"/>
                  <a:gd name="T81" fmla="*/ 135 h 35"/>
                  <a:gd name="T82" fmla="*/ 60 w 37"/>
                  <a:gd name="T83" fmla="*/ 118 h 35"/>
                  <a:gd name="T84" fmla="*/ 49 w 37"/>
                  <a:gd name="T85" fmla="*/ 107 h 35"/>
                  <a:gd name="T86" fmla="*/ 37 w 37"/>
                  <a:gd name="T87" fmla="*/ 94 h 35"/>
                  <a:gd name="T88" fmla="*/ 21 w 37"/>
                  <a:gd name="T89" fmla="*/ 78 h 35"/>
                  <a:gd name="T90" fmla="*/ 16 w 37"/>
                  <a:gd name="T91" fmla="*/ 65 h 35"/>
                  <a:gd name="T92" fmla="*/ 1 w 37"/>
                  <a:gd name="T93" fmla="*/ 57 h 35"/>
                  <a:gd name="T94" fmla="*/ 1 w 37"/>
                  <a:gd name="T95" fmla="*/ 45 h 35"/>
                  <a:gd name="T96" fmla="*/ 1 w 37"/>
                  <a:gd name="T97" fmla="*/ 39 h 35"/>
                  <a:gd name="T98" fmla="*/ 0 w 37"/>
                  <a:gd name="T99" fmla="*/ 36 h 35"/>
                  <a:gd name="T100" fmla="*/ 0 w 37"/>
                  <a:gd name="T101" fmla="*/ 29 h 35"/>
                  <a:gd name="T102" fmla="*/ 0 w 37"/>
                  <a:gd name="T103" fmla="*/ 25 h 35"/>
                  <a:gd name="T104" fmla="*/ 0 w 37"/>
                  <a:gd name="T105" fmla="*/ 25 h 35"/>
                  <a:gd name="T106" fmla="*/ 0 w 37"/>
                  <a:gd name="T107" fmla="*/ 16 h 35"/>
                  <a:gd name="T108" fmla="*/ 0 w 37"/>
                  <a:gd name="T109" fmla="*/ 16 h 35"/>
                  <a:gd name="T110" fmla="*/ 0 w 37"/>
                  <a:gd name="T111" fmla="*/ 13 h 35"/>
                  <a:gd name="T112" fmla="*/ 1 w 37"/>
                  <a:gd name="T113" fmla="*/ 13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"/>
                    </a:moveTo>
                    <a:lnTo>
                      <a:pt x="1" y="2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2"/>
                    </a:lnTo>
                    <a:lnTo>
                      <a:pt x="27" y="2"/>
                    </a:lnTo>
                    <a:lnTo>
                      <a:pt x="31" y="3"/>
                    </a:lnTo>
                    <a:lnTo>
                      <a:pt x="34" y="4"/>
                    </a:lnTo>
                    <a:lnTo>
                      <a:pt x="35" y="6"/>
                    </a:lnTo>
                    <a:lnTo>
                      <a:pt x="37" y="7"/>
                    </a:lnTo>
                    <a:lnTo>
                      <a:pt x="37" y="9"/>
                    </a:lnTo>
                    <a:lnTo>
                      <a:pt x="37" y="10"/>
                    </a:lnTo>
                    <a:lnTo>
                      <a:pt x="37" y="11"/>
                    </a:lnTo>
                    <a:lnTo>
                      <a:pt x="37" y="13"/>
                    </a:lnTo>
                    <a:lnTo>
                      <a:pt x="37" y="16"/>
                    </a:lnTo>
                    <a:lnTo>
                      <a:pt x="35" y="18"/>
                    </a:lnTo>
                    <a:lnTo>
                      <a:pt x="34" y="21"/>
                    </a:lnTo>
                    <a:lnTo>
                      <a:pt x="32" y="24"/>
                    </a:lnTo>
                    <a:lnTo>
                      <a:pt x="31" y="27"/>
                    </a:lnTo>
                    <a:lnTo>
                      <a:pt x="28" y="28"/>
                    </a:lnTo>
                    <a:lnTo>
                      <a:pt x="27" y="31"/>
                    </a:lnTo>
                    <a:lnTo>
                      <a:pt x="24" y="33"/>
                    </a:lnTo>
                    <a:lnTo>
                      <a:pt x="23" y="33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4"/>
                    </a:lnTo>
                    <a:lnTo>
                      <a:pt x="17" y="35"/>
                    </a:lnTo>
                    <a:lnTo>
                      <a:pt x="16" y="34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1" y="30"/>
                    </a:lnTo>
                    <a:lnTo>
                      <a:pt x="9" y="27"/>
                    </a:lnTo>
                    <a:lnTo>
                      <a:pt x="7" y="24"/>
                    </a:lnTo>
                    <a:lnTo>
                      <a:pt x="4" y="20"/>
                    </a:lnTo>
                    <a:lnTo>
                      <a:pt x="3" y="17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214"/>
              <p:cNvSpPr>
                <a:spLocks/>
              </p:cNvSpPr>
              <p:nvPr/>
            </p:nvSpPr>
            <p:spPr bwMode="auto">
              <a:xfrm>
                <a:off x="3271" y="851"/>
                <a:ext cx="45" cy="44"/>
              </a:xfrm>
              <a:custGeom>
                <a:avLst/>
                <a:gdLst>
                  <a:gd name="T0" fmla="*/ 138 w 36"/>
                  <a:gd name="T1" fmla="*/ 124 h 35"/>
                  <a:gd name="T2" fmla="*/ 135 w 36"/>
                  <a:gd name="T3" fmla="*/ 124 h 35"/>
                  <a:gd name="T4" fmla="*/ 135 w 36"/>
                  <a:gd name="T5" fmla="*/ 129 h 35"/>
                  <a:gd name="T6" fmla="*/ 133 w 36"/>
                  <a:gd name="T7" fmla="*/ 129 h 35"/>
                  <a:gd name="T8" fmla="*/ 133 w 36"/>
                  <a:gd name="T9" fmla="*/ 129 h 35"/>
                  <a:gd name="T10" fmla="*/ 124 w 36"/>
                  <a:gd name="T11" fmla="*/ 137 h 35"/>
                  <a:gd name="T12" fmla="*/ 119 w 36"/>
                  <a:gd name="T13" fmla="*/ 137 h 35"/>
                  <a:gd name="T14" fmla="*/ 119 w 36"/>
                  <a:gd name="T15" fmla="*/ 137 h 35"/>
                  <a:gd name="T16" fmla="*/ 110 w 36"/>
                  <a:gd name="T17" fmla="*/ 137 h 35"/>
                  <a:gd name="T18" fmla="*/ 106 w 36"/>
                  <a:gd name="T19" fmla="*/ 137 h 35"/>
                  <a:gd name="T20" fmla="*/ 94 w 36"/>
                  <a:gd name="T21" fmla="*/ 137 h 35"/>
                  <a:gd name="T22" fmla="*/ 80 w 36"/>
                  <a:gd name="T23" fmla="*/ 137 h 35"/>
                  <a:gd name="T24" fmla="*/ 64 w 36"/>
                  <a:gd name="T25" fmla="*/ 137 h 35"/>
                  <a:gd name="T26" fmla="*/ 56 w 36"/>
                  <a:gd name="T27" fmla="*/ 129 h 35"/>
                  <a:gd name="T28" fmla="*/ 39 w 36"/>
                  <a:gd name="T29" fmla="*/ 129 h 35"/>
                  <a:gd name="T30" fmla="*/ 20 w 36"/>
                  <a:gd name="T31" fmla="*/ 124 h 35"/>
                  <a:gd name="T32" fmla="*/ 13 w 36"/>
                  <a:gd name="T33" fmla="*/ 123 h 35"/>
                  <a:gd name="T34" fmla="*/ 1 w 36"/>
                  <a:gd name="T35" fmla="*/ 114 h 35"/>
                  <a:gd name="T36" fmla="*/ 1 w 36"/>
                  <a:gd name="T37" fmla="*/ 114 h 35"/>
                  <a:gd name="T38" fmla="*/ 1 w 36"/>
                  <a:gd name="T39" fmla="*/ 109 h 35"/>
                  <a:gd name="T40" fmla="*/ 0 w 36"/>
                  <a:gd name="T41" fmla="*/ 103 h 35"/>
                  <a:gd name="T42" fmla="*/ 0 w 36"/>
                  <a:gd name="T43" fmla="*/ 103 h 35"/>
                  <a:gd name="T44" fmla="*/ 0 w 36"/>
                  <a:gd name="T45" fmla="*/ 98 h 35"/>
                  <a:gd name="T46" fmla="*/ 0 w 36"/>
                  <a:gd name="T47" fmla="*/ 91 h 35"/>
                  <a:gd name="T48" fmla="*/ 0 w 36"/>
                  <a:gd name="T49" fmla="*/ 87 h 35"/>
                  <a:gd name="T50" fmla="*/ 1 w 36"/>
                  <a:gd name="T51" fmla="*/ 75 h 35"/>
                  <a:gd name="T52" fmla="*/ 1 w 36"/>
                  <a:gd name="T53" fmla="*/ 62 h 35"/>
                  <a:gd name="T54" fmla="*/ 13 w 36"/>
                  <a:gd name="T55" fmla="*/ 57 h 35"/>
                  <a:gd name="T56" fmla="*/ 16 w 36"/>
                  <a:gd name="T57" fmla="*/ 45 h 35"/>
                  <a:gd name="T58" fmla="*/ 29 w 36"/>
                  <a:gd name="T59" fmla="*/ 31 h 35"/>
                  <a:gd name="T60" fmla="*/ 31 w 36"/>
                  <a:gd name="T61" fmla="*/ 29 h 35"/>
                  <a:gd name="T62" fmla="*/ 45 w 36"/>
                  <a:gd name="T63" fmla="*/ 16 h 35"/>
                  <a:gd name="T64" fmla="*/ 48 w 36"/>
                  <a:gd name="T65" fmla="*/ 10 h 35"/>
                  <a:gd name="T66" fmla="*/ 56 w 36"/>
                  <a:gd name="T67" fmla="*/ 10 h 35"/>
                  <a:gd name="T68" fmla="*/ 60 w 36"/>
                  <a:gd name="T69" fmla="*/ 1 h 35"/>
                  <a:gd name="T70" fmla="*/ 64 w 36"/>
                  <a:gd name="T71" fmla="*/ 1 h 35"/>
                  <a:gd name="T72" fmla="*/ 70 w 36"/>
                  <a:gd name="T73" fmla="*/ 1 h 35"/>
                  <a:gd name="T74" fmla="*/ 75 w 36"/>
                  <a:gd name="T75" fmla="*/ 0 h 35"/>
                  <a:gd name="T76" fmla="*/ 80 w 36"/>
                  <a:gd name="T77" fmla="*/ 1 h 35"/>
                  <a:gd name="T78" fmla="*/ 86 w 36"/>
                  <a:gd name="T79" fmla="*/ 1 h 35"/>
                  <a:gd name="T80" fmla="*/ 94 w 36"/>
                  <a:gd name="T81" fmla="*/ 1 h 35"/>
                  <a:gd name="T82" fmla="*/ 106 w 36"/>
                  <a:gd name="T83" fmla="*/ 16 h 35"/>
                  <a:gd name="T84" fmla="*/ 108 w 36"/>
                  <a:gd name="T85" fmla="*/ 31 h 35"/>
                  <a:gd name="T86" fmla="*/ 119 w 36"/>
                  <a:gd name="T87" fmla="*/ 45 h 35"/>
                  <a:gd name="T88" fmla="*/ 124 w 36"/>
                  <a:gd name="T89" fmla="*/ 60 h 35"/>
                  <a:gd name="T90" fmla="*/ 133 w 36"/>
                  <a:gd name="T91" fmla="*/ 72 h 35"/>
                  <a:gd name="T92" fmla="*/ 135 w 36"/>
                  <a:gd name="T93" fmla="*/ 82 h 35"/>
                  <a:gd name="T94" fmla="*/ 138 w 36"/>
                  <a:gd name="T95" fmla="*/ 91 h 35"/>
                  <a:gd name="T96" fmla="*/ 138 w 36"/>
                  <a:gd name="T97" fmla="*/ 98 h 35"/>
                  <a:gd name="T98" fmla="*/ 138 w 36"/>
                  <a:gd name="T99" fmla="*/ 103 h 35"/>
                  <a:gd name="T100" fmla="*/ 138 w 36"/>
                  <a:gd name="T101" fmla="*/ 109 h 35"/>
                  <a:gd name="T102" fmla="*/ 138 w 36"/>
                  <a:gd name="T103" fmla="*/ 114 h 35"/>
                  <a:gd name="T104" fmla="*/ 138 w 36"/>
                  <a:gd name="T105" fmla="*/ 114 h 35"/>
                  <a:gd name="T106" fmla="*/ 138 w 36"/>
                  <a:gd name="T107" fmla="*/ 123 h 35"/>
                  <a:gd name="T108" fmla="*/ 138 w 36"/>
                  <a:gd name="T109" fmla="*/ 123 h 35"/>
                  <a:gd name="T110" fmla="*/ 138 w 36"/>
                  <a:gd name="T111" fmla="*/ 124 h 35"/>
                  <a:gd name="T112" fmla="*/ 138 w 36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6" h="35">
                    <a:moveTo>
                      <a:pt x="36" y="32"/>
                    </a:moveTo>
                    <a:lnTo>
                      <a:pt x="35" y="32"/>
                    </a:lnTo>
                    <a:lnTo>
                      <a:pt x="35" y="33"/>
                    </a:lnTo>
                    <a:lnTo>
                      <a:pt x="34" y="33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29" y="35"/>
                    </a:lnTo>
                    <a:lnTo>
                      <a:pt x="27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5"/>
                    </a:lnTo>
                    <a:lnTo>
                      <a:pt x="14" y="33"/>
                    </a:lnTo>
                    <a:lnTo>
                      <a:pt x="10" y="33"/>
                    </a:lnTo>
                    <a:lnTo>
                      <a:pt x="5" y="32"/>
                    </a:lnTo>
                    <a:lnTo>
                      <a:pt x="3" y="31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4"/>
                    </a:lnTo>
                    <a:lnTo>
                      <a:pt x="4" y="11"/>
                    </a:lnTo>
                    <a:lnTo>
                      <a:pt x="7" y="8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7" y="4"/>
                    </a:lnTo>
                    <a:lnTo>
                      <a:pt x="28" y="8"/>
                    </a:lnTo>
                    <a:lnTo>
                      <a:pt x="31" y="11"/>
                    </a:lnTo>
                    <a:lnTo>
                      <a:pt x="32" y="15"/>
                    </a:lnTo>
                    <a:lnTo>
                      <a:pt x="34" y="18"/>
                    </a:lnTo>
                    <a:lnTo>
                      <a:pt x="35" y="21"/>
                    </a:lnTo>
                    <a:lnTo>
                      <a:pt x="36" y="23"/>
                    </a:lnTo>
                    <a:lnTo>
                      <a:pt x="36" y="25"/>
                    </a:lnTo>
                    <a:lnTo>
                      <a:pt x="36" y="26"/>
                    </a:lnTo>
                    <a:lnTo>
                      <a:pt x="36" y="28"/>
                    </a:lnTo>
                    <a:lnTo>
                      <a:pt x="36" y="29"/>
                    </a:lnTo>
                    <a:lnTo>
                      <a:pt x="36" y="31"/>
                    </a:lnTo>
                    <a:lnTo>
                      <a:pt x="36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215"/>
              <p:cNvSpPr>
                <a:spLocks/>
              </p:cNvSpPr>
              <p:nvPr/>
            </p:nvSpPr>
            <p:spPr bwMode="auto">
              <a:xfrm>
                <a:off x="3312" y="879"/>
                <a:ext cx="81" cy="77"/>
              </a:xfrm>
              <a:custGeom>
                <a:avLst/>
                <a:gdLst>
                  <a:gd name="T0" fmla="*/ 163 w 61"/>
                  <a:gd name="T1" fmla="*/ 268 h 60"/>
                  <a:gd name="T2" fmla="*/ 201 w 61"/>
                  <a:gd name="T3" fmla="*/ 267 h 60"/>
                  <a:gd name="T4" fmla="*/ 230 w 61"/>
                  <a:gd name="T5" fmla="*/ 255 h 60"/>
                  <a:gd name="T6" fmla="*/ 256 w 61"/>
                  <a:gd name="T7" fmla="*/ 248 h 60"/>
                  <a:gd name="T8" fmla="*/ 280 w 61"/>
                  <a:gd name="T9" fmla="*/ 232 h 60"/>
                  <a:gd name="T10" fmla="*/ 301 w 61"/>
                  <a:gd name="T11" fmla="*/ 208 h 60"/>
                  <a:gd name="T12" fmla="*/ 316 w 61"/>
                  <a:gd name="T13" fmla="*/ 187 h 60"/>
                  <a:gd name="T14" fmla="*/ 323 w 61"/>
                  <a:gd name="T15" fmla="*/ 162 h 60"/>
                  <a:gd name="T16" fmla="*/ 335 w 61"/>
                  <a:gd name="T17" fmla="*/ 137 h 60"/>
                  <a:gd name="T18" fmla="*/ 323 w 61"/>
                  <a:gd name="T19" fmla="*/ 107 h 60"/>
                  <a:gd name="T20" fmla="*/ 316 w 61"/>
                  <a:gd name="T21" fmla="*/ 82 h 60"/>
                  <a:gd name="T22" fmla="*/ 301 w 61"/>
                  <a:gd name="T23" fmla="*/ 64 h 60"/>
                  <a:gd name="T24" fmla="*/ 280 w 61"/>
                  <a:gd name="T25" fmla="*/ 36 h 60"/>
                  <a:gd name="T26" fmla="*/ 256 w 61"/>
                  <a:gd name="T27" fmla="*/ 22 h 60"/>
                  <a:gd name="T28" fmla="*/ 230 w 61"/>
                  <a:gd name="T29" fmla="*/ 10 h 60"/>
                  <a:gd name="T30" fmla="*/ 201 w 61"/>
                  <a:gd name="T31" fmla="*/ 1 h 60"/>
                  <a:gd name="T32" fmla="*/ 163 w 61"/>
                  <a:gd name="T33" fmla="*/ 0 h 60"/>
                  <a:gd name="T34" fmla="*/ 130 w 61"/>
                  <a:gd name="T35" fmla="*/ 1 h 60"/>
                  <a:gd name="T36" fmla="*/ 98 w 61"/>
                  <a:gd name="T37" fmla="*/ 10 h 60"/>
                  <a:gd name="T38" fmla="*/ 77 w 61"/>
                  <a:gd name="T39" fmla="*/ 22 h 60"/>
                  <a:gd name="T40" fmla="*/ 49 w 61"/>
                  <a:gd name="T41" fmla="*/ 36 h 60"/>
                  <a:gd name="T42" fmla="*/ 36 w 61"/>
                  <a:gd name="T43" fmla="*/ 64 h 60"/>
                  <a:gd name="T44" fmla="*/ 16 w 61"/>
                  <a:gd name="T45" fmla="*/ 82 h 60"/>
                  <a:gd name="T46" fmla="*/ 12 w 61"/>
                  <a:gd name="T47" fmla="*/ 107 h 60"/>
                  <a:gd name="T48" fmla="*/ 0 w 61"/>
                  <a:gd name="T49" fmla="*/ 137 h 60"/>
                  <a:gd name="T50" fmla="*/ 12 w 61"/>
                  <a:gd name="T51" fmla="*/ 162 h 60"/>
                  <a:gd name="T52" fmla="*/ 16 w 61"/>
                  <a:gd name="T53" fmla="*/ 187 h 60"/>
                  <a:gd name="T54" fmla="*/ 36 w 61"/>
                  <a:gd name="T55" fmla="*/ 208 h 60"/>
                  <a:gd name="T56" fmla="*/ 49 w 61"/>
                  <a:gd name="T57" fmla="*/ 232 h 60"/>
                  <a:gd name="T58" fmla="*/ 77 w 61"/>
                  <a:gd name="T59" fmla="*/ 248 h 60"/>
                  <a:gd name="T60" fmla="*/ 98 w 61"/>
                  <a:gd name="T61" fmla="*/ 255 h 60"/>
                  <a:gd name="T62" fmla="*/ 130 w 61"/>
                  <a:gd name="T63" fmla="*/ 267 h 60"/>
                  <a:gd name="T64" fmla="*/ 163 w 61"/>
                  <a:gd name="T65" fmla="*/ 268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1" h="60">
                    <a:moveTo>
                      <a:pt x="30" y="60"/>
                    </a:moveTo>
                    <a:lnTo>
                      <a:pt x="37" y="59"/>
                    </a:lnTo>
                    <a:lnTo>
                      <a:pt x="42" y="57"/>
                    </a:lnTo>
                    <a:lnTo>
                      <a:pt x="47" y="55"/>
                    </a:lnTo>
                    <a:lnTo>
                      <a:pt x="51" y="52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1" y="31"/>
                    </a:lnTo>
                    <a:lnTo>
                      <a:pt x="59" y="24"/>
                    </a:lnTo>
                    <a:lnTo>
                      <a:pt x="58" y="18"/>
                    </a:lnTo>
                    <a:lnTo>
                      <a:pt x="55" y="14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7" y="1"/>
                    </a:lnTo>
                    <a:lnTo>
                      <a:pt x="30" y="0"/>
                    </a:lnTo>
                    <a:lnTo>
                      <a:pt x="24" y="1"/>
                    </a:lnTo>
                    <a:lnTo>
                      <a:pt x="18" y="2"/>
                    </a:lnTo>
                    <a:lnTo>
                      <a:pt x="14" y="5"/>
                    </a:lnTo>
                    <a:lnTo>
                      <a:pt x="9" y="8"/>
                    </a:lnTo>
                    <a:lnTo>
                      <a:pt x="6" y="14"/>
                    </a:lnTo>
                    <a:lnTo>
                      <a:pt x="3" y="18"/>
                    </a:lnTo>
                    <a:lnTo>
                      <a:pt x="2" y="24"/>
                    </a:lnTo>
                    <a:lnTo>
                      <a:pt x="0" y="31"/>
                    </a:lnTo>
                    <a:lnTo>
                      <a:pt x="2" y="36"/>
                    </a:lnTo>
                    <a:lnTo>
                      <a:pt x="3" y="42"/>
                    </a:lnTo>
                    <a:lnTo>
                      <a:pt x="6" y="46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5" name="Freeform 216"/>
            <p:cNvSpPr>
              <a:spLocks/>
            </p:cNvSpPr>
            <p:nvPr/>
          </p:nvSpPr>
          <p:spPr bwMode="auto">
            <a:xfrm>
              <a:off x="4403" y="3933"/>
              <a:ext cx="146" cy="156"/>
            </a:xfrm>
            <a:custGeom>
              <a:avLst/>
              <a:gdLst>
                <a:gd name="T0" fmla="*/ 10208 w 62"/>
                <a:gd name="T1" fmla="*/ 10615 h 66"/>
                <a:gd name="T2" fmla="*/ 6466 w 62"/>
                <a:gd name="T3" fmla="*/ 11513 h 66"/>
                <a:gd name="T4" fmla="*/ 1752 w 62"/>
                <a:gd name="T5" fmla="*/ 9956 h 66"/>
                <a:gd name="T6" fmla="*/ 0 w 62"/>
                <a:gd name="T7" fmla="*/ 5614 h 66"/>
                <a:gd name="T8" fmla="*/ 6466 w 62"/>
                <a:gd name="T9" fmla="*/ 0 h 66"/>
                <a:gd name="T10" fmla="*/ 10208 w 62"/>
                <a:gd name="T11" fmla="*/ 659 h 66"/>
                <a:gd name="T12" fmla="*/ 10576 w 62"/>
                <a:gd name="T13" fmla="*/ 1028 h 66"/>
                <a:gd name="T14" fmla="*/ 10208 w 62"/>
                <a:gd name="T15" fmla="*/ 3458 h 66"/>
                <a:gd name="T16" fmla="*/ 9716 w 62"/>
                <a:gd name="T17" fmla="*/ 3458 h 66"/>
                <a:gd name="T18" fmla="*/ 9561 w 62"/>
                <a:gd name="T19" fmla="*/ 2061 h 66"/>
                <a:gd name="T20" fmla="*/ 6671 w 62"/>
                <a:gd name="T21" fmla="*/ 1028 h 66"/>
                <a:gd name="T22" fmla="*/ 3410 w 62"/>
                <a:gd name="T23" fmla="*/ 2286 h 66"/>
                <a:gd name="T24" fmla="*/ 2402 w 62"/>
                <a:gd name="T25" fmla="*/ 5403 h 66"/>
                <a:gd name="T26" fmla="*/ 3749 w 62"/>
                <a:gd name="T27" fmla="*/ 9083 h 66"/>
                <a:gd name="T28" fmla="*/ 7314 w 62"/>
                <a:gd name="T29" fmla="*/ 10487 h 66"/>
                <a:gd name="T30" fmla="*/ 10420 w 62"/>
                <a:gd name="T31" fmla="*/ 9587 h 66"/>
                <a:gd name="T32" fmla="*/ 10576 w 62"/>
                <a:gd name="T33" fmla="*/ 9731 h 66"/>
                <a:gd name="T34" fmla="*/ 10208 w 62"/>
                <a:gd name="T35" fmla="*/ 10615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2" h="66">
                  <a:moveTo>
                    <a:pt x="60" y="61"/>
                  </a:moveTo>
                  <a:cubicBezTo>
                    <a:pt x="54" y="65"/>
                    <a:pt x="46" y="66"/>
                    <a:pt x="38" y="66"/>
                  </a:cubicBezTo>
                  <a:cubicBezTo>
                    <a:pt x="28" y="66"/>
                    <a:pt x="18" y="64"/>
                    <a:pt x="10" y="57"/>
                  </a:cubicBezTo>
                  <a:cubicBezTo>
                    <a:pt x="3" y="51"/>
                    <a:pt x="0" y="42"/>
                    <a:pt x="0" y="32"/>
                  </a:cubicBezTo>
                  <a:cubicBezTo>
                    <a:pt x="0" y="11"/>
                    <a:pt x="18" y="0"/>
                    <a:pt x="38" y="0"/>
                  </a:cubicBezTo>
                  <a:cubicBezTo>
                    <a:pt x="46" y="0"/>
                    <a:pt x="53" y="1"/>
                    <a:pt x="60" y="4"/>
                  </a:cubicBezTo>
                  <a:cubicBezTo>
                    <a:pt x="61" y="4"/>
                    <a:pt x="62" y="4"/>
                    <a:pt x="62" y="6"/>
                  </a:cubicBezTo>
                  <a:cubicBezTo>
                    <a:pt x="61" y="9"/>
                    <a:pt x="61" y="16"/>
                    <a:pt x="60" y="20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57" y="17"/>
                    <a:pt x="56" y="15"/>
                    <a:pt x="56" y="12"/>
                  </a:cubicBezTo>
                  <a:cubicBezTo>
                    <a:pt x="51" y="7"/>
                    <a:pt x="45" y="6"/>
                    <a:pt x="39" y="6"/>
                  </a:cubicBezTo>
                  <a:cubicBezTo>
                    <a:pt x="32" y="6"/>
                    <a:pt x="25" y="8"/>
                    <a:pt x="20" y="13"/>
                  </a:cubicBezTo>
                  <a:cubicBezTo>
                    <a:pt x="16" y="18"/>
                    <a:pt x="14" y="25"/>
                    <a:pt x="14" y="31"/>
                  </a:cubicBezTo>
                  <a:cubicBezTo>
                    <a:pt x="14" y="39"/>
                    <a:pt x="16" y="46"/>
                    <a:pt x="22" y="52"/>
                  </a:cubicBezTo>
                  <a:cubicBezTo>
                    <a:pt x="28" y="58"/>
                    <a:pt x="34" y="60"/>
                    <a:pt x="43" y="60"/>
                  </a:cubicBezTo>
                  <a:cubicBezTo>
                    <a:pt x="48" y="60"/>
                    <a:pt x="56" y="58"/>
                    <a:pt x="61" y="55"/>
                  </a:cubicBezTo>
                  <a:cubicBezTo>
                    <a:pt x="62" y="56"/>
                    <a:pt x="62" y="56"/>
                    <a:pt x="62" y="56"/>
                  </a:cubicBezTo>
                  <a:lnTo>
                    <a:pt x="60" y="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17"/>
            <p:cNvSpPr>
              <a:spLocks/>
            </p:cNvSpPr>
            <p:nvPr/>
          </p:nvSpPr>
          <p:spPr bwMode="auto">
            <a:xfrm>
              <a:off x="4584" y="3935"/>
              <a:ext cx="71" cy="151"/>
            </a:xfrm>
            <a:custGeom>
              <a:avLst/>
              <a:gdLst>
                <a:gd name="T0" fmla="*/ 1418 w 30"/>
                <a:gd name="T1" fmla="*/ 2048 h 64"/>
                <a:gd name="T2" fmla="*/ 0 w 30"/>
                <a:gd name="T3" fmla="*/ 656 h 64"/>
                <a:gd name="T4" fmla="*/ 0 w 30"/>
                <a:gd name="T5" fmla="*/ 0 h 64"/>
                <a:gd name="T6" fmla="*/ 2667 w 30"/>
                <a:gd name="T7" fmla="*/ 156 h 64"/>
                <a:gd name="T8" fmla="*/ 5275 w 30"/>
                <a:gd name="T9" fmla="*/ 0 h 64"/>
                <a:gd name="T10" fmla="*/ 5275 w 30"/>
                <a:gd name="T11" fmla="*/ 656 h 64"/>
                <a:gd name="T12" fmla="*/ 3860 w 30"/>
                <a:gd name="T13" fmla="*/ 2048 h 64"/>
                <a:gd name="T14" fmla="*/ 3860 w 30"/>
                <a:gd name="T15" fmla="*/ 9140 h 64"/>
                <a:gd name="T16" fmla="*/ 5275 w 30"/>
                <a:gd name="T17" fmla="*/ 10377 h 64"/>
                <a:gd name="T18" fmla="*/ 5275 w 30"/>
                <a:gd name="T19" fmla="*/ 11032 h 64"/>
                <a:gd name="T20" fmla="*/ 2667 w 30"/>
                <a:gd name="T21" fmla="*/ 11032 h 64"/>
                <a:gd name="T22" fmla="*/ 0 w 30"/>
                <a:gd name="T23" fmla="*/ 11032 h 64"/>
                <a:gd name="T24" fmla="*/ 0 w 30"/>
                <a:gd name="T25" fmla="*/ 10377 h 64"/>
                <a:gd name="T26" fmla="*/ 1418 w 30"/>
                <a:gd name="T27" fmla="*/ 9140 h 64"/>
                <a:gd name="T28" fmla="*/ 1418 w 30"/>
                <a:gd name="T29" fmla="*/ 2048 h 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64">
                  <a:moveTo>
                    <a:pt x="8" y="12"/>
                  </a:move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1" y="1"/>
                    <a:pt x="15" y="1"/>
                  </a:cubicBezTo>
                  <a:cubicBezTo>
                    <a:pt x="19" y="1"/>
                    <a:pt x="24" y="1"/>
                    <a:pt x="30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2" y="4"/>
                    <a:pt x="22" y="5"/>
                    <a:pt x="22" y="12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60"/>
                    <a:pt x="22" y="60"/>
                    <a:pt x="30" y="60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24" y="64"/>
                    <a:pt x="19" y="64"/>
                    <a:pt x="15" y="64"/>
                  </a:cubicBezTo>
                  <a:cubicBezTo>
                    <a:pt x="11" y="64"/>
                    <a:pt x="6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lnTo>
                    <a:pt x="8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18"/>
            <p:cNvSpPr>
              <a:spLocks/>
            </p:cNvSpPr>
            <p:nvPr/>
          </p:nvSpPr>
          <p:spPr bwMode="auto">
            <a:xfrm>
              <a:off x="4691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086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1846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8" y="33"/>
                    <a:pt x="58" y="33"/>
                    <a:pt x="58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4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9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7" y="43"/>
                    <a:pt x="49" y="41"/>
                    <a:pt x="50" y="38"/>
                  </a:cubicBezTo>
                  <a:cubicBezTo>
                    <a:pt x="57" y="23"/>
                    <a:pt x="66" y="6"/>
                    <a:pt x="68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2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4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8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19"/>
            <p:cNvSpPr>
              <a:spLocks/>
            </p:cNvSpPr>
            <p:nvPr/>
          </p:nvSpPr>
          <p:spPr bwMode="auto">
            <a:xfrm>
              <a:off x="4939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221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2002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9" y="33"/>
                    <a:pt x="59" y="33"/>
                    <a:pt x="59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5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0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8" y="43"/>
                    <a:pt x="49" y="41"/>
                    <a:pt x="50" y="38"/>
                  </a:cubicBezTo>
                  <a:cubicBezTo>
                    <a:pt x="57" y="23"/>
                    <a:pt x="66" y="6"/>
                    <a:pt x="69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3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5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9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20"/>
            <p:cNvSpPr>
              <a:spLocks/>
            </p:cNvSpPr>
            <p:nvPr/>
          </p:nvSpPr>
          <p:spPr bwMode="auto">
            <a:xfrm>
              <a:off x="5182" y="3933"/>
              <a:ext cx="149" cy="153"/>
            </a:xfrm>
            <a:custGeom>
              <a:avLst/>
              <a:gdLst>
                <a:gd name="T0" fmla="*/ 6511 w 63"/>
                <a:gd name="T1" fmla="*/ 5440 h 65"/>
                <a:gd name="T2" fmla="*/ 9761 w 63"/>
                <a:gd name="T3" fmla="*/ 365 h 65"/>
                <a:gd name="T4" fmla="*/ 11019 w 63"/>
                <a:gd name="T5" fmla="*/ 365 h 65"/>
                <a:gd name="T6" fmla="*/ 11019 w 63"/>
                <a:gd name="T7" fmla="*/ 638 h 65"/>
                <a:gd name="T8" fmla="*/ 10359 w 63"/>
                <a:gd name="T9" fmla="*/ 1502 h 65"/>
                <a:gd name="T10" fmla="*/ 8576 w 63"/>
                <a:gd name="T11" fmla="*/ 4056 h 65"/>
                <a:gd name="T12" fmla="*/ 7696 w 63"/>
                <a:gd name="T13" fmla="*/ 5280 h 65"/>
                <a:gd name="T14" fmla="*/ 7171 w 63"/>
                <a:gd name="T15" fmla="*/ 6144 h 65"/>
                <a:gd name="T16" fmla="*/ 7171 w 63"/>
                <a:gd name="T17" fmla="*/ 7003 h 65"/>
                <a:gd name="T18" fmla="*/ 7171 w 63"/>
                <a:gd name="T19" fmla="*/ 9180 h 65"/>
                <a:gd name="T20" fmla="*/ 8576 w 63"/>
                <a:gd name="T21" fmla="*/ 10406 h 65"/>
                <a:gd name="T22" fmla="*/ 8576 w 63"/>
                <a:gd name="T23" fmla="*/ 11049 h 65"/>
                <a:gd name="T24" fmla="*/ 5913 w 63"/>
                <a:gd name="T25" fmla="*/ 11049 h 65"/>
                <a:gd name="T26" fmla="*/ 3323 w 63"/>
                <a:gd name="T27" fmla="*/ 11049 h 65"/>
                <a:gd name="T28" fmla="*/ 3323 w 63"/>
                <a:gd name="T29" fmla="*/ 10406 h 65"/>
                <a:gd name="T30" fmla="*/ 4721 w 63"/>
                <a:gd name="T31" fmla="*/ 9180 h 65"/>
                <a:gd name="T32" fmla="*/ 4721 w 63"/>
                <a:gd name="T33" fmla="*/ 7146 h 65"/>
                <a:gd name="T34" fmla="*/ 4508 w 63"/>
                <a:gd name="T35" fmla="*/ 6299 h 65"/>
                <a:gd name="T36" fmla="*/ 4011 w 63"/>
                <a:gd name="T37" fmla="*/ 5280 h 65"/>
                <a:gd name="T38" fmla="*/ 2287 w 63"/>
                <a:gd name="T39" fmla="*/ 2726 h 65"/>
                <a:gd name="T40" fmla="*/ 1405 w 63"/>
                <a:gd name="T41" fmla="*/ 1723 h 65"/>
                <a:gd name="T42" fmla="*/ 0 w 63"/>
                <a:gd name="T43" fmla="*/ 1158 h 65"/>
                <a:gd name="T44" fmla="*/ 0 w 63"/>
                <a:gd name="T45" fmla="*/ 638 h 65"/>
                <a:gd name="T46" fmla="*/ 2819 w 63"/>
                <a:gd name="T47" fmla="*/ 0 h 65"/>
                <a:gd name="T48" fmla="*/ 4721 w 63"/>
                <a:gd name="T49" fmla="*/ 2243 h 65"/>
                <a:gd name="T50" fmla="*/ 6511 w 63"/>
                <a:gd name="T51" fmla="*/ 5440 h 6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" h="65">
                  <a:moveTo>
                    <a:pt x="37" y="32"/>
                  </a:moveTo>
                  <a:cubicBezTo>
                    <a:pt x="45" y="20"/>
                    <a:pt x="52" y="10"/>
                    <a:pt x="56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4"/>
                    <a:pt x="63" y="4"/>
                    <a:pt x="63" y="4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38"/>
                    <a:pt x="41" y="39"/>
                    <a:pt x="41" y="41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41" y="61"/>
                    <a:pt x="41" y="61"/>
                    <a:pt x="49" y="61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3" y="65"/>
                    <a:pt x="38" y="65"/>
                    <a:pt x="34" y="65"/>
                  </a:cubicBezTo>
                  <a:cubicBezTo>
                    <a:pt x="30" y="65"/>
                    <a:pt x="25" y="65"/>
                    <a:pt x="19" y="65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27" y="61"/>
                    <a:pt x="27" y="61"/>
                    <a:pt x="27" y="54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0"/>
                    <a:pt x="27" y="38"/>
                    <a:pt x="26" y="37"/>
                  </a:cubicBezTo>
                  <a:cubicBezTo>
                    <a:pt x="25" y="35"/>
                    <a:pt x="24" y="33"/>
                    <a:pt x="23" y="31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2" y="14"/>
                    <a:pt x="10" y="12"/>
                    <a:pt x="8" y="10"/>
                  </a:cubicBezTo>
                  <a:cubicBezTo>
                    <a:pt x="6" y="8"/>
                    <a:pt x="3" y="7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1" y="3"/>
                    <a:pt x="24" y="8"/>
                    <a:pt x="27" y="13"/>
                  </a:cubicBezTo>
                  <a:lnTo>
                    <a:pt x="37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221"/>
            <p:cNvSpPr>
              <a:spLocks/>
            </p:cNvSpPr>
            <p:nvPr/>
          </p:nvSpPr>
          <p:spPr bwMode="auto">
            <a:xfrm>
              <a:off x="5357" y="3935"/>
              <a:ext cx="144" cy="151"/>
            </a:xfrm>
            <a:custGeom>
              <a:avLst/>
              <a:gdLst>
                <a:gd name="T0" fmla="*/ 6369 w 61"/>
                <a:gd name="T1" fmla="*/ 9140 h 64"/>
                <a:gd name="T2" fmla="*/ 7762 w 61"/>
                <a:gd name="T3" fmla="*/ 10377 h 64"/>
                <a:gd name="T4" fmla="*/ 7762 w 61"/>
                <a:gd name="T5" fmla="*/ 11032 h 64"/>
                <a:gd name="T6" fmla="*/ 5222 w 61"/>
                <a:gd name="T7" fmla="*/ 11032 h 64"/>
                <a:gd name="T8" fmla="*/ 2580 w 61"/>
                <a:gd name="T9" fmla="*/ 11032 h 64"/>
                <a:gd name="T10" fmla="*/ 2580 w 61"/>
                <a:gd name="T11" fmla="*/ 10377 h 64"/>
                <a:gd name="T12" fmla="*/ 3945 w 61"/>
                <a:gd name="T13" fmla="*/ 9140 h 64"/>
                <a:gd name="T14" fmla="*/ 3945 w 61"/>
                <a:gd name="T15" fmla="*/ 1236 h 64"/>
                <a:gd name="T16" fmla="*/ 1556 w 61"/>
                <a:gd name="T17" fmla="*/ 1236 h 64"/>
                <a:gd name="T18" fmla="*/ 869 w 61"/>
                <a:gd name="T19" fmla="*/ 1760 h 64"/>
                <a:gd name="T20" fmla="*/ 659 w 61"/>
                <a:gd name="T21" fmla="*/ 2784 h 64"/>
                <a:gd name="T22" fmla="*/ 0 w 61"/>
                <a:gd name="T23" fmla="*/ 2784 h 64"/>
                <a:gd name="T24" fmla="*/ 0 w 61"/>
                <a:gd name="T25" fmla="*/ 0 h 64"/>
                <a:gd name="T26" fmla="*/ 5340 w 61"/>
                <a:gd name="T27" fmla="*/ 156 h 64"/>
                <a:gd name="T28" fmla="*/ 10566 w 61"/>
                <a:gd name="T29" fmla="*/ 0 h 64"/>
                <a:gd name="T30" fmla="*/ 10403 w 61"/>
                <a:gd name="T31" fmla="*/ 2784 h 64"/>
                <a:gd name="T32" fmla="*/ 9698 w 61"/>
                <a:gd name="T33" fmla="*/ 2784 h 64"/>
                <a:gd name="T34" fmla="*/ 9698 w 61"/>
                <a:gd name="T35" fmla="*/ 2048 h 64"/>
                <a:gd name="T36" fmla="*/ 8789 w 61"/>
                <a:gd name="T37" fmla="*/ 1236 h 64"/>
                <a:gd name="T38" fmla="*/ 6369 w 61"/>
                <a:gd name="T39" fmla="*/ 1236 h 64"/>
                <a:gd name="T40" fmla="*/ 6369 w 61"/>
                <a:gd name="T41" fmla="*/ 9140 h 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64">
                  <a:moveTo>
                    <a:pt x="37" y="53"/>
                  </a:moveTo>
                  <a:cubicBezTo>
                    <a:pt x="37" y="60"/>
                    <a:pt x="38" y="60"/>
                    <a:pt x="45" y="60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39" y="64"/>
                    <a:pt x="34" y="64"/>
                    <a:pt x="30" y="64"/>
                  </a:cubicBezTo>
                  <a:cubicBezTo>
                    <a:pt x="27" y="64"/>
                    <a:pt x="22" y="64"/>
                    <a:pt x="15" y="64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23" y="60"/>
                    <a:pt x="23" y="60"/>
                    <a:pt x="23" y="53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7" y="7"/>
                    <a:pt x="6" y="8"/>
                    <a:pt x="5" y="10"/>
                  </a:cubicBezTo>
                  <a:cubicBezTo>
                    <a:pt x="5" y="11"/>
                    <a:pt x="5" y="13"/>
                    <a:pt x="4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1"/>
                    <a:pt x="0" y="5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5"/>
                    <a:pt x="60" y="10"/>
                    <a:pt x="60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4"/>
                    <a:pt x="56" y="13"/>
                    <a:pt x="56" y="12"/>
                  </a:cubicBezTo>
                  <a:cubicBezTo>
                    <a:pt x="55" y="7"/>
                    <a:pt x="56" y="7"/>
                    <a:pt x="51" y="7"/>
                  </a:cubicBezTo>
                  <a:cubicBezTo>
                    <a:pt x="37" y="7"/>
                    <a:pt x="37" y="7"/>
                    <a:pt x="37" y="7"/>
                  </a:cubicBezTo>
                  <a:lnTo>
                    <a:pt x="37" y="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222"/>
            <p:cNvSpPr>
              <a:spLocks/>
            </p:cNvSpPr>
            <p:nvPr/>
          </p:nvSpPr>
          <p:spPr bwMode="auto">
            <a:xfrm>
              <a:off x="5482" y="4058"/>
              <a:ext cx="31" cy="28"/>
            </a:xfrm>
            <a:custGeom>
              <a:avLst/>
              <a:gdLst>
                <a:gd name="T0" fmla="*/ 0 w 13"/>
                <a:gd name="T1" fmla="*/ 1932 h 12"/>
                <a:gd name="T2" fmla="*/ 0 w 13"/>
                <a:gd name="T3" fmla="*/ 0 h 12"/>
                <a:gd name="T4" fmla="*/ 558 w 13"/>
                <a:gd name="T5" fmla="*/ 0 h 12"/>
                <a:gd name="T6" fmla="*/ 1068 w 13"/>
                <a:gd name="T7" fmla="*/ 1449 h 12"/>
                <a:gd name="T8" fmla="*/ 1331 w 13"/>
                <a:gd name="T9" fmla="*/ 1801 h 12"/>
                <a:gd name="T10" fmla="*/ 1331 w 13"/>
                <a:gd name="T11" fmla="*/ 1307 h 12"/>
                <a:gd name="T12" fmla="*/ 1843 w 13"/>
                <a:gd name="T13" fmla="*/ 0 h 12"/>
                <a:gd name="T14" fmla="*/ 2389 w 13"/>
                <a:gd name="T15" fmla="*/ 0 h 12"/>
                <a:gd name="T16" fmla="*/ 2389 w 13"/>
                <a:gd name="T17" fmla="*/ 1932 h 12"/>
                <a:gd name="T18" fmla="*/ 2008 w 13"/>
                <a:gd name="T19" fmla="*/ 1932 h 12"/>
                <a:gd name="T20" fmla="*/ 2008 w 13"/>
                <a:gd name="T21" fmla="*/ 355 h 12"/>
                <a:gd name="T22" fmla="*/ 1331 w 13"/>
                <a:gd name="T23" fmla="*/ 1932 h 12"/>
                <a:gd name="T24" fmla="*/ 1068 w 13"/>
                <a:gd name="T25" fmla="*/ 1932 h 12"/>
                <a:gd name="T26" fmla="*/ 393 w 13"/>
                <a:gd name="T27" fmla="*/ 355 h 12"/>
                <a:gd name="T28" fmla="*/ 393 w 13"/>
                <a:gd name="T29" fmla="*/ 1932 h 12"/>
                <a:gd name="T30" fmla="*/ 0 w 13"/>
                <a:gd name="T31" fmla="*/ 1932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" h="12"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10"/>
                    <a:pt x="7" y="11"/>
                  </a:cubicBezTo>
                  <a:cubicBezTo>
                    <a:pt x="7" y="10"/>
                    <a:pt x="7" y="9"/>
                    <a:pt x="7" y="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223"/>
            <p:cNvSpPr>
              <a:spLocks noEditPoints="1"/>
            </p:cNvSpPr>
            <p:nvPr/>
          </p:nvSpPr>
          <p:spPr bwMode="auto">
            <a:xfrm>
              <a:off x="5518" y="4058"/>
              <a:ext cx="28" cy="28"/>
            </a:xfrm>
            <a:custGeom>
              <a:avLst/>
              <a:gdLst>
                <a:gd name="T0" fmla="*/ 355 w 12"/>
                <a:gd name="T1" fmla="*/ 828 h 12"/>
                <a:gd name="T2" fmla="*/ 980 w 12"/>
                <a:gd name="T3" fmla="*/ 828 h 12"/>
                <a:gd name="T4" fmla="*/ 1094 w 12"/>
                <a:gd name="T5" fmla="*/ 828 h 12"/>
                <a:gd name="T6" fmla="*/ 1307 w 12"/>
                <a:gd name="T7" fmla="*/ 621 h 12"/>
                <a:gd name="T8" fmla="*/ 1449 w 12"/>
                <a:gd name="T9" fmla="*/ 469 h 12"/>
                <a:gd name="T10" fmla="*/ 1307 w 12"/>
                <a:gd name="T11" fmla="*/ 355 h 12"/>
                <a:gd name="T12" fmla="*/ 980 w 12"/>
                <a:gd name="T13" fmla="*/ 152 h 12"/>
                <a:gd name="T14" fmla="*/ 355 w 12"/>
                <a:gd name="T15" fmla="*/ 152 h 12"/>
                <a:gd name="T16" fmla="*/ 355 w 12"/>
                <a:gd name="T17" fmla="*/ 828 h 12"/>
                <a:gd name="T18" fmla="*/ 0 w 12"/>
                <a:gd name="T19" fmla="*/ 1932 h 12"/>
                <a:gd name="T20" fmla="*/ 0 w 12"/>
                <a:gd name="T21" fmla="*/ 0 h 12"/>
                <a:gd name="T22" fmla="*/ 980 w 12"/>
                <a:gd name="T23" fmla="*/ 0 h 12"/>
                <a:gd name="T24" fmla="*/ 1449 w 12"/>
                <a:gd name="T25" fmla="*/ 0 h 12"/>
                <a:gd name="T26" fmla="*/ 1601 w 12"/>
                <a:gd name="T27" fmla="*/ 152 h 12"/>
                <a:gd name="T28" fmla="*/ 1801 w 12"/>
                <a:gd name="T29" fmla="*/ 469 h 12"/>
                <a:gd name="T30" fmla="*/ 1601 w 12"/>
                <a:gd name="T31" fmla="*/ 828 h 12"/>
                <a:gd name="T32" fmla="*/ 1094 w 12"/>
                <a:gd name="T33" fmla="*/ 1094 h 12"/>
                <a:gd name="T34" fmla="*/ 1307 w 12"/>
                <a:gd name="T35" fmla="*/ 1094 h 12"/>
                <a:gd name="T36" fmla="*/ 1449 w 12"/>
                <a:gd name="T37" fmla="*/ 1449 h 12"/>
                <a:gd name="T38" fmla="*/ 1932 w 12"/>
                <a:gd name="T39" fmla="*/ 1932 h 12"/>
                <a:gd name="T40" fmla="*/ 1449 w 12"/>
                <a:gd name="T41" fmla="*/ 1932 h 12"/>
                <a:gd name="T42" fmla="*/ 1307 w 12"/>
                <a:gd name="T43" fmla="*/ 1601 h 12"/>
                <a:gd name="T44" fmla="*/ 1094 w 12"/>
                <a:gd name="T45" fmla="*/ 1307 h 12"/>
                <a:gd name="T46" fmla="*/ 980 w 12"/>
                <a:gd name="T47" fmla="*/ 1094 h 12"/>
                <a:gd name="T48" fmla="*/ 828 w 12"/>
                <a:gd name="T49" fmla="*/ 1094 h 12"/>
                <a:gd name="T50" fmla="*/ 621 w 12"/>
                <a:gd name="T51" fmla="*/ 1094 h 12"/>
                <a:gd name="T52" fmla="*/ 355 w 12"/>
                <a:gd name="T53" fmla="*/ 1094 h 12"/>
                <a:gd name="T54" fmla="*/ 355 w 12"/>
                <a:gd name="T55" fmla="*/ 1932 h 12"/>
                <a:gd name="T56" fmla="*/ 0 w 12"/>
                <a:gd name="T57" fmla="*/ 1932 h 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" h="12">
                  <a:moveTo>
                    <a:pt x="2" y="5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7" y="5"/>
                    <a:pt x="7" y="5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9" y="2"/>
                    <a:pt x="9" y="2"/>
                    <a:pt x="8" y="2"/>
                  </a:cubicBezTo>
                  <a:cubicBezTo>
                    <a:pt x="8" y="1"/>
                    <a:pt x="7" y="1"/>
                    <a:pt x="6" y="1"/>
                  </a:cubicBezTo>
                  <a:cubicBezTo>
                    <a:pt x="2" y="1"/>
                    <a:pt x="2" y="1"/>
                    <a:pt x="2" y="1"/>
                  </a:cubicBezTo>
                  <a:lnTo>
                    <a:pt x="2" y="5"/>
                  </a:lnTo>
                  <a:close/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8" y="0"/>
                    <a:pt x="9" y="0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0" y="2"/>
                    <a:pt x="11" y="2"/>
                    <a:pt x="11" y="3"/>
                  </a:cubicBezTo>
                  <a:cubicBezTo>
                    <a:pt x="11" y="4"/>
                    <a:pt x="10" y="5"/>
                    <a:pt x="10" y="5"/>
                  </a:cubicBezTo>
                  <a:cubicBezTo>
                    <a:pt x="9" y="6"/>
                    <a:pt x="8" y="6"/>
                    <a:pt x="7" y="7"/>
                  </a:cubicBezTo>
                  <a:cubicBezTo>
                    <a:pt x="7" y="7"/>
                    <a:pt x="8" y="7"/>
                    <a:pt x="8" y="7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7" y="9"/>
                    <a:pt x="7" y="8"/>
                    <a:pt x="7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4" y="7"/>
                    <a:pt x="4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1" name="Line 224"/>
          <p:cNvSpPr>
            <a:spLocks noChangeShapeType="1"/>
          </p:cNvSpPr>
          <p:nvPr userDrawn="1"/>
        </p:nvSpPr>
        <p:spPr bwMode="auto">
          <a:xfrm>
            <a:off x="533400" y="3028950"/>
            <a:ext cx="8153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97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097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2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6A3FD-E271-4A86-80B4-13D9FA852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5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D990F-D9CD-4887-99E2-45B5FBA07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D5926-B9F9-4D31-9D38-940CA8E46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30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5CDB-18AA-4D4B-9742-D258D8F8C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90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9B0D1-360B-4495-BAE0-BBF0399FE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3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208E-17BF-47D3-BD31-F58909512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7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757E-4EE8-4D2F-8446-BD3E5109F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EE99F-6D4E-4217-A3C8-6C3C1FEA0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1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C8D9-4CBA-410E-B9A0-A3767DF1C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AAAE3-E4E5-4D5A-89D0-91D0C7BA9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6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535BA-3B3A-4CDB-9EB4-D185E724F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7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01DD6-9408-43E6-BC34-AE73D4E9D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4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7CD27-4265-42CE-BAD1-5D5321F8E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8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8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48 w 5740"/>
                <a:gd name="T1" fmla="*/ 12 h 4316"/>
                <a:gd name="T2" fmla="*/ 0 w 5740"/>
                <a:gd name="T3" fmla="*/ 12 h 4316"/>
                <a:gd name="T4" fmla="*/ 0 w 5740"/>
                <a:gd name="T5" fmla="*/ 0 h 4316"/>
                <a:gd name="T6" fmla="*/ 5848 w 5740"/>
                <a:gd name="T7" fmla="*/ 0 h 4316"/>
                <a:gd name="T8" fmla="*/ 5848 w 5740"/>
                <a:gd name="T9" fmla="*/ 12 h 4316"/>
                <a:gd name="T10" fmla="*/ 5848 w 5740"/>
                <a:gd name="T11" fmla="*/ 1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87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4989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88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4990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92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9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4992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93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4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4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9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9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5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5 w 382"/>
                  <a:gd name="T19" fmla="*/ 96 h 96"/>
                  <a:gd name="T20" fmla="*/ 269 w 382"/>
                  <a:gd name="T21" fmla="*/ 90 h 96"/>
                  <a:gd name="T22" fmla="*/ 317 w 382"/>
                  <a:gd name="T23" fmla="*/ 84 h 96"/>
                  <a:gd name="T24" fmla="*/ 358 w 382"/>
                  <a:gd name="T25" fmla="*/ 66 h 96"/>
                  <a:gd name="T26" fmla="*/ 388 w 382"/>
                  <a:gd name="T27" fmla="*/ 42 h 96"/>
                  <a:gd name="T28" fmla="*/ 382 w 382"/>
                  <a:gd name="T29" fmla="*/ 42 h 96"/>
                  <a:gd name="T30" fmla="*/ 352 w 382"/>
                  <a:gd name="T31" fmla="*/ 66 h 96"/>
                  <a:gd name="T32" fmla="*/ 311 w 382"/>
                  <a:gd name="T33" fmla="*/ 78 h 96"/>
                  <a:gd name="T34" fmla="*/ 269 w 382"/>
                  <a:gd name="T35" fmla="*/ 90 h 96"/>
                  <a:gd name="T36" fmla="*/ 215 w 382"/>
                  <a:gd name="T37" fmla="*/ 96 h 96"/>
                  <a:gd name="T38" fmla="*/ 215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5 w 185"/>
                  <a:gd name="T5" fmla="*/ 36 h 210"/>
                  <a:gd name="T6" fmla="*/ 161 w 185"/>
                  <a:gd name="T7" fmla="*/ 72 h 210"/>
                  <a:gd name="T8" fmla="*/ 167 w 185"/>
                  <a:gd name="T9" fmla="*/ 90 h 210"/>
                  <a:gd name="T10" fmla="*/ 173 w 185"/>
                  <a:gd name="T11" fmla="*/ 114 h 210"/>
                  <a:gd name="T12" fmla="*/ 167 w 185"/>
                  <a:gd name="T13" fmla="*/ 138 h 210"/>
                  <a:gd name="T14" fmla="*/ 155 w 185"/>
                  <a:gd name="T15" fmla="*/ 162 h 210"/>
                  <a:gd name="T16" fmla="*/ 125 w 185"/>
                  <a:gd name="T17" fmla="*/ 180 h 210"/>
                  <a:gd name="T18" fmla="*/ 90 w 185"/>
                  <a:gd name="T19" fmla="*/ 198 h 210"/>
                  <a:gd name="T20" fmla="*/ 102 w 185"/>
                  <a:gd name="T21" fmla="*/ 210 h 210"/>
                  <a:gd name="T22" fmla="*/ 137 w 185"/>
                  <a:gd name="T23" fmla="*/ 192 h 210"/>
                  <a:gd name="T24" fmla="*/ 167 w 185"/>
                  <a:gd name="T25" fmla="*/ 168 h 210"/>
                  <a:gd name="T26" fmla="*/ 185 w 185"/>
                  <a:gd name="T27" fmla="*/ 144 h 210"/>
                  <a:gd name="T28" fmla="*/ 191 w 185"/>
                  <a:gd name="T29" fmla="*/ 114 h 210"/>
                  <a:gd name="T30" fmla="*/ 185 w 185"/>
                  <a:gd name="T31" fmla="*/ 90 h 210"/>
                  <a:gd name="T32" fmla="*/ 179 w 185"/>
                  <a:gd name="T33" fmla="*/ 66 h 210"/>
                  <a:gd name="T34" fmla="*/ 161 w 185"/>
                  <a:gd name="T35" fmla="*/ 48 h 210"/>
                  <a:gd name="T36" fmla="*/ 137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9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4995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4995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995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995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995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749C46C-AFFA-4898-9606-9F1A58659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Freeform 72"/>
          <p:cNvSpPr>
            <a:spLocks/>
          </p:cNvSpPr>
          <p:nvPr/>
        </p:nvSpPr>
        <p:spPr bwMode="auto">
          <a:xfrm>
            <a:off x="-19050" y="1123950"/>
            <a:ext cx="9172575" cy="2657475"/>
          </a:xfrm>
          <a:custGeom>
            <a:avLst/>
            <a:gdLst>
              <a:gd name="T0" fmla="*/ 0 w 5778"/>
              <a:gd name="T1" fmla="*/ 2147483647 h 1674"/>
              <a:gd name="T2" fmla="*/ 2147483647 w 5778"/>
              <a:gd name="T3" fmla="*/ 2147483647 h 1674"/>
              <a:gd name="T4" fmla="*/ 2147483647 w 5778"/>
              <a:gd name="T5" fmla="*/ 2147483647 h 1674"/>
              <a:gd name="T6" fmla="*/ 2147483647 w 5778"/>
              <a:gd name="T7" fmla="*/ 2147483647 h 1674"/>
              <a:gd name="T8" fmla="*/ 2147483647 w 5778"/>
              <a:gd name="T9" fmla="*/ 0 h 1674"/>
              <a:gd name="T10" fmla="*/ 0 w 5778"/>
              <a:gd name="T11" fmla="*/ 0 h 1674"/>
              <a:gd name="T12" fmla="*/ 0 w 5778"/>
              <a:gd name="T13" fmla="*/ 2147483647 h 16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78" h="1674">
                <a:moveTo>
                  <a:pt x="0" y="301"/>
                </a:moveTo>
                <a:lnTo>
                  <a:pt x="3120" y="301"/>
                </a:lnTo>
                <a:lnTo>
                  <a:pt x="5772" y="1674"/>
                </a:lnTo>
                <a:lnTo>
                  <a:pt x="5778" y="1362"/>
                </a:lnTo>
                <a:lnTo>
                  <a:pt x="3126" y="0"/>
                </a:lnTo>
                <a:lnTo>
                  <a:pt x="0" y="0"/>
                </a:lnTo>
                <a:lnTo>
                  <a:pt x="0" y="301"/>
                </a:lnTo>
                <a:close/>
              </a:path>
            </a:pathLst>
          </a:custGeom>
          <a:solidFill>
            <a:srgbClr val="DDDDDD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73"/>
          <p:cNvSpPr>
            <a:spLocks/>
          </p:cNvSpPr>
          <p:nvPr/>
        </p:nvSpPr>
        <p:spPr bwMode="auto">
          <a:xfrm>
            <a:off x="-19050" y="1085850"/>
            <a:ext cx="9172575" cy="2105025"/>
          </a:xfrm>
          <a:custGeom>
            <a:avLst/>
            <a:gdLst>
              <a:gd name="T0" fmla="*/ 0 w 5778"/>
              <a:gd name="T1" fmla="*/ 0 h 1326"/>
              <a:gd name="T2" fmla="*/ 2147483647 w 5778"/>
              <a:gd name="T3" fmla="*/ 0 h 1326"/>
              <a:gd name="T4" fmla="*/ 2147483647 w 5778"/>
              <a:gd name="T5" fmla="*/ 2147483647 h 13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78" h="1326">
                <a:moveTo>
                  <a:pt x="0" y="0"/>
                </a:moveTo>
                <a:lnTo>
                  <a:pt x="3156" y="0"/>
                </a:lnTo>
                <a:lnTo>
                  <a:pt x="5778" y="1326"/>
                </a:lnTo>
              </a:path>
            </a:pathLst>
          </a:custGeom>
          <a:noFill/>
          <a:ln w="19050" cmpd="sng">
            <a:solidFill>
              <a:srgbClr val="EAEAEA">
                <a:alpha val="30196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5" name="Group 74"/>
          <p:cNvGrpSpPr>
            <a:grpSpLocks/>
          </p:cNvGrpSpPr>
          <p:nvPr/>
        </p:nvGrpSpPr>
        <p:grpSpPr bwMode="auto">
          <a:xfrm>
            <a:off x="133350" y="1809750"/>
            <a:ext cx="4352925" cy="5038725"/>
            <a:chOff x="84" y="1344"/>
            <a:chExt cx="2566" cy="2970"/>
          </a:xfrm>
        </p:grpSpPr>
        <p:sp>
          <p:nvSpPr>
            <p:cNvPr id="1126" name="Freeform 75"/>
            <p:cNvSpPr>
              <a:spLocks/>
            </p:cNvSpPr>
            <p:nvPr userDrawn="1"/>
          </p:nvSpPr>
          <p:spPr bwMode="auto">
            <a:xfrm>
              <a:off x="84" y="1349"/>
              <a:ext cx="965" cy="2965"/>
            </a:xfrm>
            <a:custGeom>
              <a:avLst/>
              <a:gdLst>
                <a:gd name="T0" fmla="*/ 16007 w 519"/>
                <a:gd name="T1" fmla="*/ 61979 h 1594"/>
                <a:gd name="T2" fmla="*/ 21027 w 519"/>
                <a:gd name="T3" fmla="*/ 54131 h 1594"/>
                <a:gd name="T4" fmla="*/ 21310 w 519"/>
                <a:gd name="T5" fmla="*/ 37901 h 1594"/>
                <a:gd name="T6" fmla="*/ 21310 w 519"/>
                <a:gd name="T7" fmla="*/ 45 h 1594"/>
                <a:gd name="T8" fmla="*/ 19627 w 519"/>
                <a:gd name="T9" fmla="*/ 37901 h 1594"/>
                <a:gd name="T10" fmla="*/ 17556 w 519"/>
                <a:gd name="T11" fmla="*/ 45360 h 1594"/>
                <a:gd name="T12" fmla="*/ 14047 w 519"/>
                <a:gd name="T13" fmla="*/ 52927 h 1594"/>
                <a:gd name="T14" fmla="*/ 16111 w 519"/>
                <a:gd name="T15" fmla="*/ 44942 h 1594"/>
                <a:gd name="T16" fmla="*/ 18132 w 519"/>
                <a:gd name="T17" fmla="*/ 45 h 1594"/>
                <a:gd name="T18" fmla="*/ 16578 w 519"/>
                <a:gd name="T19" fmla="*/ 28255 h 1594"/>
                <a:gd name="T20" fmla="*/ 13601 w 519"/>
                <a:gd name="T21" fmla="*/ 36499 h 1594"/>
                <a:gd name="T22" fmla="*/ 14953 w 519"/>
                <a:gd name="T23" fmla="*/ 26877 h 1594"/>
                <a:gd name="T24" fmla="*/ 13352 w 519"/>
                <a:gd name="T25" fmla="*/ 45 h 1594"/>
                <a:gd name="T26" fmla="*/ 12729 w 519"/>
                <a:gd name="T27" fmla="*/ 15504 h 1594"/>
                <a:gd name="T28" fmla="*/ 11686 w 519"/>
                <a:gd name="T29" fmla="*/ 128 h 1594"/>
                <a:gd name="T30" fmla="*/ 10195 w 519"/>
                <a:gd name="T31" fmla="*/ 17816 h 1594"/>
                <a:gd name="T32" fmla="*/ 11402 w 519"/>
                <a:gd name="T33" fmla="*/ 29174 h 1594"/>
                <a:gd name="T34" fmla="*/ 8609 w 519"/>
                <a:gd name="T35" fmla="*/ 19209 h 1594"/>
                <a:gd name="T36" fmla="*/ 7064 w 519"/>
                <a:gd name="T37" fmla="*/ 45 h 1594"/>
                <a:gd name="T38" fmla="*/ 7160 w 519"/>
                <a:gd name="T39" fmla="*/ 31555 h 1594"/>
                <a:gd name="T40" fmla="*/ 9470 w 519"/>
                <a:gd name="T41" fmla="*/ 39531 h 1594"/>
                <a:gd name="T42" fmla="*/ 11686 w 519"/>
                <a:gd name="T43" fmla="*/ 47477 h 1594"/>
                <a:gd name="T44" fmla="*/ 5870 w 519"/>
                <a:gd name="T45" fmla="*/ 33627 h 1594"/>
                <a:gd name="T46" fmla="*/ 5379 w 519"/>
                <a:gd name="T47" fmla="*/ 0 h 1594"/>
                <a:gd name="T48" fmla="*/ 3934 w 519"/>
                <a:gd name="T49" fmla="*/ 44484 h 1594"/>
                <a:gd name="T50" fmla="*/ 10001 w 519"/>
                <a:gd name="T51" fmla="*/ 56778 h 1594"/>
                <a:gd name="T52" fmla="*/ 10665 w 519"/>
                <a:gd name="T53" fmla="*/ 60969 h 1594"/>
                <a:gd name="T54" fmla="*/ 4756 w 519"/>
                <a:gd name="T55" fmla="*/ 53435 h 1594"/>
                <a:gd name="T56" fmla="*/ 2268 w 519"/>
                <a:gd name="T57" fmla="*/ 43956 h 1594"/>
                <a:gd name="T58" fmla="*/ 623 w 519"/>
                <a:gd name="T59" fmla="*/ 45 h 1594"/>
                <a:gd name="T60" fmla="*/ 668 w 519"/>
                <a:gd name="T61" fmla="*/ 50039 h 1594"/>
                <a:gd name="T62" fmla="*/ 13960 w 519"/>
                <a:gd name="T63" fmla="*/ 66021 h 15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9" h="1594">
                  <a:moveTo>
                    <a:pt x="343" y="1561"/>
                  </a:moveTo>
                  <a:cubicBezTo>
                    <a:pt x="343" y="1561"/>
                    <a:pt x="354" y="1524"/>
                    <a:pt x="387" y="1496"/>
                  </a:cubicBezTo>
                  <a:cubicBezTo>
                    <a:pt x="420" y="1469"/>
                    <a:pt x="451" y="1431"/>
                    <a:pt x="451" y="1431"/>
                  </a:cubicBezTo>
                  <a:cubicBezTo>
                    <a:pt x="498" y="1387"/>
                    <a:pt x="509" y="1307"/>
                    <a:pt x="509" y="1307"/>
                  </a:cubicBezTo>
                  <a:cubicBezTo>
                    <a:pt x="519" y="1193"/>
                    <a:pt x="519" y="1193"/>
                    <a:pt x="519" y="1193"/>
                  </a:cubicBezTo>
                  <a:cubicBezTo>
                    <a:pt x="516" y="915"/>
                    <a:pt x="516" y="915"/>
                    <a:pt x="516" y="915"/>
                  </a:cubicBezTo>
                  <a:cubicBezTo>
                    <a:pt x="517" y="913"/>
                    <a:pt x="517" y="913"/>
                    <a:pt x="517" y="913"/>
                  </a:cubicBezTo>
                  <a:cubicBezTo>
                    <a:pt x="516" y="1"/>
                    <a:pt x="516" y="1"/>
                    <a:pt x="516" y="1"/>
                  </a:cubicBezTo>
                  <a:cubicBezTo>
                    <a:pt x="474" y="1"/>
                    <a:pt x="474" y="1"/>
                    <a:pt x="474" y="1"/>
                  </a:cubicBezTo>
                  <a:cubicBezTo>
                    <a:pt x="475" y="915"/>
                    <a:pt x="475" y="915"/>
                    <a:pt x="475" y="915"/>
                  </a:cubicBezTo>
                  <a:cubicBezTo>
                    <a:pt x="456" y="1011"/>
                    <a:pt x="456" y="1011"/>
                    <a:pt x="456" y="1011"/>
                  </a:cubicBezTo>
                  <a:cubicBezTo>
                    <a:pt x="437" y="1065"/>
                    <a:pt x="425" y="1095"/>
                    <a:pt x="425" y="1095"/>
                  </a:cubicBezTo>
                  <a:cubicBezTo>
                    <a:pt x="425" y="1095"/>
                    <a:pt x="406" y="1133"/>
                    <a:pt x="393" y="1159"/>
                  </a:cubicBezTo>
                  <a:cubicBezTo>
                    <a:pt x="340" y="1278"/>
                    <a:pt x="340" y="1278"/>
                    <a:pt x="340" y="1278"/>
                  </a:cubicBezTo>
                  <a:cubicBezTo>
                    <a:pt x="340" y="1278"/>
                    <a:pt x="338" y="1239"/>
                    <a:pt x="345" y="1201"/>
                  </a:cubicBezTo>
                  <a:cubicBezTo>
                    <a:pt x="351" y="1174"/>
                    <a:pt x="364" y="1160"/>
                    <a:pt x="390" y="1085"/>
                  </a:cubicBezTo>
                  <a:cubicBezTo>
                    <a:pt x="429" y="975"/>
                    <a:pt x="439" y="900"/>
                    <a:pt x="439" y="900"/>
                  </a:cubicBezTo>
                  <a:cubicBezTo>
                    <a:pt x="439" y="1"/>
                    <a:pt x="439" y="1"/>
                    <a:pt x="439" y="1"/>
                  </a:cubicBezTo>
                  <a:cubicBezTo>
                    <a:pt x="401" y="1"/>
                    <a:pt x="401" y="1"/>
                    <a:pt x="401" y="1"/>
                  </a:cubicBezTo>
                  <a:cubicBezTo>
                    <a:pt x="401" y="682"/>
                    <a:pt x="401" y="682"/>
                    <a:pt x="401" y="682"/>
                  </a:cubicBezTo>
                  <a:cubicBezTo>
                    <a:pt x="401" y="682"/>
                    <a:pt x="378" y="768"/>
                    <a:pt x="369" y="796"/>
                  </a:cubicBezTo>
                  <a:cubicBezTo>
                    <a:pt x="352" y="855"/>
                    <a:pt x="329" y="881"/>
                    <a:pt x="329" y="881"/>
                  </a:cubicBezTo>
                  <a:cubicBezTo>
                    <a:pt x="329" y="881"/>
                    <a:pt x="321" y="843"/>
                    <a:pt x="341" y="782"/>
                  </a:cubicBezTo>
                  <a:cubicBezTo>
                    <a:pt x="358" y="732"/>
                    <a:pt x="362" y="649"/>
                    <a:pt x="362" y="649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323" y="1"/>
                    <a:pt x="323" y="1"/>
                    <a:pt x="323" y="1"/>
                  </a:cubicBezTo>
                  <a:cubicBezTo>
                    <a:pt x="323" y="304"/>
                    <a:pt x="323" y="304"/>
                    <a:pt x="323" y="304"/>
                  </a:cubicBezTo>
                  <a:cubicBezTo>
                    <a:pt x="323" y="304"/>
                    <a:pt x="321" y="340"/>
                    <a:pt x="308" y="374"/>
                  </a:cubicBezTo>
                  <a:cubicBezTo>
                    <a:pt x="296" y="406"/>
                    <a:pt x="284" y="285"/>
                    <a:pt x="284" y="285"/>
                  </a:cubicBezTo>
                  <a:cubicBezTo>
                    <a:pt x="283" y="3"/>
                    <a:pt x="283" y="3"/>
                    <a:pt x="283" y="3"/>
                  </a:cubicBezTo>
                  <a:cubicBezTo>
                    <a:pt x="247" y="3"/>
                    <a:pt x="247" y="3"/>
                    <a:pt x="247" y="3"/>
                  </a:cubicBezTo>
                  <a:cubicBezTo>
                    <a:pt x="247" y="430"/>
                    <a:pt x="247" y="430"/>
                    <a:pt x="247" y="430"/>
                  </a:cubicBezTo>
                  <a:cubicBezTo>
                    <a:pt x="247" y="430"/>
                    <a:pt x="254" y="533"/>
                    <a:pt x="261" y="561"/>
                  </a:cubicBezTo>
                  <a:cubicBezTo>
                    <a:pt x="287" y="669"/>
                    <a:pt x="276" y="704"/>
                    <a:pt x="276" y="704"/>
                  </a:cubicBezTo>
                  <a:cubicBezTo>
                    <a:pt x="276" y="704"/>
                    <a:pt x="259" y="645"/>
                    <a:pt x="244" y="613"/>
                  </a:cubicBezTo>
                  <a:cubicBezTo>
                    <a:pt x="230" y="581"/>
                    <a:pt x="208" y="550"/>
                    <a:pt x="208" y="464"/>
                  </a:cubicBezTo>
                  <a:cubicBezTo>
                    <a:pt x="208" y="416"/>
                    <a:pt x="208" y="1"/>
                    <a:pt x="208" y="1"/>
                  </a:cubicBezTo>
                  <a:cubicBezTo>
                    <a:pt x="171" y="1"/>
                    <a:pt x="171" y="1"/>
                    <a:pt x="171" y="1"/>
                  </a:cubicBezTo>
                  <a:cubicBezTo>
                    <a:pt x="172" y="722"/>
                    <a:pt x="172" y="722"/>
                    <a:pt x="172" y="722"/>
                  </a:cubicBezTo>
                  <a:cubicBezTo>
                    <a:pt x="173" y="762"/>
                    <a:pt x="173" y="762"/>
                    <a:pt x="173" y="762"/>
                  </a:cubicBezTo>
                  <a:cubicBezTo>
                    <a:pt x="186" y="813"/>
                    <a:pt x="186" y="813"/>
                    <a:pt x="186" y="813"/>
                  </a:cubicBezTo>
                  <a:cubicBezTo>
                    <a:pt x="186" y="813"/>
                    <a:pt x="199" y="879"/>
                    <a:pt x="229" y="954"/>
                  </a:cubicBezTo>
                  <a:cubicBezTo>
                    <a:pt x="229" y="954"/>
                    <a:pt x="253" y="1009"/>
                    <a:pt x="266" y="1032"/>
                  </a:cubicBezTo>
                  <a:cubicBezTo>
                    <a:pt x="277" y="1054"/>
                    <a:pt x="283" y="1146"/>
                    <a:pt x="283" y="1146"/>
                  </a:cubicBezTo>
                  <a:cubicBezTo>
                    <a:pt x="283" y="1146"/>
                    <a:pt x="247" y="1080"/>
                    <a:pt x="199" y="967"/>
                  </a:cubicBezTo>
                  <a:cubicBezTo>
                    <a:pt x="170" y="899"/>
                    <a:pt x="142" y="812"/>
                    <a:pt x="142" y="812"/>
                  </a:cubicBezTo>
                  <a:cubicBezTo>
                    <a:pt x="130" y="748"/>
                    <a:pt x="130" y="748"/>
                    <a:pt x="130" y="748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1074"/>
                    <a:pt x="95" y="1074"/>
                    <a:pt x="95" y="1074"/>
                  </a:cubicBezTo>
                  <a:cubicBezTo>
                    <a:pt x="95" y="1074"/>
                    <a:pt x="74" y="1221"/>
                    <a:pt x="213" y="1335"/>
                  </a:cubicBezTo>
                  <a:cubicBezTo>
                    <a:pt x="242" y="1371"/>
                    <a:pt x="242" y="1371"/>
                    <a:pt x="242" y="1371"/>
                  </a:cubicBezTo>
                  <a:cubicBezTo>
                    <a:pt x="260" y="1422"/>
                    <a:pt x="260" y="1422"/>
                    <a:pt x="260" y="1422"/>
                  </a:cubicBezTo>
                  <a:cubicBezTo>
                    <a:pt x="258" y="1472"/>
                    <a:pt x="258" y="1472"/>
                    <a:pt x="258" y="1472"/>
                  </a:cubicBezTo>
                  <a:cubicBezTo>
                    <a:pt x="258" y="1472"/>
                    <a:pt x="237" y="1419"/>
                    <a:pt x="201" y="1378"/>
                  </a:cubicBezTo>
                  <a:cubicBezTo>
                    <a:pt x="164" y="1335"/>
                    <a:pt x="160" y="1338"/>
                    <a:pt x="115" y="1290"/>
                  </a:cubicBezTo>
                  <a:cubicBezTo>
                    <a:pt x="51" y="1222"/>
                    <a:pt x="59" y="1133"/>
                    <a:pt x="59" y="1133"/>
                  </a:cubicBezTo>
                  <a:cubicBezTo>
                    <a:pt x="55" y="1061"/>
                    <a:pt x="55" y="1061"/>
                    <a:pt x="55" y="1061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1170"/>
                    <a:pt x="14" y="1170"/>
                    <a:pt x="14" y="1170"/>
                  </a:cubicBezTo>
                  <a:cubicBezTo>
                    <a:pt x="16" y="1208"/>
                    <a:pt x="16" y="1208"/>
                    <a:pt x="16" y="1208"/>
                  </a:cubicBezTo>
                  <a:cubicBezTo>
                    <a:pt x="16" y="1208"/>
                    <a:pt x="0" y="1377"/>
                    <a:pt x="132" y="1594"/>
                  </a:cubicBezTo>
                  <a:cubicBezTo>
                    <a:pt x="338" y="1594"/>
                    <a:pt x="338" y="1594"/>
                    <a:pt x="338" y="1594"/>
                  </a:cubicBezTo>
                  <a:lnTo>
                    <a:pt x="343" y="1561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Freeform 76"/>
            <p:cNvSpPr>
              <a:spLocks/>
            </p:cNvSpPr>
            <p:nvPr userDrawn="1"/>
          </p:nvSpPr>
          <p:spPr bwMode="auto">
            <a:xfrm>
              <a:off x="750" y="1355"/>
              <a:ext cx="442" cy="2959"/>
            </a:xfrm>
            <a:custGeom>
              <a:avLst/>
              <a:gdLst>
                <a:gd name="T0" fmla="*/ 9767 w 238"/>
                <a:gd name="T1" fmla="*/ 54091 h 1591"/>
                <a:gd name="T2" fmla="*/ 9767 w 238"/>
                <a:gd name="T3" fmla="*/ 0 h 1591"/>
                <a:gd name="T4" fmla="*/ 8040 w 238"/>
                <a:gd name="T5" fmla="*/ 0 h 1591"/>
                <a:gd name="T6" fmla="*/ 8040 w 238"/>
                <a:gd name="T7" fmla="*/ 51685 h 1591"/>
                <a:gd name="T8" fmla="*/ 7956 w 238"/>
                <a:gd name="T9" fmla="*/ 53137 h 1591"/>
                <a:gd name="T10" fmla="*/ 1859 w 238"/>
                <a:gd name="T11" fmla="*/ 63327 h 1591"/>
                <a:gd name="T12" fmla="*/ 0 w 238"/>
                <a:gd name="T13" fmla="*/ 65842 h 1591"/>
                <a:gd name="T14" fmla="*/ 7622 w 238"/>
                <a:gd name="T15" fmla="*/ 65842 h 1591"/>
                <a:gd name="T16" fmla="*/ 9717 w 238"/>
                <a:gd name="T17" fmla="*/ 54586 h 1591"/>
                <a:gd name="T18" fmla="*/ 9767 w 238"/>
                <a:gd name="T19" fmla="*/ 54091 h 15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8" h="1591">
                  <a:moveTo>
                    <a:pt x="238" y="1307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96" y="1249"/>
                    <a:pt x="196" y="1249"/>
                    <a:pt x="196" y="1249"/>
                  </a:cubicBezTo>
                  <a:cubicBezTo>
                    <a:pt x="194" y="1284"/>
                    <a:pt x="194" y="1284"/>
                    <a:pt x="194" y="1284"/>
                  </a:cubicBezTo>
                  <a:cubicBezTo>
                    <a:pt x="184" y="1395"/>
                    <a:pt x="117" y="1456"/>
                    <a:pt x="45" y="1530"/>
                  </a:cubicBezTo>
                  <a:cubicBezTo>
                    <a:pt x="0" y="1591"/>
                    <a:pt x="0" y="1591"/>
                    <a:pt x="0" y="1591"/>
                  </a:cubicBezTo>
                  <a:cubicBezTo>
                    <a:pt x="186" y="1591"/>
                    <a:pt x="186" y="1591"/>
                    <a:pt x="186" y="1591"/>
                  </a:cubicBezTo>
                  <a:cubicBezTo>
                    <a:pt x="232" y="1452"/>
                    <a:pt x="237" y="1319"/>
                    <a:pt x="237" y="1319"/>
                  </a:cubicBezTo>
                  <a:lnTo>
                    <a:pt x="238" y="1307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Freeform 77"/>
            <p:cNvSpPr>
              <a:spLocks/>
            </p:cNvSpPr>
            <p:nvPr userDrawn="1"/>
          </p:nvSpPr>
          <p:spPr bwMode="auto">
            <a:xfrm>
              <a:off x="1815" y="2669"/>
              <a:ext cx="272" cy="243"/>
            </a:xfrm>
            <a:custGeom>
              <a:avLst/>
              <a:gdLst>
                <a:gd name="T0" fmla="*/ 3881 w 146"/>
                <a:gd name="T1" fmla="*/ 416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28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416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1"/>
                    <a:pt x="7" y="91"/>
                    <a:pt x="4" y="74"/>
                  </a:cubicBezTo>
                  <a:cubicBezTo>
                    <a:pt x="0" y="57"/>
                    <a:pt x="2" y="46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Freeform 78"/>
            <p:cNvSpPr>
              <a:spLocks/>
            </p:cNvSpPr>
            <p:nvPr userDrawn="1"/>
          </p:nvSpPr>
          <p:spPr bwMode="auto">
            <a:xfrm>
              <a:off x="1543" y="2306"/>
              <a:ext cx="67" cy="248"/>
            </a:xfrm>
            <a:custGeom>
              <a:avLst/>
              <a:gdLst>
                <a:gd name="T0" fmla="*/ 824 w 36"/>
                <a:gd name="T1" fmla="*/ 431 h 134"/>
                <a:gd name="T2" fmla="*/ 1046 w 36"/>
                <a:gd name="T3" fmla="*/ 2275 h 134"/>
                <a:gd name="T4" fmla="*/ 1452 w 36"/>
                <a:gd name="T5" fmla="*/ 4440 h 134"/>
                <a:gd name="T6" fmla="*/ 1115 w 36"/>
                <a:gd name="T7" fmla="*/ 5254 h 134"/>
                <a:gd name="T8" fmla="*/ 824 w 36"/>
                <a:gd name="T9" fmla="*/ 5336 h 134"/>
                <a:gd name="T10" fmla="*/ 290 w 36"/>
                <a:gd name="T11" fmla="*/ 4590 h 134"/>
                <a:gd name="T12" fmla="*/ 45 w 36"/>
                <a:gd name="T13" fmla="*/ 2606 h 134"/>
                <a:gd name="T14" fmla="*/ 45 w 36"/>
                <a:gd name="T15" fmla="*/ 894 h 134"/>
                <a:gd name="T16" fmla="*/ 208 w 36"/>
                <a:gd name="T17" fmla="*/ 126 h 134"/>
                <a:gd name="T18" fmla="*/ 488 w 36"/>
                <a:gd name="T19" fmla="*/ 81 h 134"/>
                <a:gd name="T20" fmla="*/ 824 w 36"/>
                <a:gd name="T21" fmla="*/ 431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3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3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1" y="22"/>
                  </a:cubicBezTo>
                  <a:cubicBezTo>
                    <a:pt x="2" y="13"/>
                    <a:pt x="4" y="6"/>
                    <a:pt x="5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6" y="3"/>
                    <a:pt x="18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Freeform 79"/>
            <p:cNvSpPr>
              <a:spLocks/>
            </p:cNvSpPr>
            <p:nvPr userDrawn="1"/>
          </p:nvSpPr>
          <p:spPr bwMode="auto">
            <a:xfrm>
              <a:off x="1536" y="2013"/>
              <a:ext cx="77" cy="287"/>
            </a:xfrm>
            <a:custGeom>
              <a:avLst/>
              <a:gdLst>
                <a:gd name="T0" fmla="*/ 1193 w 41"/>
                <a:gd name="T1" fmla="*/ 546 h 154"/>
                <a:gd name="T2" fmla="*/ 1193 w 41"/>
                <a:gd name="T3" fmla="*/ 1215 h 154"/>
                <a:gd name="T4" fmla="*/ 1442 w 41"/>
                <a:gd name="T5" fmla="*/ 3491 h 154"/>
                <a:gd name="T6" fmla="*/ 1615 w 41"/>
                <a:gd name="T7" fmla="*/ 5863 h 154"/>
                <a:gd name="T8" fmla="*/ 1358 w 41"/>
                <a:gd name="T9" fmla="*/ 6245 h 154"/>
                <a:gd name="T10" fmla="*/ 695 w 41"/>
                <a:gd name="T11" fmla="*/ 6161 h 154"/>
                <a:gd name="T12" fmla="*/ 212 w 41"/>
                <a:gd name="T13" fmla="*/ 4706 h 154"/>
                <a:gd name="T14" fmla="*/ 137 w 41"/>
                <a:gd name="T15" fmla="*/ 3547 h 154"/>
                <a:gd name="T16" fmla="*/ 188 w 41"/>
                <a:gd name="T17" fmla="*/ 1073 h 154"/>
                <a:gd name="T18" fmla="*/ 483 w 41"/>
                <a:gd name="T19" fmla="*/ 136 h 154"/>
                <a:gd name="T20" fmla="*/ 794 w 41"/>
                <a:gd name="T21" fmla="*/ 45 h 154"/>
                <a:gd name="T22" fmla="*/ 1193 w 41"/>
                <a:gd name="T23" fmla="*/ 546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" h="154">
                  <a:moveTo>
                    <a:pt x="27" y="13"/>
                  </a:moveTo>
                  <a:cubicBezTo>
                    <a:pt x="27" y="29"/>
                    <a:pt x="27" y="29"/>
                    <a:pt x="27" y="29"/>
                  </a:cubicBezTo>
                  <a:cubicBezTo>
                    <a:pt x="27" y="41"/>
                    <a:pt x="28" y="61"/>
                    <a:pt x="33" y="83"/>
                  </a:cubicBezTo>
                  <a:cubicBezTo>
                    <a:pt x="40" y="114"/>
                    <a:pt x="41" y="128"/>
                    <a:pt x="37" y="140"/>
                  </a:cubicBezTo>
                  <a:cubicBezTo>
                    <a:pt x="36" y="143"/>
                    <a:pt x="34" y="146"/>
                    <a:pt x="31" y="149"/>
                  </a:cubicBezTo>
                  <a:cubicBezTo>
                    <a:pt x="24" y="154"/>
                    <a:pt x="21" y="153"/>
                    <a:pt x="16" y="147"/>
                  </a:cubicBezTo>
                  <a:cubicBezTo>
                    <a:pt x="10" y="139"/>
                    <a:pt x="7" y="128"/>
                    <a:pt x="5" y="112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0" y="59"/>
                    <a:pt x="1" y="42"/>
                    <a:pt x="4" y="26"/>
                  </a:cubicBezTo>
                  <a:cubicBezTo>
                    <a:pt x="5" y="15"/>
                    <a:pt x="6" y="8"/>
                    <a:pt x="11" y="3"/>
                  </a:cubicBezTo>
                  <a:cubicBezTo>
                    <a:pt x="12" y="1"/>
                    <a:pt x="14" y="0"/>
                    <a:pt x="18" y="1"/>
                  </a:cubicBezTo>
                  <a:cubicBezTo>
                    <a:pt x="25" y="2"/>
                    <a:pt x="27" y="6"/>
                    <a:pt x="27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Freeform 80"/>
            <p:cNvSpPr>
              <a:spLocks/>
            </p:cNvSpPr>
            <p:nvPr userDrawn="1"/>
          </p:nvSpPr>
          <p:spPr bwMode="auto">
            <a:xfrm>
              <a:off x="1542" y="2558"/>
              <a:ext cx="67" cy="250"/>
            </a:xfrm>
            <a:custGeom>
              <a:avLst/>
              <a:gdLst>
                <a:gd name="T0" fmla="*/ 824 w 36"/>
                <a:gd name="T1" fmla="*/ 474 h 134"/>
                <a:gd name="T2" fmla="*/ 1070 w 36"/>
                <a:gd name="T3" fmla="*/ 2396 h 134"/>
                <a:gd name="T4" fmla="*/ 1452 w 36"/>
                <a:gd name="T5" fmla="*/ 4629 h 134"/>
                <a:gd name="T6" fmla="*/ 1115 w 36"/>
                <a:gd name="T7" fmla="*/ 5513 h 134"/>
                <a:gd name="T8" fmla="*/ 824 w 36"/>
                <a:gd name="T9" fmla="*/ 5610 h 134"/>
                <a:gd name="T10" fmla="*/ 337 w 36"/>
                <a:gd name="T11" fmla="*/ 4810 h 134"/>
                <a:gd name="T12" fmla="*/ 45 w 36"/>
                <a:gd name="T13" fmla="*/ 2739 h 134"/>
                <a:gd name="T14" fmla="*/ 84 w 36"/>
                <a:gd name="T15" fmla="*/ 884 h 134"/>
                <a:gd name="T16" fmla="*/ 238 w 36"/>
                <a:gd name="T17" fmla="*/ 136 h 134"/>
                <a:gd name="T18" fmla="*/ 488 w 36"/>
                <a:gd name="T19" fmla="*/ 84 h 134"/>
                <a:gd name="T20" fmla="*/ 824 w 36"/>
                <a:gd name="T21" fmla="*/ 47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Freeform 81"/>
            <p:cNvSpPr>
              <a:spLocks/>
            </p:cNvSpPr>
            <p:nvPr userDrawn="1"/>
          </p:nvSpPr>
          <p:spPr bwMode="auto">
            <a:xfrm>
              <a:off x="1815" y="2420"/>
              <a:ext cx="272" cy="245"/>
            </a:xfrm>
            <a:custGeom>
              <a:avLst/>
              <a:gdLst>
                <a:gd name="T0" fmla="*/ 3881 w 146"/>
                <a:gd name="T1" fmla="*/ 438 h 131"/>
                <a:gd name="T2" fmla="*/ 5433 w 146"/>
                <a:gd name="T3" fmla="*/ 1491 h 131"/>
                <a:gd name="T4" fmla="*/ 5949 w 146"/>
                <a:gd name="T5" fmla="*/ 2601 h 131"/>
                <a:gd name="T6" fmla="*/ 5567 w 146"/>
                <a:gd name="T7" fmla="*/ 4864 h 131"/>
                <a:gd name="T8" fmla="*/ 3842 w 146"/>
                <a:gd name="T9" fmla="*/ 5555 h 131"/>
                <a:gd name="T10" fmla="*/ 2083 w 146"/>
                <a:gd name="T11" fmla="*/ 5216 h 131"/>
                <a:gd name="T12" fmla="*/ 833 w 146"/>
                <a:gd name="T13" fmla="*/ 4526 h 131"/>
                <a:gd name="T14" fmla="*/ 156 w 146"/>
                <a:gd name="T15" fmla="*/ 3204 h 131"/>
                <a:gd name="T16" fmla="*/ 209 w 146"/>
                <a:gd name="T17" fmla="*/ 1420 h 131"/>
                <a:gd name="T18" fmla="*/ 833 w 146"/>
                <a:gd name="T19" fmla="*/ 294 h 131"/>
                <a:gd name="T20" fmla="*/ 2217 w 146"/>
                <a:gd name="T21" fmla="*/ 45 h 131"/>
                <a:gd name="T22" fmla="*/ 3044 w 146"/>
                <a:gd name="T23" fmla="*/ 157 h 131"/>
                <a:gd name="T24" fmla="*/ 3881 w 146"/>
                <a:gd name="T25" fmla="*/ 438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82"/>
            <p:cNvSpPr>
              <a:spLocks/>
            </p:cNvSpPr>
            <p:nvPr userDrawn="1"/>
          </p:nvSpPr>
          <p:spPr bwMode="auto">
            <a:xfrm>
              <a:off x="1815" y="3161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524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0"/>
                    <a:pt x="142" y="62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6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2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2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Freeform 83"/>
            <p:cNvSpPr>
              <a:spLocks/>
            </p:cNvSpPr>
            <p:nvPr userDrawn="1"/>
          </p:nvSpPr>
          <p:spPr bwMode="auto">
            <a:xfrm>
              <a:off x="1815" y="2916"/>
              <a:ext cx="272" cy="243"/>
            </a:xfrm>
            <a:custGeom>
              <a:avLst/>
              <a:gdLst>
                <a:gd name="T0" fmla="*/ 3881 w 146"/>
                <a:gd name="T1" fmla="*/ 375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15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375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3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29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0"/>
                    <a:pt x="7" y="91"/>
                    <a:pt x="4" y="74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Freeform 84"/>
            <p:cNvSpPr>
              <a:spLocks/>
            </p:cNvSpPr>
            <p:nvPr userDrawn="1"/>
          </p:nvSpPr>
          <p:spPr bwMode="auto">
            <a:xfrm>
              <a:off x="1815" y="3656"/>
              <a:ext cx="272" cy="246"/>
            </a:xfrm>
            <a:custGeom>
              <a:avLst/>
              <a:gdLst>
                <a:gd name="T0" fmla="*/ 3881 w 146"/>
                <a:gd name="T1" fmla="*/ 421 h 132"/>
                <a:gd name="T2" fmla="*/ 5433 w 146"/>
                <a:gd name="T3" fmla="*/ 1463 h 132"/>
                <a:gd name="T4" fmla="*/ 5949 w 146"/>
                <a:gd name="T5" fmla="*/ 2557 h 132"/>
                <a:gd name="T6" fmla="*/ 5567 w 146"/>
                <a:gd name="T7" fmla="*/ 4765 h 132"/>
                <a:gd name="T8" fmla="*/ 3842 w 146"/>
                <a:gd name="T9" fmla="*/ 5488 h 132"/>
                <a:gd name="T10" fmla="*/ 2083 w 146"/>
                <a:gd name="T11" fmla="*/ 5103 h 132"/>
                <a:gd name="T12" fmla="*/ 833 w 146"/>
                <a:gd name="T13" fmla="*/ 4452 h 132"/>
                <a:gd name="T14" fmla="*/ 156 w 146"/>
                <a:gd name="T15" fmla="*/ 3146 h 132"/>
                <a:gd name="T16" fmla="*/ 209 w 146"/>
                <a:gd name="T17" fmla="*/ 1411 h 132"/>
                <a:gd name="T18" fmla="*/ 833 w 146"/>
                <a:gd name="T19" fmla="*/ 337 h 132"/>
                <a:gd name="T20" fmla="*/ 2217 w 146"/>
                <a:gd name="T21" fmla="*/ 45 h 132"/>
                <a:gd name="T22" fmla="*/ 3044 w 146"/>
                <a:gd name="T23" fmla="*/ 157 h 132"/>
                <a:gd name="T24" fmla="*/ 3881 w 146"/>
                <a:gd name="T25" fmla="*/ 421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Freeform 85"/>
            <p:cNvSpPr>
              <a:spLocks/>
            </p:cNvSpPr>
            <p:nvPr userDrawn="1"/>
          </p:nvSpPr>
          <p:spPr bwMode="auto">
            <a:xfrm>
              <a:off x="1815" y="3409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495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1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Freeform 86"/>
            <p:cNvSpPr>
              <a:spLocks/>
            </p:cNvSpPr>
            <p:nvPr userDrawn="1"/>
          </p:nvSpPr>
          <p:spPr bwMode="auto">
            <a:xfrm>
              <a:off x="1815" y="3903"/>
              <a:ext cx="272" cy="244"/>
            </a:xfrm>
            <a:custGeom>
              <a:avLst/>
              <a:gdLst>
                <a:gd name="T0" fmla="*/ 3881 w 146"/>
                <a:gd name="T1" fmla="*/ 389 h 131"/>
                <a:gd name="T2" fmla="*/ 5433 w 146"/>
                <a:gd name="T3" fmla="*/ 1453 h 131"/>
                <a:gd name="T4" fmla="*/ 5949 w 146"/>
                <a:gd name="T5" fmla="*/ 2554 h 131"/>
                <a:gd name="T6" fmla="*/ 5567 w 146"/>
                <a:gd name="T7" fmla="*/ 4757 h 131"/>
                <a:gd name="T8" fmla="*/ 3842 w 146"/>
                <a:gd name="T9" fmla="*/ 5429 h 131"/>
                <a:gd name="T10" fmla="*/ 2083 w 146"/>
                <a:gd name="T11" fmla="*/ 5092 h 131"/>
                <a:gd name="T12" fmla="*/ 833 w 146"/>
                <a:gd name="T13" fmla="*/ 4420 h 131"/>
                <a:gd name="T14" fmla="*/ 156 w 146"/>
                <a:gd name="T15" fmla="*/ 3140 h 131"/>
                <a:gd name="T16" fmla="*/ 209 w 146"/>
                <a:gd name="T17" fmla="*/ 1371 h 131"/>
                <a:gd name="T18" fmla="*/ 833 w 146"/>
                <a:gd name="T19" fmla="*/ 337 h 131"/>
                <a:gd name="T20" fmla="*/ 2217 w 146"/>
                <a:gd name="T21" fmla="*/ 45 h 131"/>
                <a:gd name="T22" fmla="*/ 3044 w 146"/>
                <a:gd name="T23" fmla="*/ 156 h 131"/>
                <a:gd name="T24" fmla="*/ 3881 w 146"/>
                <a:gd name="T25" fmla="*/ 389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8" y="112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Freeform 87"/>
            <p:cNvSpPr>
              <a:spLocks/>
            </p:cNvSpPr>
            <p:nvPr userDrawn="1"/>
          </p:nvSpPr>
          <p:spPr bwMode="auto">
            <a:xfrm>
              <a:off x="1603" y="2510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Freeform 88"/>
            <p:cNvSpPr>
              <a:spLocks/>
            </p:cNvSpPr>
            <p:nvPr userDrawn="1"/>
          </p:nvSpPr>
          <p:spPr bwMode="auto">
            <a:xfrm>
              <a:off x="1603" y="2761"/>
              <a:ext cx="209" cy="257"/>
            </a:xfrm>
            <a:custGeom>
              <a:avLst/>
              <a:gdLst>
                <a:gd name="T0" fmla="*/ 4576 w 112"/>
                <a:gd name="T1" fmla="*/ 4883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8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7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Freeform 89"/>
            <p:cNvSpPr>
              <a:spLocks/>
            </p:cNvSpPr>
            <p:nvPr userDrawn="1"/>
          </p:nvSpPr>
          <p:spPr bwMode="auto">
            <a:xfrm>
              <a:off x="1603" y="3013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526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56 h 138"/>
                <a:gd name="T10" fmla="*/ 136 w 112"/>
                <a:gd name="T11" fmla="*/ 1187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391 w 112"/>
                <a:gd name="T19" fmla="*/ 2656 h 138"/>
                <a:gd name="T20" fmla="*/ 4680 w 112"/>
                <a:gd name="T21" fmla="*/ 4001 h 138"/>
                <a:gd name="T22" fmla="*/ 4576 w 112"/>
                <a:gd name="T23" fmla="*/ 4725 h 1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2" y="43"/>
                    <a:pt x="99" y="54"/>
                    <a:pt x="104" y="65"/>
                  </a:cubicBezTo>
                  <a:cubicBezTo>
                    <a:pt x="109" y="76"/>
                    <a:pt x="112" y="87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90"/>
            <p:cNvSpPr>
              <a:spLocks/>
            </p:cNvSpPr>
            <p:nvPr userDrawn="1"/>
          </p:nvSpPr>
          <p:spPr bwMode="auto">
            <a:xfrm>
              <a:off x="1603" y="3263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Freeform 91"/>
            <p:cNvSpPr>
              <a:spLocks/>
            </p:cNvSpPr>
            <p:nvPr userDrawn="1"/>
          </p:nvSpPr>
          <p:spPr bwMode="auto">
            <a:xfrm>
              <a:off x="1603" y="3514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3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Freeform 92"/>
            <p:cNvSpPr>
              <a:spLocks/>
            </p:cNvSpPr>
            <p:nvPr userDrawn="1"/>
          </p:nvSpPr>
          <p:spPr bwMode="auto">
            <a:xfrm>
              <a:off x="1603" y="3766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497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32 h 138"/>
                <a:gd name="T10" fmla="*/ 136 w 112"/>
                <a:gd name="T11" fmla="*/ 1135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680 w 112"/>
                <a:gd name="T19" fmla="*/ 4001 h 138"/>
                <a:gd name="T20" fmla="*/ 4576 w 112"/>
                <a:gd name="T21" fmla="*/ 4725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30" y="106"/>
                    <a:pt x="20" y="97"/>
                    <a:pt x="13" y="79"/>
                  </a:cubicBezTo>
                  <a:cubicBezTo>
                    <a:pt x="6" y="63"/>
                    <a:pt x="0" y="46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8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Freeform 93"/>
            <p:cNvSpPr>
              <a:spLocks/>
            </p:cNvSpPr>
            <p:nvPr userDrawn="1"/>
          </p:nvSpPr>
          <p:spPr bwMode="auto">
            <a:xfrm>
              <a:off x="1603" y="4017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458 h 138"/>
                <a:gd name="T6" fmla="*/ 1469 w 112"/>
                <a:gd name="T7" fmla="*/ 4702 h 138"/>
                <a:gd name="T8" fmla="*/ 547 w 112"/>
                <a:gd name="T9" fmla="*/ 3294 h 138"/>
                <a:gd name="T10" fmla="*/ 136 w 112"/>
                <a:gd name="T11" fmla="*/ 1170 h 138"/>
                <a:gd name="T12" fmla="*/ 1177 w 112"/>
                <a:gd name="T13" fmla="*/ 84 h 138"/>
                <a:gd name="T14" fmla="*/ 2618 w 112"/>
                <a:gd name="T15" fmla="*/ 447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4" y="128"/>
                    <a:pt x="98" y="133"/>
                    <a:pt x="87" y="135"/>
                  </a:cubicBezTo>
                  <a:cubicBezTo>
                    <a:pt x="76" y="138"/>
                    <a:pt x="70" y="137"/>
                    <a:pt x="59" y="131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4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Freeform 94"/>
            <p:cNvSpPr>
              <a:spLocks/>
            </p:cNvSpPr>
            <p:nvPr userDrawn="1"/>
          </p:nvSpPr>
          <p:spPr bwMode="auto">
            <a:xfrm>
              <a:off x="1542" y="2808"/>
              <a:ext cx="67" cy="247"/>
            </a:xfrm>
            <a:custGeom>
              <a:avLst/>
              <a:gdLst>
                <a:gd name="T0" fmla="*/ 824 w 36"/>
                <a:gd name="T1" fmla="*/ 418 h 133"/>
                <a:gd name="T2" fmla="*/ 1070 w 36"/>
                <a:gd name="T3" fmla="*/ 2346 h 133"/>
                <a:gd name="T4" fmla="*/ 1452 w 36"/>
                <a:gd name="T5" fmla="*/ 4459 h 133"/>
                <a:gd name="T6" fmla="*/ 1115 w 36"/>
                <a:gd name="T7" fmla="*/ 5328 h 133"/>
                <a:gd name="T8" fmla="*/ 824 w 36"/>
                <a:gd name="T9" fmla="*/ 5412 h 133"/>
                <a:gd name="T10" fmla="*/ 337 w 36"/>
                <a:gd name="T11" fmla="*/ 4639 h 133"/>
                <a:gd name="T12" fmla="*/ 45 w 36"/>
                <a:gd name="T13" fmla="*/ 2676 h 133"/>
                <a:gd name="T14" fmla="*/ 84 w 36"/>
                <a:gd name="T15" fmla="*/ 858 h 133"/>
                <a:gd name="T16" fmla="*/ 238 w 36"/>
                <a:gd name="T17" fmla="*/ 84 h 133"/>
                <a:gd name="T18" fmla="*/ 488 w 36"/>
                <a:gd name="T19" fmla="*/ 45 h 133"/>
                <a:gd name="T20" fmla="*/ 824 w 36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4" y="40"/>
                    <a:pt x="26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4" y="133"/>
                    <a:pt x="21" y="133"/>
                    <a:pt x="20" y="132"/>
                  </a:cubicBezTo>
                  <a:cubicBezTo>
                    <a:pt x="14" y="130"/>
                    <a:pt x="9" y="127"/>
                    <a:pt x="8" y="113"/>
                  </a:cubicBezTo>
                  <a:cubicBezTo>
                    <a:pt x="6" y="98"/>
                    <a:pt x="2" y="82"/>
                    <a:pt x="1" y="65"/>
                  </a:cubicBezTo>
                  <a:cubicBezTo>
                    <a:pt x="1" y="48"/>
                    <a:pt x="0" y="39"/>
                    <a:pt x="2" y="21"/>
                  </a:cubicBezTo>
                  <a:cubicBezTo>
                    <a:pt x="3" y="12"/>
                    <a:pt x="4" y="6"/>
                    <a:pt x="6" y="2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Freeform 95"/>
            <p:cNvSpPr>
              <a:spLocks/>
            </p:cNvSpPr>
            <p:nvPr userDrawn="1"/>
          </p:nvSpPr>
          <p:spPr bwMode="auto">
            <a:xfrm>
              <a:off x="1540" y="3055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Freeform 96"/>
            <p:cNvSpPr>
              <a:spLocks/>
            </p:cNvSpPr>
            <p:nvPr userDrawn="1"/>
          </p:nvSpPr>
          <p:spPr bwMode="auto">
            <a:xfrm>
              <a:off x="1540" y="3304"/>
              <a:ext cx="67" cy="248"/>
            </a:xfrm>
            <a:custGeom>
              <a:avLst/>
              <a:gdLst>
                <a:gd name="T0" fmla="*/ 824 w 36"/>
                <a:gd name="T1" fmla="*/ 421 h 133"/>
                <a:gd name="T2" fmla="*/ 1046 w 36"/>
                <a:gd name="T3" fmla="*/ 2392 h 133"/>
                <a:gd name="T4" fmla="*/ 1452 w 36"/>
                <a:gd name="T5" fmla="*/ 4583 h 133"/>
                <a:gd name="T6" fmla="*/ 1115 w 36"/>
                <a:gd name="T7" fmla="*/ 5452 h 133"/>
                <a:gd name="T8" fmla="*/ 824 w 36"/>
                <a:gd name="T9" fmla="*/ 5581 h 133"/>
                <a:gd name="T10" fmla="*/ 290 w 36"/>
                <a:gd name="T11" fmla="*/ 4753 h 133"/>
                <a:gd name="T12" fmla="*/ 45 w 36"/>
                <a:gd name="T13" fmla="*/ 2730 h 133"/>
                <a:gd name="T14" fmla="*/ 84 w 36"/>
                <a:gd name="T15" fmla="*/ 884 h 133"/>
                <a:gd name="T16" fmla="*/ 238 w 36"/>
                <a:gd name="T17" fmla="*/ 136 h 133"/>
                <a:gd name="T18" fmla="*/ 488 w 36"/>
                <a:gd name="T19" fmla="*/ 45 h 133"/>
                <a:gd name="T20" fmla="*/ 824 w 36"/>
                <a:gd name="T21" fmla="*/ 421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3" y="40"/>
                    <a:pt x="25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3" y="133"/>
                    <a:pt x="21" y="133"/>
                    <a:pt x="20" y="133"/>
                  </a:cubicBezTo>
                  <a:cubicBezTo>
                    <a:pt x="14" y="130"/>
                    <a:pt x="9" y="127"/>
                    <a:pt x="7" y="113"/>
                  </a:cubicBezTo>
                  <a:cubicBezTo>
                    <a:pt x="5" y="98"/>
                    <a:pt x="2" y="81"/>
                    <a:pt x="1" y="65"/>
                  </a:cubicBezTo>
                  <a:cubicBezTo>
                    <a:pt x="0" y="48"/>
                    <a:pt x="0" y="40"/>
                    <a:pt x="2" y="21"/>
                  </a:cubicBezTo>
                  <a:cubicBezTo>
                    <a:pt x="3" y="12"/>
                    <a:pt x="4" y="6"/>
                    <a:pt x="6" y="3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Freeform 97"/>
            <p:cNvSpPr>
              <a:spLocks/>
            </p:cNvSpPr>
            <p:nvPr userDrawn="1"/>
          </p:nvSpPr>
          <p:spPr bwMode="auto">
            <a:xfrm>
              <a:off x="1542" y="3552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70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337 w 36"/>
                <a:gd name="T11" fmla="*/ 4696 h 134"/>
                <a:gd name="T12" fmla="*/ 45 w 36"/>
                <a:gd name="T13" fmla="*/ 2735 h 134"/>
                <a:gd name="T14" fmla="*/ 84 w 36"/>
                <a:gd name="T15" fmla="*/ 905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5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6"/>
                  </a:cubicBezTo>
                  <a:cubicBezTo>
                    <a:pt x="1" y="49"/>
                    <a:pt x="0" y="40"/>
                    <a:pt x="2" y="22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98"/>
            <p:cNvSpPr>
              <a:spLocks/>
            </p:cNvSpPr>
            <p:nvPr userDrawn="1"/>
          </p:nvSpPr>
          <p:spPr bwMode="auto">
            <a:xfrm>
              <a:off x="1540" y="3803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3" y="134"/>
                    <a:pt x="21" y="133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6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99"/>
            <p:cNvSpPr>
              <a:spLocks/>
            </p:cNvSpPr>
            <p:nvPr userDrawn="1"/>
          </p:nvSpPr>
          <p:spPr bwMode="auto">
            <a:xfrm>
              <a:off x="1543" y="4054"/>
              <a:ext cx="70" cy="247"/>
            </a:xfrm>
            <a:custGeom>
              <a:avLst/>
              <a:gdLst>
                <a:gd name="T0" fmla="*/ 919 w 37"/>
                <a:gd name="T1" fmla="*/ 418 h 133"/>
                <a:gd name="T2" fmla="*/ 1192 w 37"/>
                <a:gd name="T3" fmla="*/ 2346 h 133"/>
                <a:gd name="T4" fmla="*/ 1654 w 37"/>
                <a:gd name="T5" fmla="*/ 4507 h 133"/>
                <a:gd name="T6" fmla="*/ 1281 w 37"/>
                <a:gd name="T7" fmla="*/ 5328 h 133"/>
                <a:gd name="T8" fmla="*/ 919 w 37"/>
                <a:gd name="T9" fmla="*/ 5456 h 133"/>
                <a:gd name="T10" fmla="*/ 358 w 37"/>
                <a:gd name="T11" fmla="*/ 4639 h 133"/>
                <a:gd name="T12" fmla="*/ 53 w 37"/>
                <a:gd name="T13" fmla="*/ 2676 h 133"/>
                <a:gd name="T14" fmla="*/ 100 w 37"/>
                <a:gd name="T15" fmla="*/ 858 h 133"/>
                <a:gd name="T16" fmla="*/ 272 w 37"/>
                <a:gd name="T17" fmla="*/ 84 h 133"/>
                <a:gd name="T18" fmla="*/ 602 w 37"/>
                <a:gd name="T19" fmla="*/ 84 h 133"/>
                <a:gd name="T20" fmla="*/ 919 w 37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133">
                  <a:moveTo>
                    <a:pt x="20" y="10"/>
                  </a:moveTo>
                  <a:cubicBezTo>
                    <a:pt x="23" y="24"/>
                    <a:pt x="24" y="41"/>
                    <a:pt x="26" y="57"/>
                  </a:cubicBezTo>
                  <a:cubicBezTo>
                    <a:pt x="30" y="84"/>
                    <a:pt x="34" y="100"/>
                    <a:pt x="36" y="110"/>
                  </a:cubicBezTo>
                  <a:cubicBezTo>
                    <a:pt x="37" y="118"/>
                    <a:pt x="35" y="125"/>
                    <a:pt x="28" y="130"/>
                  </a:cubicBezTo>
                  <a:cubicBezTo>
                    <a:pt x="24" y="133"/>
                    <a:pt x="22" y="133"/>
                    <a:pt x="20" y="133"/>
                  </a:cubicBezTo>
                  <a:cubicBezTo>
                    <a:pt x="15" y="130"/>
                    <a:pt x="10" y="126"/>
                    <a:pt x="8" y="113"/>
                  </a:cubicBezTo>
                  <a:cubicBezTo>
                    <a:pt x="6" y="98"/>
                    <a:pt x="3" y="81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2"/>
                    <a:pt x="5" y="6"/>
                    <a:pt x="6" y="2"/>
                  </a:cubicBezTo>
                  <a:cubicBezTo>
                    <a:pt x="7" y="1"/>
                    <a:pt x="7" y="0"/>
                    <a:pt x="13" y="2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Freeform 100"/>
            <p:cNvSpPr>
              <a:spLocks/>
            </p:cNvSpPr>
            <p:nvPr userDrawn="1"/>
          </p:nvSpPr>
          <p:spPr bwMode="auto">
            <a:xfrm>
              <a:off x="1603" y="2268"/>
              <a:ext cx="209" cy="255"/>
            </a:xfrm>
            <a:custGeom>
              <a:avLst/>
              <a:gdLst>
                <a:gd name="T0" fmla="*/ 4576 w 112"/>
                <a:gd name="T1" fmla="*/ 4823 h 137"/>
                <a:gd name="T2" fmla="*/ 3663 w 112"/>
                <a:gd name="T3" fmla="*/ 5603 h 137"/>
                <a:gd name="T4" fmla="*/ 2489 w 112"/>
                <a:gd name="T5" fmla="*/ 5450 h 137"/>
                <a:gd name="T6" fmla="*/ 1469 w 112"/>
                <a:gd name="T7" fmla="*/ 4694 h 137"/>
                <a:gd name="T8" fmla="*/ 547 w 112"/>
                <a:gd name="T9" fmla="*/ 3287 h 137"/>
                <a:gd name="T10" fmla="*/ 136 w 112"/>
                <a:gd name="T11" fmla="*/ 1167 h 137"/>
                <a:gd name="T12" fmla="*/ 1177 w 112"/>
                <a:gd name="T13" fmla="*/ 84 h 137"/>
                <a:gd name="T14" fmla="*/ 2618 w 112"/>
                <a:gd name="T15" fmla="*/ 443 h 137"/>
                <a:gd name="T16" fmla="*/ 3663 w 112"/>
                <a:gd name="T17" fmla="*/ 1504 h 137"/>
                <a:gd name="T18" fmla="*/ 4391 w 112"/>
                <a:gd name="T19" fmla="*/ 2651 h 137"/>
                <a:gd name="T20" fmla="*/ 4680 w 112"/>
                <a:gd name="T21" fmla="*/ 4067 h 137"/>
                <a:gd name="T22" fmla="*/ 4576 w 112"/>
                <a:gd name="T23" fmla="*/ 4823 h 1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7">
                  <a:moveTo>
                    <a:pt x="108" y="116"/>
                  </a:moveTo>
                  <a:cubicBezTo>
                    <a:pt x="105" y="127"/>
                    <a:pt x="98" y="133"/>
                    <a:pt x="87" y="135"/>
                  </a:cubicBezTo>
                  <a:cubicBezTo>
                    <a:pt x="76" y="137"/>
                    <a:pt x="70" y="137"/>
                    <a:pt x="59" y="131"/>
                  </a:cubicBezTo>
                  <a:cubicBezTo>
                    <a:pt x="48" y="125"/>
                    <a:pt x="41" y="120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3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19"/>
                    <a:pt x="80" y="28"/>
                    <a:pt x="87" y="36"/>
                  </a:cubicBezTo>
                  <a:cubicBezTo>
                    <a:pt x="92" y="42"/>
                    <a:pt x="99" y="53"/>
                    <a:pt x="104" y="64"/>
                  </a:cubicBezTo>
                  <a:cubicBezTo>
                    <a:pt x="109" y="75"/>
                    <a:pt x="112" y="87"/>
                    <a:pt x="111" y="98"/>
                  </a:cubicBezTo>
                  <a:cubicBezTo>
                    <a:pt x="110" y="103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Freeform 101"/>
            <p:cNvSpPr>
              <a:spLocks/>
            </p:cNvSpPr>
            <p:nvPr userDrawn="1"/>
          </p:nvSpPr>
          <p:spPr bwMode="auto">
            <a:xfrm>
              <a:off x="2095" y="2665"/>
              <a:ext cx="269" cy="245"/>
            </a:xfrm>
            <a:custGeom>
              <a:avLst/>
              <a:gdLst>
                <a:gd name="T0" fmla="*/ 2963 w 145"/>
                <a:gd name="T1" fmla="*/ 156 h 132"/>
                <a:gd name="T2" fmla="*/ 4527 w 145"/>
                <a:gd name="T3" fmla="*/ 84 h 132"/>
                <a:gd name="T4" fmla="*/ 5579 w 145"/>
                <a:gd name="T5" fmla="*/ 724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776 h 132"/>
                <a:gd name="T22" fmla="*/ 2202 w 145"/>
                <a:gd name="T23" fmla="*/ 418 h 132"/>
                <a:gd name="T24" fmla="*/ 2963 w 145"/>
                <a:gd name="T25" fmla="*/ 156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Freeform 102"/>
            <p:cNvSpPr>
              <a:spLocks/>
            </p:cNvSpPr>
            <p:nvPr userDrawn="1"/>
          </p:nvSpPr>
          <p:spPr bwMode="auto">
            <a:xfrm>
              <a:off x="2565" y="2285"/>
              <a:ext cx="85" cy="273"/>
            </a:xfrm>
            <a:custGeom>
              <a:avLst/>
              <a:gdLst>
                <a:gd name="T0" fmla="*/ 1116 w 46"/>
                <a:gd name="T1" fmla="*/ 156 h 147"/>
                <a:gd name="T2" fmla="*/ 1748 w 46"/>
                <a:gd name="T3" fmla="*/ 1151 h 147"/>
                <a:gd name="T4" fmla="*/ 1748 w 46"/>
                <a:gd name="T5" fmla="*/ 2958 h 147"/>
                <a:gd name="T6" fmla="*/ 1502 w 46"/>
                <a:gd name="T7" fmla="*/ 4970 h 147"/>
                <a:gd name="T8" fmla="*/ 922 w 46"/>
                <a:gd name="T9" fmla="*/ 5898 h 147"/>
                <a:gd name="T10" fmla="*/ 126 w 46"/>
                <a:gd name="T11" fmla="*/ 5328 h 147"/>
                <a:gd name="T12" fmla="*/ 150 w 46"/>
                <a:gd name="T13" fmla="*/ 4149 h 147"/>
                <a:gd name="T14" fmla="*/ 431 w 46"/>
                <a:gd name="T15" fmla="*/ 2580 h 147"/>
                <a:gd name="T16" fmla="*/ 662 w 46"/>
                <a:gd name="T17" fmla="*/ 665 h 147"/>
                <a:gd name="T18" fmla="*/ 1116 w 46"/>
                <a:gd name="T19" fmla="*/ 156 h 1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" h="147">
                  <a:moveTo>
                    <a:pt x="28" y="4"/>
                  </a:moveTo>
                  <a:cubicBezTo>
                    <a:pt x="40" y="0"/>
                    <a:pt x="42" y="9"/>
                    <a:pt x="44" y="28"/>
                  </a:cubicBezTo>
                  <a:cubicBezTo>
                    <a:pt x="46" y="46"/>
                    <a:pt x="45" y="55"/>
                    <a:pt x="44" y="72"/>
                  </a:cubicBezTo>
                  <a:cubicBezTo>
                    <a:pt x="44" y="89"/>
                    <a:pt x="40" y="106"/>
                    <a:pt x="38" y="121"/>
                  </a:cubicBezTo>
                  <a:cubicBezTo>
                    <a:pt x="36" y="136"/>
                    <a:pt x="30" y="141"/>
                    <a:pt x="23" y="144"/>
                  </a:cubicBezTo>
                  <a:cubicBezTo>
                    <a:pt x="16" y="147"/>
                    <a:pt x="5" y="138"/>
                    <a:pt x="3" y="130"/>
                  </a:cubicBezTo>
                  <a:cubicBezTo>
                    <a:pt x="0" y="122"/>
                    <a:pt x="1" y="111"/>
                    <a:pt x="4" y="101"/>
                  </a:cubicBezTo>
                  <a:cubicBezTo>
                    <a:pt x="7" y="90"/>
                    <a:pt x="9" y="78"/>
                    <a:pt x="11" y="63"/>
                  </a:cubicBezTo>
                  <a:cubicBezTo>
                    <a:pt x="13" y="47"/>
                    <a:pt x="14" y="30"/>
                    <a:pt x="17" y="16"/>
                  </a:cubicBezTo>
                  <a:cubicBezTo>
                    <a:pt x="18" y="10"/>
                    <a:pt x="22" y="6"/>
                    <a:pt x="28" y="4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Freeform 103"/>
            <p:cNvSpPr>
              <a:spLocks/>
            </p:cNvSpPr>
            <p:nvPr userDrawn="1"/>
          </p:nvSpPr>
          <p:spPr bwMode="auto">
            <a:xfrm>
              <a:off x="2578" y="2019"/>
              <a:ext cx="72" cy="287"/>
            </a:xfrm>
            <a:custGeom>
              <a:avLst/>
              <a:gdLst>
                <a:gd name="T0" fmla="*/ 838 w 39"/>
                <a:gd name="T1" fmla="*/ 45 h 154"/>
                <a:gd name="T2" fmla="*/ 1115 w 39"/>
                <a:gd name="T3" fmla="*/ 84 h 154"/>
                <a:gd name="T4" fmla="*/ 1398 w 39"/>
                <a:gd name="T5" fmla="*/ 1073 h 154"/>
                <a:gd name="T6" fmla="*/ 1466 w 39"/>
                <a:gd name="T7" fmla="*/ 3547 h 154"/>
                <a:gd name="T8" fmla="*/ 1346 w 39"/>
                <a:gd name="T9" fmla="*/ 4706 h 154"/>
                <a:gd name="T10" fmla="*/ 906 w 39"/>
                <a:gd name="T11" fmla="*/ 6161 h 154"/>
                <a:gd name="T12" fmla="*/ 327 w 39"/>
                <a:gd name="T13" fmla="*/ 6245 h 154"/>
                <a:gd name="T14" fmla="*/ 0 w 39"/>
                <a:gd name="T15" fmla="*/ 5336 h 154"/>
                <a:gd name="T16" fmla="*/ 233 w 39"/>
                <a:gd name="T17" fmla="*/ 3438 h 154"/>
                <a:gd name="T18" fmla="*/ 476 w 39"/>
                <a:gd name="T19" fmla="*/ 1215 h 154"/>
                <a:gd name="T20" fmla="*/ 476 w 39"/>
                <a:gd name="T21" fmla="*/ 494 h 154"/>
                <a:gd name="T22" fmla="*/ 838 w 39"/>
                <a:gd name="T23" fmla="*/ 45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54">
                  <a:moveTo>
                    <a:pt x="21" y="1"/>
                  </a:moveTo>
                  <a:cubicBezTo>
                    <a:pt x="25" y="0"/>
                    <a:pt x="27" y="1"/>
                    <a:pt x="28" y="2"/>
                  </a:cubicBezTo>
                  <a:cubicBezTo>
                    <a:pt x="33" y="8"/>
                    <a:pt x="33" y="15"/>
                    <a:pt x="35" y="26"/>
                  </a:cubicBezTo>
                  <a:cubicBezTo>
                    <a:pt x="38" y="42"/>
                    <a:pt x="39" y="59"/>
                    <a:pt x="37" y="85"/>
                  </a:cubicBezTo>
                  <a:cubicBezTo>
                    <a:pt x="34" y="112"/>
                    <a:pt x="34" y="112"/>
                    <a:pt x="34" y="112"/>
                  </a:cubicBezTo>
                  <a:cubicBezTo>
                    <a:pt x="32" y="129"/>
                    <a:pt x="29" y="139"/>
                    <a:pt x="23" y="147"/>
                  </a:cubicBezTo>
                  <a:cubicBezTo>
                    <a:pt x="18" y="153"/>
                    <a:pt x="15" y="154"/>
                    <a:pt x="8" y="149"/>
                  </a:cubicBezTo>
                  <a:cubicBezTo>
                    <a:pt x="1" y="143"/>
                    <a:pt x="0" y="136"/>
                    <a:pt x="0" y="127"/>
                  </a:cubicBezTo>
                  <a:cubicBezTo>
                    <a:pt x="0" y="117"/>
                    <a:pt x="2" y="104"/>
                    <a:pt x="6" y="82"/>
                  </a:cubicBezTo>
                  <a:cubicBezTo>
                    <a:pt x="10" y="61"/>
                    <a:pt x="12" y="41"/>
                    <a:pt x="12" y="2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6"/>
                    <a:pt x="14" y="2"/>
                    <a:pt x="21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Freeform 104"/>
            <p:cNvSpPr>
              <a:spLocks/>
            </p:cNvSpPr>
            <p:nvPr userDrawn="1"/>
          </p:nvSpPr>
          <p:spPr bwMode="auto">
            <a:xfrm>
              <a:off x="2573" y="2554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8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1"/>
                    <a:pt x="13" y="24"/>
                    <a:pt x="16" y="10"/>
                  </a:cubicBezTo>
                  <a:cubicBezTo>
                    <a:pt x="17" y="5"/>
                    <a:pt x="20" y="3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Freeform 105"/>
            <p:cNvSpPr>
              <a:spLocks/>
            </p:cNvSpPr>
            <p:nvPr userDrawn="1"/>
          </p:nvSpPr>
          <p:spPr bwMode="auto">
            <a:xfrm>
              <a:off x="2095" y="2417"/>
              <a:ext cx="269" cy="245"/>
            </a:xfrm>
            <a:custGeom>
              <a:avLst/>
              <a:gdLst>
                <a:gd name="T0" fmla="*/ 2963 w 145"/>
                <a:gd name="T1" fmla="*/ 204 h 132"/>
                <a:gd name="T2" fmla="*/ 4527 w 145"/>
                <a:gd name="T3" fmla="*/ 84 h 132"/>
                <a:gd name="T4" fmla="*/ 5579 w 145"/>
                <a:gd name="T5" fmla="*/ 776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820 h 132"/>
                <a:gd name="T22" fmla="*/ 2202 w 145"/>
                <a:gd name="T23" fmla="*/ 418 h 132"/>
                <a:gd name="T24" fmla="*/ 2963 w 145"/>
                <a:gd name="T25" fmla="*/ 204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1"/>
                  </a:cubicBezTo>
                  <a:cubicBezTo>
                    <a:pt x="9" y="39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Freeform 106"/>
            <p:cNvSpPr>
              <a:spLocks/>
            </p:cNvSpPr>
            <p:nvPr userDrawn="1"/>
          </p:nvSpPr>
          <p:spPr bwMode="auto">
            <a:xfrm>
              <a:off x="2095" y="3159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45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52 h 132"/>
                <a:gd name="T12" fmla="*/ 3907 w 145"/>
                <a:gd name="T13" fmla="*/ 5103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157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5" y="0"/>
                    <a:pt x="101" y="0"/>
                    <a:pt x="111" y="1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6"/>
                  </a:cubicBezTo>
                  <a:cubicBezTo>
                    <a:pt x="117" y="113"/>
                    <a:pt x="108" y="120"/>
                    <a:pt x="96" y="122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7"/>
                    <a:pt x="34" y="19"/>
                  </a:cubicBezTo>
                  <a:cubicBezTo>
                    <a:pt x="41" y="14"/>
                    <a:pt x="47" y="11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Freeform 107"/>
            <p:cNvSpPr>
              <a:spLocks/>
            </p:cNvSpPr>
            <p:nvPr userDrawn="1"/>
          </p:nvSpPr>
          <p:spPr bwMode="auto">
            <a:xfrm>
              <a:off x="2095" y="2912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50 w 145"/>
                <a:gd name="T25" fmla="*/ 209 h 132"/>
                <a:gd name="T26" fmla="*/ 2963 w 145"/>
                <a:gd name="T27" fmla="*/ 157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cubicBezTo>
                    <a:pt x="72" y="5"/>
                    <a:pt x="72" y="5"/>
                    <a:pt x="72" y="5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Freeform 108"/>
            <p:cNvSpPr>
              <a:spLocks/>
            </p:cNvSpPr>
            <p:nvPr userDrawn="1"/>
          </p:nvSpPr>
          <p:spPr bwMode="auto">
            <a:xfrm>
              <a:off x="2095" y="3652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5" y="101"/>
                    <a:pt x="126" y="107"/>
                  </a:cubicBezTo>
                  <a:cubicBezTo>
                    <a:pt x="117" y="114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Freeform 109"/>
            <p:cNvSpPr>
              <a:spLocks/>
            </p:cNvSpPr>
            <p:nvPr userDrawn="1"/>
          </p:nvSpPr>
          <p:spPr bwMode="auto">
            <a:xfrm>
              <a:off x="2095" y="3405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64 h 132"/>
                <a:gd name="T8" fmla="*/ 5779 w 145"/>
                <a:gd name="T9" fmla="*/ 3146 h 132"/>
                <a:gd name="T10" fmla="*/ 5139 w 145"/>
                <a:gd name="T11" fmla="*/ 4525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818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7"/>
                    <a:pt x="143" y="41"/>
                    <a:pt x="144" y="54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4" y="102"/>
                    <a:pt x="126" y="108"/>
                  </a:cubicBezTo>
                  <a:cubicBezTo>
                    <a:pt x="117" y="114"/>
                    <a:pt x="108" y="121"/>
                    <a:pt x="96" y="123"/>
                  </a:cubicBezTo>
                  <a:cubicBezTo>
                    <a:pt x="84" y="126"/>
                    <a:pt x="72" y="131"/>
                    <a:pt x="54" y="131"/>
                  </a:cubicBezTo>
                  <a:cubicBezTo>
                    <a:pt x="38" y="132"/>
                    <a:pt x="25" y="130"/>
                    <a:pt x="13" y="115"/>
                  </a:cubicBezTo>
                  <a:cubicBezTo>
                    <a:pt x="0" y="99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1" name="Freeform 110"/>
            <p:cNvSpPr>
              <a:spLocks/>
            </p:cNvSpPr>
            <p:nvPr userDrawn="1"/>
          </p:nvSpPr>
          <p:spPr bwMode="auto">
            <a:xfrm>
              <a:off x="2095" y="3899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7"/>
                    <a:pt x="142" y="75"/>
                  </a:cubicBezTo>
                  <a:cubicBezTo>
                    <a:pt x="139" y="92"/>
                    <a:pt x="134" y="101"/>
                    <a:pt x="126" y="107"/>
                  </a:cubicBezTo>
                  <a:cubicBezTo>
                    <a:pt x="118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2" name="Freeform 111"/>
            <p:cNvSpPr>
              <a:spLocks/>
            </p:cNvSpPr>
            <p:nvPr userDrawn="1"/>
          </p:nvSpPr>
          <p:spPr bwMode="auto">
            <a:xfrm>
              <a:off x="2369" y="2506"/>
              <a:ext cx="209" cy="259"/>
            </a:xfrm>
            <a:custGeom>
              <a:avLst/>
              <a:gdLst>
                <a:gd name="T0" fmla="*/ 45 w 112"/>
                <a:gd name="T1" fmla="*/ 4135 h 139"/>
                <a:gd name="T2" fmla="*/ 728 w 112"/>
                <a:gd name="T3" fmla="*/ 2052 h 139"/>
                <a:gd name="T4" fmla="*/ 1515 w 112"/>
                <a:gd name="T5" fmla="*/ 1062 h 139"/>
                <a:gd name="T6" fmla="*/ 2790 w 112"/>
                <a:gd name="T7" fmla="*/ 157 h 139"/>
                <a:gd name="T8" fmla="*/ 4186 w 112"/>
                <a:gd name="T9" fmla="*/ 494 h 139"/>
                <a:gd name="T10" fmla="*/ 4576 w 112"/>
                <a:gd name="T11" fmla="*/ 2292 h 139"/>
                <a:gd name="T12" fmla="*/ 3712 w 112"/>
                <a:gd name="T13" fmla="*/ 4187 h 139"/>
                <a:gd name="T14" fmla="*/ 2243 w 112"/>
                <a:gd name="T15" fmla="*/ 5569 h 139"/>
                <a:gd name="T16" fmla="*/ 1066 w 112"/>
                <a:gd name="T17" fmla="*/ 5679 h 139"/>
                <a:gd name="T18" fmla="*/ 157 w 112"/>
                <a:gd name="T19" fmla="*/ 4899 h 139"/>
                <a:gd name="T20" fmla="*/ 45 w 112"/>
                <a:gd name="T21" fmla="*/ 4135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80" y="0"/>
                    <a:pt x="90" y="3"/>
                    <a:pt x="99" y="12"/>
                  </a:cubicBezTo>
                  <a:cubicBezTo>
                    <a:pt x="109" y="20"/>
                    <a:pt x="112" y="38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4"/>
                    <a:pt x="71" y="123"/>
                    <a:pt x="53" y="133"/>
                  </a:cubicBezTo>
                  <a:cubicBezTo>
                    <a:pt x="43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Freeform 112"/>
            <p:cNvSpPr>
              <a:spLocks/>
            </p:cNvSpPr>
            <p:nvPr userDrawn="1"/>
          </p:nvSpPr>
          <p:spPr bwMode="auto">
            <a:xfrm>
              <a:off x="2369" y="2758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204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5"/>
                  </a:cubicBezTo>
                  <a:cubicBezTo>
                    <a:pt x="79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9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Freeform 113"/>
            <p:cNvSpPr>
              <a:spLocks/>
            </p:cNvSpPr>
            <p:nvPr userDrawn="1"/>
          </p:nvSpPr>
          <p:spPr bwMode="auto">
            <a:xfrm>
              <a:off x="2369" y="3009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156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6"/>
                    <a:pt x="52" y="9"/>
                    <a:pt x="66" y="4"/>
                  </a:cubicBezTo>
                  <a:cubicBezTo>
                    <a:pt x="80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89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Freeform 114"/>
            <p:cNvSpPr>
              <a:spLocks/>
            </p:cNvSpPr>
            <p:nvPr userDrawn="1"/>
          </p:nvSpPr>
          <p:spPr bwMode="auto">
            <a:xfrm>
              <a:off x="2369" y="3260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90"/>
                    <a:pt x="88" y="100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Freeform 115"/>
            <p:cNvSpPr>
              <a:spLocks/>
            </p:cNvSpPr>
            <p:nvPr userDrawn="1"/>
          </p:nvSpPr>
          <p:spPr bwMode="auto">
            <a:xfrm>
              <a:off x="2369" y="3511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Freeform 116"/>
            <p:cNvSpPr>
              <a:spLocks/>
            </p:cNvSpPr>
            <p:nvPr userDrawn="1"/>
          </p:nvSpPr>
          <p:spPr bwMode="auto">
            <a:xfrm>
              <a:off x="2369" y="3762"/>
              <a:ext cx="209" cy="256"/>
            </a:xfrm>
            <a:custGeom>
              <a:avLst/>
              <a:gdLst>
                <a:gd name="T0" fmla="*/ 45 w 112"/>
                <a:gd name="T1" fmla="*/ 4040 h 138"/>
                <a:gd name="T2" fmla="*/ 728 w 112"/>
                <a:gd name="T3" fmla="*/ 2003 h 138"/>
                <a:gd name="T4" fmla="*/ 1515 w 112"/>
                <a:gd name="T5" fmla="*/ 1009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85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40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100"/>
                  </a:cubicBezTo>
                  <a:cubicBezTo>
                    <a:pt x="75" y="115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6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" name="Freeform 117"/>
            <p:cNvSpPr>
              <a:spLocks/>
            </p:cNvSpPr>
            <p:nvPr userDrawn="1"/>
          </p:nvSpPr>
          <p:spPr bwMode="auto">
            <a:xfrm>
              <a:off x="2369" y="4013"/>
              <a:ext cx="209" cy="257"/>
            </a:xfrm>
            <a:custGeom>
              <a:avLst/>
              <a:gdLst>
                <a:gd name="T0" fmla="*/ 45 w 112"/>
                <a:gd name="T1" fmla="*/ 4103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27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38 h 138"/>
                <a:gd name="T20" fmla="*/ 45 w 112"/>
                <a:gd name="T21" fmla="*/ 410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9" name="Freeform 118"/>
            <p:cNvSpPr>
              <a:spLocks/>
            </p:cNvSpPr>
            <p:nvPr userDrawn="1"/>
          </p:nvSpPr>
          <p:spPr bwMode="auto">
            <a:xfrm>
              <a:off x="2570" y="2804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95 w 36"/>
                <a:gd name="T3" fmla="*/ 128 h 134"/>
                <a:gd name="T4" fmla="*/ 1452 w 36"/>
                <a:gd name="T5" fmla="*/ 860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30" y="0"/>
                    <a:pt x="30" y="2"/>
                    <a:pt x="31" y="3"/>
                  </a:cubicBezTo>
                  <a:cubicBezTo>
                    <a:pt x="32" y="6"/>
                    <a:pt x="34" y="12"/>
                    <a:pt x="35" y="21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0"/>
                    <a:pt x="16" y="133"/>
                  </a:cubicBezTo>
                  <a:cubicBezTo>
                    <a:pt x="16" y="133"/>
                    <a:pt x="14" y="134"/>
                    <a:pt x="9" y="131"/>
                  </a:cubicBezTo>
                  <a:cubicBezTo>
                    <a:pt x="2" y="125"/>
                    <a:pt x="0" y="118"/>
                    <a:pt x="1" y="110"/>
                  </a:cubicBezTo>
                  <a:cubicBezTo>
                    <a:pt x="6" y="90"/>
                    <a:pt x="9" y="71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0" name="Freeform 119"/>
            <p:cNvSpPr>
              <a:spLocks/>
            </p:cNvSpPr>
            <p:nvPr userDrawn="1"/>
          </p:nvSpPr>
          <p:spPr bwMode="auto">
            <a:xfrm>
              <a:off x="2570" y="3059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735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9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50"/>
                    <a:pt x="35" y="66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2" y="126"/>
                    <a:pt x="0" y="119"/>
                    <a:pt x="1" y="110"/>
                  </a:cubicBezTo>
                  <a:cubicBezTo>
                    <a:pt x="5" y="90"/>
                    <a:pt x="8" y="73"/>
                    <a:pt x="11" y="58"/>
                  </a:cubicBezTo>
                  <a:cubicBezTo>
                    <a:pt x="13" y="42"/>
                    <a:pt x="14" y="25"/>
                    <a:pt x="16" y="11"/>
                  </a:cubicBezTo>
                  <a:cubicBezTo>
                    <a:pt x="17" y="7"/>
                    <a:pt x="20" y="4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1" name="Freeform 120"/>
            <p:cNvSpPr>
              <a:spLocks/>
            </p:cNvSpPr>
            <p:nvPr userDrawn="1"/>
          </p:nvSpPr>
          <p:spPr bwMode="auto">
            <a:xfrm>
              <a:off x="2574" y="3301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4" y="13"/>
                    <a:pt x="34" y="22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0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3"/>
                    <a:pt x="13" y="134"/>
                    <a:pt x="9" y="131"/>
                  </a:cubicBezTo>
                  <a:cubicBezTo>
                    <a:pt x="2" y="125"/>
                    <a:pt x="0" y="119"/>
                    <a:pt x="1" y="110"/>
                  </a:cubicBezTo>
                  <a:cubicBezTo>
                    <a:pt x="5" y="90"/>
                    <a:pt x="8" y="72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2" name="Freeform 121"/>
            <p:cNvSpPr>
              <a:spLocks/>
            </p:cNvSpPr>
            <p:nvPr userDrawn="1"/>
          </p:nvSpPr>
          <p:spPr bwMode="auto">
            <a:xfrm>
              <a:off x="2573" y="3554"/>
              <a:ext cx="66" cy="249"/>
            </a:xfrm>
            <a:custGeom>
              <a:avLst/>
              <a:gdLst>
                <a:gd name="T0" fmla="*/ 919 w 36"/>
                <a:gd name="T1" fmla="*/ 84 h 134"/>
                <a:gd name="T2" fmla="*/ 1140 w 36"/>
                <a:gd name="T3" fmla="*/ 128 h 134"/>
                <a:gd name="T4" fmla="*/ 1287 w 36"/>
                <a:gd name="T5" fmla="*/ 905 h 134"/>
                <a:gd name="T6" fmla="*/ 1324 w 36"/>
                <a:gd name="T7" fmla="*/ 2735 h 134"/>
                <a:gd name="T8" fmla="*/ 1060 w 36"/>
                <a:gd name="T9" fmla="*/ 4696 h 134"/>
                <a:gd name="T10" fmla="*/ 598 w 36"/>
                <a:gd name="T11" fmla="*/ 5472 h 134"/>
                <a:gd name="T12" fmla="*/ 354 w 36"/>
                <a:gd name="T13" fmla="*/ 5391 h 134"/>
                <a:gd name="T14" fmla="*/ 44 w 36"/>
                <a:gd name="T15" fmla="*/ 4517 h 134"/>
                <a:gd name="T16" fmla="*/ 376 w 36"/>
                <a:gd name="T17" fmla="*/ 2399 h 134"/>
                <a:gd name="T18" fmla="*/ 598 w 36"/>
                <a:gd name="T19" fmla="*/ 442 h 134"/>
                <a:gd name="T20" fmla="*/ 919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49"/>
                    <a:pt x="35" y="66"/>
                  </a:cubicBezTo>
                  <a:cubicBezTo>
                    <a:pt x="34" y="82"/>
                    <a:pt x="30" y="98"/>
                    <a:pt x="28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1" y="126"/>
                    <a:pt x="0" y="119"/>
                    <a:pt x="1" y="110"/>
                  </a:cubicBezTo>
                  <a:cubicBezTo>
                    <a:pt x="5" y="90"/>
                    <a:pt x="8" y="73"/>
                    <a:pt x="10" y="58"/>
                  </a:cubicBezTo>
                  <a:cubicBezTo>
                    <a:pt x="13" y="41"/>
                    <a:pt x="13" y="25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3" name="Freeform 122"/>
            <p:cNvSpPr>
              <a:spLocks/>
            </p:cNvSpPr>
            <p:nvPr userDrawn="1"/>
          </p:nvSpPr>
          <p:spPr bwMode="auto">
            <a:xfrm>
              <a:off x="2573" y="3799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7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0"/>
                    <a:pt x="13" y="23"/>
                    <a:pt x="16" y="10"/>
                  </a:cubicBezTo>
                  <a:cubicBezTo>
                    <a:pt x="17" y="5"/>
                    <a:pt x="20" y="2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4" name="Freeform 123"/>
            <p:cNvSpPr>
              <a:spLocks/>
            </p:cNvSpPr>
            <p:nvPr userDrawn="1"/>
          </p:nvSpPr>
          <p:spPr bwMode="auto">
            <a:xfrm>
              <a:off x="2369" y="2265"/>
              <a:ext cx="209" cy="256"/>
            </a:xfrm>
            <a:custGeom>
              <a:avLst/>
              <a:gdLst>
                <a:gd name="T0" fmla="*/ 45 w 112"/>
                <a:gd name="T1" fmla="*/ 4001 h 138"/>
                <a:gd name="T2" fmla="*/ 728 w 112"/>
                <a:gd name="T3" fmla="*/ 2003 h 138"/>
                <a:gd name="T4" fmla="*/ 1515 w 112"/>
                <a:gd name="T5" fmla="*/ 985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40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01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4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19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6" y="114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5" name="Freeform 124"/>
            <p:cNvSpPr>
              <a:spLocks/>
            </p:cNvSpPr>
            <p:nvPr userDrawn="1"/>
          </p:nvSpPr>
          <p:spPr bwMode="auto">
            <a:xfrm>
              <a:off x="1531" y="1736"/>
              <a:ext cx="305" cy="291"/>
            </a:xfrm>
            <a:custGeom>
              <a:avLst/>
              <a:gdLst>
                <a:gd name="T0" fmla="*/ 6779 w 164"/>
                <a:gd name="T1" fmla="*/ 3292 h 156"/>
                <a:gd name="T2" fmla="*/ 6078 w 164"/>
                <a:gd name="T3" fmla="*/ 4382 h 156"/>
                <a:gd name="T4" fmla="*/ 1863 w 164"/>
                <a:gd name="T5" fmla="*/ 6478 h 156"/>
                <a:gd name="T6" fmla="*/ 720 w 164"/>
                <a:gd name="T7" fmla="*/ 5609 h 156"/>
                <a:gd name="T8" fmla="*/ 443 w 164"/>
                <a:gd name="T9" fmla="*/ 1513 h 156"/>
                <a:gd name="T10" fmla="*/ 1863 w 164"/>
                <a:gd name="T11" fmla="*/ 157 h 156"/>
                <a:gd name="T12" fmla="*/ 6111 w 164"/>
                <a:gd name="T13" fmla="*/ 2280 h 156"/>
                <a:gd name="T14" fmla="*/ 6779 w 164"/>
                <a:gd name="T15" fmla="*/ 3292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64" y="78"/>
                  </a:moveTo>
                  <a:cubicBezTo>
                    <a:pt x="164" y="86"/>
                    <a:pt x="156" y="98"/>
                    <a:pt x="147" y="104"/>
                  </a:cubicBezTo>
                  <a:cubicBezTo>
                    <a:pt x="125" y="122"/>
                    <a:pt x="87" y="146"/>
                    <a:pt x="45" y="154"/>
                  </a:cubicBezTo>
                  <a:cubicBezTo>
                    <a:pt x="35" y="156"/>
                    <a:pt x="22" y="144"/>
                    <a:pt x="17" y="133"/>
                  </a:cubicBezTo>
                  <a:cubicBezTo>
                    <a:pt x="0" y="104"/>
                    <a:pt x="1" y="61"/>
                    <a:pt x="11" y="36"/>
                  </a:cubicBezTo>
                  <a:cubicBezTo>
                    <a:pt x="18" y="18"/>
                    <a:pt x="32" y="0"/>
                    <a:pt x="45" y="4"/>
                  </a:cubicBezTo>
                  <a:cubicBezTo>
                    <a:pt x="89" y="13"/>
                    <a:pt x="133" y="40"/>
                    <a:pt x="148" y="54"/>
                  </a:cubicBezTo>
                  <a:cubicBezTo>
                    <a:pt x="160" y="66"/>
                    <a:pt x="164" y="70"/>
                    <a:pt x="164" y="7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6" name="Freeform 125"/>
            <p:cNvSpPr>
              <a:spLocks/>
            </p:cNvSpPr>
            <p:nvPr userDrawn="1"/>
          </p:nvSpPr>
          <p:spPr bwMode="auto">
            <a:xfrm>
              <a:off x="2098" y="2117"/>
              <a:ext cx="282" cy="303"/>
            </a:xfrm>
            <a:custGeom>
              <a:avLst/>
              <a:gdLst>
                <a:gd name="T0" fmla="*/ 1590 w 152"/>
                <a:gd name="T1" fmla="*/ 84 h 163"/>
                <a:gd name="T2" fmla="*/ 2809 w 152"/>
                <a:gd name="T3" fmla="*/ 418 h 163"/>
                <a:gd name="T4" fmla="*/ 5996 w 152"/>
                <a:gd name="T5" fmla="*/ 3798 h 163"/>
                <a:gd name="T6" fmla="*/ 5542 w 152"/>
                <a:gd name="T7" fmla="*/ 5197 h 163"/>
                <a:gd name="T8" fmla="*/ 1827 w 152"/>
                <a:gd name="T9" fmla="*/ 6642 h 163"/>
                <a:gd name="T10" fmla="*/ 154 w 152"/>
                <a:gd name="T11" fmla="*/ 5712 h 163"/>
                <a:gd name="T12" fmla="*/ 816 w 152"/>
                <a:gd name="T13" fmla="*/ 1026 h 163"/>
                <a:gd name="T14" fmla="*/ 1590 w 152"/>
                <a:gd name="T15" fmla="*/ 84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" h="163">
                  <a:moveTo>
                    <a:pt x="39" y="2"/>
                  </a:moveTo>
                  <a:cubicBezTo>
                    <a:pt x="47" y="0"/>
                    <a:pt x="60" y="4"/>
                    <a:pt x="69" y="10"/>
                  </a:cubicBezTo>
                  <a:cubicBezTo>
                    <a:pt x="92" y="26"/>
                    <a:pt x="127" y="55"/>
                    <a:pt x="147" y="92"/>
                  </a:cubicBezTo>
                  <a:cubicBezTo>
                    <a:pt x="152" y="102"/>
                    <a:pt x="144" y="117"/>
                    <a:pt x="136" y="126"/>
                  </a:cubicBezTo>
                  <a:cubicBezTo>
                    <a:pt x="113" y="150"/>
                    <a:pt x="72" y="163"/>
                    <a:pt x="45" y="161"/>
                  </a:cubicBezTo>
                  <a:cubicBezTo>
                    <a:pt x="26" y="160"/>
                    <a:pt x="5" y="152"/>
                    <a:pt x="4" y="138"/>
                  </a:cubicBezTo>
                  <a:cubicBezTo>
                    <a:pt x="0" y="94"/>
                    <a:pt x="12" y="43"/>
                    <a:pt x="20" y="25"/>
                  </a:cubicBezTo>
                  <a:cubicBezTo>
                    <a:pt x="29" y="9"/>
                    <a:pt x="31" y="5"/>
                    <a:pt x="39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7" name="Freeform 126"/>
            <p:cNvSpPr>
              <a:spLocks/>
            </p:cNvSpPr>
            <p:nvPr userDrawn="1"/>
          </p:nvSpPr>
          <p:spPr bwMode="auto">
            <a:xfrm>
              <a:off x="1799" y="2120"/>
              <a:ext cx="288" cy="308"/>
            </a:xfrm>
            <a:custGeom>
              <a:avLst/>
              <a:gdLst>
                <a:gd name="T0" fmla="*/ 4695 w 155"/>
                <a:gd name="T1" fmla="*/ 83 h 166"/>
                <a:gd name="T2" fmla="*/ 5556 w 155"/>
                <a:gd name="T3" fmla="*/ 1054 h 166"/>
                <a:gd name="T4" fmla="*/ 6169 w 155"/>
                <a:gd name="T5" fmla="*/ 5678 h 166"/>
                <a:gd name="T6" fmla="*/ 5030 w 155"/>
                <a:gd name="T7" fmla="*/ 6527 h 166"/>
                <a:gd name="T8" fmla="*/ 1107 w 155"/>
                <a:gd name="T9" fmla="*/ 5501 h 166"/>
                <a:gd name="T10" fmla="*/ 290 w 155"/>
                <a:gd name="T11" fmla="*/ 3807 h 166"/>
                <a:gd name="T12" fmla="*/ 3541 w 155"/>
                <a:gd name="T13" fmla="*/ 440 h 166"/>
                <a:gd name="T14" fmla="*/ 4695 w 155"/>
                <a:gd name="T15" fmla="*/ 83 h 1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5" h="166">
                  <a:moveTo>
                    <a:pt x="114" y="2"/>
                  </a:moveTo>
                  <a:cubicBezTo>
                    <a:pt x="122" y="5"/>
                    <a:pt x="131" y="16"/>
                    <a:pt x="135" y="26"/>
                  </a:cubicBezTo>
                  <a:cubicBezTo>
                    <a:pt x="144" y="53"/>
                    <a:pt x="155" y="97"/>
                    <a:pt x="150" y="139"/>
                  </a:cubicBezTo>
                  <a:cubicBezTo>
                    <a:pt x="149" y="149"/>
                    <a:pt x="133" y="157"/>
                    <a:pt x="122" y="160"/>
                  </a:cubicBezTo>
                  <a:cubicBezTo>
                    <a:pt x="89" y="166"/>
                    <a:pt x="48" y="152"/>
                    <a:pt x="27" y="135"/>
                  </a:cubicBezTo>
                  <a:cubicBezTo>
                    <a:pt x="12" y="123"/>
                    <a:pt x="0" y="104"/>
                    <a:pt x="7" y="93"/>
                  </a:cubicBezTo>
                  <a:cubicBezTo>
                    <a:pt x="30" y="54"/>
                    <a:pt x="69" y="20"/>
                    <a:pt x="86" y="11"/>
                  </a:cubicBezTo>
                  <a:cubicBezTo>
                    <a:pt x="102" y="2"/>
                    <a:pt x="106" y="0"/>
                    <a:pt x="11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8" name="Freeform 127"/>
            <p:cNvSpPr>
              <a:spLocks/>
            </p:cNvSpPr>
            <p:nvPr userDrawn="1"/>
          </p:nvSpPr>
          <p:spPr bwMode="auto">
            <a:xfrm>
              <a:off x="1609" y="1998"/>
              <a:ext cx="293" cy="283"/>
            </a:xfrm>
            <a:custGeom>
              <a:avLst/>
              <a:gdLst>
                <a:gd name="T0" fmla="*/ 6231 w 158"/>
                <a:gd name="T1" fmla="*/ 540 h 152"/>
                <a:gd name="T2" fmla="*/ 6294 w 158"/>
                <a:gd name="T3" fmla="*/ 1841 h 152"/>
                <a:gd name="T4" fmla="*/ 4098 w 158"/>
                <a:gd name="T5" fmla="*/ 6049 h 152"/>
                <a:gd name="T6" fmla="*/ 2672 w 158"/>
                <a:gd name="T7" fmla="*/ 6049 h 152"/>
                <a:gd name="T8" fmla="*/ 154 w 158"/>
                <a:gd name="T9" fmla="*/ 2860 h 152"/>
                <a:gd name="T10" fmla="*/ 530 w 158"/>
                <a:gd name="T11" fmla="*/ 916 h 152"/>
                <a:gd name="T12" fmla="*/ 5135 w 158"/>
                <a:gd name="T13" fmla="*/ 128 h 152"/>
                <a:gd name="T14" fmla="*/ 6231 w 158"/>
                <a:gd name="T15" fmla="*/ 540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2">
                  <a:moveTo>
                    <a:pt x="153" y="13"/>
                  </a:moveTo>
                  <a:cubicBezTo>
                    <a:pt x="158" y="20"/>
                    <a:pt x="158" y="34"/>
                    <a:pt x="155" y="44"/>
                  </a:cubicBezTo>
                  <a:cubicBezTo>
                    <a:pt x="148" y="72"/>
                    <a:pt x="130" y="114"/>
                    <a:pt x="101" y="145"/>
                  </a:cubicBezTo>
                  <a:cubicBezTo>
                    <a:pt x="94" y="152"/>
                    <a:pt x="77" y="150"/>
                    <a:pt x="66" y="145"/>
                  </a:cubicBezTo>
                  <a:cubicBezTo>
                    <a:pt x="36" y="130"/>
                    <a:pt x="11" y="95"/>
                    <a:pt x="4" y="69"/>
                  </a:cubicBezTo>
                  <a:cubicBezTo>
                    <a:pt x="0" y="50"/>
                    <a:pt x="1" y="28"/>
                    <a:pt x="13" y="22"/>
                  </a:cubicBezTo>
                  <a:cubicBezTo>
                    <a:pt x="54" y="5"/>
                    <a:pt x="106" y="0"/>
                    <a:pt x="126" y="3"/>
                  </a:cubicBezTo>
                  <a:cubicBezTo>
                    <a:pt x="143" y="6"/>
                    <a:pt x="148" y="6"/>
                    <a:pt x="153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Freeform 128"/>
            <p:cNvSpPr>
              <a:spLocks/>
            </p:cNvSpPr>
            <p:nvPr userDrawn="1"/>
          </p:nvSpPr>
          <p:spPr bwMode="auto">
            <a:xfrm>
              <a:off x="2343" y="1740"/>
              <a:ext cx="306" cy="290"/>
            </a:xfrm>
            <a:custGeom>
              <a:avLst/>
              <a:gdLst>
                <a:gd name="T0" fmla="*/ 45 w 164"/>
                <a:gd name="T1" fmla="*/ 3173 h 156"/>
                <a:gd name="T2" fmla="*/ 765 w 164"/>
                <a:gd name="T3" fmla="*/ 2116 h 156"/>
                <a:gd name="T4" fmla="*/ 5111 w 164"/>
                <a:gd name="T5" fmla="*/ 84 h 156"/>
                <a:gd name="T6" fmla="*/ 6288 w 164"/>
                <a:gd name="T7" fmla="*/ 1002 h 156"/>
                <a:gd name="T8" fmla="*/ 6450 w 164"/>
                <a:gd name="T9" fmla="*/ 4989 h 156"/>
                <a:gd name="T10" fmla="*/ 4969 w 164"/>
                <a:gd name="T11" fmla="*/ 6309 h 156"/>
                <a:gd name="T12" fmla="*/ 728 w 164"/>
                <a:gd name="T13" fmla="*/ 4168 h 156"/>
                <a:gd name="T14" fmla="*/ 45 w 164"/>
                <a:gd name="T15" fmla="*/ 3173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" y="77"/>
                  </a:moveTo>
                  <a:cubicBezTo>
                    <a:pt x="1" y="68"/>
                    <a:pt x="9" y="57"/>
                    <a:pt x="18" y="51"/>
                  </a:cubicBezTo>
                  <a:cubicBezTo>
                    <a:pt x="40" y="33"/>
                    <a:pt x="79" y="10"/>
                    <a:pt x="121" y="2"/>
                  </a:cubicBezTo>
                  <a:cubicBezTo>
                    <a:pt x="131" y="0"/>
                    <a:pt x="143" y="13"/>
                    <a:pt x="149" y="24"/>
                  </a:cubicBezTo>
                  <a:cubicBezTo>
                    <a:pt x="164" y="53"/>
                    <a:pt x="163" y="97"/>
                    <a:pt x="153" y="121"/>
                  </a:cubicBezTo>
                  <a:cubicBezTo>
                    <a:pt x="146" y="139"/>
                    <a:pt x="131" y="156"/>
                    <a:pt x="118" y="153"/>
                  </a:cubicBezTo>
                  <a:cubicBezTo>
                    <a:pt x="74" y="142"/>
                    <a:pt x="31" y="115"/>
                    <a:pt x="17" y="101"/>
                  </a:cubicBezTo>
                  <a:cubicBezTo>
                    <a:pt x="4" y="89"/>
                    <a:pt x="0" y="85"/>
                    <a:pt x="1" y="7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Freeform 129"/>
            <p:cNvSpPr>
              <a:spLocks/>
            </p:cNvSpPr>
            <p:nvPr userDrawn="1"/>
          </p:nvSpPr>
          <p:spPr bwMode="auto">
            <a:xfrm>
              <a:off x="2098" y="1344"/>
              <a:ext cx="286" cy="306"/>
            </a:xfrm>
            <a:custGeom>
              <a:avLst/>
              <a:gdLst>
                <a:gd name="T0" fmla="*/ 1629 w 154"/>
                <a:gd name="T1" fmla="*/ 6628 h 165"/>
                <a:gd name="T2" fmla="*/ 821 w 154"/>
                <a:gd name="T3" fmla="*/ 5651 h 165"/>
                <a:gd name="T4" fmla="*/ 204 w 154"/>
                <a:gd name="T5" fmla="*/ 1052 h 165"/>
                <a:gd name="T6" fmla="*/ 1345 w 154"/>
                <a:gd name="T7" fmla="*/ 237 h 165"/>
                <a:gd name="T8" fmla="*/ 5259 w 154"/>
                <a:gd name="T9" fmla="*/ 1256 h 165"/>
                <a:gd name="T10" fmla="*/ 6077 w 154"/>
                <a:gd name="T11" fmla="*/ 2962 h 165"/>
                <a:gd name="T12" fmla="*/ 2788 w 154"/>
                <a:gd name="T13" fmla="*/ 6294 h 165"/>
                <a:gd name="T14" fmla="*/ 1629 w 154"/>
                <a:gd name="T15" fmla="*/ 6628 h 1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4" h="165">
                  <a:moveTo>
                    <a:pt x="40" y="163"/>
                  </a:moveTo>
                  <a:cubicBezTo>
                    <a:pt x="32" y="160"/>
                    <a:pt x="24" y="149"/>
                    <a:pt x="20" y="139"/>
                  </a:cubicBezTo>
                  <a:cubicBezTo>
                    <a:pt x="10" y="112"/>
                    <a:pt x="0" y="68"/>
                    <a:pt x="5" y="26"/>
                  </a:cubicBezTo>
                  <a:cubicBezTo>
                    <a:pt x="6" y="16"/>
                    <a:pt x="22" y="8"/>
                    <a:pt x="33" y="6"/>
                  </a:cubicBezTo>
                  <a:cubicBezTo>
                    <a:pt x="66" y="0"/>
                    <a:pt x="107" y="13"/>
                    <a:pt x="128" y="31"/>
                  </a:cubicBezTo>
                  <a:cubicBezTo>
                    <a:pt x="142" y="43"/>
                    <a:pt x="154" y="62"/>
                    <a:pt x="148" y="73"/>
                  </a:cubicBezTo>
                  <a:cubicBezTo>
                    <a:pt x="125" y="112"/>
                    <a:pt x="85" y="146"/>
                    <a:pt x="68" y="155"/>
                  </a:cubicBezTo>
                  <a:cubicBezTo>
                    <a:pt x="52" y="163"/>
                    <a:pt x="48" y="165"/>
                    <a:pt x="40" y="16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1" name="Freeform 130"/>
            <p:cNvSpPr>
              <a:spLocks/>
            </p:cNvSpPr>
            <p:nvPr userDrawn="1"/>
          </p:nvSpPr>
          <p:spPr bwMode="auto">
            <a:xfrm>
              <a:off x="1804" y="1349"/>
              <a:ext cx="285" cy="301"/>
            </a:xfrm>
            <a:custGeom>
              <a:avLst/>
              <a:gdLst>
                <a:gd name="T0" fmla="*/ 4802 w 153"/>
                <a:gd name="T1" fmla="*/ 6579 h 162"/>
                <a:gd name="T2" fmla="*/ 3504 w 153"/>
                <a:gd name="T3" fmla="*/ 6293 h 162"/>
                <a:gd name="T4" fmla="*/ 209 w 153"/>
                <a:gd name="T5" fmla="*/ 2917 h 162"/>
                <a:gd name="T6" fmla="*/ 672 w 153"/>
                <a:gd name="T7" fmla="*/ 1525 h 162"/>
                <a:gd name="T8" fmla="*/ 4420 w 153"/>
                <a:gd name="T9" fmla="*/ 45 h 162"/>
                <a:gd name="T10" fmla="*/ 6186 w 153"/>
                <a:gd name="T11" fmla="*/ 957 h 162"/>
                <a:gd name="T12" fmla="*/ 5566 w 153"/>
                <a:gd name="T13" fmla="*/ 5652 h 162"/>
                <a:gd name="T14" fmla="*/ 4802 w 153"/>
                <a:gd name="T15" fmla="*/ 6579 h 1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3" h="162">
                  <a:moveTo>
                    <a:pt x="115" y="160"/>
                  </a:moveTo>
                  <a:cubicBezTo>
                    <a:pt x="107" y="162"/>
                    <a:pt x="94" y="158"/>
                    <a:pt x="84" y="153"/>
                  </a:cubicBezTo>
                  <a:cubicBezTo>
                    <a:pt x="61" y="137"/>
                    <a:pt x="26" y="108"/>
                    <a:pt x="5" y="71"/>
                  </a:cubicBezTo>
                  <a:cubicBezTo>
                    <a:pt x="0" y="62"/>
                    <a:pt x="8" y="46"/>
                    <a:pt x="16" y="37"/>
                  </a:cubicBezTo>
                  <a:cubicBezTo>
                    <a:pt x="38" y="13"/>
                    <a:pt x="80" y="0"/>
                    <a:pt x="106" y="1"/>
                  </a:cubicBezTo>
                  <a:cubicBezTo>
                    <a:pt x="126" y="2"/>
                    <a:pt x="146" y="10"/>
                    <a:pt x="148" y="23"/>
                  </a:cubicBezTo>
                  <a:cubicBezTo>
                    <a:pt x="153" y="68"/>
                    <a:pt x="141" y="119"/>
                    <a:pt x="133" y="137"/>
                  </a:cubicBezTo>
                  <a:cubicBezTo>
                    <a:pt x="125" y="153"/>
                    <a:pt x="123" y="157"/>
                    <a:pt x="115" y="16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2" name="Freeform 131"/>
            <p:cNvSpPr>
              <a:spLocks/>
            </p:cNvSpPr>
            <p:nvPr userDrawn="1"/>
          </p:nvSpPr>
          <p:spPr bwMode="auto">
            <a:xfrm>
              <a:off x="2287" y="1475"/>
              <a:ext cx="297" cy="283"/>
            </a:xfrm>
            <a:custGeom>
              <a:avLst/>
              <a:gdLst>
                <a:gd name="T0" fmla="*/ 209 w 159"/>
                <a:gd name="T1" fmla="*/ 5744 h 152"/>
                <a:gd name="T2" fmla="*/ 157 w 159"/>
                <a:gd name="T3" fmla="*/ 4493 h 152"/>
                <a:gd name="T4" fmla="*/ 2456 w 159"/>
                <a:gd name="T5" fmla="*/ 337 h 152"/>
                <a:gd name="T6" fmla="*/ 3956 w 159"/>
                <a:gd name="T7" fmla="*/ 337 h 152"/>
                <a:gd name="T8" fmla="*/ 6549 w 159"/>
                <a:gd name="T9" fmla="*/ 3484 h 152"/>
                <a:gd name="T10" fmla="*/ 6159 w 159"/>
                <a:gd name="T11" fmla="*/ 5422 h 152"/>
                <a:gd name="T12" fmla="*/ 1414 w 159"/>
                <a:gd name="T13" fmla="*/ 6202 h 152"/>
                <a:gd name="T14" fmla="*/ 209 w 159"/>
                <a:gd name="T15" fmla="*/ 5744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5" y="138"/>
                  </a:moveTo>
                  <a:cubicBezTo>
                    <a:pt x="0" y="132"/>
                    <a:pt x="0" y="118"/>
                    <a:pt x="4" y="108"/>
                  </a:cubicBezTo>
                  <a:cubicBezTo>
                    <a:pt x="12" y="80"/>
                    <a:pt x="29" y="39"/>
                    <a:pt x="58" y="8"/>
                  </a:cubicBezTo>
                  <a:cubicBezTo>
                    <a:pt x="65" y="0"/>
                    <a:pt x="83" y="3"/>
                    <a:pt x="93" y="8"/>
                  </a:cubicBezTo>
                  <a:cubicBezTo>
                    <a:pt x="124" y="23"/>
                    <a:pt x="148" y="58"/>
                    <a:pt x="154" y="84"/>
                  </a:cubicBezTo>
                  <a:cubicBezTo>
                    <a:pt x="159" y="103"/>
                    <a:pt x="158" y="125"/>
                    <a:pt x="145" y="130"/>
                  </a:cubicBezTo>
                  <a:cubicBezTo>
                    <a:pt x="104" y="148"/>
                    <a:pt x="52" y="152"/>
                    <a:pt x="33" y="149"/>
                  </a:cubicBezTo>
                  <a:cubicBezTo>
                    <a:pt x="15" y="146"/>
                    <a:pt x="10" y="145"/>
                    <a:pt x="5" y="13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3" name="Freeform 132"/>
            <p:cNvSpPr>
              <a:spLocks/>
            </p:cNvSpPr>
            <p:nvPr userDrawn="1"/>
          </p:nvSpPr>
          <p:spPr bwMode="auto">
            <a:xfrm>
              <a:off x="2287" y="2006"/>
              <a:ext cx="295" cy="285"/>
            </a:xfrm>
            <a:custGeom>
              <a:avLst/>
              <a:gdLst>
                <a:gd name="T0" fmla="*/ 209 w 158"/>
                <a:gd name="T1" fmla="*/ 494 h 153"/>
                <a:gd name="T2" fmla="*/ 1432 w 158"/>
                <a:gd name="T3" fmla="*/ 45 h 153"/>
                <a:gd name="T4" fmla="*/ 6195 w 158"/>
                <a:gd name="T5" fmla="*/ 920 h 153"/>
                <a:gd name="T6" fmla="*/ 6645 w 158"/>
                <a:gd name="T7" fmla="*/ 2287 h 153"/>
                <a:gd name="T8" fmla="*/ 4347 w 158"/>
                <a:gd name="T9" fmla="*/ 5722 h 153"/>
                <a:gd name="T10" fmla="*/ 2409 w 158"/>
                <a:gd name="T11" fmla="*/ 5957 h 153"/>
                <a:gd name="T12" fmla="*/ 157 w 158"/>
                <a:gd name="T13" fmla="*/ 1714 h 153"/>
                <a:gd name="T14" fmla="*/ 209 w 158"/>
                <a:gd name="T15" fmla="*/ 494 h 1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3">
                  <a:moveTo>
                    <a:pt x="5" y="12"/>
                  </a:moveTo>
                  <a:cubicBezTo>
                    <a:pt x="10" y="5"/>
                    <a:pt x="23" y="1"/>
                    <a:pt x="34" y="1"/>
                  </a:cubicBezTo>
                  <a:cubicBezTo>
                    <a:pt x="62" y="0"/>
                    <a:pt x="108" y="4"/>
                    <a:pt x="146" y="22"/>
                  </a:cubicBezTo>
                  <a:cubicBezTo>
                    <a:pt x="156" y="26"/>
                    <a:pt x="158" y="44"/>
                    <a:pt x="157" y="55"/>
                  </a:cubicBezTo>
                  <a:cubicBezTo>
                    <a:pt x="152" y="89"/>
                    <a:pt x="126" y="123"/>
                    <a:pt x="103" y="137"/>
                  </a:cubicBezTo>
                  <a:cubicBezTo>
                    <a:pt x="87" y="147"/>
                    <a:pt x="65" y="153"/>
                    <a:pt x="57" y="143"/>
                  </a:cubicBezTo>
                  <a:cubicBezTo>
                    <a:pt x="27" y="109"/>
                    <a:pt x="7" y="61"/>
                    <a:pt x="4" y="41"/>
                  </a:cubicBezTo>
                  <a:cubicBezTo>
                    <a:pt x="1" y="24"/>
                    <a:pt x="0" y="19"/>
                    <a:pt x="5" y="1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4" name="Freeform 133"/>
            <p:cNvSpPr>
              <a:spLocks/>
            </p:cNvSpPr>
            <p:nvPr userDrawn="1"/>
          </p:nvSpPr>
          <p:spPr bwMode="auto">
            <a:xfrm>
              <a:off x="1602" y="1474"/>
              <a:ext cx="295" cy="283"/>
            </a:xfrm>
            <a:custGeom>
              <a:avLst/>
              <a:gdLst>
                <a:gd name="T0" fmla="*/ 6293 w 159"/>
                <a:gd name="T1" fmla="*/ 5788 h 152"/>
                <a:gd name="T2" fmla="*/ 5098 w 159"/>
                <a:gd name="T3" fmla="*/ 6286 h 152"/>
                <a:gd name="T4" fmla="*/ 531 w 159"/>
                <a:gd name="T5" fmla="*/ 5505 h 152"/>
                <a:gd name="T6" fmla="*/ 83 w 159"/>
                <a:gd name="T7" fmla="*/ 4074 h 152"/>
                <a:gd name="T8" fmla="*/ 2202 w 159"/>
                <a:gd name="T9" fmla="*/ 672 h 152"/>
                <a:gd name="T10" fmla="*/ 4113 w 159"/>
                <a:gd name="T11" fmla="*/ 419 h 152"/>
                <a:gd name="T12" fmla="*/ 6330 w 159"/>
                <a:gd name="T13" fmla="*/ 4589 h 152"/>
                <a:gd name="T14" fmla="*/ 6293 w 159"/>
                <a:gd name="T15" fmla="*/ 5788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154" y="139"/>
                  </a:moveTo>
                  <a:cubicBezTo>
                    <a:pt x="148" y="146"/>
                    <a:pt x="136" y="151"/>
                    <a:pt x="125" y="151"/>
                  </a:cubicBezTo>
                  <a:cubicBezTo>
                    <a:pt x="97" y="152"/>
                    <a:pt x="51" y="149"/>
                    <a:pt x="13" y="132"/>
                  </a:cubicBezTo>
                  <a:cubicBezTo>
                    <a:pt x="3" y="127"/>
                    <a:pt x="0" y="109"/>
                    <a:pt x="2" y="98"/>
                  </a:cubicBezTo>
                  <a:cubicBezTo>
                    <a:pt x="6" y="65"/>
                    <a:pt x="31" y="30"/>
                    <a:pt x="54" y="16"/>
                  </a:cubicBezTo>
                  <a:cubicBezTo>
                    <a:pt x="70" y="5"/>
                    <a:pt x="92" y="0"/>
                    <a:pt x="101" y="10"/>
                  </a:cubicBezTo>
                  <a:cubicBezTo>
                    <a:pt x="131" y="43"/>
                    <a:pt x="151" y="90"/>
                    <a:pt x="155" y="110"/>
                  </a:cubicBezTo>
                  <a:cubicBezTo>
                    <a:pt x="158" y="127"/>
                    <a:pt x="159" y="133"/>
                    <a:pt x="154" y="13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5" name="Freeform 134"/>
            <p:cNvSpPr>
              <a:spLocks/>
            </p:cNvSpPr>
            <p:nvPr userDrawn="1"/>
          </p:nvSpPr>
          <p:spPr bwMode="auto">
            <a:xfrm>
              <a:off x="1858" y="1647"/>
              <a:ext cx="473" cy="470"/>
            </a:xfrm>
            <a:custGeom>
              <a:avLst/>
              <a:gdLst>
                <a:gd name="T0" fmla="*/ 5302 w 254"/>
                <a:gd name="T1" fmla="*/ 10398 h 253"/>
                <a:gd name="T2" fmla="*/ 10598 w 254"/>
                <a:gd name="T3" fmla="*/ 5218 h 253"/>
                <a:gd name="T4" fmla="*/ 5302 w 254"/>
                <a:gd name="T5" fmla="*/ 0 h 253"/>
                <a:gd name="T6" fmla="*/ 0 w 254"/>
                <a:gd name="T7" fmla="*/ 5218 h 253"/>
                <a:gd name="T8" fmla="*/ 5302 w 254"/>
                <a:gd name="T9" fmla="*/ 10398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53">
                  <a:moveTo>
                    <a:pt x="127" y="253"/>
                  </a:moveTo>
                  <a:cubicBezTo>
                    <a:pt x="197" y="253"/>
                    <a:pt x="254" y="196"/>
                    <a:pt x="254" y="127"/>
                  </a:cubicBezTo>
                  <a:cubicBezTo>
                    <a:pt x="254" y="56"/>
                    <a:pt x="197" y="0"/>
                    <a:pt x="127" y="0"/>
                  </a:cubicBezTo>
                  <a:cubicBezTo>
                    <a:pt x="57" y="0"/>
                    <a:pt x="0" y="56"/>
                    <a:pt x="0" y="127"/>
                  </a:cubicBezTo>
                  <a:cubicBezTo>
                    <a:pt x="0" y="196"/>
                    <a:pt x="57" y="253"/>
                    <a:pt x="127" y="25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36" name="Picture 135" descr="ID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50"/>
            <a:ext cx="9144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7" name="Group 136"/>
          <p:cNvGrpSpPr>
            <a:grpSpLocks/>
          </p:cNvGrpSpPr>
          <p:nvPr/>
        </p:nvGrpSpPr>
        <p:grpSpPr bwMode="auto">
          <a:xfrm>
            <a:off x="6675438" y="6189663"/>
            <a:ext cx="2100262" cy="338137"/>
            <a:chOff x="4223" y="3880"/>
            <a:chExt cx="1323" cy="213"/>
          </a:xfrm>
        </p:grpSpPr>
        <p:grpSp>
          <p:nvGrpSpPr>
            <p:cNvPr id="1039" name="Group 137"/>
            <p:cNvGrpSpPr>
              <a:grpSpLocks/>
            </p:cNvGrpSpPr>
            <p:nvPr/>
          </p:nvGrpSpPr>
          <p:grpSpPr bwMode="auto">
            <a:xfrm>
              <a:off x="4223" y="3880"/>
              <a:ext cx="145" cy="213"/>
              <a:chOff x="3018" y="829"/>
              <a:chExt cx="426" cy="623"/>
            </a:xfrm>
          </p:grpSpPr>
          <p:sp>
            <p:nvSpPr>
              <p:cNvPr id="1048" name="Freeform 138"/>
              <p:cNvSpPr>
                <a:spLocks/>
              </p:cNvSpPr>
              <p:nvPr/>
            </p:nvSpPr>
            <p:spPr bwMode="auto">
              <a:xfrm>
                <a:off x="3018" y="829"/>
                <a:ext cx="182" cy="616"/>
              </a:xfrm>
              <a:custGeom>
                <a:avLst/>
                <a:gdLst>
                  <a:gd name="T0" fmla="*/ 626 w 138"/>
                  <a:gd name="T1" fmla="*/ 1328 h 476"/>
                  <a:gd name="T2" fmla="*/ 590 w 138"/>
                  <a:gd name="T3" fmla="*/ 1527 h 476"/>
                  <a:gd name="T4" fmla="*/ 530 w 138"/>
                  <a:gd name="T5" fmla="*/ 1607 h 476"/>
                  <a:gd name="T6" fmla="*/ 452 w 138"/>
                  <a:gd name="T7" fmla="*/ 1675 h 476"/>
                  <a:gd name="T8" fmla="*/ 415 w 138"/>
                  <a:gd name="T9" fmla="*/ 1737 h 476"/>
                  <a:gd name="T10" fmla="*/ 576 w 138"/>
                  <a:gd name="T11" fmla="*/ 1612 h 476"/>
                  <a:gd name="T12" fmla="*/ 675 w 138"/>
                  <a:gd name="T13" fmla="*/ 1394 h 476"/>
                  <a:gd name="T14" fmla="*/ 713 w 138"/>
                  <a:gd name="T15" fmla="*/ 1497 h 476"/>
                  <a:gd name="T16" fmla="*/ 626 w 138"/>
                  <a:gd name="T17" fmla="*/ 1849 h 476"/>
                  <a:gd name="T18" fmla="*/ 584 w 138"/>
                  <a:gd name="T19" fmla="*/ 1915 h 476"/>
                  <a:gd name="T20" fmla="*/ 476 w 138"/>
                  <a:gd name="T21" fmla="*/ 2049 h 476"/>
                  <a:gd name="T22" fmla="*/ 331 w 138"/>
                  <a:gd name="T23" fmla="*/ 2234 h 476"/>
                  <a:gd name="T24" fmla="*/ 315 w 138"/>
                  <a:gd name="T25" fmla="*/ 2062 h 476"/>
                  <a:gd name="T26" fmla="*/ 295 w 138"/>
                  <a:gd name="T27" fmla="*/ 1966 h 476"/>
                  <a:gd name="T28" fmla="*/ 274 w 138"/>
                  <a:gd name="T29" fmla="*/ 1926 h 476"/>
                  <a:gd name="T30" fmla="*/ 28 w 138"/>
                  <a:gd name="T31" fmla="*/ 1519 h 476"/>
                  <a:gd name="T32" fmla="*/ 0 w 138"/>
                  <a:gd name="T33" fmla="*/ 1 h 476"/>
                  <a:gd name="T34" fmla="*/ 59 w 138"/>
                  <a:gd name="T35" fmla="*/ 1297 h 476"/>
                  <a:gd name="T36" fmla="*/ 149 w 138"/>
                  <a:gd name="T37" fmla="*/ 1457 h 476"/>
                  <a:gd name="T38" fmla="*/ 211 w 138"/>
                  <a:gd name="T39" fmla="*/ 1515 h 476"/>
                  <a:gd name="T40" fmla="*/ 295 w 138"/>
                  <a:gd name="T41" fmla="*/ 1612 h 476"/>
                  <a:gd name="T42" fmla="*/ 251 w 138"/>
                  <a:gd name="T43" fmla="*/ 1480 h 476"/>
                  <a:gd name="T44" fmla="*/ 100 w 138"/>
                  <a:gd name="T45" fmla="*/ 1220 h 476"/>
                  <a:gd name="T46" fmla="*/ 164 w 138"/>
                  <a:gd name="T47" fmla="*/ 907 h 476"/>
                  <a:gd name="T48" fmla="*/ 202 w 138"/>
                  <a:gd name="T49" fmla="*/ 1021 h 476"/>
                  <a:gd name="T50" fmla="*/ 301 w 138"/>
                  <a:gd name="T51" fmla="*/ 1220 h 476"/>
                  <a:gd name="T52" fmla="*/ 331 w 138"/>
                  <a:gd name="T53" fmla="*/ 1258 h 476"/>
                  <a:gd name="T54" fmla="*/ 311 w 138"/>
                  <a:gd name="T55" fmla="*/ 1150 h 476"/>
                  <a:gd name="T56" fmla="*/ 274 w 138"/>
                  <a:gd name="T57" fmla="*/ 1070 h 476"/>
                  <a:gd name="T58" fmla="*/ 228 w 138"/>
                  <a:gd name="T59" fmla="*/ 952 h 476"/>
                  <a:gd name="T60" fmla="*/ 200 w 138"/>
                  <a:gd name="T61" fmla="*/ 810 h 476"/>
                  <a:gd name="T62" fmla="*/ 244 w 138"/>
                  <a:gd name="T63" fmla="*/ 236 h 476"/>
                  <a:gd name="T64" fmla="*/ 244 w 138"/>
                  <a:gd name="T65" fmla="*/ 581 h 476"/>
                  <a:gd name="T66" fmla="*/ 290 w 138"/>
                  <a:gd name="T67" fmla="*/ 679 h 476"/>
                  <a:gd name="T68" fmla="*/ 326 w 138"/>
                  <a:gd name="T69" fmla="*/ 769 h 476"/>
                  <a:gd name="T70" fmla="*/ 331 w 138"/>
                  <a:gd name="T71" fmla="*/ 751 h 476"/>
                  <a:gd name="T72" fmla="*/ 301 w 138"/>
                  <a:gd name="T73" fmla="*/ 590 h 476"/>
                  <a:gd name="T74" fmla="*/ 290 w 138"/>
                  <a:gd name="T75" fmla="*/ 479 h 476"/>
                  <a:gd name="T76" fmla="*/ 336 w 138"/>
                  <a:gd name="T77" fmla="*/ 355 h 476"/>
                  <a:gd name="T78" fmla="*/ 367 w 138"/>
                  <a:gd name="T79" fmla="*/ 404 h 476"/>
                  <a:gd name="T80" fmla="*/ 382 w 138"/>
                  <a:gd name="T81" fmla="*/ 342 h 476"/>
                  <a:gd name="T82" fmla="*/ 426 w 138"/>
                  <a:gd name="T83" fmla="*/ 736 h 476"/>
                  <a:gd name="T84" fmla="*/ 409 w 138"/>
                  <a:gd name="T85" fmla="*/ 876 h 476"/>
                  <a:gd name="T86" fmla="*/ 389 w 138"/>
                  <a:gd name="T87" fmla="*/ 973 h 476"/>
                  <a:gd name="T88" fmla="*/ 409 w 138"/>
                  <a:gd name="T89" fmla="*/ 960 h 476"/>
                  <a:gd name="T90" fmla="*/ 452 w 138"/>
                  <a:gd name="T91" fmla="*/ 849 h 476"/>
                  <a:gd name="T92" fmla="*/ 476 w 138"/>
                  <a:gd name="T93" fmla="*/ 764 h 476"/>
                  <a:gd name="T94" fmla="*/ 525 w 138"/>
                  <a:gd name="T95" fmla="*/ 1026 h 476"/>
                  <a:gd name="T96" fmla="*/ 459 w 138"/>
                  <a:gd name="T97" fmla="*/ 1232 h 476"/>
                  <a:gd name="T98" fmla="*/ 415 w 138"/>
                  <a:gd name="T99" fmla="*/ 1321 h 476"/>
                  <a:gd name="T100" fmla="*/ 409 w 138"/>
                  <a:gd name="T101" fmla="*/ 1402 h 476"/>
                  <a:gd name="T102" fmla="*/ 491 w 138"/>
                  <a:gd name="T103" fmla="*/ 1260 h 476"/>
                  <a:gd name="T104" fmla="*/ 512 w 138"/>
                  <a:gd name="T105" fmla="*/ 1218 h 476"/>
                  <a:gd name="T106" fmla="*/ 530 w 138"/>
                  <a:gd name="T107" fmla="*/ 1163 h 47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38" h="476">
                    <a:moveTo>
                      <a:pt x="109" y="217"/>
                    </a:moveTo>
                    <a:lnTo>
                      <a:pt x="109" y="1"/>
                    </a:lnTo>
                    <a:lnTo>
                      <a:pt x="119" y="1"/>
                    </a:lnTo>
                    <a:lnTo>
                      <a:pt x="119" y="217"/>
                    </a:lnTo>
                    <a:lnTo>
                      <a:pt x="119" y="283"/>
                    </a:lnTo>
                    <a:lnTo>
                      <a:pt x="117" y="310"/>
                    </a:lnTo>
                    <a:lnTo>
                      <a:pt x="117" y="312"/>
                    </a:lnTo>
                    <a:lnTo>
                      <a:pt x="115" y="315"/>
                    </a:lnTo>
                    <a:lnTo>
                      <a:pt x="114" y="319"/>
                    </a:lnTo>
                    <a:lnTo>
                      <a:pt x="112" y="325"/>
                    </a:lnTo>
                    <a:lnTo>
                      <a:pt x="109" y="329"/>
                    </a:lnTo>
                    <a:lnTo>
                      <a:pt x="107" y="335"/>
                    </a:lnTo>
                    <a:lnTo>
                      <a:pt x="104" y="339"/>
                    </a:lnTo>
                    <a:lnTo>
                      <a:pt x="102" y="339"/>
                    </a:lnTo>
                    <a:lnTo>
                      <a:pt x="102" y="341"/>
                    </a:lnTo>
                    <a:lnTo>
                      <a:pt x="101" y="342"/>
                    </a:lnTo>
                    <a:lnTo>
                      <a:pt x="98" y="343"/>
                    </a:lnTo>
                    <a:lnTo>
                      <a:pt x="97" y="346"/>
                    </a:lnTo>
                    <a:lnTo>
                      <a:pt x="94" y="349"/>
                    </a:lnTo>
                    <a:lnTo>
                      <a:pt x="91" y="352"/>
                    </a:lnTo>
                    <a:lnTo>
                      <a:pt x="88" y="355"/>
                    </a:lnTo>
                    <a:lnTo>
                      <a:pt x="86" y="356"/>
                    </a:lnTo>
                    <a:lnTo>
                      <a:pt x="83" y="359"/>
                    </a:lnTo>
                    <a:lnTo>
                      <a:pt x="81" y="362"/>
                    </a:lnTo>
                    <a:lnTo>
                      <a:pt x="80" y="365"/>
                    </a:lnTo>
                    <a:lnTo>
                      <a:pt x="79" y="366"/>
                    </a:lnTo>
                    <a:lnTo>
                      <a:pt x="79" y="367"/>
                    </a:lnTo>
                    <a:lnTo>
                      <a:pt x="79" y="369"/>
                    </a:lnTo>
                    <a:lnTo>
                      <a:pt x="77" y="369"/>
                    </a:lnTo>
                    <a:lnTo>
                      <a:pt x="76" y="384"/>
                    </a:lnTo>
                    <a:lnTo>
                      <a:pt x="93" y="363"/>
                    </a:lnTo>
                    <a:lnTo>
                      <a:pt x="98" y="356"/>
                    </a:lnTo>
                    <a:lnTo>
                      <a:pt x="104" y="350"/>
                    </a:lnTo>
                    <a:lnTo>
                      <a:pt x="109" y="343"/>
                    </a:lnTo>
                    <a:lnTo>
                      <a:pt x="115" y="336"/>
                    </a:lnTo>
                    <a:lnTo>
                      <a:pt x="119" y="329"/>
                    </a:lnTo>
                    <a:lnTo>
                      <a:pt x="124" y="322"/>
                    </a:lnTo>
                    <a:lnTo>
                      <a:pt x="126" y="314"/>
                    </a:lnTo>
                    <a:lnTo>
                      <a:pt x="128" y="304"/>
                    </a:lnTo>
                    <a:lnTo>
                      <a:pt x="128" y="297"/>
                    </a:lnTo>
                    <a:lnTo>
                      <a:pt x="128" y="1"/>
                    </a:lnTo>
                    <a:lnTo>
                      <a:pt x="138" y="1"/>
                    </a:lnTo>
                    <a:lnTo>
                      <a:pt x="138" y="310"/>
                    </a:lnTo>
                    <a:lnTo>
                      <a:pt x="138" y="312"/>
                    </a:lnTo>
                    <a:lnTo>
                      <a:pt x="138" y="315"/>
                    </a:lnTo>
                    <a:lnTo>
                      <a:pt x="136" y="319"/>
                    </a:lnTo>
                    <a:lnTo>
                      <a:pt x="136" y="328"/>
                    </a:lnTo>
                    <a:lnTo>
                      <a:pt x="135" y="339"/>
                    </a:lnTo>
                    <a:lnTo>
                      <a:pt x="132" y="350"/>
                    </a:lnTo>
                    <a:lnTo>
                      <a:pt x="129" y="365"/>
                    </a:lnTo>
                    <a:lnTo>
                      <a:pt x="125" y="379"/>
                    </a:lnTo>
                    <a:lnTo>
                      <a:pt x="119" y="393"/>
                    </a:lnTo>
                    <a:lnTo>
                      <a:pt x="119" y="394"/>
                    </a:lnTo>
                    <a:lnTo>
                      <a:pt x="118" y="396"/>
                    </a:lnTo>
                    <a:lnTo>
                      <a:pt x="117" y="398"/>
                    </a:lnTo>
                    <a:lnTo>
                      <a:pt x="115" y="401"/>
                    </a:lnTo>
                    <a:lnTo>
                      <a:pt x="114" y="404"/>
                    </a:lnTo>
                    <a:lnTo>
                      <a:pt x="111" y="408"/>
                    </a:lnTo>
                    <a:lnTo>
                      <a:pt x="108" y="412"/>
                    </a:lnTo>
                    <a:lnTo>
                      <a:pt x="107" y="417"/>
                    </a:lnTo>
                    <a:lnTo>
                      <a:pt x="102" y="422"/>
                    </a:lnTo>
                    <a:lnTo>
                      <a:pt x="100" y="427"/>
                    </a:lnTo>
                    <a:lnTo>
                      <a:pt x="95" y="432"/>
                    </a:lnTo>
                    <a:lnTo>
                      <a:pt x="91" y="436"/>
                    </a:lnTo>
                    <a:lnTo>
                      <a:pt x="88" y="441"/>
                    </a:lnTo>
                    <a:lnTo>
                      <a:pt x="84" y="446"/>
                    </a:lnTo>
                    <a:lnTo>
                      <a:pt x="80" y="453"/>
                    </a:lnTo>
                    <a:lnTo>
                      <a:pt x="76" y="460"/>
                    </a:lnTo>
                    <a:lnTo>
                      <a:pt x="76" y="476"/>
                    </a:lnTo>
                    <a:lnTo>
                      <a:pt x="63" y="476"/>
                    </a:lnTo>
                    <a:lnTo>
                      <a:pt x="62" y="445"/>
                    </a:lnTo>
                    <a:lnTo>
                      <a:pt x="60" y="443"/>
                    </a:lnTo>
                    <a:lnTo>
                      <a:pt x="60" y="442"/>
                    </a:lnTo>
                    <a:lnTo>
                      <a:pt x="60" y="439"/>
                    </a:lnTo>
                    <a:lnTo>
                      <a:pt x="59" y="436"/>
                    </a:lnTo>
                    <a:lnTo>
                      <a:pt x="59" y="434"/>
                    </a:lnTo>
                    <a:lnTo>
                      <a:pt x="59" y="429"/>
                    </a:lnTo>
                    <a:lnTo>
                      <a:pt x="57" y="427"/>
                    </a:lnTo>
                    <a:lnTo>
                      <a:pt x="57" y="422"/>
                    </a:lnTo>
                    <a:lnTo>
                      <a:pt x="56" y="419"/>
                    </a:lnTo>
                    <a:lnTo>
                      <a:pt x="55" y="417"/>
                    </a:lnTo>
                    <a:lnTo>
                      <a:pt x="55" y="414"/>
                    </a:lnTo>
                    <a:lnTo>
                      <a:pt x="53" y="412"/>
                    </a:lnTo>
                    <a:lnTo>
                      <a:pt x="52" y="411"/>
                    </a:lnTo>
                    <a:lnTo>
                      <a:pt x="52" y="410"/>
                    </a:lnTo>
                    <a:lnTo>
                      <a:pt x="42" y="397"/>
                    </a:lnTo>
                    <a:lnTo>
                      <a:pt x="33" y="386"/>
                    </a:lnTo>
                    <a:lnTo>
                      <a:pt x="25" y="373"/>
                    </a:lnTo>
                    <a:lnTo>
                      <a:pt x="19" y="362"/>
                    </a:lnTo>
                    <a:lnTo>
                      <a:pt x="11" y="342"/>
                    </a:lnTo>
                    <a:lnTo>
                      <a:pt x="5" y="324"/>
                    </a:lnTo>
                    <a:lnTo>
                      <a:pt x="2" y="308"/>
                    </a:lnTo>
                    <a:lnTo>
                      <a:pt x="1" y="295"/>
                    </a:lnTo>
                    <a:lnTo>
                      <a:pt x="1" y="288"/>
                    </a:lnTo>
                    <a:lnTo>
                      <a:pt x="1" y="286"/>
                    </a:lnTo>
                    <a:lnTo>
                      <a:pt x="0" y="277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250"/>
                    </a:lnTo>
                    <a:lnTo>
                      <a:pt x="11" y="269"/>
                    </a:lnTo>
                    <a:lnTo>
                      <a:pt x="11" y="272"/>
                    </a:lnTo>
                    <a:lnTo>
                      <a:pt x="11" y="276"/>
                    </a:lnTo>
                    <a:lnTo>
                      <a:pt x="11" y="280"/>
                    </a:lnTo>
                    <a:lnTo>
                      <a:pt x="12" y="287"/>
                    </a:lnTo>
                    <a:lnTo>
                      <a:pt x="15" y="293"/>
                    </a:lnTo>
                    <a:lnTo>
                      <a:pt x="19" y="300"/>
                    </a:lnTo>
                    <a:lnTo>
                      <a:pt x="24" y="305"/>
                    </a:lnTo>
                    <a:lnTo>
                      <a:pt x="28" y="310"/>
                    </a:lnTo>
                    <a:lnTo>
                      <a:pt x="31" y="312"/>
                    </a:lnTo>
                    <a:lnTo>
                      <a:pt x="32" y="314"/>
                    </a:lnTo>
                    <a:lnTo>
                      <a:pt x="35" y="317"/>
                    </a:lnTo>
                    <a:lnTo>
                      <a:pt x="36" y="318"/>
                    </a:lnTo>
                    <a:lnTo>
                      <a:pt x="39" y="321"/>
                    </a:lnTo>
                    <a:lnTo>
                      <a:pt x="40" y="322"/>
                    </a:lnTo>
                    <a:lnTo>
                      <a:pt x="45" y="326"/>
                    </a:lnTo>
                    <a:lnTo>
                      <a:pt x="48" y="329"/>
                    </a:lnTo>
                    <a:lnTo>
                      <a:pt x="50" y="334"/>
                    </a:lnTo>
                    <a:lnTo>
                      <a:pt x="52" y="338"/>
                    </a:lnTo>
                    <a:lnTo>
                      <a:pt x="55" y="341"/>
                    </a:lnTo>
                    <a:lnTo>
                      <a:pt x="56" y="343"/>
                    </a:lnTo>
                    <a:lnTo>
                      <a:pt x="57" y="346"/>
                    </a:lnTo>
                    <a:lnTo>
                      <a:pt x="57" y="348"/>
                    </a:lnTo>
                    <a:lnTo>
                      <a:pt x="57" y="349"/>
                    </a:lnTo>
                    <a:lnTo>
                      <a:pt x="59" y="336"/>
                    </a:lnTo>
                    <a:lnTo>
                      <a:pt x="53" y="325"/>
                    </a:lnTo>
                    <a:lnTo>
                      <a:pt x="48" y="315"/>
                    </a:lnTo>
                    <a:lnTo>
                      <a:pt x="36" y="305"/>
                    </a:lnTo>
                    <a:lnTo>
                      <a:pt x="29" y="295"/>
                    </a:lnTo>
                    <a:lnTo>
                      <a:pt x="24" y="284"/>
                    </a:lnTo>
                    <a:lnTo>
                      <a:pt x="21" y="274"/>
                    </a:lnTo>
                    <a:lnTo>
                      <a:pt x="19" y="267"/>
                    </a:lnTo>
                    <a:lnTo>
                      <a:pt x="19" y="260"/>
                    </a:lnTo>
                    <a:lnTo>
                      <a:pt x="19" y="256"/>
                    </a:lnTo>
                    <a:lnTo>
                      <a:pt x="19" y="255"/>
                    </a:lnTo>
                    <a:lnTo>
                      <a:pt x="18" y="0"/>
                    </a:lnTo>
                    <a:lnTo>
                      <a:pt x="28" y="1"/>
                    </a:lnTo>
                    <a:lnTo>
                      <a:pt x="28" y="177"/>
                    </a:lnTo>
                    <a:lnTo>
                      <a:pt x="31" y="193"/>
                    </a:lnTo>
                    <a:lnTo>
                      <a:pt x="31" y="195"/>
                    </a:lnTo>
                    <a:lnTo>
                      <a:pt x="32" y="200"/>
                    </a:lnTo>
                    <a:lnTo>
                      <a:pt x="35" y="205"/>
                    </a:lnTo>
                    <a:lnTo>
                      <a:pt x="36" y="211"/>
                    </a:lnTo>
                    <a:lnTo>
                      <a:pt x="39" y="217"/>
                    </a:lnTo>
                    <a:lnTo>
                      <a:pt x="40" y="222"/>
                    </a:lnTo>
                    <a:lnTo>
                      <a:pt x="43" y="229"/>
                    </a:lnTo>
                    <a:lnTo>
                      <a:pt x="48" y="238"/>
                    </a:lnTo>
                    <a:lnTo>
                      <a:pt x="52" y="246"/>
                    </a:lnTo>
                    <a:lnTo>
                      <a:pt x="55" y="255"/>
                    </a:lnTo>
                    <a:lnTo>
                      <a:pt x="57" y="260"/>
                    </a:lnTo>
                    <a:lnTo>
                      <a:pt x="60" y="265"/>
                    </a:lnTo>
                    <a:lnTo>
                      <a:pt x="62" y="269"/>
                    </a:lnTo>
                    <a:lnTo>
                      <a:pt x="63" y="270"/>
                    </a:lnTo>
                    <a:lnTo>
                      <a:pt x="63" y="272"/>
                    </a:lnTo>
                    <a:lnTo>
                      <a:pt x="63" y="270"/>
                    </a:lnTo>
                    <a:lnTo>
                      <a:pt x="63" y="267"/>
                    </a:lnTo>
                    <a:lnTo>
                      <a:pt x="63" y="265"/>
                    </a:lnTo>
                    <a:lnTo>
                      <a:pt x="63" y="260"/>
                    </a:lnTo>
                    <a:lnTo>
                      <a:pt x="62" y="255"/>
                    </a:lnTo>
                    <a:lnTo>
                      <a:pt x="62" y="250"/>
                    </a:lnTo>
                    <a:lnTo>
                      <a:pt x="60" y="248"/>
                    </a:lnTo>
                    <a:lnTo>
                      <a:pt x="59" y="245"/>
                    </a:lnTo>
                    <a:lnTo>
                      <a:pt x="59" y="242"/>
                    </a:lnTo>
                    <a:lnTo>
                      <a:pt x="57" y="239"/>
                    </a:lnTo>
                    <a:lnTo>
                      <a:pt x="56" y="236"/>
                    </a:lnTo>
                    <a:lnTo>
                      <a:pt x="55" y="234"/>
                    </a:lnTo>
                    <a:lnTo>
                      <a:pt x="53" y="231"/>
                    </a:lnTo>
                    <a:lnTo>
                      <a:pt x="52" y="228"/>
                    </a:lnTo>
                    <a:lnTo>
                      <a:pt x="52" y="226"/>
                    </a:lnTo>
                    <a:lnTo>
                      <a:pt x="50" y="225"/>
                    </a:lnTo>
                    <a:lnTo>
                      <a:pt x="49" y="219"/>
                    </a:lnTo>
                    <a:lnTo>
                      <a:pt x="46" y="214"/>
                    </a:lnTo>
                    <a:lnTo>
                      <a:pt x="45" y="208"/>
                    </a:lnTo>
                    <a:lnTo>
                      <a:pt x="43" y="203"/>
                    </a:lnTo>
                    <a:lnTo>
                      <a:pt x="42" y="198"/>
                    </a:lnTo>
                    <a:lnTo>
                      <a:pt x="40" y="195"/>
                    </a:lnTo>
                    <a:lnTo>
                      <a:pt x="40" y="193"/>
                    </a:lnTo>
                    <a:lnTo>
                      <a:pt x="38" y="180"/>
                    </a:lnTo>
                    <a:lnTo>
                      <a:pt x="38" y="172"/>
                    </a:lnTo>
                    <a:lnTo>
                      <a:pt x="38" y="1"/>
                    </a:lnTo>
                    <a:lnTo>
                      <a:pt x="46" y="1"/>
                    </a:lnTo>
                    <a:lnTo>
                      <a:pt x="46" y="5"/>
                    </a:lnTo>
                    <a:lnTo>
                      <a:pt x="46" y="17"/>
                    </a:lnTo>
                    <a:lnTo>
                      <a:pt x="46" y="32"/>
                    </a:lnTo>
                    <a:lnTo>
                      <a:pt x="46" y="50"/>
                    </a:lnTo>
                    <a:lnTo>
                      <a:pt x="46" y="70"/>
                    </a:lnTo>
                    <a:lnTo>
                      <a:pt x="46" y="88"/>
                    </a:lnTo>
                    <a:lnTo>
                      <a:pt x="46" y="102"/>
                    </a:lnTo>
                    <a:lnTo>
                      <a:pt x="46" y="110"/>
                    </a:lnTo>
                    <a:lnTo>
                      <a:pt x="46" y="117"/>
                    </a:lnTo>
                    <a:lnTo>
                      <a:pt x="46" y="124"/>
                    </a:lnTo>
                    <a:lnTo>
                      <a:pt x="48" y="128"/>
                    </a:lnTo>
                    <a:lnTo>
                      <a:pt x="49" y="132"/>
                    </a:lnTo>
                    <a:lnTo>
                      <a:pt x="50" y="136"/>
                    </a:lnTo>
                    <a:lnTo>
                      <a:pt x="52" y="139"/>
                    </a:lnTo>
                    <a:lnTo>
                      <a:pt x="53" y="142"/>
                    </a:lnTo>
                    <a:lnTo>
                      <a:pt x="55" y="145"/>
                    </a:lnTo>
                    <a:lnTo>
                      <a:pt x="56" y="149"/>
                    </a:lnTo>
                    <a:lnTo>
                      <a:pt x="57" y="152"/>
                    </a:lnTo>
                    <a:lnTo>
                      <a:pt x="59" y="156"/>
                    </a:lnTo>
                    <a:lnTo>
                      <a:pt x="59" y="159"/>
                    </a:lnTo>
                    <a:lnTo>
                      <a:pt x="60" y="162"/>
                    </a:lnTo>
                    <a:lnTo>
                      <a:pt x="62" y="164"/>
                    </a:lnTo>
                    <a:lnTo>
                      <a:pt x="62" y="166"/>
                    </a:lnTo>
                    <a:lnTo>
                      <a:pt x="62" y="167"/>
                    </a:lnTo>
                    <a:lnTo>
                      <a:pt x="62" y="166"/>
                    </a:lnTo>
                    <a:lnTo>
                      <a:pt x="62" y="164"/>
                    </a:lnTo>
                    <a:lnTo>
                      <a:pt x="62" y="163"/>
                    </a:lnTo>
                    <a:lnTo>
                      <a:pt x="63" y="159"/>
                    </a:lnTo>
                    <a:lnTo>
                      <a:pt x="62" y="155"/>
                    </a:lnTo>
                    <a:lnTo>
                      <a:pt x="62" y="149"/>
                    </a:lnTo>
                    <a:lnTo>
                      <a:pt x="60" y="142"/>
                    </a:lnTo>
                    <a:lnTo>
                      <a:pt x="59" y="133"/>
                    </a:lnTo>
                    <a:lnTo>
                      <a:pt x="57" y="129"/>
                    </a:lnTo>
                    <a:lnTo>
                      <a:pt x="57" y="125"/>
                    </a:lnTo>
                    <a:lnTo>
                      <a:pt x="56" y="121"/>
                    </a:lnTo>
                    <a:lnTo>
                      <a:pt x="56" y="115"/>
                    </a:lnTo>
                    <a:lnTo>
                      <a:pt x="56" y="110"/>
                    </a:lnTo>
                    <a:lnTo>
                      <a:pt x="56" y="105"/>
                    </a:lnTo>
                    <a:lnTo>
                      <a:pt x="55" y="102"/>
                    </a:lnTo>
                    <a:lnTo>
                      <a:pt x="55" y="1"/>
                    </a:lnTo>
                    <a:lnTo>
                      <a:pt x="63" y="1"/>
                    </a:lnTo>
                    <a:lnTo>
                      <a:pt x="64" y="67"/>
                    </a:lnTo>
                    <a:lnTo>
                      <a:pt x="64" y="69"/>
                    </a:lnTo>
                    <a:lnTo>
                      <a:pt x="64" y="71"/>
                    </a:lnTo>
                    <a:lnTo>
                      <a:pt x="64" y="76"/>
                    </a:lnTo>
                    <a:lnTo>
                      <a:pt x="66" y="81"/>
                    </a:lnTo>
                    <a:lnTo>
                      <a:pt x="66" y="86"/>
                    </a:lnTo>
                    <a:lnTo>
                      <a:pt x="67" y="88"/>
                    </a:lnTo>
                    <a:lnTo>
                      <a:pt x="69" y="90"/>
                    </a:lnTo>
                    <a:lnTo>
                      <a:pt x="70" y="88"/>
                    </a:lnTo>
                    <a:lnTo>
                      <a:pt x="70" y="86"/>
                    </a:lnTo>
                    <a:lnTo>
                      <a:pt x="71" y="83"/>
                    </a:lnTo>
                    <a:lnTo>
                      <a:pt x="71" y="80"/>
                    </a:lnTo>
                    <a:lnTo>
                      <a:pt x="73" y="77"/>
                    </a:lnTo>
                    <a:lnTo>
                      <a:pt x="73" y="76"/>
                    </a:lnTo>
                    <a:lnTo>
                      <a:pt x="73" y="74"/>
                    </a:lnTo>
                    <a:lnTo>
                      <a:pt x="73" y="73"/>
                    </a:lnTo>
                    <a:lnTo>
                      <a:pt x="73" y="1"/>
                    </a:lnTo>
                    <a:lnTo>
                      <a:pt x="83" y="1"/>
                    </a:lnTo>
                    <a:lnTo>
                      <a:pt x="83" y="153"/>
                    </a:lnTo>
                    <a:lnTo>
                      <a:pt x="83" y="155"/>
                    </a:lnTo>
                    <a:lnTo>
                      <a:pt x="81" y="157"/>
                    </a:lnTo>
                    <a:lnTo>
                      <a:pt x="81" y="160"/>
                    </a:lnTo>
                    <a:lnTo>
                      <a:pt x="81" y="164"/>
                    </a:lnTo>
                    <a:lnTo>
                      <a:pt x="80" y="170"/>
                    </a:lnTo>
                    <a:lnTo>
                      <a:pt x="80" y="176"/>
                    </a:lnTo>
                    <a:lnTo>
                      <a:pt x="79" y="180"/>
                    </a:lnTo>
                    <a:lnTo>
                      <a:pt x="77" y="186"/>
                    </a:lnTo>
                    <a:lnTo>
                      <a:pt x="76" y="190"/>
                    </a:lnTo>
                    <a:lnTo>
                      <a:pt x="74" y="195"/>
                    </a:lnTo>
                    <a:lnTo>
                      <a:pt x="74" y="198"/>
                    </a:lnTo>
                    <a:lnTo>
                      <a:pt x="74" y="203"/>
                    </a:lnTo>
                    <a:lnTo>
                      <a:pt x="74" y="205"/>
                    </a:lnTo>
                    <a:lnTo>
                      <a:pt x="74" y="207"/>
                    </a:lnTo>
                    <a:lnTo>
                      <a:pt x="74" y="208"/>
                    </a:lnTo>
                    <a:lnTo>
                      <a:pt x="76" y="207"/>
                    </a:lnTo>
                    <a:lnTo>
                      <a:pt x="77" y="205"/>
                    </a:lnTo>
                    <a:lnTo>
                      <a:pt x="77" y="204"/>
                    </a:lnTo>
                    <a:lnTo>
                      <a:pt x="79" y="201"/>
                    </a:lnTo>
                    <a:lnTo>
                      <a:pt x="81" y="197"/>
                    </a:lnTo>
                    <a:lnTo>
                      <a:pt x="83" y="194"/>
                    </a:lnTo>
                    <a:lnTo>
                      <a:pt x="84" y="188"/>
                    </a:lnTo>
                    <a:lnTo>
                      <a:pt x="86" y="186"/>
                    </a:lnTo>
                    <a:lnTo>
                      <a:pt x="86" y="181"/>
                    </a:lnTo>
                    <a:lnTo>
                      <a:pt x="87" y="177"/>
                    </a:lnTo>
                    <a:lnTo>
                      <a:pt x="88" y="173"/>
                    </a:lnTo>
                    <a:lnTo>
                      <a:pt x="90" y="169"/>
                    </a:lnTo>
                    <a:lnTo>
                      <a:pt x="91" y="164"/>
                    </a:lnTo>
                    <a:lnTo>
                      <a:pt x="91" y="163"/>
                    </a:lnTo>
                    <a:lnTo>
                      <a:pt x="91" y="162"/>
                    </a:lnTo>
                    <a:lnTo>
                      <a:pt x="91" y="1"/>
                    </a:lnTo>
                    <a:lnTo>
                      <a:pt x="101" y="1"/>
                    </a:lnTo>
                    <a:lnTo>
                      <a:pt x="101" y="214"/>
                    </a:lnTo>
                    <a:lnTo>
                      <a:pt x="100" y="217"/>
                    </a:lnTo>
                    <a:lnTo>
                      <a:pt x="100" y="219"/>
                    </a:lnTo>
                    <a:lnTo>
                      <a:pt x="98" y="225"/>
                    </a:lnTo>
                    <a:lnTo>
                      <a:pt x="97" y="232"/>
                    </a:lnTo>
                    <a:lnTo>
                      <a:pt x="94" y="239"/>
                    </a:lnTo>
                    <a:lnTo>
                      <a:pt x="93" y="248"/>
                    </a:lnTo>
                    <a:lnTo>
                      <a:pt x="88" y="256"/>
                    </a:lnTo>
                    <a:lnTo>
                      <a:pt x="87" y="263"/>
                    </a:lnTo>
                    <a:lnTo>
                      <a:pt x="86" y="267"/>
                    </a:lnTo>
                    <a:lnTo>
                      <a:pt x="83" y="272"/>
                    </a:lnTo>
                    <a:lnTo>
                      <a:pt x="81" y="274"/>
                    </a:lnTo>
                    <a:lnTo>
                      <a:pt x="80" y="277"/>
                    </a:lnTo>
                    <a:lnTo>
                      <a:pt x="80" y="280"/>
                    </a:lnTo>
                    <a:lnTo>
                      <a:pt x="79" y="281"/>
                    </a:lnTo>
                    <a:lnTo>
                      <a:pt x="79" y="284"/>
                    </a:lnTo>
                    <a:lnTo>
                      <a:pt x="77" y="287"/>
                    </a:lnTo>
                    <a:lnTo>
                      <a:pt x="77" y="291"/>
                    </a:lnTo>
                    <a:lnTo>
                      <a:pt x="77" y="294"/>
                    </a:lnTo>
                    <a:lnTo>
                      <a:pt x="77" y="297"/>
                    </a:lnTo>
                    <a:lnTo>
                      <a:pt x="77" y="298"/>
                    </a:lnTo>
                    <a:lnTo>
                      <a:pt x="77" y="301"/>
                    </a:lnTo>
                    <a:lnTo>
                      <a:pt x="77" y="303"/>
                    </a:lnTo>
                    <a:lnTo>
                      <a:pt x="90" y="274"/>
                    </a:lnTo>
                    <a:lnTo>
                      <a:pt x="91" y="272"/>
                    </a:lnTo>
                    <a:lnTo>
                      <a:pt x="93" y="269"/>
                    </a:lnTo>
                    <a:lnTo>
                      <a:pt x="94" y="267"/>
                    </a:lnTo>
                    <a:lnTo>
                      <a:pt x="94" y="265"/>
                    </a:lnTo>
                    <a:lnTo>
                      <a:pt x="95" y="263"/>
                    </a:lnTo>
                    <a:lnTo>
                      <a:pt x="97" y="260"/>
                    </a:lnTo>
                    <a:lnTo>
                      <a:pt x="97" y="259"/>
                    </a:lnTo>
                    <a:lnTo>
                      <a:pt x="98" y="257"/>
                    </a:lnTo>
                    <a:lnTo>
                      <a:pt x="98" y="256"/>
                    </a:lnTo>
                    <a:lnTo>
                      <a:pt x="100" y="255"/>
                    </a:lnTo>
                    <a:lnTo>
                      <a:pt x="100" y="252"/>
                    </a:lnTo>
                    <a:lnTo>
                      <a:pt x="101" y="248"/>
                    </a:lnTo>
                    <a:lnTo>
                      <a:pt x="102" y="243"/>
                    </a:lnTo>
                    <a:lnTo>
                      <a:pt x="104" y="239"/>
                    </a:lnTo>
                    <a:lnTo>
                      <a:pt x="109" y="2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Freeform 139"/>
              <p:cNvSpPr>
                <a:spLocks/>
              </p:cNvSpPr>
              <p:nvPr/>
            </p:nvSpPr>
            <p:spPr bwMode="auto">
              <a:xfrm>
                <a:off x="3305" y="1046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22 h 31"/>
                  <a:gd name="T4" fmla="*/ 180 w 33"/>
                  <a:gd name="T5" fmla="*/ 28 h 31"/>
                  <a:gd name="T6" fmla="*/ 190 w 33"/>
                  <a:gd name="T7" fmla="*/ 41 h 31"/>
                  <a:gd name="T8" fmla="*/ 194 w 33"/>
                  <a:gd name="T9" fmla="*/ 46 h 31"/>
                  <a:gd name="T10" fmla="*/ 209 w 33"/>
                  <a:gd name="T11" fmla="*/ 53 h 31"/>
                  <a:gd name="T12" fmla="*/ 209 w 33"/>
                  <a:gd name="T13" fmla="*/ 59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26 h 31"/>
                  <a:gd name="T26" fmla="*/ 180 w 33"/>
                  <a:gd name="T27" fmla="*/ 14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43 h 31"/>
                  <a:gd name="T38" fmla="*/ 76 w 33"/>
                  <a:gd name="T39" fmla="*/ 139 h 31"/>
                  <a:gd name="T40" fmla="*/ 68 w 33"/>
                  <a:gd name="T41" fmla="*/ 139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25 h 31"/>
                  <a:gd name="T48" fmla="*/ 26 w 33"/>
                  <a:gd name="T49" fmla="*/ 123 h 31"/>
                  <a:gd name="T50" fmla="*/ 14 w 33"/>
                  <a:gd name="T51" fmla="*/ 111 h 31"/>
                  <a:gd name="T52" fmla="*/ 14 w 33"/>
                  <a:gd name="T53" fmla="*/ 108 h 31"/>
                  <a:gd name="T54" fmla="*/ 1 w 33"/>
                  <a:gd name="T55" fmla="*/ 95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3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8 h 31"/>
                  <a:gd name="T68" fmla="*/ 14 w 33"/>
                  <a:gd name="T69" fmla="*/ 22 h 31"/>
                  <a:gd name="T70" fmla="*/ 26 w 33"/>
                  <a:gd name="T71" fmla="*/ 13 h 31"/>
                  <a:gd name="T72" fmla="*/ 35 w 33"/>
                  <a:gd name="T73" fmla="*/ 10 h 31"/>
                  <a:gd name="T74" fmla="*/ 48 w 33"/>
                  <a:gd name="T75" fmla="*/ 10 h 31"/>
                  <a:gd name="T76" fmla="*/ 56 w 33"/>
                  <a:gd name="T77" fmla="*/ 10 h 31"/>
                  <a:gd name="T78" fmla="*/ 68 w 33"/>
                  <a:gd name="T79" fmla="*/ 0 h 31"/>
                  <a:gd name="T80" fmla="*/ 89 w 33"/>
                  <a:gd name="T81" fmla="*/ 10 h 31"/>
                  <a:gd name="T82" fmla="*/ 89 w 33"/>
                  <a:gd name="T83" fmla="*/ 10 h 31"/>
                  <a:gd name="T84" fmla="*/ 93 w 33"/>
                  <a:gd name="T85" fmla="*/ 10 h 31"/>
                  <a:gd name="T86" fmla="*/ 104 w 33"/>
                  <a:gd name="T87" fmla="*/ 10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5"/>
                    </a:lnTo>
                    <a:lnTo>
                      <a:pt x="25" y="5"/>
                    </a:lnTo>
                    <a:lnTo>
                      <a:pt x="26" y="6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30" y="9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6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1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Freeform 140"/>
              <p:cNvSpPr>
                <a:spLocks/>
              </p:cNvSpPr>
              <p:nvPr/>
            </p:nvSpPr>
            <p:spPr bwMode="auto">
              <a:xfrm>
                <a:off x="3259" y="987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8 h 31"/>
                  <a:gd name="T4" fmla="*/ 62 w 8"/>
                  <a:gd name="T5" fmla="*/ 41 h 31"/>
                  <a:gd name="T6" fmla="*/ 62 w 8"/>
                  <a:gd name="T7" fmla="*/ 50 h 31"/>
                  <a:gd name="T8" fmla="*/ 62 w 8"/>
                  <a:gd name="T9" fmla="*/ 75 h 31"/>
                  <a:gd name="T10" fmla="*/ 89 w 8"/>
                  <a:gd name="T11" fmla="*/ 95 h 31"/>
                  <a:gd name="T12" fmla="*/ 89 w 8"/>
                  <a:gd name="T13" fmla="*/ 108 h 31"/>
                  <a:gd name="T14" fmla="*/ 89 w 8"/>
                  <a:gd name="T15" fmla="*/ 111 h 31"/>
                  <a:gd name="T16" fmla="*/ 93 w 8"/>
                  <a:gd name="T17" fmla="*/ 125 h 31"/>
                  <a:gd name="T18" fmla="*/ 89 w 8"/>
                  <a:gd name="T19" fmla="*/ 126 h 31"/>
                  <a:gd name="T20" fmla="*/ 89 w 8"/>
                  <a:gd name="T21" fmla="*/ 139 h 31"/>
                  <a:gd name="T22" fmla="*/ 89 w 8"/>
                  <a:gd name="T23" fmla="*/ 139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9 h 31"/>
                  <a:gd name="T36" fmla="*/ 18 w 8"/>
                  <a:gd name="T37" fmla="*/ 139 h 31"/>
                  <a:gd name="T38" fmla="*/ 18 w 8"/>
                  <a:gd name="T39" fmla="*/ 126 h 31"/>
                  <a:gd name="T40" fmla="*/ 18 w 8"/>
                  <a:gd name="T41" fmla="*/ 123 h 31"/>
                  <a:gd name="T42" fmla="*/ 0 w 8"/>
                  <a:gd name="T43" fmla="*/ 108 h 31"/>
                  <a:gd name="T44" fmla="*/ 0 w 8"/>
                  <a:gd name="T45" fmla="*/ 95 h 31"/>
                  <a:gd name="T46" fmla="*/ 0 w 8"/>
                  <a:gd name="T47" fmla="*/ 76 h 31"/>
                  <a:gd name="T48" fmla="*/ 0 w 8"/>
                  <a:gd name="T49" fmla="*/ 65 h 31"/>
                  <a:gd name="T50" fmla="*/ 0 w 8"/>
                  <a:gd name="T51" fmla="*/ 50 h 31"/>
                  <a:gd name="T52" fmla="*/ 0 w 8"/>
                  <a:gd name="T53" fmla="*/ 41 h 31"/>
                  <a:gd name="T54" fmla="*/ 0 w 8"/>
                  <a:gd name="T55" fmla="*/ 28 h 31"/>
                  <a:gd name="T56" fmla="*/ 0 w 8"/>
                  <a:gd name="T57" fmla="*/ 17 h 31"/>
                  <a:gd name="T58" fmla="*/ 0 w 8"/>
                  <a:gd name="T59" fmla="*/ 13 h 31"/>
                  <a:gd name="T60" fmla="*/ 0 w 8"/>
                  <a:gd name="T61" fmla="*/ 10 h 31"/>
                  <a:gd name="T62" fmla="*/ 0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10 h 31"/>
                  <a:gd name="T78" fmla="*/ 48 w 8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8" y="26"/>
                    </a:lnTo>
                    <a:lnTo>
                      <a:pt x="8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Freeform 141"/>
              <p:cNvSpPr>
                <a:spLocks/>
              </p:cNvSpPr>
              <p:nvPr/>
            </p:nvSpPr>
            <p:spPr bwMode="auto">
              <a:xfrm>
                <a:off x="3259" y="939"/>
                <a:ext cx="12" cy="47"/>
              </a:xfrm>
              <a:custGeom>
                <a:avLst/>
                <a:gdLst>
                  <a:gd name="T0" fmla="*/ 62 w 8"/>
                  <a:gd name="T1" fmla="*/ 29 h 37"/>
                  <a:gd name="T2" fmla="*/ 62 w 8"/>
                  <a:gd name="T3" fmla="*/ 46 h 37"/>
                  <a:gd name="T4" fmla="*/ 62 w 8"/>
                  <a:gd name="T5" fmla="*/ 58 h 37"/>
                  <a:gd name="T6" fmla="*/ 62 w 8"/>
                  <a:gd name="T7" fmla="*/ 74 h 37"/>
                  <a:gd name="T8" fmla="*/ 89 w 8"/>
                  <a:gd name="T9" fmla="*/ 84 h 37"/>
                  <a:gd name="T10" fmla="*/ 89 w 8"/>
                  <a:gd name="T11" fmla="*/ 108 h 37"/>
                  <a:gd name="T12" fmla="*/ 93 w 8"/>
                  <a:gd name="T13" fmla="*/ 119 h 37"/>
                  <a:gd name="T14" fmla="*/ 93 w 8"/>
                  <a:gd name="T15" fmla="*/ 131 h 37"/>
                  <a:gd name="T16" fmla="*/ 89 w 8"/>
                  <a:gd name="T17" fmla="*/ 144 h 37"/>
                  <a:gd name="T18" fmla="*/ 89 w 8"/>
                  <a:gd name="T19" fmla="*/ 144 h 37"/>
                  <a:gd name="T20" fmla="*/ 89 w 8"/>
                  <a:gd name="T21" fmla="*/ 145 h 37"/>
                  <a:gd name="T22" fmla="*/ 89 w 8"/>
                  <a:gd name="T23" fmla="*/ 145 h 37"/>
                  <a:gd name="T24" fmla="*/ 62 w 8"/>
                  <a:gd name="T25" fmla="*/ 145 h 37"/>
                  <a:gd name="T26" fmla="*/ 48 w 8"/>
                  <a:gd name="T27" fmla="*/ 156 h 37"/>
                  <a:gd name="T28" fmla="*/ 48 w 8"/>
                  <a:gd name="T29" fmla="*/ 156 h 37"/>
                  <a:gd name="T30" fmla="*/ 41 w 8"/>
                  <a:gd name="T31" fmla="*/ 156 h 37"/>
                  <a:gd name="T32" fmla="*/ 41 w 8"/>
                  <a:gd name="T33" fmla="*/ 145 h 37"/>
                  <a:gd name="T34" fmla="*/ 18 w 8"/>
                  <a:gd name="T35" fmla="*/ 144 h 37"/>
                  <a:gd name="T36" fmla="*/ 18 w 8"/>
                  <a:gd name="T37" fmla="*/ 137 h 37"/>
                  <a:gd name="T38" fmla="*/ 0 w 8"/>
                  <a:gd name="T39" fmla="*/ 124 h 37"/>
                  <a:gd name="T40" fmla="*/ 0 w 8"/>
                  <a:gd name="T41" fmla="*/ 113 h 37"/>
                  <a:gd name="T42" fmla="*/ 0 w 8"/>
                  <a:gd name="T43" fmla="*/ 29 h 37"/>
                  <a:gd name="T44" fmla="*/ 0 w 8"/>
                  <a:gd name="T45" fmla="*/ 28 h 37"/>
                  <a:gd name="T46" fmla="*/ 0 w 8"/>
                  <a:gd name="T47" fmla="*/ 13 h 37"/>
                  <a:gd name="T48" fmla="*/ 0 w 8"/>
                  <a:gd name="T49" fmla="*/ 13 h 37"/>
                  <a:gd name="T50" fmla="*/ 18 w 8"/>
                  <a:gd name="T51" fmla="*/ 10 h 37"/>
                  <a:gd name="T52" fmla="*/ 18 w 8"/>
                  <a:gd name="T53" fmla="*/ 10 h 37"/>
                  <a:gd name="T54" fmla="*/ 18 w 8"/>
                  <a:gd name="T55" fmla="*/ 0 h 37"/>
                  <a:gd name="T56" fmla="*/ 41 w 8"/>
                  <a:gd name="T57" fmla="*/ 0 h 37"/>
                  <a:gd name="T58" fmla="*/ 41 w 8"/>
                  <a:gd name="T59" fmla="*/ 0 h 37"/>
                  <a:gd name="T60" fmla="*/ 48 w 8"/>
                  <a:gd name="T61" fmla="*/ 10 h 37"/>
                  <a:gd name="T62" fmla="*/ 48 w 8"/>
                  <a:gd name="T63" fmla="*/ 10 h 37"/>
                  <a:gd name="T64" fmla="*/ 48 w 8"/>
                  <a:gd name="T65" fmla="*/ 13 h 37"/>
                  <a:gd name="T66" fmla="*/ 62 w 8"/>
                  <a:gd name="T67" fmla="*/ 17 h 3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" h="37">
                    <a:moveTo>
                      <a:pt x="5" y="4"/>
                    </a:moveTo>
                    <a:lnTo>
                      <a:pt x="5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3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8"/>
                    </a:lnTo>
                    <a:lnTo>
                      <a:pt x="8" y="30"/>
                    </a:lnTo>
                    <a:lnTo>
                      <a:pt x="8" y="31"/>
                    </a:lnTo>
                    <a:lnTo>
                      <a:pt x="8" y="33"/>
                    </a:lnTo>
                    <a:lnTo>
                      <a:pt x="7" y="34"/>
                    </a:lnTo>
                    <a:lnTo>
                      <a:pt x="7" y="35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4" y="37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Freeform 142"/>
              <p:cNvSpPr>
                <a:spLocks/>
              </p:cNvSpPr>
              <p:nvPr/>
            </p:nvSpPr>
            <p:spPr bwMode="auto">
              <a:xfrm>
                <a:off x="3259" y="1031"/>
                <a:ext cx="12" cy="38"/>
              </a:xfrm>
              <a:custGeom>
                <a:avLst/>
                <a:gdLst>
                  <a:gd name="T0" fmla="*/ 106 w 7"/>
                  <a:gd name="T1" fmla="*/ 2 h 31"/>
                  <a:gd name="T2" fmla="*/ 106 w 7"/>
                  <a:gd name="T3" fmla="*/ 16 h 31"/>
                  <a:gd name="T4" fmla="*/ 106 w 7"/>
                  <a:gd name="T5" fmla="*/ 27 h 31"/>
                  <a:gd name="T6" fmla="*/ 132 w 7"/>
                  <a:gd name="T7" fmla="*/ 38 h 31"/>
                  <a:gd name="T8" fmla="*/ 132 w 7"/>
                  <a:gd name="T9" fmla="*/ 49 h 31"/>
                  <a:gd name="T10" fmla="*/ 182 w 7"/>
                  <a:gd name="T11" fmla="*/ 63 h 31"/>
                  <a:gd name="T12" fmla="*/ 182 w 7"/>
                  <a:gd name="T13" fmla="*/ 74 h 31"/>
                  <a:gd name="T14" fmla="*/ 182 w 7"/>
                  <a:gd name="T15" fmla="*/ 81 h 31"/>
                  <a:gd name="T16" fmla="*/ 182 w 7"/>
                  <a:gd name="T17" fmla="*/ 88 h 31"/>
                  <a:gd name="T18" fmla="*/ 182 w 7"/>
                  <a:gd name="T19" fmla="*/ 88 h 31"/>
                  <a:gd name="T20" fmla="*/ 182 w 7"/>
                  <a:gd name="T21" fmla="*/ 94 h 31"/>
                  <a:gd name="T22" fmla="*/ 182 w 7"/>
                  <a:gd name="T23" fmla="*/ 99 h 31"/>
                  <a:gd name="T24" fmla="*/ 132 w 7"/>
                  <a:gd name="T25" fmla="*/ 107 h 31"/>
                  <a:gd name="T26" fmla="*/ 132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106 w 7"/>
                  <a:gd name="T33" fmla="*/ 107 h 31"/>
                  <a:gd name="T34" fmla="*/ 77 w 7"/>
                  <a:gd name="T35" fmla="*/ 99 h 31"/>
                  <a:gd name="T36" fmla="*/ 26 w 7"/>
                  <a:gd name="T37" fmla="*/ 99 h 31"/>
                  <a:gd name="T38" fmla="*/ 26 w 7"/>
                  <a:gd name="T39" fmla="*/ 88 h 31"/>
                  <a:gd name="T40" fmla="*/ 26 w 7"/>
                  <a:gd name="T41" fmla="*/ 87 h 31"/>
                  <a:gd name="T42" fmla="*/ 0 w 7"/>
                  <a:gd name="T43" fmla="*/ 74 h 31"/>
                  <a:gd name="T44" fmla="*/ 0 w 7"/>
                  <a:gd name="T45" fmla="*/ 63 h 31"/>
                  <a:gd name="T46" fmla="*/ 0 w 7"/>
                  <a:gd name="T47" fmla="*/ 59 h 31"/>
                  <a:gd name="T48" fmla="*/ 0 w 7"/>
                  <a:gd name="T49" fmla="*/ 48 h 31"/>
                  <a:gd name="T50" fmla="*/ 0 w 7"/>
                  <a:gd name="T51" fmla="*/ 38 h 31"/>
                  <a:gd name="T52" fmla="*/ 0 w 7"/>
                  <a:gd name="T53" fmla="*/ 27 h 31"/>
                  <a:gd name="T54" fmla="*/ 0 w 7"/>
                  <a:gd name="T55" fmla="*/ 16 h 31"/>
                  <a:gd name="T56" fmla="*/ 0 w 7"/>
                  <a:gd name="T57" fmla="*/ 13 h 31"/>
                  <a:gd name="T58" fmla="*/ 0 w 7"/>
                  <a:gd name="T59" fmla="*/ 2 h 31"/>
                  <a:gd name="T60" fmla="*/ 0 w 7"/>
                  <a:gd name="T61" fmla="*/ 1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2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143"/>
              <p:cNvSpPr>
                <a:spLocks/>
              </p:cNvSpPr>
              <p:nvPr/>
            </p:nvSpPr>
            <p:spPr bwMode="auto">
              <a:xfrm>
                <a:off x="3305" y="1005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5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2 h 31"/>
                  <a:gd name="T86" fmla="*/ 104 w 33"/>
                  <a:gd name="T87" fmla="*/ 12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144"/>
              <p:cNvSpPr>
                <a:spLocks/>
              </p:cNvSpPr>
              <p:nvPr/>
            </p:nvSpPr>
            <p:spPr bwMode="auto">
              <a:xfrm>
                <a:off x="3305" y="1130"/>
                <a:ext cx="45" cy="38"/>
              </a:xfrm>
              <a:custGeom>
                <a:avLst/>
                <a:gdLst>
                  <a:gd name="T0" fmla="*/ 145 w 33"/>
                  <a:gd name="T1" fmla="*/ 11 h 31"/>
                  <a:gd name="T2" fmla="*/ 160 w 33"/>
                  <a:gd name="T3" fmla="*/ 13 h 31"/>
                  <a:gd name="T4" fmla="*/ 180 w 33"/>
                  <a:gd name="T5" fmla="*/ 16 h 31"/>
                  <a:gd name="T6" fmla="*/ 190 w 33"/>
                  <a:gd name="T7" fmla="*/ 25 h 31"/>
                  <a:gd name="T8" fmla="*/ 194 w 33"/>
                  <a:gd name="T9" fmla="*/ 27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8 h 31"/>
                  <a:gd name="T16" fmla="*/ 210 w 33"/>
                  <a:gd name="T17" fmla="*/ 59 h 31"/>
                  <a:gd name="T18" fmla="*/ 210 w 33"/>
                  <a:gd name="T19" fmla="*/ 63 h 31"/>
                  <a:gd name="T20" fmla="*/ 210 w 33"/>
                  <a:gd name="T21" fmla="*/ 74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99 h 31"/>
                  <a:gd name="T28" fmla="*/ 160 w 33"/>
                  <a:gd name="T29" fmla="*/ 107 h 31"/>
                  <a:gd name="T30" fmla="*/ 145 w 33"/>
                  <a:gd name="T31" fmla="*/ 107 h 31"/>
                  <a:gd name="T32" fmla="*/ 139 w 33"/>
                  <a:gd name="T33" fmla="*/ 107 h 31"/>
                  <a:gd name="T34" fmla="*/ 117 w 33"/>
                  <a:gd name="T35" fmla="*/ 107 h 31"/>
                  <a:gd name="T36" fmla="*/ 93 w 33"/>
                  <a:gd name="T37" fmla="*/ 99 h 31"/>
                  <a:gd name="T38" fmla="*/ 76 w 33"/>
                  <a:gd name="T39" fmla="*/ 99 h 31"/>
                  <a:gd name="T40" fmla="*/ 68 w 33"/>
                  <a:gd name="T41" fmla="*/ 94 h 31"/>
                  <a:gd name="T42" fmla="*/ 50 w 33"/>
                  <a:gd name="T43" fmla="*/ 94 h 31"/>
                  <a:gd name="T44" fmla="*/ 48 w 33"/>
                  <a:gd name="T45" fmla="*/ 88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4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49 h 31"/>
                  <a:gd name="T58" fmla="*/ 0 w 33"/>
                  <a:gd name="T59" fmla="*/ 48 h 31"/>
                  <a:gd name="T60" fmla="*/ 1 w 33"/>
                  <a:gd name="T61" fmla="*/ 38 h 31"/>
                  <a:gd name="T62" fmla="*/ 1 w 33"/>
                  <a:gd name="T63" fmla="*/ 27 h 31"/>
                  <a:gd name="T64" fmla="*/ 1 w 33"/>
                  <a:gd name="T65" fmla="*/ 25 h 31"/>
                  <a:gd name="T66" fmla="*/ 1 w 33"/>
                  <a:gd name="T67" fmla="*/ 16 h 31"/>
                  <a:gd name="T68" fmla="*/ 14 w 33"/>
                  <a:gd name="T69" fmla="*/ 13 h 31"/>
                  <a:gd name="T70" fmla="*/ 26 w 33"/>
                  <a:gd name="T71" fmla="*/ 1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 h 31"/>
                  <a:gd name="T88" fmla="*/ 142 w 33"/>
                  <a:gd name="T89" fmla="*/ 1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145"/>
              <p:cNvSpPr>
                <a:spLocks/>
              </p:cNvSpPr>
              <p:nvPr/>
            </p:nvSpPr>
            <p:spPr bwMode="auto">
              <a:xfrm>
                <a:off x="3305" y="10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16 h 31"/>
                  <a:gd name="T4" fmla="*/ 180 w 33"/>
                  <a:gd name="T5" fmla="*/ 21 h 31"/>
                  <a:gd name="T6" fmla="*/ 190 w 33"/>
                  <a:gd name="T7" fmla="*/ 37 h 31"/>
                  <a:gd name="T8" fmla="*/ 194 w 33"/>
                  <a:gd name="T9" fmla="*/ 45 h 31"/>
                  <a:gd name="T10" fmla="*/ 209 w 33"/>
                  <a:gd name="T11" fmla="*/ 50 h 31"/>
                  <a:gd name="T12" fmla="*/ 209 w 33"/>
                  <a:gd name="T13" fmla="*/ 60 h 31"/>
                  <a:gd name="T14" fmla="*/ 210 w 33"/>
                  <a:gd name="T15" fmla="*/ 65 h 31"/>
                  <a:gd name="T16" fmla="*/ 210 w 33"/>
                  <a:gd name="T17" fmla="*/ 79 h 31"/>
                  <a:gd name="T18" fmla="*/ 210 w 33"/>
                  <a:gd name="T19" fmla="*/ 102 h 31"/>
                  <a:gd name="T20" fmla="*/ 210 w 33"/>
                  <a:gd name="T21" fmla="*/ 115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52 h 31"/>
                  <a:gd name="T28" fmla="*/ 160 w 33"/>
                  <a:gd name="T29" fmla="*/ 152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52 h 31"/>
                  <a:gd name="T36" fmla="*/ 93 w 33"/>
                  <a:gd name="T37" fmla="*/ 152 h 31"/>
                  <a:gd name="T38" fmla="*/ 76 w 33"/>
                  <a:gd name="T39" fmla="*/ 151 h 31"/>
                  <a:gd name="T40" fmla="*/ 68 w 33"/>
                  <a:gd name="T41" fmla="*/ 151 h 31"/>
                  <a:gd name="T42" fmla="*/ 50 w 33"/>
                  <a:gd name="T43" fmla="*/ 138 h 31"/>
                  <a:gd name="T44" fmla="*/ 48 w 33"/>
                  <a:gd name="T45" fmla="*/ 138 h 31"/>
                  <a:gd name="T46" fmla="*/ 35 w 33"/>
                  <a:gd name="T47" fmla="*/ 135 h 31"/>
                  <a:gd name="T48" fmla="*/ 26 w 33"/>
                  <a:gd name="T49" fmla="*/ 130 h 31"/>
                  <a:gd name="T50" fmla="*/ 14 w 33"/>
                  <a:gd name="T51" fmla="*/ 115 h 31"/>
                  <a:gd name="T52" fmla="*/ 14 w 33"/>
                  <a:gd name="T53" fmla="*/ 114 h 31"/>
                  <a:gd name="T54" fmla="*/ 1 w 33"/>
                  <a:gd name="T55" fmla="*/ 98 h 31"/>
                  <a:gd name="T56" fmla="*/ 1 w 33"/>
                  <a:gd name="T57" fmla="*/ 79 h 31"/>
                  <a:gd name="T58" fmla="*/ 0 w 33"/>
                  <a:gd name="T59" fmla="*/ 65 h 31"/>
                  <a:gd name="T60" fmla="*/ 1 w 33"/>
                  <a:gd name="T61" fmla="*/ 60 h 31"/>
                  <a:gd name="T62" fmla="*/ 1 w 33"/>
                  <a:gd name="T63" fmla="*/ 45 h 31"/>
                  <a:gd name="T64" fmla="*/ 1 w 33"/>
                  <a:gd name="T65" fmla="*/ 37 h 31"/>
                  <a:gd name="T66" fmla="*/ 1 w 33"/>
                  <a:gd name="T67" fmla="*/ 21 h 31"/>
                  <a:gd name="T68" fmla="*/ 14 w 33"/>
                  <a:gd name="T69" fmla="*/ 16 h 31"/>
                  <a:gd name="T70" fmla="*/ 26 w 33"/>
                  <a:gd name="T71" fmla="*/ 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146"/>
              <p:cNvSpPr>
                <a:spLocks/>
              </p:cNvSpPr>
              <p:nvPr/>
            </p:nvSpPr>
            <p:spPr bwMode="auto">
              <a:xfrm>
                <a:off x="3305" y="1211"/>
                <a:ext cx="45" cy="38"/>
              </a:xfrm>
              <a:custGeom>
                <a:avLst/>
                <a:gdLst>
                  <a:gd name="T0" fmla="*/ 145 w 33"/>
                  <a:gd name="T1" fmla="*/ 1 h 31"/>
                  <a:gd name="T2" fmla="*/ 160 w 33"/>
                  <a:gd name="T3" fmla="*/ 11 h 31"/>
                  <a:gd name="T4" fmla="*/ 180 w 33"/>
                  <a:gd name="T5" fmla="*/ 13 h 31"/>
                  <a:gd name="T6" fmla="*/ 190 w 33"/>
                  <a:gd name="T7" fmla="*/ 25 h 31"/>
                  <a:gd name="T8" fmla="*/ 194 w 33"/>
                  <a:gd name="T9" fmla="*/ 31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7 h 31"/>
                  <a:gd name="T16" fmla="*/ 210 w 33"/>
                  <a:gd name="T17" fmla="*/ 58 h 31"/>
                  <a:gd name="T18" fmla="*/ 210 w 33"/>
                  <a:gd name="T19" fmla="*/ 71 h 31"/>
                  <a:gd name="T20" fmla="*/ 210 w 33"/>
                  <a:gd name="T21" fmla="*/ 77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101 h 31"/>
                  <a:gd name="T28" fmla="*/ 160 w 33"/>
                  <a:gd name="T29" fmla="*/ 101 h 31"/>
                  <a:gd name="T30" fmla="*/ 145 w 33"/>
                  <a:gd name="T31" fmla="*/ 107 h 31"/>
                  <a:gd name="T32" fmla="*/ 139 w 33"/>
                  <a:gd name="T33" fmla="*/ 101 h 31"/>
                  <a:gd name="T34" fmla="*/ 117 w 33"/>
                  <a:gd name="T35" fmla="*/ 101 h 31"/>
                  <a:gd name="T36" fmla="*/ 93 w 33"/>
                  <a:gd name="T37" fmla="*/ 101 h 31"/>
                  <a:gd name="T38" fmla="*/ 76 w 33"/>
                  <a:gd name="T39" fmla="*/ 94 h 31"/>
                  <a:gd name="T40" fmla="*/ 68 w 33"/>
                  <a:gd name="T41" fmla="*/ 94 h 31"/>
                  <a:gd name="T42" fmla="*/ 50 w 33"/>
                  <a:gd name="T43" fmla="*/ 91 h 31"/>
                  <a:gd name="T44" fmla="*/ 48 w 33"/>
                  <a:gd name="T45" fmla="*/ 91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7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58 h 31"/>
                  <a:gd name="T58" fmla="*/ 0 w 33"/>
                  <a:gd name="T59" fmla="*/ 47 h 31"/>
                  <a:gd name="T60" fmla="*/ 1 w 33"/>
                  <a:gd name="T61" fmla="*/ 38 h 31"/>
                  <a:gd name="T62" fmla="*/ 1 w 33"/>
                  <a:gd name="T63" fmla="*/ 31 h 31"/>
                  <a:gd name="T64" fmla="*/ 1 w 33"/>
                  <a:gd name="T65" fmla="*/ 20 h 31"/>
                  <a:gd name="T66" fmla="*/ 1 w 33"/>
                  <a:gd name="T67" fmla="*/ 13 h 31"/>
                  <a:gd name="T68" fmla="*/ 14 w 33"/>
                  <a:gd name="T69" fmla="*/ 11 h 31"/>
                  <a:gd name="T70" fmla="*/ 26 w 33"/>
                  <a:gd name="T71" fmla="*/ 1 h 31"/>
                  <a:gd name="T72" fmla="*/ 35 w 33"/>
                  <a:gd name="T73" fmla="*/ 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1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7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147"/>
              <p:cNvSpPr>
                <a:spLocks/>
              </p:cNvSpPr>
              <p:nvPr/>
            </p:nvSpPr>
            <p:spPr bwMode="auto">
              <a:xfrm>
                <a:off x="3305" y="1168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2 h 31"/>
                  <a:gd name="T6" fmla="*/ 190 w 33"/>
                  <a:gd name="T7" fmla="*/ 32 h 31"/>
                  <a:gd name="T8" fmla="*/ 194 w 33"/>
                  <a:gd name="T9" fmla="*/ 46 h 31"/>
                  <a:gd name="T10" fmla="*/ 209 w 33"/>
                  <a:gd name="T11" fmla="*/ 50 h 31"/>
                  <a:gd name="T12" fmla="*/ 209 w 33"/>
                  <a:gd name="T13" fmla="*/ 53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88 h 31"/>
                  <a:gd name="T20" fmla="*/ 210 w 33"/>
                  <a:gd name="T21" fmla="*/ 9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33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26 h 31"/>
                  <a:gd name="T44" fmla="*/ 48 w 33"/>
                  <a:gd name="T45" fmla="*/ 123 h 31"/>
                  <a:gd name="T46" fmla="*/ 35 w 33"/>
                  <a:gd name="T47" fmla="*/ 123 h 31"/>
                  <a:gd name="T48" fmla="*/ 26 w 33"/>
                  <a:gd name="T49" fmla="*/ 114 h 31"/>
                  <a:gd name="T50" fmla="*/ 14 w 33"/>
                  <a:gd name="T51" fmla="*/ 111 h 31"/>
                  <a:gd name="T52" fmla="*/ 14 w 33"/>
                  <a:gd name="T53" fmla="*/ 97 h 31"/>
                  <a:gd name="T54" fmla="*/ 1 w 33"/>
                  <a:gd name="T55" fmla="*/ 88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2 h 31"/>
                  <a:gd name="T68" fmla="*/ 14 w 33"/>
                  <a:gd name="T69" fmla="*/ 17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1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4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148"/>
              <p:cNvSpPr>
                <a:spLocks/>
              </p:cNvSpPr>
              <p:nvPr/>
            </p:nvSpPr>
            <p:spPr bwMode="auto">
              <a:xfrm>
                <a:off x="3305" y="12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1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6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5 h 31"/>
                  <a:gd name="T48" fmla="*/ 26 w 33"/>
                  <a:gd name="T49" fmla="*/ 135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0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1 h 31"/>
                  <a:gd name="T70" fmla="*/ 26 w 33"/>
                  <a:gd name="T71" fmla="*/ 16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149"/>
              <p:cNvSpPr>
                <a:spLocks/>
              </p:cNvSpPr>
              <p:nvPr/>
            </p:nvSpPr>
            <p:spPr bwMode="auto">
              <a:xfrm>
                <a:off x="3305" y="1249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8 h 31"/>
                  <a:gd name="T6" fmla="*/ 190 w 33"/>
                  <a:gd name="T7" fmla="*/ 32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0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9 h 31"/>
                  <a:gd name="T40" fmla="*/ 68 w 33"/>
                  <a:gd name="T41" fmla="*/ 126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14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7 h 31"/>
                  <a:gd name="T54" fmla="*/ 1 w 33"/>
                  <a:gd name="T55" fmla="*/ 84 h 31"/>
                  <a:gd name="T56" fmla="*/ 1 w 33"/>
                  <a:gd name="T57" fmla="*/ 75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1 h 31"/>
                  <a:gd name="T64" fmla="*/ 1 w 33"/>
                  <a:gd name="T65" fmla="*/ 32 h 31"/>
                  <a:gd name="T66" fmla="*/ 1 w 33"/>
                  <a:gd name="T67" fmla="*/ 17 h 31"/>
                  <a:gd name="T68" fmla="*/ 14 w 33"/>
                  <a:gd name="T69" fmla="*/ 13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150"/>
              <p:cNvSpPr>
                <a:spLocks/>
              </p:cNvSpPr>
              <p:nvPr/>
            </p:nvSpPr>
            <p:spPr bwMode="auto">
              <a:xfrm>
                <a:off x="3305" y="1371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3 h 31"/>
                  <a:gd name="T4" fmla="*/ 180 w 33"/>
                  <a:gd name="T5" fmla="*/ 22 h 31"/>
                  <a:gd name="T6" fmla="*/ 190 w 33"/>
                  <a:gd name="T7" fmla="*/ 36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3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33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33 h 31"/>
                  <a:gd name="T44" fmla="*/ 48 w 33"/>
                  <a:gd name="T45" fmla="*/ 125 h 31"/>
                  <a:gd name="T46" fmla="*/ 35 w 33"/>
                  <a:gd name="T47" fmla="*/ 123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8 h 31"/>
                  <a:gd name="T54" fmla="*/ 1 w 33"/>
                  <a:gd name="T55" fmla="*/ 88 h 31"/>
                  <a:gd name="T56" fmla="*/ 1 w 33"/>
                  <a:gd name="T57" fmla="*/ 75 h 31"/>
                  <a:gd name="T58" fmla="*/ 0 w 33"/>
                  <a:gd name="T59" fmla="*/ 59 h 31"/>
                  <a:gd name="T60" fmla="*/ 1 w 33"/>
                  <a:gd name="T61" fmla="*/ 53 h 31"/>
                  <a:gd name="T62" fmla="*/ 1 w 33"/>
                  <a:gd name="T63" fmla="*/ 41 h 31"/>
                  <a:gd name="T64" fmla="*/ 1 w 33"/>
                  <a:gd name="T65" fmla="*/ 36 h 31"/>
                  <a:gd name="T66" fmla="*/ 1 w 33"/>
                  <a:gd name="T67" fmla="*/ 22 h 31"/>
                  <a:gd name="T68" fmla="*/ 14 w 33"/>
                  <a:gd name="T69" fmla="*/ 13 h 31"/>
                  <a:gd name="T70" fmla="*/ 26 w 33"/>
                  <a:gd name="T71" fmla="*/ 10 h 31"/>
                  <a:gd name="T72" fmla="*/ 35 w 33"/>
                  <a:gd name="T73" fmla="*/ 1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2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151"/>
              <p:cNvSpPr>
                <a:spLocks/>
              </p:cNvSpPr>
              <p:nvPr/>
            </p:nvSpPr>
            <p:spPr bwMode="auto">
              <a:xfrm>
                <a:off x="3305" y="1330"/>
                <a:ext cx="45" cy="41"/>
              </a:xfrm>
              <a:custGeom>
                <a:avLst/>
                <a:gdLst>
                  <a:gd name="T0" fmla="*/ 145 w 33"/>
                  <a:gd name="T1" fmla="*/ 14 h 30"/>
                  <a:gd name="T2" fmla="*/ 160 w 33"/>
                  <a:gd name="T3" fmla="*/ 19 h 30"/>
                  <a:gd name="T4" fmla="*/ 180 w 33"/>
                  <a:gd name="T5" fmla="*/ 36 h 30"/>
                  <a:gd name="T6" fmla="*/ 190 w 33"/>
                  <a:gd name="T7" fmla="*/ 55 h 30"/>
                  <a:gd name="T8" fmla="*/ 194 w 33"/>
                  <a:gd name="T9" fmla="*/ 56 h 30"/>
                  <a:gd name="T10" fmla="*/ 209 w 33"/>
                  <a:gd name="T11" fmla="*/ 67 h 30"/>
                  <a:gd name="T12" fmla="*/ 209 w 33"/>
                  <a:gd name="T13" fmla="*/ 77 h 30"/>
                  <a:gd name="T14" fmla="*/ 210 w 33"/>
                  <a:gd name="T15" fmla="*/ 86 h 30"/>
                  <a:gd name="T16" fmla="*/ 210 w 33"/>
                  <a:gd name="T17" fmla="*/ 105 h 30"/>
                  <a:gd name="T18" fmla="*/ 210 w 33"/>
                  <a:gd name="T19" fmla="*/ 126 h 30"/>
                  <a:gd name="T20" fmla="*/ 210 w 33"/>
                  <a:gd name="T21" fmla="*/ 146 h 30"/>
                  <a:gd name="T22" fmla="*/ 209 w 33"/>
                  <a:gd name="T23" fmla="*/ 172 h 30"/>
                  <a:gd name="T24" fmla="*/ 194 w 33"/>
                  <a:gd name="T25" fmla="*/ 179 h 30"/>
                  <a:gd name="T26" fmla="*/ 180 w 33"/>
                  <a:gd name="T27" fmla="*/ 197 h 30"/>
                  <a:gd name="T28" fmla="*/ 160 w 33"/>
                  <a:gd name="T29" fmla="*/ 197 h 30"/>
                  <a:gd name="T30" fmla="*/ 145 w 33"/>
                  <a:gd name="T31" fmla="*/ 197 h 30"/>
                  <a:gd name="T32" fmla="*/ 139 w 33"/>
                  <a:gd name="T33" fmla="*/ 197 h 30"/>
                  <a:gd name="T34" fmla="*/ 117 w 33"/>
                  <a:gd name="T35" fmla="*/ 197 h 30"/>
                  <a:gd name="T36" fmla="*/ 93 w 33"/>
                  <a:gd name="T37" fmla="*/ 197 h 30"/>
                  <a:gd name="T38" fmla="*/ 76 w 33"/>
                  <a:gd name="T39" fmla="*/ 193 h 30"/>
                  <a:gd name="T40" fmla="*/ 68 w 33"/>
                  <a:gd name="T41" fmla="*/ 193 h 30"/>
                  <a:gd name="T42" fmla="*/ 56 w 33"/>
                  <a:gd name="T43" fmla="*/ 179 h 30"/>
                  <a:gd name="T44" fmla="*/ 48 w 33"/>
                  <a:gd name="T45" fmla="*/ 179 h 30"/>
                  <a:gd name="T46" fmla="*/ 35 w 33"/>
                  <a:gd name="T47" fmla="*/ 172 h 30"/>
                  <a:gd name="T48" fmla="*/ 26 w 33"/>
                  <a:gd name="T49" fmla="*/ 159 h 30"/>
                  <a:gd name="T50" fmla="*/ 14 w 33"/>
                  <a:gd name="T51" fmla="*/ 146 h 30"/>
                  <a:gd name="T52" fmla="*/ 14 w 33"/>
                  <a:gd name="T53" fmla="*/ 144 h 30"/>
                  <a:gd name="T54" fmla="*/ 1 w 33"/>
                  <a:gd name="T55" fmla="*/ 126 h 30"/>
                  <a:gd name="T56" fmla="*/ 1 w 33"/>
                  <a:gd name="T57" fmla="*/ 105 h 30"/>
                  <a:gd name="T58" fmla="*/ 0 w 33"/>
                  <a:gd name="T59" fmla="*/ 86 h 30"/>
                  <a:gd name="T60" fmla="*/ 1 w 33"/>
                  <a:gd name="T61" fmla="*/ 67 h 30"/>
                  <a:gd name="T62" fmla="*/ 1 w 33"/>
                  <a:gd name="T63" fmla="*/ 56 h 30"/>
                  <a:gd name="T64" fmla="*/ 1 w 33"/>
                  <a:gd name="T65" fmla="*/ 40 h 30"/>
                  <a:gd name="T66" fmla="*/ 1 w 33"/>
                  <a:gd name="T67" fmla="*/ 36 h 30"/>
                  <a:gd name="T68" fmla="*/ 14 w 33"/>
                  <a:gd name="T69" fmla="*/ 19 h 30"/>
                  <a:gd name="T70" fmla="*/ 26 w 33"/>
                  <a:gd name="T71" fmla="*/ 14 h 30"/>
                  <a:gd name="T72" fmla="*/ 35 w 33"/>
                  <a:gd name="T73" fmla="*/ 0 h 30"/>
                  <a:gd name="T74" fmla="*/ 48 w 33"/>
                  <a:gd name="T75" fmla="*/ 0 h 30"/>
                  <a:gd name="T76" fmla="*/ 56 w 33"/>
                  <a:gd name="T77" fmla="*/ 0 h 30"/>
                  <a:gd name="T78" fmla="*/ 68 w 33"/>
                  <a:gd name="T79" fmla="*/ 0 h 30"/>
                  <a:gd name="T80" fmla="*/ 89 w 33"/>
                  <a:gd name="T81" fmla="*/ 0 h 30"/>
                  <a:gd name="T82" fmla="*/ 89 w 33"/>
                  <a:gd name="T83" fmla="*/ 0 h 30"/>
                  <a:gd name="T84" fmla="*/ 93 w 33"/>
                  <a:gd name="T85" fmla="*/ 0 h 30"/>
                  <a:gd name="T86" fmla="*/ 104 w 33"/>
                  <a:gd name="T87" fmla="*/ 0 h 30"/>
                  <a:gd name="T88" fmla="*/ 142 w 33"/>
                  <a:gd name="T89" fmla="*/ 14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0">
                    <a:moveTo>
                      <a:pt x="22" y="2"/>
                    </a:moveTo>
                    <a:lnTo>
                      <a:pt x="23" y="2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8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7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0"/>
                    </a:lnTo>
                    <a:lnTo>
                      <a:pt x="22" y="30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Freeform 152"/>
              <p:cNvSpPr>
                <a:spLocks/>
              </p:cNvSpPr>
              <p:nvPr/>
            </p:nvSpPr>
            <p:spPr bwMode="auto">
              <a:xfrm>
                <a:off x="3305" y="1411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45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9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2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2 h 31"/>
                  <a:gd name="T42" fmla="*/ 50 w 33"/>
                  <a:gd name="T43" fmla="*/ 152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5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9 h 31"/>
                  <a:gd name="T60" fmla="*/ 1 w 33"/>
                  <a:gd name="T61" fmla="*/ 65 h 31"/>
                  <a:gd name="T62" fmla="*/ 1 w 33"/>
                  <a:gd name="T63" fmla="*/ 49 h 31"/>
                  <a:gd name="T64" fmla="*/ 1 w 33"/>
                  <a:gd name="T65" fmla="*/ 45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2 h 31"/>
                  <a:gd name="T88" fmla="*/ 117 w 33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153"/>
              <p:cNvSpPr>
                <a:spLocks/>
              </p:cNvSpPr>
              <p:nvPr/>
            </p:nvSpPr>
            <p:spPr bwMode="auto">
              <a:xfrm>
                <a:off x="3271" y="1023"/>
                <a:ext cx="34" cy="40"/>
              </a:xfrm>
              <a:custGeom>
                <a:avLst/>
                <a:gdLst>
                  <a:gd name="T0" fmla="*/ 98 w 27"/>
                  <a:gd name="T1" fmla="*/ 125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59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0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96 w 27"/>
                  <a:gd name="T67" fmla="*/ 59 h 31"/>
                  <a:gd name="T68" fmla="*/ 98 w 27"/>
                  <a:gd name="T69" fmla="*/ 68 h 31"/>
                  <a:gd name="T70" fmla="*/ 108 w 27"/>
                  <a:gd name="T71" fmla="*/ 95 h 31"/>
                  <a:gd name="T72" fmla="*/ 108 w 27"/>
                  <a:gd name="T73" fmla="*/ 108 h 31"/>
                  <a:gd name="T74" fmla="*/ 108 w 27"/>
                  <a:gd name="T75" fmla="*/ 111 h 31"/>
                  <a:gd name="T76" fmla="*/ 98 w 27"/>
                  <a:gd name="T77" fmla="*/ 114 h 31"/>
                  <a:gd name="T78" fmla="*/ 98 w 27"/>
                  <a:gd name="T79" fmla="*/ 114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154"/>
              <p:cNvSpPr>
                <a:spLocks/>
              </p:cNvSpPr>
              <p:nvPr/>
            </p:nvSpPr>
            <p:spPr bwMode="auto">
              <a:xfrm>
                <a:off x="3271" y="1063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33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36 h 32"/>
                  <a:gd name="T18" fmla="*/ 47 w 27"/>
                  <a:gd name="T19" fmla="*/ 133 h 32"/>
                  <a:gd name="T20" fmla="*/ 39 w 27"/>
                  <a:gd name="T21" fmla="*/ 124 h 32"/>
                  <a:gd name="T22" fmla="*/ 31 w 27"/>
                  <a:gd name="T23" fmla="*/ 122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9 h 32"/>
                  <a:gd name="T30" fmla="*/ 16 w 27"/>
                  <a:gd name="T31" fmla="*/ 88 h 32"/>
                  <a:gd name="T32" fmla="*/ 13 w 27"/>
                  <a:gd name="T33" fmla="*/ 76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8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7 h 32"/>
                  <a:gd name="T60" fmla="*/ 74 w 27"/>
                  <a:gd name="T61" fmla="*/ 28 h 32"/>
                  <a:gd name="T62" fmla="*/ 76 w 27"/>
                  <a:gd name="T63" fmla="*/ 31 h 32"/>
                  <a:gd name="T64" fmla="*/ 84 w 27"/>
                  <a:gd name="T65" fmla="*/ 46 h 32"/>
                  <a:gd name="T66" fmla="*/ 96 w 27"/>
                  <a:gd name="T67" fmla="*/ 59 h 32"/>
                  <a:gd name="T68" fmla="*/ 98 w 27"/>
                  <a:gd name="T69" fmla="*/ 76 h 32"/>
                  <a:gd name="T70" fmla="*/ 108 w 27"/>
                  <a:gd name="T71" fmla="*/ 95 h 32"/>
                  <a:gd name="T72" fmla="*/ 108 w 27"/>
                  <a:gd name="T73" fmla="*/ 106 h 32"/>
                  <a:gd name="T74" fmla="*/ 108 w 27"/>
                  <a:gd name="T75" fmla="*/ 106 h 32"/>
                  <a:gd name="T76" fmla="*/ 98 w 27"/>
                  <a:gd name="T77" fmla="*/ 111 h 32"/>
                  <a:gd name="T78" fmla="*/ 98 w 27"/>
                  <a:gd name="T79" fmla="*/ 12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155"/>
              <p:cNvSpPr>
                <a:spLocks/>
              </p:cNvSpPr>
              <p:nvPr/>
            </p:nvSpPr>
            <p:spPr bwMode="auto">
              <a:xfrm>
                <a:off x="3271" y="1104"/>
                <a:ext cx="34" cy="41"/>
              </a:xfrm>
              <a:custGeom>
                <a:avLst/>
                <a:gdLst>
                  <a:gd name="T0" fmla="*/ 98 w 27"/>
                  <a:gd name="T1" fmla="*/ 152 h 31"/>
                  <a:gd name="T2" fmla="*/ 96 w 27"/>
                  <a:gd name="T3" fmla="*/ 163 h 31"/>
                  <a:gd name="T4" fmla="*/ 87 w 27"/>
                  <a:gd name="T5" fmla="*/ 164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63 h 31"/>
                  <a:gd name="T20" fmla="*/ 39 w 27"/>
                  <a:gd name="T21" fmla="*/ 152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65 h 31"/>
                  <a:gd name="T38" fmla="*/ 1 w 27"/>
                  <a:gd name="T39" fmla="*/ 37 h 31"/>
                  <a:gd name="T40" fmla="*/ 1 w 27"/>
                  <a:gd name="T41" fmla="*/ 28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8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87 w 27"/>
                  <a:gd name="T67" fmla="*/ 50 h 31"/>
                  <a:gd name="T68" fmla="*/ 87 w 27"/>
                  <a:gd name="T69" fmla="*/ 65 h 31"/>
                  <a:gd name="T70" fmla="*/ 96 w 27"/>
                  <a:gd name="T71" fmla="*/ 77 h 31"/>
                  <a:gd name="T72" fmla="*/ 98 w 27"/>
                  <a:gd name="T73" fmla="*/ 86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5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8 h 31"/>
                  <a:gd name="T86" fmla="*/ 98 w 27"/>
                  <a:gd name="T87" fmla="*/ 14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9"/>
                    </a:lnTo>
                    <a:lnTo>
                      <a:pt x="24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12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6"/>
                    </a:lnTo>
                    <a:lnTo>
                      <a:pt x="25" y="17"/>
                    </a:lnTo>
                    <a:lnTo>
                      <a:pt x="25" y="19"/>
                    </a:lnTo>
                    <a:lnTo>
                      <a:pt x="27" y="20"/>
                    </a:lnTo>
                    <a:lnTo>
                      <a:pt x="27" y="22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156"/>
              <p:cNvSpPr>
                <a:spLocks/>
              </p:cNvSpPr>
              <p:nvPr/>
            </p:nvSpPr>
            <p:spPr bwMode="auto">
              <a:xfrm>
                <a:off x="3271" y="1145"/>
                <a:ext cx="34" cy="42"/>
              </a:xfrm>
              <a:custGeom>
                <a:avLst/>
                <a:gdLst>
                  <a:gd name="T0" fmla="*/ 98 w 27"/>
                  <a:gd name="T1" fmla="*/ 123 h 33"/>
                  <a:gd name="T2" fmla="*/ 96 w 27"/>
                  <a:gd name="T3" fmla="*/ 126 h 33"/>
                  <a:gd name="T4" fmla="*/ 87 w 27"/>
                  <a:gd name="T5" fmla="*/ 131 h 33"/>
                  <a:gd name="T6" fmla="*/ 84 w 27"/>
                  <a:gd name="T7" fmla="*/ 137 h 33"/>
                  <a:gd name="T8" fmla="*/ 76 w 27"/>
                  <a:gd name="T9" fmla="*/ 137 h 33"/>
                  <a:gd name="T10" fmla="*/ 74 w 27"/>
                  <a:gd name="T11" fmla="*/ 137 h 33"/>
                  <a:gd name="T12" fmla="*/ 67 w 27"/>
                  <a:gd name="T13" fmla="*/ 137 h 33"/>
                  <a:gd name="T14" fmla="*/ 60 w 27"/>
                  <a:gd name="T15" fmla="*/ 137 h 33"/>
                  <a:gd name="T16" fmla="*/ 48 w 27"/>
                  <a:gd name="T17" fmla="*/ 131 h 33"/>
                  <a:gd name="T18" fmla="*/ 47 w 27"/>
                  <a:gd name="T19" fmla="*/ 126 h 33"/>
                  <a:gd name="T20" fmla="*/ 39 w 27"/>
                  <a:gd name="T21" fmla="*/ 123 h 33"/>
                  <a:gd name="T22" fmla="*/ 31 w 27"/>
                  <a:gd name="T23" fmla="*/ 123 h 33"/>
                  <a:gd name="T24" fmla="*/ 31 w 27"/>
                  <a:gd name="T25" fmla="*/ 113 h 33"/>
                  <a:gd name="T26" fmla="*/ 29 w 27"/>
                  <a:gd name="T27" fmla="*/ 108 h 33"/>
                  <a:gd name="T28" fmla="*/ 20 w 27"/>
                  <a:gd name="T29" fmla="*/ 97 h 33"/>
                  <a:gd name="T30" fmla="*/ 16 w 27"/>
                  <a:gd name="T31" fmla="*/ 95 h 33"/>
                  <a:gd name="T32" fmla="*/ 13 w 27"/>
                  <a:gd name="T33" fmla="*/ 81 h 33"/>
                  <a:gd name="T34" fmla="*/ 1 w 27"/>
                  <a:gd name="T35" fmla="*/ 60 h 33"/>
                  <a:gd name="T36" fmla="*/ 1 w 27"/>
                  <a:gd name="T37" fmla="*/ 50 h 33"/>
                  <a:gd name="T38" fmla="*/ 1 w 27"/>
                  <a:gd name="T39" fmla="*/ 37 h 33"/>
                  <a:gd name="T40" fmla="*/ 1 w 27"/>
                  <a:gd name="T41" fmla="*/ 28 h 33"/>
                  <a:gd name="T42" fmla="*/ 13 w 27"/>
                  <a:gd name="T43" fmla="*/ 13 h 33"/>
                  <a:gd name="T44" fmla="*/ 16 w 27"/>
                  <a:gd name="T45" fmla="*/ 10 h 33"/>
                  <a:gd name="T46" fmla="*/ 20 w 27"/>
                  <a:gd name="T47" fmla="*/ 10 h 33"/>
                  <a:gd name="T48" fmla="*/ 29 w 27"/>
                  <a:gd name="T49" fmla="*/ 0 h 33"/>
                  <a:gd name="T50" fmla="*/ 39 w 27"/>
                  <a:gd name="T51" fmla="*/ 10 h 33"/>
                  <a:gd name="T52" fmla="*/ 48 w 27"/>
                  <a:gd name="T53" fmla="*/ 10 h 33"/>
                  <a:gd name="T54" fmla="*/ 59 w 27"/>
                  <a:gd name="T55" fmla="*/ 13 h 33"/>
                  <a:gd name="T56" fmla="*/ 60 w 27"/>
                  <a:gd name="T57" fmla="*/ 22 h 33"/>
                  <a:gd name="T58" fmla="*/ 67 w 27"/>
                  <a:gd name="T59" fmla="*/ 28 h 33"/>
                  <a:gd name="T60" fmla="*/ 74 w 27"/>
                  <a:gd name="T61" fmla="*/ 29 h 33"/>
                  <a:gd name="T62" fmla="*/ 76 w 27"/>
                  <a:gd name="T63" fmla="*/ 37 h 33"/>
                  <a:gd name="T64" fmla="*/ 84 w 27"/>
                  <a:gd name="T65" fmla="*/ 46 h 33"/>
                  <a:gd name="T66" fmla="*/ 96 w 27"/>
                  <a:gd name="T67" fmla="*/ 60 h 33"/>
                  <a:gd name="T68" fmla="*/ 98 w 27"/>
                  <a:gd name="T69" fmla="*/ 75 h 33"/>
                  <a:gd name="T70" fmla="*/ 108 w 27"/>
                  <a:gd name="T71" fmla="*/ 95 h 33"/>
                  <a:gd name="T72" fmla="*/ 108 w 27"/>
                  <a:gd name="T73" fmla="*/ 103 h 33"/>
                  <a:gd name="T74" fmla="*/ 108 w 27"/>
                  <a:gd name="T75" fmla="*/ 108 h 33"/>
                  <a:gd name="T76" fmla="*/ 98 w 27"/>
                  <a:gd name="T77" fmla="*/ 108 h 33"/>
                  <a:gd name="T78" fmla="*/ 98 w 27"/>
                  <a:gd name="T79" fmla="*/ 11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9"/>
                    </a:moveTo>
                    <a:lnTo>
                      <a:pt x="25" y="29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30"/>
                    </a:lnTo>
                    <a:lnTo>
                      <a:pt x="10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2"/>
                    </a:lnTo>
                    <a:lnTo>
                      <a:pt x="24" y="14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Freeform 157"/>
              <p:cNvSpPr>
                <a:spLocks/>
              </p:cNvSpPr>
              <p:nvPr/>
            </p:nvSpPr>
            <p:spPr bwMode="auto">
              <a:xfrm>
                <a:off x="3271" y="1187"/>
                <a:ext cx="34" cy="40"/>
              </a:xfrm>
              <a:custGeom>
                <a:avLst/>
                <a:gdLst>
                  <a:gd name="T0" fmla="*/ 98 w 27"/>
                  <a:gd name="T1" fmla="*/ 108 h 32"/>
                  <a:gd name="T2" fmla="*/ 96 w 27"/>
                  <a:gd name="T3" fmla="*/ 110 h 32"/>
                  <a:gd name="T4" fmla="*/ 87 w 27"/>
                  <a:gd name="T5" fmla="*/ 119 h 32"/>
                  <a:gd name="T6" fmla="*/ 84 w 27"/>
                  <a:gd name="T7" fmla="*/ 119 h 32"/>
                  <a:gd name="T8" fmla="*/ 76 w 27"/>
                  <a:gd name="T9" fmla="*/ 124 h 32"/>
                  <a:gd name="T10" fmla="*/ 74 w 27"/>
                  <a:gd name="T11" fmla="*/ 124 h 32"/>
                  <a:gd name="T12" fmla="*/ 67 w 27"/>
                  <a:gd name="T13" fmla="*/ 124 h 32"/>
                  <a:gd name="T14" fmla="*/ 60 w 27"/>
                  <a:gd name="T15" fmla="*/ 119 h 32"/>
                  <a:gd name="T16" fmla="*/ 48 w 27"/>
                  <a:gd name="T17" fmla="*/ 119 h 32"/>
                  <a:gd name="T18" fmla="*/ 47 w 27"/>
                  <a:gd name="T19" fmla="*/ 110 h 32"/>
                  <a:gd name="T20" fmla="*/ 39 w 27"/>
                  <a:gd name="T21" fmla="*/ 108 h 32"/>
                  <a:gd name="T22" fmla="*/ 31 w 27"/>
                  <a:gd name="T23" fmla="*/ 106 h 32"/>
                  <a:gd name="T24" fmla="*/ 31 w 27"/>
                  <a:gd name="T25" fmla="*/ 95 h 32"/>
                  <a:gd name="T26" fmla="*/ 29 w 27"/>
                  <a:gd name="T27" fmla="*/ 94 h 32"/>
                  <a:gd name="T28" fmla="*/ 20 w 27"/>
                  <a:gd name="T29" fmla="*/ 86 h 32"/>
                  <a:gd name="T30" fmla="*/ 16 w 27"/>
                  <a:gd name="T31" fmla="*/ 75 h 32"/>
                  <a:gd name="T32" fmla="*/ 13 w 27"/>
                  <a:gd name="T33" fmla="*/ 64 h 32"/>
                  <a:gd name="T34" fmla="*/ 1 w 27"/>
                  <a:gd name="T35" fmla="*/ 56 h 32"/>
                  <a:gd name="T36" fmla="*/ 1 w 27"/>
                  <a:gd name="T37" fmla="*/ 45 h 32"/>
                  <a:gd name="T38" fmla="*/ 1 w 27"/>
                  <a:gd name="T39" fmla="*/ 31 h 32"/>
                  <a:gd name="T40" fmla="*/ 1 w 27"/>
                  <a:gd name="T41" fmla="*/ 20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6 h 32"/>
                  <a:gd name="T60" fmla="*/ 74 w 27"/>
                  <a:gd name="T61" fmla="*/ 20 h 32"/>
                  <a:gd name="T62" fmla="*/ 76 w 27"/>
                  <a:gd name="T63" fmla="*/ 29 h 32"/>
                  <a:gd name="T64" fmla="*/ 84 w 27"/>
                  <a:gd name="T65" fmla="*/ 39 h 32"/>
                  <a:gd name="T66" fmla="*/ 96 w 27"/>
                  <a:gd name="T67" fmla="*/ 48 h 32"/>
                  <a:gd name="T68" fmla="*/ 98 w 27"/>
                  <a:gd name="T69" fmla="*/ 64 h 32"/>
                  <a:gd name="T70" fmla="*/ 108 w 27"/>
                  <a:gd name="T71" fmla="*/ 80 h 32"/>
                  <a:gd name="T72" fmla="*/ 108 w 27"/>
                  <a:gd name="T73" fmla="*/ 94 h 32"/>
                  <a:gd name="T74" fmla="*/ 108 w 27"/>
                  <a:gd name="T75" fmla="*/ 94 h 32"/>
                  <a:gd name="T76" fmla="*/ 98 w 27"/>
                  <a:gd name="T77" fmla="*/ 95 h 32"/>
                  <a:gd name="T78" fmla="*/ 98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158"/>
              <p:cNvSpPr>
                <a:spLocks/>
              </p:cNvSpPr>
              <p:nvPr/>
            </p:nvSpPr>
            <p:spPr bwMode="auto">
              <a:xfrm>
                <a:off x="3271" y="1227"/>
                <a:ext cx="34" cy="41"/>
              </a:xfrm>
              <a:custGeom>
                <a:avLst/>
                <a:gdLst>
                  <a:gd name="T0" fmla="*/ 98 w 27"/>
                  <a:gd name="T1" fmla="*/ 151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96 w 27"/>
                  <a:gd name="T67" fmla="*/ 66 h 31"/>
                  <a:gd name="T68" fmla="*/ 98 w 27"/>
                  <a:gd name="T69" fmla="*/ 87 h 31"/>
                  <a:gd name="T70" fmla="*/ 108 w 27"/>
                  <a:gd name="T71" fmla="*/ 114 h 31"/>
                  <a:gd name="T72" fmla="*/ 108 w 27"/>
                  <a:gd name="T73" fmla="*/ 123 h 31"/>
                  <a:gd name="T74" fmla="*/ 108 w 27"/>
                  <a:gd name="T75" fmla="*/ 130 h 31"/>
                  <a:gd name="T76" fmla="*/ 98 w 27"/>
                  <a:gd name="T77" fmla="*/ 138 h 31"/>
                  <a:gd name="T78" fmla="*/ 98 w 27"/>
                  <a:gd name="T79" fmla="*/ 14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9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159"/>
              <p:cNvSpPr>
                <a:spLocks/>
              </p:cNvSpPr>
              <p:nvPr/>
            </p:nvSpPr>
            <p:spPr bwMode="auto">
              <a:xfrm>
                <a:off x="3271" y="1268"/>
                <a:ext cx="34" cy="43"/>
              </a:xfrm>
              <a:custGeom>
                <a:avLst/>
                <a:gdLst>
                  <a:gd name="T0" fmla="*/ 98 w 27"/>
                  <a:gd name="T1" fmla="*/ 134 h 33"/>
                  <a:gd name="T2" fmla="*/ 96 w 27"/>
                  <a:gd name="T3" fmla="*/ 146 h 33"/>
                  <a:gd name="T4" fmla="*/ 87 w 27"/>
                  <a:gd name="T5" fmla="*/ 151 h 33"/>
                  <a:gd name="T6" fmla="*/ 84 w 27"/>
                  <a:gd name="T7" fmla="*/ 162 h 33"/>
                  <a:gd name="T8" fmla="*/ 76 w 27"/>
                  <a:gd name="T9" fmla="*/ 162 h 33"/>
                  <a:gd name="T10" fmla="*/ 74 w 27"/>
                  <a:gd name="T11" fmla="*/ 162 h 33"/>
                  <a:gd name="T12" fmla="*/ 67 w 27"/>
                  <a:gd name="T13" fmla="*/ 162 h 33"/>
                  <a:gd name="T14" fmla="*/ 60 w 27"/>
                  <a:gd name="T15" fmla="*/ 162 h 33"/>
                  <a:gd name="T16" fmla="*/ 48 w 27"/>
                  <a:gd name="T17" fmla="*/ 151 h 33"/>
                  <a:gd name="T18" fmla="*/ 47 w 27"/>
                  <a:gd name="T19" fmla="*/ 146 h 33"/>
                  <a:gd name="T20" fmla="*/ 39 w 27"/>
                  <a:gd name="T21" fmla="*/ 134 h 33"/>
                  <a:gd name="T22" fmla="*/ 31 w 27"/>
                  <a:gd name="T23" fmla="*/ 134 h 33"/>
                  <a:gd name="T24" fmla="*/ 31 w 27"/>
                  <a:gd name="T25" fmla="*/ 133 h 33"/>
                  <a:gd name="T26" fmla="*/ 29 w 27"/>
                  <a:gd name="T27" fmla="*/ 116 h 33"/>
                  <a:gd name="T28" fmla="*/ 20 w 27"/>
                  <a:gd name="T29" fmla="*/ 112 h 33"/>
                  <a:gd name="T30" fmla="*/ 16 w 27"/>
                  <a:gd name="T31" fmla="*/ 96 h 33"/>
                  <a:gd name="T32" fmla="*/ 13 w 27"/>
                  <a:gd name="T33" fmla="*/ 85 h 33"/>
                  <a:gd name="T34" fmla="*/ 1 w 27"/>
                  <a:gd name="T35" fmla="*/ 66 h 33"/>
                  <a:gd name="T36" fmla="*/ 1 w 27"/>
                  <a:gd name="T37" fmla="*/ 51 h 33"/>
                  <a:gd name="T38" fmla="*/ 1 w 27"/>
                  <a:gd name="T39" fmla="*/ 46 h 33"/>
                  <a:gd name="T40" fmla="*/ 1 w 27"/>
                  <a:gd name="T41" fmla="*/ 29 h 33"/>
                  <a:gd name="T42" fmla="*/ 13 w 27"/>
                  <a:gd name="T43" fmla="*/ 16 h 33"/>
                  <a:gd name="T44" fmla="*/ 16 w 27"/>
                  <a:gd name="T45" fmla="*/ 12 h 33"/>
                  <a:gd name="T46" fmla="*/ 20 w 27"/>
                  <a:gd name="T47" fmla="*/ 12 h 33"/>
                  <a:gd name="T48" fmla="*/ 29 w 27"/>
                  <a:gd name="T49" fmla="*/ 0 h 33"/>
                  <a:gd name="T50" fmla="*/ 39 w 27"/>
                  <a:gd name="T51" fmla="*/ 0 h 33"/>
                  <a:gd name="T52" fmla="*/ 48 w 27"/>
                  <a:gd name="T53" fmla="*/ 12 h 33"/>
                  <a:gd name="T54" fmla="*/ 59 w 27"/>
                  <a:gd name="T55" fmla="*/ 16 h 33"/>
                  <a:gd name="T56" fmla="*/ 60 w 27"/>
                  <a:gd name="T57" fmla="*/ 21 h 33"/>
                  <a:gd name="T58" fmla="*/ 67 w 27"/>
                  <a:gd name="T59" fmla="*/ 29 h 33"/>
                  <a:gd name="T60" fmla="*/ 74 w 27"/>
                  <a:gd name="T61" fmla="*/ 35 h 33"/>
                  <a:gd name="T62" fmla="*/ 76 w 27"/>
                  <a:gd name="T63" fmla="*/ 46 h 33"/>
                  <a:gd name="T64" fmla="*/ 84 w 27"/>
                  <a:gd name="T65" fmla="*/ 50 h 33"/>
                  <a:gd name="T66" fmla="*/ 96 w 27"/>
                  <a:gd name="T67" fmla="*/ 65 h 33"/>
                  <a:gd name="T68" fmla="*/ 98 w 27"/>
                  <a:gd name="T69" fmla="*/ 85 h 33"/>
                  <a:gd name="T70" fmla="*/ 108 w 27"/>
                  <a:gd name="T71" fmla="*/ 102 h 33"/>
                  <a:gd name="T72" fmla="*/ 108 w 27"/>
                  <a:gd name="T73" fmla="*/ 116 h 33"/>
                  <a:gd name="T74" fmla="*/ 108 w 27"/>
                  <a:gd name="T75" fmla="*/ 125 h 33"/>
                  <a:gd name="T76" fmla="*/ 98 w 27"/>
                  <a:gd name="T77" fmla="*/ 125 h 33"/>
                  <a:gd name="T78" fmla="*/ 98 w 27"/>
                  <a:gd name="T79" fmla="*/ 13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8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1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" name="Freeform 160"/>
              <p:cNvSpPr>
                <a:spLocks/>
              </p:cNvSpPr>
              <p:nvPr/>
            </p:nvSpPr>
            <p:spPr bwMode="auto">
              <a:xfrm>
                <a:off x="3271" y="1311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27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27 h 32"/>
                  <a:gd name="T18" fmla="*/ 47 w 27"/>
                  <a:gd name="T19" fmla="*/ 127 h 32"/>
                  <a:gd name="T20" fmla="*/ 39 w 27"/>
                  <a:gd name="T21" fmla="*/ 124 h 32"/>
                  <a:gd name="T22" fmla="*/ 31 w 27"/>
                  <a:gd name="T23" fmla="*/ 113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7 h 32"/>
                  <a:gd name="T30" fmla="*/ 16 w 27"/>
                  <a:gd name="T31" fmla="*/ 83 h 32"/>
                  <a:gd name="T32" fmla="*/ 13 w 27"/>
                  <a:gd name="T33" fmla="*/ 74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2 h 32"/>
                  <a:gd name="T42" fmla="*/ 13 w 27"/>
                  <a:gd name="T43" fmla="*/ 10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0 h 32"/>
                  <a:gd name="T58" fmla="*/ 67 w 27"/>
                  <a:gd name="T59" fmla="*/ 17 h 32"/>
                  <a:gd name="T60" fmla="*/ 74 w 27"/>
                  <a:gd name="T61" fmla="*/ 22 h 32"/>
                  <a:gd name="T62" fmla="*/ 76 w 27"/>
                  <a:gd name="T63" fmla="*/ 31 h 32"/>
                  <a:gd name="T64" fmla="*/ 84 w 27"/>
                  <a:gd name="T65" fmla="*/ 36 h 32"/>
                  <a:gd name="T66" fmla="*/ 87 w 27"/>
                  <a:gd name="T67" fmla="*/ 40 h 32"/>
                  <a:gd name="T68" fmla="*/ 87 w 27"/>
                  <a:gd name="T69" fmla="*/ 51 h 32"/>
                  <a:gd name="T70" fmla="*/ 96 w 27"/>
                  <a:gd name="T71" fmla="*/ 60 h 32"/>
                  <a:gd name="T72" fmla="*/ 98 w 27"/>
                  <a:gd name="T73" fmla="*/ 65 h 32"/>
                  <a:gd name="T74" fmla="*/ 98 w 27"/>
                  <a:gd name="T75" fmla="*/ 77 h 32"/>
                  <a:gd name="T76" fmla="*/ 108 w 27"/>
                  <a:gd name="T77" fmla="*/ 83 h 32"/>
                  <a:gd name="T78" fmla="*/ 108 w 27"/>
                  <a:gd name="T79" fmla="*/ 97 h 32"/>
                  <a:gd name="T80" fmla="*/ 108 w 27"/>
                  <a:gd name="T81" fmla="*/ 106 h 32"/>
                  <a:gd name="T82" fmla="*/ 108 w 27"/>
                  <a:gd name="T83" fmla="*/ 106 h 32"/>
                  <a:gd name="T84" fmla="*/ 98 w 27"/>
                  <a:gd name="T85" fmla="*/ 111 h 32"/>
                  <a:gd name="T86" fmla="*/ 98 w 27"/>
                  <a:gd name="T87" fmla="*/ 11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" name="Freeform 161"/>
              <p:cNvSpPr>
                <a:spLocks/>
              </p:cNvSpPr>
              <p:nvPr/>
            </p:nvSpPr>
            <p:spPr bwMode="auto">
              <a:xfrm>
                <a:off x="3271" y="1352"/>
                <a:ext cx="34" cy="40"/>
              </a:xfrm>
              <a:custGeom>
                <a:avLst/>
                <a:gdLst>
                  <a:gd name="T0" fmla="*/ 98 w 27"/>
                  <a:gd name="T1" fmla="*/ 126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65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87 w 27"/>
                  <a:gd name="T67" fmla="*/ 46 h 31"/>
                  <a:gd name="T68" fmla="*/ 87 w 27"/>
                  <a:gd name="T69" fmla="*/ 50 h 31"/>
                  <a:gd name="T70" fmla="*/ 96 w 27"/>
                  <a:gd name="T71" fmla="*/ 65 h 31"/>
                  <a:gd name="T72" fmla="*/ 98 w 27"/>
                  <a:gd name="T73" fmla="*/ 68 h 31"/>
                  <a:gd name="T74" fmla="*/ 98 w 27"/>
                  <a:gd name="T75" fmla="*/ 76 h 31"/>
                  <a:gd name="T76" fmla="*/ 108 w 27"/>
                  <a:gd name="T77" fmla="*/ 95 h 31"/>
                  <a:gd name="T78" fmla="*/ 108 w 27"/>
                  <a:gd name="T79" fmla="*/ 97 h 31"/>
                  <a:gd name="T80" fmla="*/ 108 w 27"/>
                  <a:gd name="T81" fmla="*/ 108 h 31"/>
                  <a:gd name="T82" fmla="*/ 108 w 27"/>
                  <a:gd name="T83" fmla="*/ 111 h 31"/>
                  <a:gd name="T84" fmla="*/ 98 w 27"/>
                  <a:gd name="T85" fmla="*/ 114 h 31"/>
                  <a:gd name="T86" fmla="*/ 98 w 27"/>
                  <a:gd name="T87" fmla="*/ 114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Freeform 162"/>
              <p:cNvSpPr>
                <a:spLocks/>
              </p:cNvSpPr>
              <p:nvPr/>
            </p:nvSpPr>
            <p:spPr bwMode="auto">
              <a:xfrm>
                <a:off x="3271" y="1390"/>
                <a:ext cx="31" cy="43"/>
              </a:xfrm>
              <a:custGeom>
                <a:avLst/>
                <a:gdLst>
                  <a:gd name="T0" fmla="*/ 89 w 25"/>
                  <a:gd name="T1" fmla="*/ 168 h 32"/>
                  <a:gd name="T2" fmla="*/ 88 w 25"/>
                  <a:gd name="T3" fmla="*/ 169 h 32"/>
                  <a:gd name="T4" fmla="*/ 78 w 25"/>
                  <a:gd name="T5" fmla="*/ 183 h 32"/>
                  <a:gd name="T6" fmla="*/ 77 w 25"/>
                  <a:gd name="T7" fmla="*/ 183 h 32"/>
                  <a:gd name="T8" fmla="*/ 71 w 25"/>
                  <a:gd name="T9" fmla="*/ 189 h 32"/>
                  <a:gd name="T10" fmla="*/ 63 w 25"/>
                  <a:gd name="T11" fmla="*/ 189 h 32"/>
                  <a:gd name="T12" fmla="*/ 62 w 25"/>
                  <a:gd name="T13" fmla="*/ 189 h 32"/>
                  <a:gd name="T14" fmla="*/ 50 w 25"/>
                  <a:gd name="T15" fmla="*/ 183 h 32"/>
                  <a:gd name="T16" fmla="*/ 46 w 25"/>
                  <a:gd name="T17" fmla="*/ 183 h 32"/>
                  <a:gd name="T18" fmla="*/ 40 w 25"/>
                  <a:gd name="T19" fmla="*/ 169 h 32"/>
                  <a:gd name="T20" fmla="*/ 37 w 25"/>
                  <a:gd name="T21" fmla="*/ 168 h 32"/>
                  <a:gd name="T22" fmla="*/ 30 w 25"/>
                  <a:gd name="T23" fmla="*/ 153 h 32"/>
                  <a:gd name="T24" fmla="*/ 26 w 25"/>
                  <a:gd name="T25" fmla="*/ 151 h 32"/>
                  <a:gd name="T26" fmla="*/ 17 w 25"/>
                  <a:gd name="T27" fmla="*/ 141 h 32"/>
                  <a:gd name="T28" fmla="*/ 14 w 25"/>
                  <a:gd name="T29" fmla="*/ 132 h 32"/>
                  <a:gd name="T30" fmla="*/ 11 w 25"/>
                  <a:gd name="T31" fmla="*/ 114 h 32"/>
                  <a:gd name="T32" fmla="*/ 11 w 25"/>
                  <a:gd name="T33" fmla="*/ 98 h 32"/>
                  <a:gd name="T34" fmla="*/ 1 w 25"/>
                  <a:gd name="T35" fmla="*/ 85 h 32"/>
                  <a:gd name="T36" fmla="*/ 0 w 25"/>
                  <a:gd name="T37" fmla="*/ 65 h 32"/>
                  <a:gd name="T38" fmla="*/ 0 w 25"/>
                  <a:gd name="T39" fmla="*/ 48 h 32"/>
                  <a:gd name="T40" fmla="*/ 1 w 25"/>
                  <a:gd name="T41" fmla="*/ 30 h 32"/>
                  <a:gd name="T42" fmla="*/ 1 w 25"/>
                  <a:gd name="T43" fmla="*/ 12 h 32"/>
                  <a:gd name="T44" fmla="*/ 14 w 25"/>
                  <a:gd name="T45" fmla="*/ 1 h 32"/>
                  <a:gd name="T46" fmla="*/ 17 w 25"/>
                  <a:gd name="T47" fmla="*/ 0 h 32"/>
                  <a:gd name="T48" fmla="*/ 26 w 25"/>
                  <a:gd name="T49" fmla="*/ 0 h 32"/>
                  <a:gd name="T50" fmla="*/ 37 w 25"/>
                  <a:gd name="T51" fmla="*/ 0 h 32"/>
                  <a:gd name="T52" fmla="*/ 40 w 25"/>
                  <a:gd name="T53" fmla="*/ 1 h 32"/>
                  <a:gd name="T54" fmla="*/ 50 w 25"/>
                  <a:gd name="T55" fmla="*/ 1 h 32"/>
                  <a:gd name="T56" fmla="*/ 57 w 25"/>
                  <a:gd name="T57" fmla="*/ 12 h 32"/>
                  <a:gd name="T58" fmla="*/ 62 w 25"/>
                  <a:gd name="T59" fmla="*/ 22 h 32"/>
                  <a:gd name="T60" fmla="*/ 63 w 25"/>
                  <a:gd name="T61" fmla="*/ 30 h 32"/>
                  <a:gd name="T62" fmla="*/ 71 w 25"/>
                  <a:gd name="T63" fmla="*/ 40 h 32"/>
                  <a:gd name="T64" fmla="*/ 77 w 25"/>
                  <a:gd name="T65" fmla="*/ 48 h 32"/>
                  <a:gd name="T66" fmla="*/ 78 w 25"/>
                  <a:gd name="T67" fmla="*/ 54 h 32"/>
                  <a:gd name="T68" fmla="*/ 78 w 25"/>
                  <a:gd name="T69" fmla="*/ 73 h 32"/>
                  <a:gd name="T70" fmla="*/ 88 w 25"/>
                  <a:gd name="T71" fmla="*/ 85 h 32"/>
                  <a:gd name="T72" fmla="*/ 89 w 25"/>
                  <a:gd name="T73" fmla="*/ 87 h 32"/>
                  <a:gd name="T74" fmla="*/ 89 w 25"/>
                  <a:gd name="T75" fmla="*/ 105 h 32"/>
                  <a:gd name="T76" fmla="*/ 89 w 25"/>
                  <a:gd name="T77" fmla="*/ 114 h 32"/>
                  <a:gd name="T78" fmla="*/ 89 w 25"/>
                  <a:gd name="T79" fmla="*/ 132 h 32"/>
                  <a:gd name="T80" fmla="*/ 89 w 25"/>
                  <a:gd name="T81" fmla="*/ 141 h 32"/>
                  <a:gd name="T82" fmla="*/ 89 w 25"/>
                  <a:gd name="T83" fmla="*/ 141 h 32"/>
                  <a:gd name="T84" fmla="*/ 89 w 25"/>
                  <a:gd name="T85" fmla="*/ 151 h 32"/>
                  <a:gd name="T86" fmla="*/ 89 w 25"/>
                  <a:gd name="T87" fmla="*/ 15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5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29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7" y="25"/>
                    </a:lnTo>
                    <a:lnTo>
                      <a:pt x="5" y="24"/>
                    </a:lnTo>
                    <a:lnTo>
                      <a:pt x="4" y="22"/>
                    </a:lnTo>
                    <a:lnTo>
                      <a:pt x="4" y="21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8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5" y="19"/>
                    </a:lnTo>
                    <a:lnTo>
                      <a:pt x="25" y="21"/>
                    </a:lnTo>
                    <a:lnTo>
                      <a:pt x="25" y="22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163"/>
              <p:cNvSpPr>
                <a:spLocks/>
              </p:cNvSpPr>
              <p:nvPr/>
            </p:nvSpPr>
            <p:spPr bwMode="auto">
              <a:xfrm>
                <a:off x="3259" y="1069"/>
                <a:ext cx="12" cy="40"/>
              </a:xfrm>
              <a:custGeom>
                <a:avLst/>
                <a:gdLst>
                  <a:gd name="T0" fmla="*/ 106 w 7"/>
                  <a:gd name="T1" fmla="*/ 17 h 31"/>
                  <a:gd name="T2" fmla="*/ 106 w 7"/>
                  <a:gd name="T3" fmla="*/ 32 h 31"/>
                  <a:gd name="T4" fmla="*/ 106 w 7"/>
                  <a:gd name="T5" fmla="*/ 36 h 31"/>
                  <a:gd name="T6" fmla="*/ 132 w 7"/>
                  <a:gd name="T7" fmla="*/ 53 h 31"/>
                  <a:gd name="T8" fmla="*/ 132 w 7"/>
                  <a:gd name="T9" fmla="*/ 68 h 31"/>
                  <a:gd name="T10" fmla="*/ 182 w 7"/>
                  <a:gd name="T11" fmla="*/ 88 h 31"/>
                  <a:gd name="T12" fmla="*/ 182 w 7"/>
                  <a:gd name="T13" fmla="*/ 98 h 31"/>
                  <a:gd name="T14" fmla="*/ 182 w 7"/>
                  <a:gd name="T15" fmla="*/ 114 h 31"/>
                  <a:gd name="T16" fmla="*/ 182 w 7"/>
                  <a:gd name="T17" fmla="*/ 123 h 31"/>
                  <a:gd name="T18" fmla="*/ 182 w 7"/>
                  <a:gd name="T19" fmla="*/ 126 h 31"/>
                  <a:gd name="T20" fmla="*/ 182 w 7"/>
                  <a:gd name="T21" fmla="*/ 133 h 31"/>
                  <a:gd name="T22" fmla="*/ 182 w 7"/>
                  <a:gd name="T23" fmla="*/ 143 h 31"/>
                  <a:gd name="T24" fmla="*/ 132 w 7"/>
                  <a:gd name="T25" fmla="*/ 143 h 31"/>
                  <a:gd name="T26" fmla="*/ 132 w 7"/>
                  <a:gd name="T27" fmla="*/ 143 h 31"/>
                  <a:gd name="T28" fmla="*/ 106 w 7"/>
                  <a:gd name="T29" fmla="*/ 143 h 31"/>
                  <a:gd name="T30" fmla="*/ 106 w 7"/>
                  <a:gd name="T31" fmla="*/ 143 h 31"/>
                  <a:gd name="T32" fmla="*/ 106 w 7"/>
                  <a:gd name="T33" fmla="*/ 143 h 31"/>
                  <a:gd name="T34" fmla="*/ 77 w 7"/>
                  <a:gd name="T35" fmla="*/ 143 h 31"/>
                  <a:gd name="T36" fmla="*/ 26 w 7"/>
                  <a:gd name="T37" fmla="*/ 133 h 31"/>
                  <a:gd name="T38" fmla="*/ 26 w 7"/>
                  <a:gd name="T39" fmla="*/ 126 h 31"/>
                  <a:gd name="T40" fmla="*/ 26 w 7"/>
                  <a:gd name="T41" fmla="*/ 114 h 31"/>
                  <a:gd name="T42" fmla="*/ 0 w 7"/>
                  <a:gd name="T43" fmla="*/ 98 h 31"/>
                  <a:gd name="T44" fmla="*/ 0 w 7"/>
                  <a:gd name="T45" fmla="*/ 88 h 31"/>
                  <a:gd name="T46" fmla="*/ 0 w 7"/>
                  <a:gd name="T47" fmla="*/ 76 h 31"/>
                  <a:gd name="T48" fmla="*/ 0 w 7"/>
                  <a:gd name="T49" fmla="*/ 65 h 31"/>
                  <a:gd name="T50" fmla="*/ 0 w 7"/>
                  <a:gd name="T51" fmla="*/ 50 h 31"/>
                  <a:gd name="T52" fmla="*/ 0 w 7"/>
                  <a:gd name="T53" fmla="*/ 41 h 31"/>
                  <a:gd name="T54" fmla="*/ 0 w 7"/>
                  <a:gd name="T55" fmla="*/ 32 h 31"/>
                  <a:gd name="T56" fmla="*/ 0 w 7"/>
                  <a:gd name="T57" fmla="*/ 17 h 31"/>
                  <a:gd name="T58" fmla="*/ 0 w 7"/>
                  <a:gd name="T59" fmla="*/ 10 h 31"/>
                  <a:gd name="T60" fmla="*/ 0 w 7"/>
                  <a:gd name="T61" fmla="*/ 1 h 31"/>
                  <a:gd name="T62" fmla="*/ 0 w 7"/>
                  <a:gd name="T63" fmla="*/ 1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1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Freeform 164"/>
              <p:cNvSpPr>
                <a:spLocks/>
              </p:cNvSpPr>
              <p:nvPr/>
            </p:nvSpPr>
            <p:spPr bwMode="auto">
              <a:xfrm>
                <a:off x="3259" y="1112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27 h 31"/>
                  <a:gd name="T6" fmla="*/ 106 w 7"/>
                  <a:gd name="T7" fmla="*/ 38 h 31"/>
                  <a:gd name="T8" fmla="*/ 132 w 7"/>
                  <a:gd name="T9" fmla="*/ 58 h 31"/>
                  <a:gd name="T10" fmla="*/ 132 w 7"/>
                  <a:gd name="T11" fmla="*/ 60 h 31"/>
                  <a:gd name="T12" fmla="*/ 182 w 7"/>
                  <a:gd name="T13" fmla="*/ 72 h 31"/>
                  <a:gd name="T14" fmla="*/ 182 w 7"/>
                  <a:gd name="T15" fmla="*/ 81 h 31"/>
                  <a:gd name="T16" fmla="*/ 182 w 7"/>
                  <a:gd name="T17" fmla="*/ 87 h 31"/>
                  <a:gd name="T18" fmla="*/ 182 w 7"/>
                  <a:gd name="T19" fmla="*/ 91 h 31"/>
                  <a:gd name="T20" fmla="*/ 182 w 7"/>
                  <a:gd name="T21" fmla="*/ 94 h 31"/>
                  <a:gd name="T22" fmla="*/ 132 w 7"/>
                  <a:gd name="T23" fmla="*/ 101 h 31"/>
                  <a:gd name="T24" fmla="*/ 132 w 7"/>
                  <a:gd name="T25" fmla="*/ 101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1 h 31"/>
                  <a:gd name="T36" fmla="*/ 26 w 7"/>
                  <a:gd name="T37" fmla="*/ 94 h 31"/>
                  <a:gd name="T38" fmla="*/ 26 w 7"/>
                  <a:gd name="T39" fmla="*/ 91 h 31"/>
                  <a:gd name="T40" fmla="*/ 0 w 7"/>
                  <a:gd name="T41" fmla="*/ 81 h 31"/>
                  <a:gd name="T42" fmla="*/ 0 w 7"/>
                  <a:gd name="T43" fmla="*/ 72 h 31"/>
                  <a:gd name="T44" fmla="*/ 0 w 7"/>
                  <a:gd name="T45" fmla="*/ 60 h 31"/>
                  <a:gd name="T46" fmla="*/ 0 w 7"/>
                  <a:gd name="T47" fmla="*/ 58 h 31"/>
                  <a:gd name="T48" fmla="*/ 0 w 7"/>
                  <a:gd name="T49" fmla="*/ 20 h 31"/>
                  <a:gd name="T50" fmla="*/ 0 w 7"/>
                  <a:gd name="T51" fmla="*/ 11 h 31"/>
                  <a:gd name="T52" fmla="*/ 0 w 7"/>
                  <a:gd name="T53" fmla="*/ 1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0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Freeform 165"/>
              <p:cNvSpPr>
                <a:spLocks/>
              </p:cNvSpPr>
              <p:nvPr/>
            </p:nvSpPr>
            <p:spPr bwMode="auto">
              <a:xfrm>
                <a:off x="3259" y="1150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5 h 31"/>
                  <a:gd name="T6" fmla="*/ 106 w 7"/>
                  <a:gd name="T7" fmla="*/ 60 h 31"/>
                  <a:gd name="T8" fmla="*/ 132 w 7"/>
                  <a:gd name="T9" fmla="*/ 86 h 31"/>
                  <a:gd name="T10" fmla="*/ 132 w 7"/>
                  <a:gd name="T11" fmla="*/ 104 h 31"/>
                  <a:gd name="T12" fmla="*/ 182 w 7"/>
                  <a:gd name="T13" fmla="*/ 123 h 31"/>
                  <a:gd name="T14" fmla="*/ 182 w 7"/>
                  <a:gd name="T15" fmla="*/ 135 h 31"/>
                  <a:gd name="T16" fmla="*/ 182 w 7"/>
                  <a:gd name="T17" fmla="*/ 145 h 31"/>
                  <a:gd name="T18" fmla="*/ 182 w 7"/>
                  <a:gd name="T19" fmla="*/ 151 h 31"/>
                  <a:gd name="T20" fmla="*/ 182 w 7"/>
                  <a:gd name="T21" fmla="*/ 163 h 31"/>
                  <a:gd name="T22" fmla="*/ 132 w 7"/>
                  <a:gd name="T23" fmla="*/ 163 h 31"/>
                  <a:gd name="T24" fmla="*/ 132 w 7"/>
                  <a:gd name="T25" fmla="*/ 164 h 31"/>
                  <a:gd name="T26" fmla="*/ 106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77 w 7"/>
                  <a:gd name="T33" fmla="*/ 164 h 31"/>
                  <a:gd name="T34" fmla="*/ 77 w 7"/>
                  <a:gd name="T35" fmla="*/ 163 h 31"/>
                  <a:gd name="T36" fmla="*/ 26 w 7"/>
                  <a:gd name="T37" fmla="*/ 163 h 31"/>
                  <a:gd name="T38" fmla="*/ 26 w 7"/>
                  <a:gd name="T39" fmla="*/ 151 h 31"/>
                  <a:gd name="T40" fmla="*/ 0 w 7"/>
                  <a:gd name="T41" fmla="*/ 135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7 h 31"/>
                  <a:gd name="T48" fmla="*/ 0 w 7"/>
                  <a:gd name="T49" fmla="*/ 34 h 31"/>
                  <a:gd name="T50" fmla="*/ 0 w 7"/>
                  <a:gd name="T51" fmla="*/ 21 h 31"/>
                  <a:gd name="T52" fmla="*/ 0 w 7"/>
                  <a:gd name="T53" fmla="*/ 16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1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Freeform 166"/>
              <p:cNvSpPr>
                <a:spLocks/>
              </p:cNvSpPr>
              <p:nvPr/>
            </p:nvSpPr>
            <p:spPr bwMode="auto">
              <a:xfrm>
                <a:off x="3259" y="1191"/>
                <a:ext cx="12" cy="43"/>
              </a:xfrm>
              <a:custGeom>
                <a:avLst/>
                <a:gdLst>
                  <a:gd name="T0" fmla="*/ 106 w 7"/>
                  <a:gd name="T1" fmla="*/ 22 h 32"/>
                  <a:gd name="T2" fmla="*/ 106 w 7"/>
                  <a:gd name="T3" fmla="*/ 40 h 32"/>
                  <a:gd name="T4" fmla="*/ 106 w 7"/>
                  <a:gd name="T5" fmla="*/ 56 h 32"/>
                  <a:gd name="T6" fmla="*/ 132 w 7"/>
                  <a:gd name="T7" fmla="*/ 75 h 32"/>
                  <a:gd name="T8" fmla="*/ 132 w 7"/>
                  <a:gd name="T9" fmla="*/ 87 h 32"/>
                  <a:gd name="T10" fmla="*/ 182 w 7"/>
                  <a:gd name="T11" fmla="*/ 117 h 32"/>
                  <a:gd name="T12" fmla="*/ 182 w 7"/>
                  <a:gd name="T13" fmla="*/ 136 h 32"/>
                  <a:gd name="T14" fmla="*/ 182 w 7"/>
                  <a:gd name="T15" fmla="*/ 151 h 32"/>
                  <a:gd name="T16" fmla="*/ 182 w 7"/>
                  <a:gd name="T17" fmla="*/ 157 h 32"/>
                  <a:gd name="T18" fmla="*/ 182 w 7"/>
                  <a:gd name="T19" fmla="*/ 168 h 32"/>
                  <a:gd name="T20" fmla="*/ 182 w 7"/>
                  <a:gd name="T21" fmla="*/ 177 h 32"/>
                  <a:gd name="T22" fmla="*/ 182 w 7"/>
                  <a:gd name="T23" fmla="*/ 183 h 32"/>
                  <a:gd name="T24" fmla="*/ 132 w 7"/>
                  <a:gd name="T25" fmla="*/ 183 h 32"/>
                  <a:gd name="T26" fmla="*/ 132 w 7"/>
                  <a:gd name="T27" fmla="*/ 183 h 32"/>
                  <a:gd name="T28" fmla="*/ 106 w 7"/>
                  <a:gd name="T29" fmla="*/ 189 h 32"/>
                  <a:gd name="T30" fmla="*/ 106 w 7"/>
                  <a:gd name="T31" fmla="*/ 189 h 32"/>
                  <a:gd name="T32" fmla="*/ 106 w 7"/>
                  <a:gd name="T33" fmla="*/ 183 h 32"/>
                  <a:gd name="T34" fmla="*/ 77 w 7"/>
                  <a:gd name="T35" fmla="*/ 183 h 32"/>
                  <a:gd name="T36" fmla="*/ 26 w 7"/>
                  <a:gd name="T37" fmla="*/ 177 h 32"/>
                  <a:gd name="T38" fmla="*/ 26 w 7"/>
                  <a:gd name="T39" fmla="*/ 168 h 32"/>
                  <a:gd name="T40" fmla="*/ 26 w 7"/>
                  <a:gd name="T41" fmla="*/ 151 h 32"/>
                  <a:gd name="T42" fmla="*/ 0 w 7"/>
                  <a:gd name="T43" fmla="*/ 136 h 32"/>
                  <a:gd name="T44" fmla="*/ 0 w 7"/>
                  <a:gd name="T45" fmla="*/ 117 h 32"/>
                  <a:gd name="T46" fmla="*/ 0 w 7"/>
                  <a:gd name="T47" fmla="*/ 101 h 32"/>
                  <a:gd name="T48" fmla="*/ 0 w 7"/>
                  <a:gd name="T49" fmla="*/ 85 h 32"/>
                  <a:gd name="T50" fmla="*/ 0 w 7"/>
                  <a:gd name="T51" fmla="*/ 65 h 32"/>
                  <a:gd name="T52" fmla="*/ 0 w 7"/>
                  <a:gd name="T53" fmla="*/ 56 h 32"/>
                  <a:gd name="T54" fmla="*/ 0 w 7"/>
                  <a:gd name="T55" fmla="*/ 40 h 32"/>
                  <a:gd name="T56" fmla="*/ 0 w 7"/>
                  <a:gd name="T57" fmla="*/ 22 h 32"/>
                  <a:gd name="T58" fmla="*/ 0 w 7"/>
                  <a:gd name="T59" fmla="*/ 16 h 32"/>
                  <a:gd name="T60" fmla="*/ 0 w 7"/>
                  <a:gd name="T61" fmla="*/ 16 h 32"/>
                  <a:gd name="T62" fmla="*/ 0 w 7"/>
                  <a:gd name="T63" fmla="*/ 1 h 32"/>
                  <a:gd name="T64" fmla="*/ 26 w 7"/>
                  <a:gd name="T65" fmla="*/ 1 h 32"/>
                  <a:gd name="T66" fmla="*/ 26 w 7"/>
                  <a:gd name="T67" fmla="*/ 0 h 32"/>
                  <a:gd name="T68" fmla="*/ 26 w 7"/>
                  <a:gd name="T69" fmla="*/ 0 h 32"/>
                  <a:gd name="T70" fmla="*/ 26 w 7"/>
                  <a:gd name="T71" fmla="*/ 0 h 32"/>
                  <a:gd name="T72" fmla="*/ 77 w 7"/>
                  <a:gd name="T73" fmla="*/ 1 h 32"/>
                  <a:gd name="T74" fmla="*/ 77 w 7"/>
                  <a:gd name="T75" fmla="*/ 1 h 32"/>
                  <a:gd name="T76" fmla="*/ 106 w 7"/>
                  <a:gd name="T77" fmla="*/ 1 h 32"/>
                  <a:gd name="T78" fmla="*/ 106 w 7"/>
                  <a:gd name="T79" fmla="*/ 1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2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Freeform 167"/>
              <p:cNvSpPr>
                <a:spLocks/>
              </p:cNvSpPr>
              <p:nvPr/>
            </p:nvSpPr>
            <p:spPr bwMode="auto">
              <a:xfrm>
                <a:off x="3259" y="1234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31 h 31"/>
                  <a:gd name="T6" fmla="*/ 106 w 7"/>
                  <a:gd name="T7" fmla="*/ 40 h 31"/>
                  <a:gd name="T8" fmla="*/ 132 w 7"/>
                  <a:gd name="T9" fmla="*/ 58 h 31"/>
                  <a:gd name="T10" fmla="*/ 132 w 7"/>
                  <a:gd name="T11" fmla="*/ 71 h 31"/>
                  <a:gd name="T12" fmla="*/ 182 w 7"/>
                  <a:gd name="T13" fmla="*/ 77 h 31"/>
                  <a:gd name="T14" fmla="*/ 182 w 7"/>
                  <a:gd name="T15" fmla="*/ 88 h 31"/>
                  <a:gd name="T16" fmla="*/ 182 w 7"/>
                  <a:gd name="T17" fmla="*/ 91 h 31"/>
                  <a:gd name="T18" fmla="*/ 182 w 7"/>
                  <a:gd name="T19" fmla="*/ 99 h 31"/>
                  <a:gd name="T20" fmla="*/ 182 w 7"/>
                  <a:gd name="T21" fmla="*/ 101 h 31"/>
                  <a:gd name="T22" fmla="*/ 132 w 7"/>
                  <a:gd name="T23" fmla="*/ 101 h 31"/>
                  <a:gd name="T24" fmla="*/ 132 w 7"/>
                  <a:gd name="T25" fmla="*/ 107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7 h 31"/>
                  <a:gd name="T36" fmla="*/ 26 w 7"/>
                  <a:gd name="T37" fmla="*/ 101 h 31"/>
                  <a:gd name="T38" fmla="*/ 26 w 7"/>
                  <a:gd name="T39" fmla="*/ 99 h 31"/>
                  <a:gd name="T40" fmla="*/ 0 w 7"/>
                  <a:gd name="T41" fmla="*/ 88 h 31"/>
                  <a:gd name="T42" fmla="*/ 0 w 7"/>
                  <a:gd name="T43" fmla="*/ 77 h 31"/>
                  <a:gd name="T44" fmla="*/ 0 w 7"/>
                  <a:gd name="T45" fmla="*/ 71 h 31"/>
                  <a:gd name="T46" fmla="*/ 0 w 7"/>
                  <a:gd name="T47" fmla="*/ 58 h 31"/>
                  <a:gd name="T48" fmla="*/ 0 w 7"/>
                  <a:gd name="T49" fmla="*/ 16 h 31"/>
                  <a:gd name="T50" fmla="*/ 0 w 7"/>
                  <a:gd name="T51" fmla="*/ 11 h 31"/>
                  <a:gd name="T52" fmla="*/ 0 w 7"/>
                  <a:gd name="T53" fmla="*/ 11 h 31"/>
                  <a:gd name="T54" fmla="*/ 0 w 7"/>
                  <a:gd name="T55" fmla="*/ 2 h 31"/>
                  <a:gd name="T56" fmla="*/ 0 w 7"/>
                  <a:gd name="T57" fmla="*/ 0 h 31"/>
                  <a:gd name="T58" fmla="*/ 0 w 7"/>
                  <a:gd name="T59" fmla="*/ 0 h 31"/>
                  <a:gd name="T60" fmla="*/ 26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2 h 31"/>
                  <a:gd name="T70" fmla="*/ 106 w 7"/>
                  <a:gd name="T71" fmla="*/ 2 h 31"/>
                  <a:gd name="T72" fmla="*/ 106 w 7"/>
                  <a:gd name="T73" fmla="*/ 1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9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Freeform 168"/>
              <p:cNvSpPr>
                <a:spLocks/>
              </p:cNvSpPr>
              <p:nvPr/>
            </p:nvSpPr>
            <p:spPr bwMode="auto">
              <a:xfrm>
                <a:off x="3259" y="1275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2 h 31"/>
                  <a:gd name="T4" fmla="*/ 62 w 8"/>
                  <a:gd name="T5" fmla="*/ 36 h 31"/>
                  <a:gd name="T6" fmla="*/ 62 w 8"/>
                  <a:gd name="T7" fmla="*/ 50 h 31"/>
                  <a:gd name="T8" fmla="*/ 62 w 8"/>
                  <a:gd name="T9" fmla="*/ 68 h 31"/>
                  <a:gd name="T10" fmla="*/ 89 w 8"/>
                  <a:gd name="T11" fmla="*/ 84 h 31"/>
                  <a:gd name="T12" fmla="*/ 89 w 8"/>
                  <a:gd name="T13" fmla="*/ 98 h 31"/>
                  <a:gd name="T14" fmla="*/ 93 w 8"/>
                  <a:gd name="T15" fmla="*/ 111 h 31"/>
                  <a:gd name="T16" fmla="*/ 93 w 8"/>
                  <a:gd name="T17" fmla="*/ 114 h 31"/>
                  <a:gd name="T18" fmla="*/ 93 w 8"/>
                  <a:gd name="T19" fmla="*/ 125 h 31"/>
                  <a:gd name="T20" fmla="*/ 89 w 8"/>
                  <a:gd name="T21" fmla="*/ 126 h 31"/>
                  <a:gd name="T22" fmla="*/ 89 w 8"/>
                  <a:gd name="T23" fmla="*/ 133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3 h 31"/>
                  <a:gd name="T36" fmla="*/ 41 w 8"/>
                  <a:gd name="T37" fmla="*/ 126 h 31"/>
                  <a:gd name="T38" fmla="*/ 18 w 8"/>
                  <a:gd name="T39" fmla="*/ 125 h 31"/>
                  <a:gd name="T40" fmla="*/ 18 w 8"/>
                  <a:gd name="T41" fmla="*/ 114 h 31"/>
                  <a:gd name="T42" fmla="*/ 18 w 8"/>
                  <a:gd name="T43" fmla="*/ 98 h 31"/>
                  <a:gd name="T44" fmla="*/ 0 w 8"/>
                  <a:gd name="T45" fmla="*/ 84 h 31"/>
                  <a:gd name="T46" fmla="*/ 0 w 8"/>
                  <a:gd name="T47" fmla="*/ 68 h 31"/>
                  <a:gd name="T48" fmla="*/ 0 w 8"/>
                  <a:gd name="T49" fmla="*/ 53 h 31"/>
                  <a:gd name="T50" fmla="*/ 0 w 8"/>
                  <a:gd name="T51" fmla="*/ 50 h 31"/>
                  <a:gd name="T52" fmla="*/ 0 w 8"/>
                  <a:gd name="T53" fmla="*/ 36 h 31"/>
                  <a:gd name="T54" fmla="*/ 0 w 8"/>
                  <a:gd name="T55" fmla="*/ 22 h 31"/>
                  <a:gd name="T56" fmla="*/ 0 w 8"/>
                  <a:gd name="T57" fmla="*/ 13 h 31"/>
                  <a:gd name="T58" fmla="*/ 0 w 8"/>
                  <a:gd name="T59" fmla="*/ 13 h 31"/>
                  <a:gd name="T60" fmla="*/ 0 w 8"/>
                  <a:gd name="T61" fmla="*/ 1 h 31"/>
                  <a:gd name="T62" fmla="*/ 18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0 h 31"/>
                  <a:gd name="T78" fmla="*/ 48 w 8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8" y="24"/>
                    </a:lnTo>
                    <a:lnTo>
                      <a:pt x="8" y="25"/>
                    </a:lnTo>
                    <a:lnTo>
                      <a:pt x="8" y="27"/>
                    </a:lnTo>
                    <a:lnTo>
                      <a:pt x="8" y="28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Freeform 169"/>
              <p:cNvSpPr>
                <a:spLocks/>
              </p:cNvSpPr>
              <p:nvPr/>
            </p:nvSpPr>
            <p:spPr bwMode="auto">
              <a:xfrm>
                <a:off x="3259" y="1318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9 h 31"/>
                  <a:gd name="T6" fmla="*/ 132 w 7"/>
                  <a:gd name="T7" fmla="*/ 60 h 31"/>
                  <a:gd name="T8" fmla="*/ 132 w 7"/>
                  <a:gd name="T9" fmla="*/ 86 h 31"/>
                  <a:gd name="T10" fmla="*/ 182 w 7"/>
                  <a:gd name="T11" fmla="*/ 102 h 31"/>
                  <a:gd name="T12" fmla="*/ 182 w 7"/>
                  <a:gd name="T13" fmla="*/ 123 h 31"/>
                  <a:gd name="T14" fmla="*/ 182 w 7"/>
                  <a:gd name="T15" fmla="*/ 130 h 31"/>
                  <a:gd name="T16" fmla="*/ 182 w 7"/>
                  <a:gd name="T17" fmla="*/ 138 h 31"/>
                  <a:gd name="T18" fmla="*/ 182 w 7"/>
                  <a:gd name="T19" fmla="*/ 145 h 31"/>
                  <a:gd name="T20" fmla="*/ 182 w 7"/>
                  <a:gd name="T21" fmla="*/ 151 h 31"/>
                  <a:gd name="T22" fmla="*/ 182 w 7"/>
                  <a:gd name="T23" fmla="*/ 163 h 31"/>
                  <a:gd name="T24" fmla="*/ 132 w 7"/>
                  <a:gd name="T25" fmla="*/ 164 h 31"/>
                  <a:gd name="T26" fmla="*/ 132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106 w 7"/>
                  <a:gd name="T33" fmla="*/ 164 h 31"/>
                  <a:gd name="T34" fmla="*/ 77 w 7"/>
                  <a:gd name="T35" fmla="*/ 163 h 31"/>
                  <a:gd name="T36" fmla="*/ 26 w 7"/>
                  <a:gd name="T37" fmla="*/ 151 h 31"/>
                  <a:gd name="T38" fmla="*/ 26 w 7"/>
                  <a:gd name="T39" fmla="*/ 145 h 31"/>
                  <a:gd name="T40" fmla="*/ 26 w 7"/>
                  <a:gd name="T41" fmla="*/ 138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6 h 31"/>
                  <a:gd name="T48" fmla="*/ 0 w 7"/>
                  <a:gd name="T49" fmla="*/ 66 h 31"/>
                  <a:gd name="T50" fmla="*/ 0 w 7"/>
                  <a:gd name="T51" fmla="*/ 60 h 31"/>
                  <a:gd name="T52" fmla="*/ 0 w 7"/>
                  <a:gd name="T53" fmla="*/ 49 h 31"/>
                  <a:gd name="T54" fmla="*/ 0 w 7"/>
                  <a:gd name="T55" fmla="*/ 34 h 31"/>
                  <a:gd name="T56" fmla="*/ 0 w 7"/>
                  <a:gd name="T57" fmla="*/ 21 h 31"/>
                  <a:gd name="T58" fmla="*/ 0 w 7"/>
                  <a:gd name="T59" fmla="*/ 16 h 31"/>
                  <a:gd name="T60" fmla="*/ 0 w 7"/>
                  <a:gd name="T61" fmla="*/ 12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2 h 31"/>
                  <a:gd name="T78" fmla="*/ 106 w 7"/>
                  <a:gd name="T79" fmla="*/ 12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170"/>
              <p:cNvSpPr>
                <a:spLocks/>
              </p:cNvSpPr>
              <p:nvPr/>
            </p:nvSpPr>
            <p:spPr bwMode="auto">
              <a:xfrm>
                <a:off x="3259" y="1359"/>
                <a:ext cx="12" cy="40"/>
              </a:xfrm>
              <a:custGeom>
                <a:avLst/>
                <a:gdLst>
                  <a:gd name="T0" fmla="*/ 106 w 7"/>
                  <a:gd name="T1" fmla="*/ 12 h 33"/>
                  <a:gd name="T2" fmla="*/ 106 w 7"/>
                  <a:gd name="T3" fmla="*/ 22 h 33"/>
                  <a:gd name="T4" fmla="*/ 106 w 7"/>
                  <a:gd name="T5" fmla="*/ 33 h 33"/>
                  <a:gd name="T6" fmla="*/ 132 w 7"/>
                  <a:gd name="T7" fmla="*/ 41 h 33"/>
                  <a:gd name="T8" fmla="*/ 132 w 7"/>
                  <a:gd name="T9" fmla="*/ 53 h 33"/>
                  <a:gd name="T10" fmla="*/ 182 w 7"/>
                  <a:gd name="T11" fmla="*/ 62 h 33"/>
                  <a:gd name="T12" fmla="*/ 182 w 7"/>
                  <a:gd name="T13" fmla="*/ 74 h 33"/>
                  <a:gd name="T14" fmla="*/ 182 w 7"/>
                  <a:gd name="T15" fmla="*/ 84 h 33"/>
                  <a:gd name="T16" fmla="*/ 182 w 7"/>
                  <a:gd name="T17" fmla="*/ 85 h 33"/>
                  <a:gd name="T18" fmla="*/ 182 w 7"/>
                  <a:gd name="T19" fmla="*/ 90 h 33"/>
                  <a:gd name="T20" fmla="*/ 182 w 7"/>
                  <a:gd name="T21" fmla="*/ 95 h 33"/>
                  <a:gd name="T22" fmla="*/ 182 w 7"/>
                  <a:gd name="T23" fmla="*/ 99 h 33"/>
                  <a:gd name="T24" fmla="*/ 132 w 7"/>
                  <a:gd name="T25" fmla="*/ 99 h 33"/>
                  <a:gd name="T26" fmla="*/ 132 w 7"/>
                  <a:gd name="T27" fmla="*/ 103 h 33"/>
                  <a:gd name="T28" fmla="*/ 106 w 7"/>
                  <a:gd name="T29" fmla="*/ 103 h 33"/>
                  <a:gd name="T30" fmla="*/ 106 w 7"/>
                  <a:gd name="T31" fmla="*/ 103 h 33"/>
                  <a:gd name="T32" fmla="*/ 106 w 7"/>
                  <a:gd name="T33" fmla="*/ 99 h 33"/>
                  <a:gd name="T34" fmla="*/ 77 w 7"/>
                  <a:gd name="T35" fmla="*/ 99 h 33"/>
                  <a:gd name="T36" fmla="*/ 26 w 7"/>
                  <a:gd name="T37" fmla="*/ 95 h 33"/>
                  <a:gd name="T38" fmla="*/ 26 w 7"/>
                  <a:gd name="T39" fmla="*/ 90 h 33"/>
                  <a:gd name="T40" fmla="*/ 26 w 7"/>
                  <a:gd name="T41" fmla="*/ 84 h 33"/>
                  <a:gd name="T42" fmla="*/ 0 w 7"/>
                  <a:gd name="T43" fmla="*/ 74 h 33"/>
                  <a:gd name="T44" fmla="*/ 0 w 7"/>
                  <a:gd name="T45" fmla="*/ 62 h 33"/>
                  <a:gd name="T46" fmla="*/ 0 w 7"/>
                  <a:gd name="T47" fmla="*/ 53 h 33"/>
                  <a:gd name="T48" fmla="*/ 0 w 7"/>
                  <a:gd name="T49" fmla="*/ 44 h 33"/>
                  <a:gd name="T50" fmla="*/ 0 w 7"/>
                  <a:gd name="T51" fmla="*/ 41 h 33"/>
                  <a:gd name="T52" fmla="*/ 0 w 7"/>
                  <a:gd name="T53" fmla="*/ 33 h 33"/>
                  <a:gd name="T54" fmla="*/ 0 w 7"/>
                  <a:gd name="T55" fmla="*/ 22 h 33"/>
                  <a:gd name="T56" fmla="*/ 0 w 7"/>
                  <a:gd name="T57" fmla="*/ 12 h 33"/>
                  <a:gd name="T58" fmla="*/ 0 w 7"/>
                  <a:gd name="T59" fmla="*/ 10 h 33"/>
                  <a:gd name="T60" fmla="*/ 0 w 7"/>
                  <a:gd name="T61" fmla="*/ 10 h 33"/>
                  <a:gd name="T62" fmla="*/ 0 w 7"/>
                  <a:gd name="T63" fmla="*/ 2 h 33"/>
                  <a:gd name="T64" fmla="*/ 26 w 7"/>
                  <a:gd name="T65" fmla="*/ 2 h 33"/>
                  <a:gd name="T66" fmla="*/ 26 w 7"/>
                  <a:gd name="T67" fmla="*/ 2 h 33"/>
                  <a:gd name="T68" fmla="*/ 26 w 7"/>
                  <a:gd name="T69" fmla="*/ 0 h 33"/>
                  <a:gd name="T70" fmla="*/ 26 w 7"/>
                  <a:gd name="T71" fmla="*/ 2 h 33"/>
                  <a:gd name="T72" fmla="*/ 77 w 7"/>
                  <a:gd name="T73" fmla="*/ 2 h 33"/>
                  <a:gd name="T74" fmla="*/ 77 w 7"/>
                  <a:gd name="T75" fmla="*/ 2 h 33"/>
                  <a:gd name="T76" fmla="*/ 106 w 7"/>
                  <a:gd name="T77" fmla="*/ 2 h 33"/>
                  <a:gd name="T78" fmla="*/ 106 w 7"/>
                  <a:gd name="T79" fmla="*/ 10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3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5" y="33"/>
                    </a:lnTo>
                    <a:lnTo>
                      <a:pt x="4" y="33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Freeform 171"/>
              <p:cNvSpPr>
                <a:spLocks/>
              </p:cNvSpPr>
              <p:nvPr/>
            </p:nvSpPr>
            <p:spPr bwMode="auto">
              <a:xfrm>
                <a:off x="3271" y="982"/>
                <a:ext cx="34" cy="41"/>
              </a:xfrm>
              <a:custGeom>
                <a:avLst/>
                <a:gdLst>
                  <a:gd name="T0" fmla="*/ 98 w 27"/>
                  <a:gd name="T1" fmla="*/ 145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5 h 31"/>
                  <a:gd name="T26" fmla="*/ 29 w 27"/>
                  <a:gd name="T27" fmla="*/ 130 h 31"/>
                  <a:gd name="T28" fmla="*/ 20 w 27"/>
                  <a:gd name="T29" fmla="*/ 114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5 h 31"/>
                  <a:gd name="T66" fmla="*/ 87 w 27"/>
                  <a:gd name="T67" fmla="*/ 50 h 31"/>
                  <a:gd name="T68" fmla="*/ 87 w 27"/>
                  <a:gd name="T69" fmla="*/ 60 h 31"/>
                  <a:gd name="T70" fmla="*/ 96 w 27"/>
                  <a:gd name="T71" fmla="*/ 66 h 31"/>
                  <a:gd name="T72" fmla="*/ 98 w 27"/>
                  <a:gd name="T73" fmla="*/ 79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4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5 h 31"/>
                  <a:gd name="T86" fmla="*/ 98 w 27"/>
                  <a:gd name="T87" fmla="*/ 13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Freeform 172"/>
              <p:cNvSpPr>
                <a:spLocks/>
              </p:cNvSpPr>
              <p:nvPr/>
            </p:nvSpPr>
            <p:spPr bwMode="auto">
              <a:xfrm>
                <a:off x="3354" y="1046"/>
                <a:ext cx="44" cy="40"/>
              </a:xfrm>
              <a:custGeom>
                <a:avLst/>
                <a:gdLst>
                  <a:gd name="T0" fmla="*/ 79 w 34"/>
                  <a:gd name="T1" fmla="*/ 1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0 h 31"/>
                  <a:gd name="T10" fmla="*/ 132 w 34"/>
                  <a:gd name="T11" fmla="*/ 10 h 31"/>
                  <a:gd name="T12" fmla="*/ 141 w 34"/>
                  <a:gd name="T13" fmla="*/ 13 h 31"/>
                  <a:gd name="T14" fmla="*/ 146 w 34"/>
                  <a:gd name="T15" fmla="*/ 22 h 31"/>
                  <a:gd name="T16" fmla="*/ 155 w 34"/>
                  <a:gd name="T17" fmla="*/ 28 h 31"/>
                  <a:gd name="T18" fmla="*/ 155 w 34"/>
                  <a:gd name="T19" fmla="*/ 32 h 31"/>
                  <a:gd name="T20" fmla="*/ 155 w 34"/>
                  <a:gd name="T21" fmla="*/ 46 h 31"/>
                  <a:gd name="T22" fmla="*/ 160 w 34"/>
                  <a:gd name="T23" fmla="*/ 53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95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23 h 31"/>
                  <a:gd name="T40" fmla="*/ 132 w 34"/>
                  <a:gd name="T41" fmla="*/ 123 h 31"/>
                  <a:gd name="T42" fmla="*/ 126 w 34"/>
                  <a:gd name="T43" fmla="*/ 125 h 31"/>
                  <a:gd name="T44" fmla="*/ 115 w 34"/>
                  <a:gd name="T45" fmla="*/ 126 h 31"/>
                  <a:gd name="T46" fmla="*/ 109 w 34"/>
                  <a:gd name="T47" fmla="*/ 139 h 31"/>
                  <a:gd name="T48" fmla="*/ 97 w 34"/>
                  <a:gd name="T49" fmla="*/ 139 h 31"/>
                  <a:gd name="T50" fmla="*/ 84 w 34"/>
                  <a:gd name="T51" fmla="*/ 139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23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6 h 31"/>
                  <a:gd name="T72" fmla="*/ 0 w 34"/>
                  <a:gd name="T73" fmla="*/ 59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8 h 31"/>
                  <a:gd name="T80" fmla="*/ 45 w 34"/>
                  <a:gd name="T81" fmla="*/ 22 h 31"/>
                  <a:gd name="T82" fmla="*/ 45 w 34"/>
                  <a:gd name="T83" fmla="*/ 22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2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Freeform 173"/>
              <p:cNvSpPr>
                <a:spLocks/>
              </p:cNvSpPr>
              <p:nvPr/>
            </p:nvSpPr>
            <p:spPr bwMode="auto">
              <a:xfrm>
                <a:off x="3430" y="983"/>
                <a:ext cx="14" cy="44"/>
              </a:xfrm>
              <a:custGeom>
                <a:avLst/>
                <a:gdLst>
                  <a:gd name="T0" fmla="*/ 55 w 10"/>
                  <a:gd name="T1" fmla="*/ 0 h 34"/>
                  <a:gd name="T2" fmla="*/ 69 w 10"/>
                  <a:gd name="T3" fmla="*/ 10 h 34"/>
                  <a:gd name="T4" fmla="*/ 77 w 10"/>
                  <a:gd name="T5" fmla="*/ 13 h 34"/>
                  <a:gd name="T6" fmla="*/ 77 w 10"/>
                  <a:gd name="T7" fmla="*/ 22 h 34"/>
                  <a:gd name="T8" fmla="*/ 77 w 10"/>
                  <a:gd name="T9" fmla="*/ 45 h 34"/>
                  <a:gd name="T10" fmla="*/ 77 w 10"/>
                  <a:gd name="T11" fmla="*/ 58 h 34"/>
                  <a:gd name="T12" fmla="*/ 77 w 10"/>
                  <a:gd name="T13" fmla="*/ 61 h 34"/>
                  <a:gd name="T14" fmla="*/ 77 w 10"/>
                  <a:gd name="T15" fmla="*/ 75 h 34"/>
                  <a:gd name="T16" fmla="*/ 77 w 10"/>
                  <a:gd name="T17" fmla="*/ 89 h 34"/>
                  <a:gd name="T18" fmla="*/ 77 w 10"/>
                  <a:gd name="T19" fmla="*/ 102 h 34"/>
                  <a:gd name="T20" fmla="*/ 77 w 10"/>
                  <a:gd name="T21" fmla="*/ 113 h 34"/>
                  <a:gd name="T22" fmla="*/ 69 w 10"/>
                  <a:gd name="T23" fmla="*/ 126 h 34"/>
                  <a:gd name="T24" fmla="*/ 69 w 10"/>
                  <a:gd name="T25" fmla="*/ 141 h 34"/>
                  <a:gd name="T26" fmla="*/ 69 w 10"/>
                  <a:gd name="T27" fmla="*/ 146 h 34"/>
                  <a:gd name="T28" fmla="*/ 55 w 10"/>
                  <a:gd name="T29" fmla="*/ 155 h 34"/>
                  <a:gd name="T30" fmla="*/ 41 w 10"/>
                  <a:gd name="T31" fmla="*/ 160 h 34"/>
                  <a:gd name="T32" fmla="*/ 39 w 10"/>
                  <a:gd name="T33" fmla="*/ 160 h 34"/>
                  <a:gd name="T34" fmla="*/ 21 w 10"/>
                  <a:gd name="T35" fmla="*/ 160 h 34"/>
                  <a:gd name="T36" fmla="*/ 15 w 10"/>
                  <a:gd name="T37" fmla="*/ 155 h 34"/>
                  <a:gd name="T38" fmla="*/ 15 w 10"/>
                  <a:gd name="T39" fmla="*/ 146 h 34"/>
                  <a:gd name="T40" fmla="*/ 0 w 10"/>
                  <a:gd name="T41" fmla="*/ 141 h 34"/>
                  <a:gd name="T42" fmla="*/ 0 w 10"/>
                  <a:gd name="T43" fmla="*/ 137 h 34"/>
                  <a:gd name="T44" fmla="*/ 0 w 10"/>
                  <a:gd name="T45" fmla="*/ 126 h 34"/>
                  <a:gd name="T46" fmla="*/ 0 w 10"/>
                  <a:gd name="T47" fmla="*/ 113 h 34"/>
                  <a:gd name="T48" fmla="*/ 15 w 10"/>
                  <a:gd name="T49" fmla="*/ 109 h 34"/>
                  <a:gd name="T50" fmla="*/ 15 w 10"/>
                  <a:gd name="T51" fmla="*/ 102 h 34"/>
                  <a:gd name="T52" fmla="*/ 15 w 10"/>
                  <a:gd name="T53" fmla="*/ 89 h 34"/>
                  <a:gd name="T54" fmla="*/ 21 w 10"/>
                  <a:gd name="T55" fmla="*/ 75 h 34"/>
                  <a:gd name="T56" fmla="*/ 21 w 10"/>
                  <a:gd name="T57" fmla="*/ 61 h 34"/>
                  <a:gd name="T58" fmla="*/ 21 w 10"/>
                  <a:gd name="T59" fmla="*/ 47 h 34"/>
                  <a:gd name="T60" fmla="*/ 21 w 10"/>
                  <a:gd name="T61" fmla="*/ 35 h 34"/>
                  <a:gd name="T62" fmla="*/ 39 w 10"/>
                  <a:gd name="T63" fmla="*/ 28 h 34"/>
                  <a:gd name="T64" fmla="*/ 39 w 10"/>
                  <a:gd name="T65" fmla="*/ 13 h 34"/>
                  <a:gd name="T66" fmla="*/ 39 w 10"/>
                  <a:gd name="T67" fmla="*/ 13 h 34"/>
                  <a:gd name="T68" fmla="*/ 41 w 10"/>
                  <a:gd name="T69" fmla="*/ 10 h 34"/>
                  <a:gd name="T70" fmla="*/ 41 w 10"/>
                  <a:gd name="T71" fmla="*/ 10 h 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" h="34">
                    <a:moveTo>
                      <a:pt x="7" y="2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10" y="14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9"/>
                    </a:lnTo>
                    <a:lnTo>
                      <a:pt x="10" y="20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0" y="24"/>
                    </a:lnTo>
                    <a:lnTo>
                      <a:pt x="10" y="26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9" y="31"/>
                    </a:lnTo>
                    <a:lnTo>
                      <a:pt x="7" y="33"/>
                    </a:lnTo>
                    <a:lnTo>
                      <a:pt x="7" y="34"/>
                    </a:lnTo>
                    <a:lnTo>
                      <a:pt x="6" y="34"/>
                    </a:lnTo>
                    <a:lnTo>
                      <a:pt x="5" y="34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2" y="31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" name="Freeform 174"/>
              <p:cNvSpPr>
                <a:spLocks/>
              </p:cNvSpPr>
              <p:nvPr/>
            </p:nvSpPr>
            <p:spPr bwMode="auto">
              <a:xfrm>
                <a:off x="3433" y="941"/>
                <a:ext cx="11" cy="45"/>
              </a:xfrm>
              <a:custGeom>
                <a:avLst/>
                <a:gdLst>
                  <a:gd name="T0" fmla="*/ 36 w 8"/>
                  <a:gd name="T1" fmla="*/ 0 h 35"/>
                  <a:gd name="T2" fmla="*/ 36 w 8"/>
                  <a:gd name="T3" fmla="*/ 0 h 35"/>
                  <a:gd name="T4" fmla="*/ 36 w 8"/>
                  <a:gd name="T5" fmla="*/ 0 h 35"/>
                  <a:gd name="T6" fmla="*/ 50 w 8"/>
                  <a:gd name="T7" fmla="*/ 0 h 35"/>
                  <a:gd name="T8" fmla="*/ 50 w 8"/>
                  <a:gd name="T9" fmla="*/ 1 h 35"/>
                  <a:gd name="T10" fmla="*/ 50 w 8"/>
                  <a:gd name="T11" fmla="*/ 1 h 35"/>
                  <a:gd name="T12" fmla="*/ 55 w 8"/>
                  <a:gd name="T13" fmla="*/ 10 h 35"/>
                  <a:gd name="T14" fmla="*/ 55 w 8"/>
                  <a:gd name="T15" fmla="*/ 22 h 35"/>
                  <a:gd name="T16" fmla="*/ 55 w 8"/>
                  <a:gd name="T17" fmla="*/ 31 h 35"/>
                  <a:gd name="T18" fmla="*/ 55 w 8"/>
                  <a:gd name="T19" fmla="*/ 40 h 35"/>
                  <a:gd name="T20" fmla="*/ 55 w 8"/>
                  <a:gd name="T21" fmla="*/ 64 h 35"/>
                  <a:gd name="T22" fmla="*/ 55 w 8"/>
                  <a:gd name="T23" fmla="*/ 82 h 35"/>
                  <a:gd name="T24" fmla="*/ 55 w 8"/>
                  <a:gd name="T25" fmla="*/ 114 h 35"/>
                  <a:gd name="T26" fmla="*/ 50 w 8"/>
                  <a:gd name="T27" fmla="*/ 132 h 35"/>
                  <a:gd name="T28" fmla="*/ 50 w 8"/>
                  <a:gd name="T29" fmla="*/ 140 h 35"/>
                  <a:gd name="T30" fmla="*/ 50 w 8"/>
                  <a:gd name="T31" fmla="*/ 144 h 35"/>
                  <a:gd name="T32" fmla="*/ 36 w 8"/>
                  <a:gd name="T33" fmla="*/ 158 h 35"/>
                  <a:gd name="T34" fmla="*/ 29 w 8"/>
                  <a:gd name="T35" fmla="*/ 158 h 35"/>
                  <a:gd name="T36" fmla="*/ 29 w 8"/>
                  <a:gd name="T37" fmla="*/ 158 h 35"/>
                  <a:gd name="T38" fmla="*/ 21 w 8"/>
                  <a:gd name="T39" fmla="*/ 158 h 35"/>
                  <a:gd name="T40" fmla="*/ 1 w 8"/>
                  <a:gd name="T41" fmla="*/ 158 h 35"/>
                  <a:gd name="T42" fmla="*/ 1 w 8"/>
                  <a:gd name="T43" fmla="*/ 147 h 35"/>
                  <a:gd name="T44" fmla="*/ 0 w 8"/>
                  <a:gd name="T45" fmla="*/ 144 h 35"/>
                  <a:gd name="T46" fmla="*/ 0 w 8"/>
                  <a:gd name="T47" fmla="*/ 140 h 35"/>
                  <a:gd name="T48" fmla="*/ 0 w 8"/>
                  <a:gd name="T49" fmla="*/ 132 h 35"/>
                  <a:gd name="T50" fmla="*/ 0 w 8"/>
                  <a:gd name="T51" fmla="*/ 126 h 35"/>
                  <a:gd name="T52" fmla="*/ 0 w 8"/>
                  <a:gd name="T53" fmla="*/ 112 h 35"/>
                  <a:gd name="T54" fmla="*/ 1 w 8"/>
                  <a:gd name="T55" fmla="*/ 98 h 35"/>
                  <a:gd name="T56" fmla="*/ 1 w 8"/>
                  <a:gd name="T57" fmla="*/ 85 h 35"/>
                  <a:gd name="T58" fmla="*/ 21 w 8"/>
                  <a:gd name="T59" fmla="*/ 66 h 35"/>
                  <a:gd name="T60" fmla="*/ 21 w 8"/>
                  <a:gd name="T61" fmla="*/ 51 h 35"/>
                  <a:gd name="T62" fmla="*/ 21 w 8"/>
                  <a:gd name="T63" fmla="*/ 36 h 35"/>
                  <a:gd name="T64" fmla="*/ 21 w 8"/>
                  <a:gd name="T65" fmla="*/ 31 h 35"/>
                  <a:gd name="T66" fmla="*/ 21 w 8"/>
                  <a:gd name="T67" fmla="*/ 10 h 35"/>
                  <a:gd name="T68" fmla="*/ 21 w 8"/>
                  <a:gd name="T69" fmla="*/ 1 h 35"/>
                  <a:gd name="T70" fmla="*/ 29 w 8"/>
                  <a:gd name="T71" fmla="*/ 0 h 35"/>
                  <a:gd name="T72" fmla="*/ 29 w 8"/>
                  <a:gd name="T73" fmla="*/ 0 h 3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" h="35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8" y="15"/>
                    </a:lnTo>
                    <a:lnTo>
                      <a:pt x="8" y="18"/>
                    </a:lnTo>
                    <a:lnTo>
                      <a:pt x="8" y="19"/>
                    </a:lnTo>
                    <a:lnTo>
                      <a:pt x="8" y="26"/>
                    </a:lnTo>
                    <a:lnTo>
                      <a:pt x="8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7" y="32"/>
                    </a:lnTo>
                    <a:lnTo>
                      <a:pt x="5" y="33"/>
                    </a:lnTo>
                    <a:lnTo>
                      <a:pt x="5" y="35"/>
                    </a:lnTo>
                    <a:lnTo>
                      <a:pt x="4" y="35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3"/>
                    </a:lnTo>
                    <a:lnTo>
                      <a:pt x="0" y="33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" name="Freeform 175"/>
              <p:cNvSpPr>
                <a:spLocks/>
              </p:cNvSpPr>
              <p:nvPr/>
            </p:nvSpPr>
            <p:spPr bwMode="auto">
              <a:xfrm>
                <a:off x="3433" y="1027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10 h 31"/>
                  <a:gd name="T8" fmla="*/ 104 w 7"/>
                  <a:gd name="T9" fmla="*/ 10 h 31"/>
                  <a:gd name="T10" fmla="*/ 104 w 7"/>
                  <a:gd name="T11" fmla="*/ 10 h 31"/>
                  <a:gd name="T12" fmla="*/ 104 w 7"/>
                  <a:gd name="T13" fmla="*/ 13 h 31"/>
                  <a:gd name="T14" fmla="*/ 104 w 7"/>
                  <a:gd name="T15" fmla="*/ 17 h 31"/>
                  <a:gd name="T16" fmla="*/ 104 w 7"/>
                  <a:gd name="T17" fmla="*/ 32 h 31"/>
                  <a:gd name="T18" fmla="*/ 104 w 7"/>
                  <a:gd name="T19" fmla="*/ 4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95 h 31"/>
                  <a:gd name="T28" fmla="*/ 104 w 7"/>
                  <a:gd name="T29" fmla="*/ 108 h 31"/>
                  <a:gd name="T30" fmla="*/ 77 w 7"/>
                  <a:gd name="T31" fmla="*/ 123 h 31"/>
                  <a:gd name="T32" fmla="*/ 77 w 7"/>
                  <a:gd name="T33" fmla="*/ 126 h 31"/>
                  <a:gd name="T34" fmla="*/ 77 w 7"/>
                  <a:gd name="T35" fmla="*/ 139 h 31"/>
                  <a:gd name="T36" fmla="*/ 55 w 7"/>
                  <a:gd name="T37" fmla="*/ 14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43 h 31"/>
                  <a:gd name="T50" fmla="*/ 0 w 7"/>
                  <a:gd name="T51" fmla="*/ 139 h 31"/>
                  <a:gd name="T52" fmla="*/ 0 w 7"/>
                  <a:gd name="T53" fmla="*/ 126 h 31"/>
                  <a:gd name="T54" fmla="*/ 0 w 7"/>
                  <a:gd name="T55" fmla="*/ 125 h 31"/>
                  <a:gd name="T56" fmla="*/ 0 w 7"/>
                  <a:gd name="T57" fmla="*/ 111 h 31"/>
                  <a:gd name="T58" fmla="*/ 0 w 7"/>
                  <a:gd name="T59" fmla="*/ 97 h 31"/>
                  <a:gd name="T60" fmla="*/ 20 w 7"/>
                  <a:gd name="T61" fmla="*/ 88 h 31"/>
                  <a:gd name="T62" fmla="*/ 20 w 7"/>
                  <a:gd name="T63" fmla="*/ 75 h 31"/>
                  <a:gd name="T64" fmla="*/ 20 w 7"/>
                  <a:gd name="T65" fmla="*/ 59 h 31"/>
                  <a:gd name="T66" fmla="*/ 49 w 7"/>
                  <a:gd name="T67" fmla="*/ 46 h 31"/>
                  <a:gd name="T68" fmla="*/ 49 w 7"/>
                  <a:gd name="T69" fmla="*/ 32 h 31"/>
                  <a:gd name="T70" fmla="*/ 49 w 7"/>
                  <a:gd name="T71" fmla="*/ 17 h 31"/>
                  <a:gd name="T72" fmla="*/ 49 w 7"/>
                  <a:gd name="T73" fmla="*/ 13 h 31"/>
                  <a:gd name="T74" fmla="*/ 55 w 7"/>
                  <a:gd name="T75" fmla="*/ 10 h 31"/>
                  <a:gd name="T76" fmla="*/ 55 w 7"/>
                  <a:gd name="T77" fmla="*/ 10 h 31"/>
                  <a:gd name="T78" fmla="*/ 55 w 7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" name="Freeform 176"/>
              <p:cNvSpPr>
                <a:spLocks/>
              </p:cNvSpPr>
              <p:nvPr/>
            </p:nvSpPr>
            <p:spPr bwMode="auto">
              <a:xfrm>
                <a:off x="3354" y="1005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7" name="Freeform 177"/>
              <p:cNvSpPr>
                <a:spLocks/>
              </p:cNvSpPr>
              <p:nvPr/>
            </p:nvSpPr>
            <p:spPr bwMode="auto">
              <a:xfrm>
                <a:off x="3354" y="1130"/>
                <a:ext cx="44" cy="38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1 h 31"/>
                  <a:gd name="T16" fmla="*/ 155 w 34"/>
                  <a:gd name="T17" fmla="*/ 13 h 31"/>
                  <a:gd name="T18" fmla="*/ 155 w 34"/>
                  <a:gd name="T19" fmla="*/ 25 h 31"/>
                  <a:gd name="T20" fmla="*/ 155 w 34"/>
                  <a:gd name="T21" fmla="*/ 27 h 31"/>
                  <a:gd name="T22" fmla="*/ 160 w 34"/>
                  <a:gd name="T23" fmla="*/ 38 h 31"/>
                  <a:gd name="T24" fmla="*/ 160 w 34"/>
                  <a:gd name="T25" fmla="*/ 40 h 31"/>
                  <a:gd name="T26" fmla="*/ 160 w 34"/>
                  <a:gd name="T27" fmla="*/ 48 h 31"/>
                  <a:gd name="T28" fmla="*/ 160 w 34"/>
                  <a:gd name="T29" fmla="*/ 49 h 31"/>
                  <a:gd name="T30" fmla="*/ 155 w 34"/>
                  <a:gd name="T31" fmla="*/ 59 h 31"/>
                  <a:gd name="T32" fmla="*/ 155 w 34"/>
                  <a:gd name="T33" fmla="*/ 60 h 31"/>
                  <a:gd name="T34" fmla="*/ 155 w 34"/>
                  <a:gd name="T35" fmla="*/ 72 h 31"/>
                  <a:gd name="T36" fmla="*/ 146 w 34"/>
                  <a:gd name="T37" fmla="*/ 74 h 31"/>
                  <a:gd name="T38" fmla="*/ 141 w 34"/>
                  <a:gd name="T39" fmla="*/ 81 h 31"/>
                  <a:gd name="T40" fmla="*/ 132 w 34"/>
                  <a:gd name="T41" fmla="*/ 87 h 31"/>
                  <a:gd name="T42" fmla="*/ 126 w 34"/>
                  <a:gd name="T43" fmla="*/ 88 h 31"/>
                  <a:gd name="T44" fmla="*/ 115 w 34"/>
                  <a:gd name="T45" fmla="*/ 94 h 31"/>
                  <a:gd name="T46" fmla="*/ 109 w 34"/>
                  <a:gd name="T47" fmla="*/ 94 h 31"/>
                  <a:gd name="T48" fmla="*/ 97 w 34"/>
                  <a:gd name="T49" fmla="*/ 94 h 31"/>
                  <a:gd name="T50" fmla="*/ 84 w 34"/>
                  <a:gd name="T51" fmla="*/ 99 h 31"/>
                  <a:gd name="T52" fmla="*/ 75 w 34"/>
                  <a:gd name="T53" fmla="*/ 99 h 31"/>
                  <a:gd name="T54" fmla="*/ 65 w 34"/>
                  <a:gd name="T55" fmla="*/ 107 h 31"/>
                  <a:gd name="T56" fmla="*/ 47 w 34"/>
                  <a:gd name="T57" fmla="*/ 107 h 31"/>
                  <a:gd name="T58" fmla="*/ 45 w 34"/>
                  <a:gd name="T59" fmla="*/ 107 h 31"/>
                  <a:gd name="T60" fmla="*/ 28 w 34"/>
                  <a:gd name="T61" fmla="*/ 99 h 31"/>
                  <a:gd name="T62" fmla="*/ 13 w 34"/>
                  <a:gd name="T63" fmla="*/ 94 h 31"/>
                  <a:gd name="T64" fmla="*/ 10 w 34"/>
                  <a:gd name="T65" fmla="*/ 87 h 31"/>
                  <a:gd name="T66" fmla="*/ 0 w 34"/>
                  <a:gd name="T67" fmla="*/ 74 h 31"/>
                  <a:gd name="T68" fmla="*/ 0 w 34"/>
                  <a:gd name="T69" fmla="*/ 63 h 31"/>
                  <a:gd name="T70" fmla="*/ 0 w 34"/>
                  <a:gd name="T71" fmla="*/ 49 h 31"/>
                  <a:gd name="T72" fmla="*/ 0 w 34"/>
                  <a:gd name="T73" fmla="*/ 40 h 31"/>
                  <a:gd name="T74" fmla="*/ 10 w 34"/>
                  <a:gd name="T75" fmla="*/ 33 h 31"/>
                  <a:gd name="T76" fmla="*/ 17 w 34"/>
                  <a:gd name="T77" fmla="*/ 25 h 31"/>
                  <a:gd name="T78" fmla="*/ 28 w 34"/>
                  <a:gd name="T79" fmla="*/ 13 h 31"/>
                  <a:gd name="T80" fmla="*/ 45 w 34"/>
                  <a:gd name="T81" fmla="*/ 13 h 31"/>
                  <a:gd name="T82" fmla="*/ 45 w 34"/>
                  <a:gd name="T83" fmla="*/ 11 h 31"/>
                  <a:gd name="T84" fmla="*/ 47 w 34"/>
                  <a:gd name="T85" fmla="*/ 11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" name="Freeform 178"/>
              <p:cNvSpPr>
                <a:spLocks/>
              </p:cNvSpPr>
              <p:nvPr/>
            </p:nvSpPr>
            <p:spPr bwMode="auto">
              <a:xfrm>
                <a:off x="3354" y="1089"/>
                <a:ext cx="44" cy="35"/>
              </a:xfrm>
              <a:custGeom>
                <a:avLst/>
                <a:gdLst>
                  <a:gd name="T0" fmla="*/ 79 w 34"/>
                  <a:gd name="T1" fmla="*/ 0 h 29"/>
                  <a:gd name="T2" fmla="*/ 96 w 34"/>
                  <a:gd name="T3" fmla="*/ 0 h 29"/>
                  <a:gd name="T4" fmla="*/ 109 w 34"/>
                  <a:gd name="T5" fmla="*/ 0 h 29"/>
                  <a:gd name="T6" fmla="*/ 113 w 34"/>
                  <a:gd name="T7" fmla="*/ 0 h 29"/>
                  <a:gd name="T8" fmla="*/ 126 w 34"/>
                  <a:gd name="T9" fmla="*/ 0 h 29"/>
                  <a:gd name="T10" fmla="*/ 132 w 34"/>
                  <a:gd name="T11" fmla="*/ 0 h 29"/>
                  <a:gd name="T12" fmla="*/ 141 w 34"/>
                  <a:gd name="T13" fmla="*/ 1 h 29"/>
                  <a:gd name="T14" fmla="*/ 146 w 34"/>
                  <a:gd name="T15" fmla="*/ 10 h 29"/>
                  <a:gd name="T16" fmla="*/ 155 w 34"/>
                  <a:gd name="T17" fmla="*/ 12 h 29"/>
                  <a:gd name="T18" fmla="*/ 155 w 34"/>
                  <a:gd name="T19" fmla="*/ 14 h 29"/>
                  <a:gd name="T20" fmla="*/ 155 w 34"/>
                  <a:gd name="T21" fmla="*/ 25 h 29"/>
                  <a:gd name="T22" fmla="*/ 160 w 34"/>
                  <a:gd name="T23" fmla="*/ 34 h 29"/>
                  <a:gd name="T24" fmla="*/ 160 w 34"/>
                  <a:gd name="T25" fmla="*/ 36 h 29"/>
                  <a:gd name="T26" fmla="*/ 160 w 34"/>
                  <a:gd name="T27" fmla="*/ 43 h 29"/>
                  <a:gd name="T28" fmla="*/ 160 w 34"/>
                  <a:gd name="T29" fmla="*/ 43 h 29"/>
                  <a:gd name="T30" fmla="*/ 155 w 34"/>
                  <a:gd name="T31" fmla="*/ 48 h 29"/>
                  <a:gd name="T32" fmla="*/ 155 w 34"/>
                  <a:gd name="T33" fmla="*/ 58 h 29"/>
                  <a:gd name="T34" fmla="*/ 155 w 34"/>
                  <a:gd name="T35" fmla="*/ 63 h 29"/>
                  <a:gd name="T36" fmla="*/ 146 w 34"/>
                  <a:gd name="T37" fmla="*/ 70 h 29"/>
                  <a:gd name="T38" fmla="*/ 141 w 34"/>
                  <a:gd name="T39" fmla="*/ 75 h 29"/>
                  <a:gd name="T40" fmla="*/ 132 w 34"/>
                  <a:gd name="T41" fmla="*/ 76 h 29"/>
                  <a:gd name="T42" fmla="*/ 126 w 34"/>
                  <a:gd name="T43" fmla="*/ 78 h 29"/>
                  <a:gd name="T44" fmla="*/ 115 w 34"/>
                  <a:gd name="T45" fmla="*/ 78 h 29"/>
                  <a:gd name="T46" fmla="*/ 109 w 34"/>
                  <a:gd name="T47" fmla="*/ 86 h 29"/>
                  <a:gd name="T48" fmla="*/ 97 w 34"/>
                  <a:gd name="T49" fmla="*/ 86 h 29"/>
                  <a:gd name="T50" fmla="*/ 84 w 34"/>
                  <a:gd name="T51" fmla="*/ 91 h 29"/>
                  <a:gd name="T52" fmla="*/ 75 w 34"/>
                  <a:gd name="T53" fmla="*/ 91 h 29"/>
                  <a:gd name="T54" fmla="*/ 65 w 34"/>
                  <a:gd name="T55" fmla="*/ 91 h 29"/>
                  <a:gd name="T56" fmla="*/ 47 w 34"/>
                  <a:gd name="T57" fmla="*/ 91 h 29"/>
                  <a:gd name="T58" fmla="*/ 45 w 34"/>
                  <a:gd name="T59" fmla="*/ 91 h 29"/>
                  <a:gd name="T60" fmla="*/ 28 w 34"/>
                  <a:gd name="T61" fmla="*/ 91 h 29"/>
                  <a:gd name="T62" fmla="*/ 13 w 34"/>
                  <a:gd name="T63" fmla="*/ 78 h 29"/>
                  <a:gd name="T64" fmla="*/ 10 w 34"/>
                  <a:gd name="T65" fmla="*/ 76 h 29"/>
                  <a:gd name="T66" fmla="*/ 0 w 34"/>
                  <a:gd name="T67" fmla="*/ 70 h 29"/>
                  <a:gd name="T68" fmla="*/ 0 w 34"/>
                  <a:gd name="T69" fmla="*/ 58 h 29"/>
                  <a:gd name="T70" fmla="*/ 0 w 34"/>
                  <a:gd name="T71" fmla="*/ 48 h 29"/>
                  <a:gd name="T72" fmla="*/ 0 w 34"/>
                  <a:gd name="T73" fmla="*/ 34 h 29"/>
                  <a:gd name="T74" fmla="*/ 10 w 34"/>
                  <a:gd name="T75" fmla="*/ 25 h 29"/>
                  <a:gd name="T76" fmla="*/ 17 w 34"/>
                  <a:gd name="T77" fmla="*/ 21 h 29"/>
                  <a:gd name="T78" fmla="*/ 28 w 34"/>
                  <a:gd name="T79" fmla="*/ 12 h 29"/>
                  <a:gd name="T80" fmla="*/ 45 w 34"/>
                  <a:gd name="T81" fmla="*/ 10 h 29"/>
                  <a:gd name="T82" fmla="*/ 45 w 34"/>
                  <a:gd name="T83" fmla="*/ 10 h 29"/>
                  <a:gd name="T84" fmla="*/ 47 w 34"/>
                  <a:gd name="T85" fmla="*/ 10 h 29"/>
                  <a:gd name="T86" fmla="*/ 50 w 34"/>
                  <a:gd name="T87" fmla="*/ 1 h 29"/>
                  <a:gd name="T88" fmla="*/ 79 w 34"/>
                  <a:gd name="T89" fmla="*/ 0 h 2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29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2"/>
                    </a:lnTo>
                    <a:lnTo>
                      <a:pt x="30" y="24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29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9" y="29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2" y="8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" name="Freeform 179"/>
              <p:cNvSpPr>
                <a:spLocks/>
              </p:cNvSpPr>
              <p:nvPr/>
            </p:nvSpPr>
            <p:spPr bwMode="auto">
              <a:xfrm>
                <a:off x="3354" y="1208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1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2 h 31"/>
                  <a:gd name="T14" fmla="*/ 146 w 34"/>
                  <a:gd name="T15" fmla="*/ 21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77 h 31"/>
                  <a:gd name="T26" fmla="*/ 160 w 34"/>
                  <a:gd name="T27" fmla="*/ 77 h 31"/>
                  <a:gd name="T28" fmla="*/ 160 w 34"/>
                  <a:gd name="T29" fmla="*/ 79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8 h 31"/>
                  <a:gd name="T42" fmla="*/ 126 w 34"/>
                  <a:gd name="T43" fmla="*/ 138 h 31"/>
                  <a:gd name="T44" fmla="*/ 115 w 34"/>
                  <a:gd name="T45" fmla="*/ 151 h 31"/>
                  <a:gd name="T46" fmla="*/ 109 w 34"/>
                  <a:gd name="T47" fmla="*/ 152 h 31"/>
                  <a:gd name="T48" fmla="*/ 97 w 34"/>
                  <a:gd name="T49" fmla="*/ 152 h 31"/>
                  <a:gd name="T50" fmla="*/ 84 w 34"/>
                  <a:gd name="T51" fmla="*/ 152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4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15 h 31"/>
                  <a:gd name="T68" fmla="*/ 0 w 34"/>
                  <a:gd name="T69" fmla="*/ 102 h 31"/>
                  <a:gd name="T70" fmla="*/ 0 w 34"/>
                  <a:gd name="T71" fmla="*/ 87 h 31"/>
                  <a:gd name="T72" fmla="*/ 0 w 34"/>
                  <a:gd name="T73" fmla="*/ 65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28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2 h 31"/>
                  <a:gd name="T86" fmla="*/ 50 w 34"/>
                  <a:gd name="T87" fmla="*/ 12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1" y="2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3" y="11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" name="Freeform 180"/>
              <p:cNvSpPr>
                <a:spLocks/>
              </p:cNvSpPr>
              <p:nvPr/>
            </p:nvSpPr>
            <p:spPr bwMode="auto">
              <a:xfrm>
                <a:off x="3354" y="1168"/>
                <a:ext cx="44" cy="40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3 h 31"/>
                  <a:gd name="T14" fmla="*/ 146 w 34"/>
                  <a:gd name="T15" fmla="*/ 17 h 31"/>
                  <a:gd name="T16" fmla="*/ 155 w 34"/>
                  <a:gd name="T17" fmla="*/ 22 h 31"/>
                  <a:gd name="T18" fmla="*/ 155 w 34"/>
                  <a:gd name="T19" fmla="*/ 32 h 31"/>
                  <a:gd name="T20" fmla="*/ 155 w 34"/>
                  <a:gd name="T21" fmla="*/ 36 h 31"/>
                  <a:gd name="T22" fmla="*/ 160 w 34"/>
                  <a:gd name="T23" fmla="*/ 50 h 31"/>
                  <a:gd name="T24" fmla="*/ 160 w 34"/>
                  <a:gd name="T25" fmla="*/ 53 h 31"/>
                  <a:gd name="T26" fmla="*/ 160 w 34"/>
                  <a:gd name="T27" fmla="*/ 65 h 31"/>
                  <a:gd name="T28" fmla="*/ 160 w 34"/>
                  <a:gd name="T29" fmla="*/ 68 h 31"/>
                  <a:gd name="T30" fmla="*/ 155 w 34"/>
                  <a:gd name="T31" fmla="*/ 76 h 31"/>
                  <a:gd name="T32" fmla="*/ 155 w 34"/>
                  <a:gd name="T33" fmla="*/ 88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14 h 31"/>
                  <a:gd name="T40" fmla="*/ 132 w 34"/>
                  <a:gd name="T41" fmla="*/ 114 h 31"/>
                  <a:gd name="T42" fmla="*/ 126 w 34"/>
                  <a:gd name="T43" fmla="*/ 123 h 31"/>
                  <a:gd name="T44" fmla="*/ 115 w 34"/>
                  <a:gd name="T45" fmla="*/ 126 h 31"/>
                  <a:gd name="T46" fmla="*/ 109 w 34"/>
                  <a:gd name="T47" fmla="*/ 126 h 31"/>
                  <a:gd name="T48" fmla="*/ 97 w 34"/>
                  <a:gd name="T49" fmla="*/ 133 h 31"/>
                  <a:gd name="T50" fmla="*/ 84 w 34"/>
                  <a:gd name="T51" fmla="*/ 133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3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98 h 31"/>
                  <a:gd name="T68" fmla="*/ 0 w 34"/>
                  <a:gd name="T69" fmla="*/ 88 h 31"/>
                  <a:gd name="T70" fmla="*/ 0 w 34"/>
                  <a:gd name="T71" fmla="*/ 76 h 31"/>
                  <a:gd name="T72" fmla="*/ 0 w 34"/>
                  <a:gd name="T73" fmla="*/ 53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2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" name="Freeform 181"/>
              <p:cNvSpPr>
                <a:spLocks/>
              </p:cNvSpPr>
              <p:nvPr/>
            </p:nvSpPr>
            <p:spPr bwMode="auto">
              <a:xfrm>
                <a:off x="3354" y="1289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1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98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" name="Freeform 182"/>
              <p:cNvSpPr>
                <a:spLocks/>
              </p:cNvSpPr>
              <p:nvPr/>
            </p:nvSpPr>
            <p:spPr bwMode="auto">
              <a:xfrm>
                <a:off x="3354" y="1249"/>
                <a:ext cx="44" cy="40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3 h 31"/>
                  <a:gd name="T16" fmla="*/ 155 w 34"/>
                  <a:gd name="T17" fmla="*/ 17 h 31"/>
                  <a:gd name="T18" fmla="*/ 155 w 34"/>
                  <a:gd name="T19" fmla="*/ 32 h 31"/>
                  <a:gd name="T20" fmla="*/ 155 w 34"/>
                  <a:gd name="T21" fmla="*/ 41 h 31"/>
                  <a:gd name="T22" fmla="*/ 160 w 34"/>
                  <a:gd name="T23" fmla="*/ 50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84 h 31"/>
                  <a:gd name="T34" fmla="*/ 155 w 34"/>
                  <a:gd name="T35" fmla="*/ 97 h 31"/>
                  <a:gd name="T36" fmla="*/ 146 w 34"/>
                  <a:gd name="T37" fmla="*/ 108 h 31"/>
                  <a:gd name="T38" fmla="*/ 141 w 34"/>
                  <a:gd name="T39" fmla="*/ 111 h 31"/>
                  <a:gd name="T40" fmla="*/ 132 w 34"/>
                  <a:gd name="T41" fmla="*/ 114 h 31"/>
                  <a:gd name="T42" fmla="*/ 126 w 34"/>
                  <a:gd name="T43" fmla="*/ 125 h 31"/>
                  <a:gd name="T44" fmla="*/ 115 w 34"/>
                  <a:gd name="T45" fmla="*/ 125 h 31"/>
                  <a:gd name="T46" fmla="*/ 109 w 34"/>
                  <a:gd name="T47" fmla="*/ 126 h 31"/>
                  <a:gd name="T48" fmla="*/ 97 w 34"/>
                  <a:gd name="T49" fmla="*/ 126 h 31"/>
                  <a:gd name="T50" fmla="*/ 84 w 34"/>
                  <a:gd name="T51" fmla="*/ 139 h 31"/>
                  <a:gd name="T52" fmla="*/ 75 w 34"/>
                  <a:gd name="T53" fmla="*/ 139 h 31"/>
                  <a:gd name="T54" fmla="*/ 65 w 34"/>
                  <a:gd name="T55" fmla="*/ 139 h 31"/>
                  <a:gd name="T56" fmla="*/ 47 w 34"/>
                  <a:gd name="T57" fmla="*/ 143 h 31"/>
                  <a:gd name="T58" fmla="*/ 45 w 34"/>
                  <a:gd name="T59" fmla="*/ 139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5 h 31"/>
                  <a:gd name="T72" fmla="*/ 0 w 34"/>
                  <a:gd name="T73" fmla="*/ 59 h 31"/>
                  <a:gd name="T74" fmla="*/ 10 w 34"/>
                  <a:gd name="T75" fmla="*/ 41 h 31"/>
                  <a:gd name="T76" fmla="*/ 17 w 34"/>
                  <a:gd name="T77" fmla="*/ 32 h 31"/>
                  <a:gd name="T78" fmla="*/ 28 w 34"/>
                  <a:gd name="T79" fmla="*/ 17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" name="Freeform 183"/>
              <p:cNvSpPr>
                <a:spLocks/>
              </p:cNvSpPr>
              <p:nvPr/>
            </p:nvSpPr>
            <p:spPr bwMode="auto">
              <a:xfrm>
                <a:off x="3354" y="1371"/>
                <a:ext cx="44" cy="38"/>
              </a:xfrm>
              <a:custGeom>
                <a:avLst/>
                <a:gdLst>
                  <a:gd name="T0" fmla="*/ 79 w 34"/>
                  <a:gd name="T1" fmla="*/ 0 h 30"/>
                  <a:gd name="T2" fmla="*/ 96 w 34"/>
                  <a:gd name="T3" fmla="*/ 0 h 30"/>
                  <a:gd name="T4" fmla="*/ 109 w 34"/>
                  <a:gd name="T5" fmla="*/ 0 h 30"/>
                  <a:gd name="T6" fmla="*/ 113 w 34"/>
                  <a:gd name="T7" fmla="*/ 0 h 30"/>
                  <a:gd name="T8" fmla="*/ 126 w 34"/>
                  <a:gd name="T9" fmla="*/ 0 h 30"/>
                  <a:gd name="T10" fmla="*/ 132 w 34"/>
                  <a:gd name="T11" fmla="*/ 0 h 30"/>
                  <a:gd name="T12" fmla="*/ 141 w 34"/>
                  <a:gd name="T13" fmla="*/ 10 h 30"/>
                  <a:gd name="T14" fmla="*/ 146 w 34"/>
                  <a:gd name="T15" fmla="*/ 13 h 30"/>
                  <a:gd name="T16" fmla="*/ 155 w 34"/>
                  <a:gd name="T17" fmla="*/ 20 h 30"/>
                  <a:gd name="T18" fmla="*/ 155 w 34"/>
                  <a:gd name="T19" fmla="*/ 25 h 30"/>
                  <a:gd name="T20" fmla="*/ 155 w 34"/>
                  <a:gd name="T21" fmla="*/ 37 h 30"/>
                  <a:gd name="T22" fmla="*/ 160 w 34"/>
                  <a:gd name="T23" fmla="*/ 48 h 30"/>
                  <a:gd name="T24" fmla="*/ 160 w 34"/>
                  <a:gd name="T25" fmla="*/ 52 h 30"/>
                  <a:gd name="T26" fmla="*/ 160 w 34"/>
                  <a:gd name="T27" fmla="*/ 61 h 30"/>
                  <a:gd name="T28" fmla="*/ 160 w 34"/>
                  <a:gd name="T29" fmla="*/ 66 h 30"/>
                  <a:gd name="T30" fmla="*/ 155 w 34"/>
                  <a:gd name="T31" fmla="*/ 66 h 30"/>
                  <a:gd name="T32" fmla="*/ 155 w 34"/>
                  <a:gd name="T33" fmla="*/ 77 h 30"/>
                  <a:gd name="T34" fmla="*/ 155 w 34"/>
                  <a:gd name="T35" fmla="*/ 90 h 30"/>
                  <a:gd name="T36" fmla="*/ 146 w 34"/>
                  <a:gd name="T37" fmla="*/ 96 h 30"/>
                  <a:gd name="T38" fmla="*/ 141 w 34"/>
                  <a:gd name="T39" fmla="*/ 98 h 30"/>
                  <a:gd name="T40" fmla="*/ 132 w 34"/>
                  <a:gd name="T41" fmla="*/ 108 h 30"/>
                  <a:gd name="T42" fmla="*/ 126 w 34"/>
                  <a:gd name="T43" fmla="*/ 109 h 30"/>
                  <a:gd name="T44" fmla="*/ 115 w 34"/>
                  <a:gd name="T45" fmla="*/ 109 h 30"/>
                  <a:gd name="T46" fmla="*/ 109 w 34"/>
                  <a:gd name="T47" fmla="*/ 122 h 30"/>
                  <a:gd name="T48" fmla="*/ 97 w 34"/>
                  <a:gd name="T49" fmla="*/ 122 h 30"/>
                  <a:gd name="T50" fmla="*/ 84 w 34"/>
                  <a:gd name="T51" fmla="*/ 124 h 30"/>
                  <a:gd name="T52" fmla="*/ 75 w 34"/>
                  <a:gd name="T53" fmla="*/ 124 h 30"/>
                  <a:gd name="T54" fmla="*/ 65 w 34"/>
                  <a:gd name="T55" fmla="*/ 124 h 30"/>
                  <a:gd name="T56" fmla="*/ 47 w 34"/>
                  <a:gd name="T57" fmla="*/ 124 h 30"/>
                  <a:gd name="T58" fmla="*/ 45 w 34"/>
                  <a:gd name="T59" fmla="*/ 124 h 30"/>
                  <a:gd name="T60" fmla="*/ 28 w 34"/>
                  <a:gd name="T61" fmla="*/ 124 h 30"/>
                  <a:gd name="T62" fmla="*/ 13 w 34"/>
                  <a:gd name="T63" fmla="*/ 109 h 30"/>
                  <a:gd name="T64" fmla="*/ 10 w 34"/>
                  <a:gd name="T65" fmla="*/ 108 h 30"/>
                  <a:gd name="T66" fmla="*/ 0 w 34"/>
                  <a:gd name="T67" fmla="*/ 96 h 30"/>
                  <a:gd name="T68" fmla="*/ 0 w 34"/>
                  <a:gd name="T69" fmla="*/ 77 h 30"/>
                  <a:gd name="T70" fmla="*/ 0 w 34"/>
                  <a:gd name="T71" fmla="*/ 66 h 30"/>
                  <a:gd name="T72" fmla="*/ 0 w 34"/>
                  <a:gd name="T73" fmla="*/ 48 h 30"/>
                  <a:gd name="T74" fmla="*/ 10 w 34"/>
                  <a:gd name="T75" fmla="*/ 37 h 30"/>
                  <a:gd name="T76" fmla="*/ 17 w 34"/>
                  <a:gd name="T77" fmla="*/ 32 h 30"/>
                  <a:gd name="T78" fmla="*/ 28 w 34"/>
                  <a:gd name="T79" fmla="*/ 20 h 30"/>
                  <a:gd name="T80" fmla="*/ 45 w 34"/>
                  <a:gd name="T81" fmla="*/ 13 h 30"/>
                  <a:gd name="T82" fmla="*/ 45 w 34"/>
                  <a:gd name="T83" fmla="*/ 13 h 30"/>
                  <a:gd name="T84" fmla="*/ 47 w 34"/>
                  <a:gd name="T85" fmla="*/ 13 h 30"/>
                  <a:gd name="T86" fmla="*/ 50 w 34"/>
                  <a:gd name="T87" fmla="*/ 10 h 30"/>
                  <a:gd name="T88" fmla="*/ 79 w 34"/>
                  <a:gd name="T89" fmla="*/ 0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0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0"/>
                    </a:lnTo>
                    <a:lnTo>
                      <a:pt x="10" y="30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" name="Freeform 184"/>
              <p:cNvSpPr>
                <a:spLocks/>
              </p:cNvSpPr>
              <p:nvPr/>
            </p:nvSpPr>
            <p:spPr bwMode="auto">
              <a:xfrm>
                <a:off x="3354" y="1330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21 h 31"/>
                  <a:gd name="T16" fmla="*/ 155 w 34"/>
                  <a:gd name="T17" fmla="*/ 34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4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63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" name="Freeform 185"/>
              <p:cNvSpPr>
                <a:spLocks/>
              </p:cNvSpPr>
              <p:nvPr/>
            </p:nvSpPr>
            <p:spPr bwMode="auto">
              <a:xfrm>
                <a:off x="3354" y="1411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2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45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9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5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2 h 31"/>
                  <a:gd name="T46" fmla="*/ 109 w 34"/>
                  <a:gd name="T47" fmla="*/ 152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2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45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" name="Freeform 186"/>
              <p:cNvSpPr>
                <a:spLocks/>
              </p:cNvSpPr>
              <p:nvPr/>
            </p:nvSpPr>
            <p:spPr bwMode="auto">
              <a:xfrm>
                <a:off x="3398" y="1020"/>
                <a:ext cx="35" cy="43"/>
              </a:xfrm>
              <a:custGeom>
                <a:avLst/>
                <a:gdLst>
                  <a:gd name="T0" fmla="*/ 0 w 27"/>
                  <a:gd name="T1" fmla="*/ 125 h 32"/>
                  <a:gd name="T2" fmla="*/ 1 w 27"/>
                  <a:gd name="T3" fmla="*/ 105 h 32"/>
                  <a:gd name="T4" fmla="*/ 13 w 27"/>
                  <a:gd name="T5" fmla="*/ 87 h 32"/>
                  <a:gd name="T6" fmla="*/ 17 w 27"/>
                  <a:gd name="T7" fmla="*/ 73 h 32"/>
                  <a:gd name="T8" fmla="*/ 17 w 27"/>
                  <a:gd name="T9" fmla="*/ 65 h 32"/>
                  <a:gd name="T10" fmla="*/ 29 w 27"/>
                  <a:gd name="T11" fmla="*/ 48 h 32"/>
                  <a:gd name="T12" fmla="*/ 35 w 27"/>
                  <a:gd name="T13" fmla="*/ 48 h 32"/>
                  <a:gd name="T14" fmla="*/ 38 w 27"/>
                  <a:gd name="T15" fmla="*/ 40 h 32"/>
                  <a:gd name="T16" fmla="*/ 49 w 27"/>
                  <a:gd name="T17" fmla="*/ 30 h 32"/>
                  <a:gd name="T18" fmla="*/ 51 w 27"/>
                  <a:gd name="T19" fmla="*/ 22 h 32"/>
                  <a:gd name="T20" fmla="*/ 64 w 27"/>
                  <a:gd name="T21" fmla="*/ 12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2 h 32"/>
                  <a:gd name="T34" fmla="*/ 115 w 27"/>
                  <a:gd name="T35" fmla="*/ 30 h 32"/>
                  <a:gd name="T36" fmla="*/ 126 w 27"/>
                  <a:gd name="T37" fmla="*/ 48 h 32"/>
                  <a:gd name="T38" fmla="*/ 126 w 27"/>
                  <a:gd name="T39" fmla="*/ 65 h 32"/>
                  <a:gd name="T40" fmla="*/ 115 w 27"/>
                  <a:gd name="T41" fmla="*/ 85 h 32"/>
                  <a:gd name="T42" fmla="*/ 113 w 27"/>
                  <a:gd name="T43" fmla="*/ 98 h 32"/>
                  <a:gd name="T44" fmla="*/ 113 w 27"/>
                  <a:gd name="T45" fmla="*/ 114 h 32"/>
                  <a:gd name="T46" fmla="*/ 108 w 27"/>
                  <a:gd name="T47" fmla="*/ 132 h 32"/>
                  <a:gd name="T48" fmla="*/ 96 w 27"/>
                  <a:gd name="T49" fmla="*/ 141 h 32"/>
                  <a:gd name="T50" fmla="*/ 86 w 27"/>
                  <a:gd name="T51" fmla="*/ 153 h 32"/>
                  <a:gd name="T52" fmla="*/ 83 w 27"/>
                  <a:gd name="T53" fmla="*/ 168 h 32"/>
                  <a:gd name="T54" fmla="*/ 66 w 27"/>
                  <a:gd name="T55" fmla="*/ 183 h 32"/>
                  <a:gd name="T56" fmla="*/ 64 w 27"/>
                  <a:gd name="T57" fmla="*/ 183 h 32"/>
                  <a:gd name="T58" fmla="*/ 49 w 27"/>
                  <a:gd name="T59" fmla="*/ 189 h 32"/>
                  <a:gd name="T60" fmla="*/ 38 w 27"/>
                  <a:gd name="T61" fmla="*/ 189 h 32"/>
                  <a:gd name="T62" fmla="*/ 35 w 27"/>
                  <a:gd name="T63" fmla="*/ 189 h 32"/>
                  <a:gd name="T64" fmla="*/ 29 w 27"/>
                  <a:gd name="T65" fmla="*/ 189 h 32"/>
                  <a:gd name="T66" fmla="*/ 17 w 27"/>
                  <a:gd name="T67" fmla="*/ 183 h 32"/>
                  <a:gd name="T68" fmla="*/ 13 w 27"/>
                  <a:gd name="T69" fmla="*/ 169 h 32"/>
                  <a:gd name="T70" fmla="*/ 1 w 27"/>
                  <a:gd name="T71" fmla="*/ 168 h 32"/>
                  <a:gd name="T72" fmla="*/ 1 w 27"/>
                  <a:gd name="T73" fmla="*/ 153 h 32"/>
                  <a:gd name="T74" fmla="*/ 1 w 27"/>
                  <a:gd name="T75" fmla="*/ 151 h 32"/>
                  <a:gd name="T76" fmla="*/ 1 w 27"/>
                  <a:gd name="T77" fmla="*/ 151 h 32"/>
                  <a:gd name="T78" fmla="*/ 0 w 27"/>
                  <a:gd name="T79" fmla="*/ 141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" name="Freeform 187"/>
              <p:cNvSpPr>
                <a:spLocks/>
              </p:cNvSpPr>
              <p:nvPr/>
            </p:nvSpPr>
            <p:spPr bwMode="auto">
              <a:xfrm>
                <a:off x="3398" y="1063"/>
                <a:ext cx="35" cy="41"/>
              </a:xfrm>
              <a:custGeom>
                <a:avLst/>
                <a:gdLst>
                  <a:gd name="T0" fmla="*/ 0 w 27"/>
                  <a:gd name="T1" fmla="*/ 95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9 h 32"/>
                  <a:gd name="T8" fmla="*/ 17 w 27"/>
                  <a:gd name="T9" fmla="*/ 46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8 h 32"/>
                  <a:gd name="T16" fmla="*/ 49 w 27"/>
                  <a:gd name="T17" fmla="*/ 17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8 h 32"/>
                  <a:gd name="T36" fmla="*/ 126 w 27"/>
                  <a:gd name="T37" fmla="*/ 31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6 h 32"/>
                  <a:gd name="T44" fmla="*/ 113 w 27"/>
                  <a:gd name="T45" fmla="*/ 88 h 32"/>
                  <a:gd name="T46" fmla="*/ 108 w 27"/>
                  <a:gd name="T47" fmla="*/ 99 h 32"/>
                  <a:gd name="T48" fmla="*/ 96 w 27"/>
                  <a:gd name="T49" fmla="*/ 106 h 32"/>
                  <a:gd name="T50" fmla="*/ 86 w 27"/>
                  <a:gd name="T51" fmla="*/ 122 h 32"/>
                  <a:gd name="T52" fmla="*/ 83 w 27"/>
                  <a:gd name="T53" fmla="*/ 124 h 32"/>
                  <a:gd name="T54" fmla="*/ 66 w 27"/>
                  <a:gd name="T55" fmla="*/ 133 h 32"/>
                  <a:gd name="T56" fmla="*/ 64 w 27"/>
                  <a:gd name="T57" fmla="*/ 136 h 32"/>
                  <a:gd name="T58" fmla="*/ 49 w 27"/>
                  <a:gd name="T59" fmla="*/ 136 h 32"/>
                  <a:gd name="T60" fmla="*/ 38 w 27"/>
                  <a:gd name="T61" fmla="*/ 142 h 32"/>
                  <a:gd name="T62" fmla="*/ 35 w 27"/>
                  <a:gd name="T63" fmla="*/ 136 h 32"/>
                  <a:gd name="T64" fmla="*/ 29 w 27"/>
                  <a:gd name="T65" fmla="*/ 136 h 32"/>
                  <a:gd name="T66" fmla="*/ 17 w 27"/>
                  <a:gd name="T67" fmla="*/ 136 h 32"/>
                  <a:gd name="T68" fmla="*/ 13 w 27"/>
                  <a:gd name="T69" fmla="*/ 133 h 32"/>
                  <a:gd name="T70" fmla="*/ 1 w 27"/>
                  <a:gd name="T71" fmla="*/ 124 h 32"/>
                  <a:gd name="T72" fmla="*/ 1 w 27"/>
                  <a:gd name="T73" fmla="*/ 122 h 32"/>
                  <a:gd name="T74" fmla="*/ 1 w 27"/>
                  <a:gd name="T75" fmla="*/ 111 h 32"/>
                  <a:gd name="T76" fmla="*/ 1 w 27"/>
                  <a:gd name="T77" fmla="*/ 106 h 32"/>
                  <a:gd name="T78" fmla="*/ 0 w 27"/>
                  <a:gd name="T79" fmla="*/ 99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7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" name="Freeform 188"/>
              <p:cNvSpPr>
                <a:spLocks/>
              </p:cNvSpPr>
              <p:nvPr/>
            </p:nvSpPr>
            <p:spPr bwMode="auto">
              <a:xfrm>
                <a:off x="3398" y="1104"/>
                <a:ext cx="35" cy="41"/>
              </a:xfrm>
              <a:custGeom>
                <a:avLst/>
                <a:gdLst>
                  <a:gd name="T0" fmla="*/ 0 w 27"/>
                  <a:gd name="T1" fmla="*/ 115 h 31"/>
                  <a:gd name="T2" fmla="*/ 1 w 27"/>
                  <a:gd name="T3" fmla="*/ 102 h 31"/>
                  <a:gd name="T4" fmla="*/ 13 w 27"/>
                  <a:gd name="T5" fmla="*/ 77 h 31"/>
                  <a:gd name="T6" fmla="*/ 17 w 27"/>
                  <a:gd name="T7" fmla="*/ 65 h 31"/>
                  <a:gd name="T8" fmla="*/ 17 w 27"/>
                  <a:gd name="T9" fmla="*/ 50 h 31"/>
                  <a:gd name="T10" fmla="*/ 29 w 27"/>
                  <a:gd name="T11" fmla="*/ 49 h 31"/>
                  <a:gd name="T12" fmla="*/ 35 w 27"/>
                  <a:gd name="T13" fmla="*/ 37 h 31"/>
                  <a:gd name="T14" fmla="*/ 38 w 27"/>
                  <a:gd name="T15" fmla="*/ 34 h 31"/>
                  <a:gd name="T16" fmla="*/ 49 w 27"/>
                  <a:gd name="T17" fmla="*/ 28 h 31"/>
                  <a:gd name="T18" fmla="*/ 51 w 27"/>
                  <a:gd name="T19" fmla="*/ 16 h 31"/>
                  <a:gd name="T20" fmla="*/ 64 w 27"/>
                  <a:gd name="T21" fmla="*/ 12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2 h 31"/>
                  <a:gd name="T32" fmla="*/ 113 w 27"/>
                  <a:gd name="T33" fmla="*/ 16 h 31"/>
                  <a:gd name="T34" fmla="*/ 115 w 27"/>
                  <a:gd name="T35" fmla="*/ 28 h 31"/>
                  <a:gd name="T36" fmla="*/ 126 w 27"/>
                  <a:gd name="T37" fmla="*/ 37 h 31"/>
                  <a:gd name="T38" fmla="*/ 126 w 27"/>
                  <a:gd name="T39" fmla="*/ 50 h 31"/>
                  <a:gd name="T40" fmla="*/ 115 w 27"/>
                  <a:gd name="T41" fmla="*/ 66 h 31"/>
                  <a:gd name="T42" fmla="*/ 113 w 27"/>
                  <a:gd name="T43" fmla="*/ 87 h 31"/>
                  <a:gd name="T44" fmla="*/ 113 w 27"/>
                  <a:gd name="T45" fmla="*/ 104 h 31"/>
                  <a:gd name="T46" fmla="*/ 108 w 27"/>
                  <a:gd name="T47" fmla="*/ 115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2 h 31"/>
                  <a:gd name="T54" fmla="*/ 66 w 27"/>
                  <a:gd name="T55" fmla="*/ 163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3 h 31"/>
                  <a:gd name="T68" fmla="*/ 13 w 27"/>
                  <a:gd name="T69" fmla="*/ 163 h 31"/>
                  <a:gd name="T70" fmla="*/ 1 w 27"/>
                  <a:gd name="T71" fmla="*/ 145 h 31"/>
                  <a:gd name="T72" fmla="*/ 1 w 27"/>
                  <a:gd name="T73" fmla="*/ 138 h 31"/>
                  <a:gd name="T74" fmla="*/ 1 w 27"/>
                  <a:gd name="T75" fmla="*/ 138 h 31"/>
                  <a:gd name="T76" fmla="*/ 1 w 27"/>
                  <a:gd name="T77" fmla="*/ 130 h 31"/>
                  <a:gd name="T78" fmla="*/ 0 w 27"/>
                  <a:gd name="T79" fmla="*/ 123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2"/>
                    </a:lnTo>
                    <a:lnTo>
                      <a:pt x="24" y="2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7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5" y="12"/>
                    </a:lnTo>
                    <a:lnTo>
                      <a:pt x="25" y="13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0"/>
                    </a:lnTo>
                    <a:lnTo>
                      <a:pt x="22" y="22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6"/>
                    </a:lnTo>
                    <a:lnTo>
                      <a:pt x="17" y="27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0"/>
                    </a:lnTo>
                    <a:lnTo>
                      <a:pt x="13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4" y="30"/>
                    </a:lnTo>
                    <a:lnTo>
                      <a:pt x="3" y="30"/>
                    </a:lnTo>
                    <a:lnTo>
                      <a:pt x="3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" name="Freeform 189"/>
              <p:cNvSpPr>
                <a:spLocks/>
              </p:cNvSpPr>
              <p:nvPr/>
            </p:nvSpPr>
            <p:spPr bwMode="auto">
              <a:xfrm>
                <a:off x="3398" y="1145"/>
                <a:ext cx="35" cy="42"/>
              </a:xfrm>
              <a:custGeom>
                <a:avLst/>
                <a:gdLst>
                  <a:gd name="T0" fmla="*/ 0 w 27"/>
                  <a:gd name="T1" fmla="*/ 95 h 33"/>
                  <a:gd name="T2" fmla="*/ 1 w 27"/>
                  <a:gd name="T3" fmla="*/ 81 h 33"/>
                  <a:gd name="T4" fmla="*/ 13 w 27"/>
                  <a:gd name="T5" fmla="*/ 66 h 33"/>
                  <a:gd name="T6" fmla="*/ 17 w 27"/>
                  <a:gd name="T7" fmla="*/ 59 h 33"/>
                  <a:gd name="T8" fmla="*/ 17 w 27"/>
                  <a:gd name="T9" fmla="*/ 46 h 33"/>
                  <a:gd name="T10" fmla="*/ 29 w 27"/>
                  <a:gd name="T11" fmla="*/ 37 h 33"/>
                  <a:gd name="T12" fmla="*/ 35 w 27"/>
                  <a:gd name="T13" fmla="*/ 29 h 33"/>
                  <a:gd name="T14" fmla="*/ 38 w 27"/>
                  <a:gd name="T15" fmla="*/ 29 h 33"/>
                  <a:gd name="T16" fmla="*/ 49 w 27"/>
                  <a:gd name="T17" fmla="*/ 22 h 33"/>
                  <a:gd name="T18" fmla="*/ 51 w 27"/>
                  <a:gd name="T19" fmla="*/ 13 h 33"/>
                  <a:gd name="T20" fmla="*/ 64 w 27"/>
                  <a:gd name="T21" fmla="*/ 13 h 33"/>
                  <a:gd name="T22" fmla="*/ 66 w 27"/>
                  <a:gd name="T23" fmla="*/ 10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0 h 33"/>
                  <a:gd name="T32" fmla="*/ 113 w 27"/>
                  <a:gd name="T33" fmla="*/ 13 h 33"/>
                  <a:gd name="T34" fmla="*/ 115 w 27"/>
                  <a:gd name="T35" fmla="*/ 28 h 33"/>
                  <a:gd name="T36" fmla="*/ 126 w 27"/>
                  <a:gd name="T37" fmla="*/ 37 h 33"/>
                  <a:gd name="T38" fmla="*/ 126 w 27"/>
                  <a:gd name="T39" fmla="*/ 50 h 33"/>
                  <a:gd name="T40" fmla="*/ 115 w 27"/>
                  <a:gd name="T41" fmla="*/ 60 h 33"/>
                  <a:gd name="T42" fmla="*/ 113 w 27"/>
                  <a:gd name="T43" fmla="*/ 75 h 33"/>
                  <a:gd name="T44" fmla="*/ 113 w 27"/>
                  <a:gd name="T45" fmla="*/ 84 h 33"/>
                  <a:gd name="T46" fmla="*/ 108 w 27"/>
                  <a:gd name="T47" fmla="*/ 97 h 33"/>
                  <a:gd name="T48" fmla="*/ 96 w 27"/>
                  <a:gd name="T49" fmla="*/ 103 h 33"/>
                  <a:gd name="T50" fmla="*/ 86 w 27"/>
                  <a:gd name="T51" fmla="*/ 113 h 33"/>
                  <a:gd name="T52" fmla="*/ 83 w 27"/>
                  <a:gd name="T53" fmla="*/ 123 h 33"/>
                  <a:gd name="T54" fmla="*/ 66 w 27"/>
                  <a:gd name="T55" fmla="*/ 126 h 33"/>
                  <a:gd name="T56" fmla="*/ 64 w 27"/>
                  <a:gd name="T57" fmla="*/ 131 h 33"/>
                  <a:gd name="T58" fmla="*/ 49 w 27"/>
                  <a:gd name="T59" fmla="*/ 137 h 33"/>
                  <a:gd name="T60" fmla="*/ 38 w 27"/>
                  <a:gd name="T61" fmla="*/ 137 h 33"/>
                  <a:gd name="T62" fmla="*/ 35 w 27"/>
                  <a:gd name="T63" fmla="*/ 137 h 33"/>
                  <a:gd name="T64" fmla="*/ 29 w 27"/>
                  <a:gd name="T65" fmla="*/ 131 h 33"/>
                  <a:gd name="T66" fmla="*/ 17 w 27"/>
                  <a:gd name="T67" fmla="*/ 131 h 33"/>
                  <a:gd name="T68" fmla="*/ 13 w 27"/>
                  <a:gd name="T69" fmla="*/ 126 h 33"/>
                  <a:gd name="T70" fmla="*/ 1 w 27"/>
                  <a:gd name="T71" fmla="*/ 123 h 33"/>
                  <a:gd name="T72" fmla="*/ 1 w 27"/>
                  <a:gd name="T73" fmla="*/ 113 h 33"/>
                  <a:gd name="T74" fmla="*/ 1 w 27"/>
                  <a:gd name="T75" fmla="*/ 108 h 33"/>
                  <a:gd name="T76" fmla="*/ 1 w 27"/>
                  <a:gd name="T77" fmla="*/ 103 h 33"/>
                  <a:gd name="T78" fmla="*/ 0 w 27"/>
                  <a:gd name="T79" fmla="*/ 10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2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9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" name="Freeform 190"/>
              <p:cNvSpPr>
                <a:spLocks/>
              </p:cNvSpPr>
              <p:nvPr/>
            </p:nvSpPr>
            <p:spPr bwMode="auto">
              <a:xfrm>
                <a:off x="3398" y="1187"/>
                <a:ext cx="35" cy="40"/>
              </a:xfrm>
              <a:custGeom>
                <a:avLst/>
                <a:gdLst>
                  <a:gd name="T0" fmla="*/ 0 w 27"/>
                  <a:gd name="T1" fmla="*/ 80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39 h 32"/>
                  <a:gd name="T10" fmla="*/ 29 w 27"/>
                  <a:gd name="T11" fmla="*/ 31 h 32"/>
                  <a:gd name="T12" fmla="*/ 35 w 27"/>
                  <a:gd name="T13" fmla="*/ 29 h 32"/>
                  <a:gd name="T14" fmla="*/ 38 w 27"/>
                  <a:gd name="T15" fmla="*/ 20 h 32"/>
                  <a:gd name="T16" fmla="*/ 49 w 27"/>
                  <a:gd name="T17" fmla="*/ 16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0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0 h 32"/>
                  <a:gd name="T36" fmla="*/ 126 w 27"/>
                  <a:gd name="T37" fmla="*/ 29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4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4 h 32"/>
                  <a:gd name="T50" fmla="*/ 86 w 27"/>
                  <a:gd name="T51" fmla="*/ 106 h 32"/>
                  <a:gd name="T52" fmla="*/ 83 w 27"/>
                  <a:gd name="T53" fmla="*/ 108 h 32"/>
                  <a:gd name="T54" fmla="*/ 66 w 27"/>
                  <a:gd name="T55" fmla="*/ 110 h 32"/>
                  <a:gd name="T56" fmla="*/ 64 w 27"/>
                  <a:gd name="T57" fmla="*/ 119 h 32"/>
                  <a:gd name="T58" fmla="*/ 49 w 27"/>
                  <a:gd name="T59" fmla="*/ 119 h 32"/>
                  <a:gd name="T60" fmla="*/ 38 w 27"/>
                  <a:gd name="T61" fmla="*/ 124 h 32"/>
                  <a:gd name="T62" fmla="*/ 35 w 27"/>
                  <a:gd name="T63" fmla="*/ 119 h 32"/>
                  <a:gd name="T64" fmla="*/ 29 w 27"/>
                  <a:gd name="T65" fmla="*/ 119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6 h 32"/>
                  <a:gd name="T74" fmla="*/ 1 w 27"/>
                  <a:gd name="T75" fmla="*/ 95 h 32"/>
                  <a:gd name="T76" fmla="*/ 1 w 27"/>
                  <a:gd name="T77" fmla="*/ 94 h 32"/>
                  <a:gd name="T78" fmla="*/ 0 w 27"/>
                  <a:gd name="T79" fmla="*/ 8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1" name="Freeform 191"/>
              <p:cNvSpPr>
                <a:spLocks/>
              </p:cNvSpPr>
              <p:nvPr/>
            </p:nvSpPr>
            <p:spPr bwMode="auto">
              <a:xfrm>
                <a:off x="3398" y="1226"/>
                <a:ext cx="35" cy="42"/>
              </a:xfrm>
              <a:custGeom>
                <a:avLst/>
                <a:gdLst>
                  <a:gd name="T0" fmla="*/ 0 w 27"/>
                  <a:gd name="T1" fmla="*/ 114 h 32"/>
                  <a:gd name="T2" fmla="*/ 1 w 27"/>
                  <a:gd name="T3" fmla="*/ 97 h 32"/>
                  <a:gd name="T4" fmla="*/ 13 w 27"/>
                  <a:gd name="T5" fmla="*/ 77 h 32"/>
                  <a:gd name="T6" fmla="*/ 17 w 27"/>
                  <a:gd name="T7" fmla="*/ 64 h 32"/>
                  <a:gd name="T8" fmla="*/ 17 w 27"/>
                  <a:gd name="T9" fmla="*/ 55 h 32"/>
                  <a:gd name="T10" fmla="*/ 29 w 27"/>
                  <a:gd name="T11" fmla="*/ 50 h 32"/>
                  <a:gd name="T12" fmla="*/ 35 w 27"/>
                  <a:gd name="T13" fmla="*/ 42 h 32"/>
                  <a:gd name="T14" fmla="*/ 38 w 27"/>
                  <a:gd name="T15" fmla="*/ 37 h 32"/>
                  <a:gd name="T16" fmla="*/ 49 w 27"/>
                  <a:gd name="T17" fmla="*/ 28 h 32"/>
                  <a:gd name="T18" fmla="*/ 51 w 27"/>
                  <a:gd name="T19" fmla="*/ 21 h 32"/>
                  <a:gd name="T20" fmla="*/ 64 w 27"/>
                  <a:gd name="T21" fmla="*/ 16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21 h 32"/>
                  <a:gd name="T34" fmla="*/ 115 w 27"/>
                  <a:gd name="T35" fmla="*/ 28 h 32"/>
                  <a:gd name="T36" fmla="*/ 126 w 27"/>
                  <a:gd name="T37" fmla="*/ 42 h 32"/>
                  <a:gd name="T38" fmla="*/ 126 w 27"/>
                  <a:gd name="T39" fmla="*/ 55 h 32"/>
                  <a:gd name="T40" fmla="*/ 115 w 27"/>
                  <a:gd name="T41" fmla="*/ 72 h 32"/>
                  <a:gd name="T42" fmla="*/ 113 w 27"/>
                  <a:gd name="T43" fmla="*/ 95 h 32"/>
                  <a:gd name="T44" fmla="*/ 113 w 27"/>
                  <a:gd name="T45" fmla="*/ 97 h 32"/>
                  <a:gd name="T46" fmla="*/ 108 w 27"/>
                  <a:gd name="T47" fmla="*/ 114 h 32"/>
                  <a:gd name="T48" fmla="*/ 96 w 27"/>
                  <a:gd name="T49" fmla="*/ 127 h 32"/>
                  <a:gd name="T50" fmla="*/ 86 w 27"/>
                  <a:gd name="T51" fmla="*/ 137 h 32"/>
                  <a:gd name="T52" fmla="*/ 83 w 27"/>
                  <a:gd name="T53" fmla="*/ 150 h 32"/>
                  <a:gd name="T54" fmla="*/ 66 w 27"/>
                  <a:gd name="T55" fmla="*/ 160 h 32"/>
                  <a:gd name="T56" fmla="*/ 64 w 27"/>
                  <a:gd name="T57" fmla="*/ 164 h 32"/>
                  <a:gd name="T58" fmla="*/ 49 w 27"/>
                  <a:gd name="T59" fmla="*/ 164 h 32"/>
                  <a:gd name="T60" fmla="*/ 38 w 27"/>
                  <a:gd name="T61" fmla="*/ 164 h 32"/>
                  <a:gd name="T62" fmla="*/ 35 w 27"/>
                  <a:gd name="T63" fmla="*/ 164 h 32"/>
                  <a:gd name="T64" fmla="*/ 29 w 27"/>
                  <a:gd name="T65" fmla="*/ 164 h 32"/>
                  <a:gd name="T66" fmla="*/ 17 w 27"/>
                  <a:gd name="T67" fmla="*/ 160 h 32"/>
                  <a:gd name="T68" fmla="*/ 13 w 27"/>
                  <a:gd name="T69" fmla="*/ 150 h 32"/>
                  <a:gd name="T70" fmla="*/ 1 w 27"/>
                  <a:gd name="T71" fmla="*/ 144 h 32"/>
                  <a:gd name="T72" fmla="*/ 1 w 27"/>
                  <a:gd name="T73" fmla="*/ 137 h 32"/>
                  <a:gd name="T74" fmla="*/ 1 w 27"/>
                  <a:gd name="T75" fmla="*/ 137 h 32"/>
                  <a:gd name="T76" fmla="*/ 1 w 27"/>
                  <a:gd name="T77" fmla="*/ 127 h 32"/>
                  <a:gd name="T78" fmla="*/ 0 w 27"/>
                  <a:gd name="T79" fmla="*/ 125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10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3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20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2" name="Freeform 192"/>
              <p:cNvSpPr>
                <a:spLocks/>
              </p:cNvSpPr>
              <p:nvPr/>
            </p:nvSpPr>
            <p:spPr bwMode="auto">
              <a:xfrm>
                <a:off x="3398" y="1268"/>
                <a:ext cx="35" cy="43"/>
              </a:xfrm>
              <a:custGeom>
                <a:avLst/>
                <a:gdLst>
                  <a:gd name="T0" fmla="*/ 0 w 27"/>
                  <a:gd name="T1" fmla="*/ 102 h 33"/>
                  <a:gd name="T2" fmla="*/ 1 w 27"/>
                  <a:gd name="T3" fmla="*/ 86 h 33"/>
                  <a:gd name="T4" fmla="*/ 13 w 27"/>
                  <a:gd name="T5" fmla="*/ 78 h 33"/>
                  <a:gd name="T6" fmla="*/ 17 w 27"/>
                  <a:gd name="T7" fmla="*/ 65 h 33"/>
                  <a:gd name="T8" fmla="*/ 17 w 27"/>
                  <a:gd name="T9" fmla="*/ 50 h 33"/>
                  <a:gd name="T10" fmla="*/ 29 w 27"/>
                  <a:gd name="T11" fmla="*/ 46 h 33"/>
                  <a:gd name="T12" fmla="*/ 35 w 27"/>
                  <a:gd name="T13" fmla="*/ 35 h 33"/>
                  <a:gd name="T14" fmla="*/ 38 w 27"/>
                  <a:gd name="T15" fmla="*/ 29 h 33"/>
                  <a:gd name="T16" fmla="*/ 49 w 27"/>
                  <a:gd name="T17" fmla="*/ 21 h 33"/>
                  <a:gd name="T18" fmla="*/ 51 w 27"/>
                  <a:gd name="T19" fmla="*/ 16 h 33"/>
                  <a:gd name="T20" fmla="*/ 64 w 27"/>
                  <a:gd name="T21" fmla="*/ 12 h 33"/>
                  <a:gd name="T22" fmla="*/ 66 w 27"/>
                  <a:gd name="T23" fmla="*/ 12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2 h 33"/>
                  <a:gd name="T32" fmla="*/ 113 w 27"/>
                  <a:gd name="T33" fmla="*/ 16 h 33"/>
                  <a:gd name="T34" fmla="*/ 115 w 27"/>
                  <a:gd name="T35" fmla="*/ 29 h 33"/>
                  <a:gd name="T36" fmla="*/ 126 w 27"/>
                  <a:gd name="T37" fmla="*/ 46 h 33"/>
                  <a:gd name="T38" fmla="*/ 126 w 27"/>
                  <a:gd name="T39" fmla="*/ 51 h 33"/>
                  <a:gd name="T40" fmla="*/ 115 w 27"/>
                  <a:gd name="T41" fmla="*/ 66 h 33"/>
                  <a:gd name="T42" fmla="*/ 113 w 27"/>
                  <a:gd name="T43" fmla="*/ 85 h 33"/>
                  <a:gd name="T44" fmla="*/ 113 w 27"/>
                  <a:gd name="T45" fmla="*/ 96 h 33"/>
                  <a:gd name="T46" fmla="*/ 108 w 27"/>
                  <a:gd name="T47" fmla="*/ 112 h 33"/>
                  <a:gd name="T48" fmla="*/ 96 w 27"/>
                  <a:gd name="T49" fmla="*/ 116 h 33"/>
                  <a:gd name="T50" fmla="*/ 86 w 27"/>
                  <a:gd name="T51" fmla="*/ 133 h 33"/>
                  <a:gd name="T52" fmla="*/ 83 w 27"/>
                  <a:gd name="T53" fmla="*/ 134 h 33"/>
                  <a:gd name="T54" fmla="*/ 66 w 27"/>
                  <a:gd name="T55" fmla="*/ 146 h 33"/>
                  <a:gd name="T56" fmla="*/ 64 w 27"/>
                  <a:gd name="T57" fmla="*/ 151 h 33"/>
                  <a:gd name="T58" fmla="*/ 49 w 27"/>
                  <a:gd name="T59" fmla="*/ 162 h 33"/>
                  <a:gd name="T60" fmla="*/ 38 w 27"/>
                  <a:gd name="T61" fmla="*/ 162 h 33"/>
                  <a:gd name="T62" fmla="*/ 35 w 27"/>
                  <a:gd name="T63" fmla="*/ 162 h 33"/>
                  <a:gd name="T64" fmla="*/ 29 w 27"/>
                  <a:gd name="T65" fmla="*/ 151 h 33"/>
                  <a:gd name="T66" fmla="*/ 17 w 27"/>
                  <a:gd name="T67" fmla="*/ 151 h 33"/>
                  <a:gd name="T68" fmla="*/ 13 w 27"/>
                  <a:gd name="T69" fmla="*/ 146 h 33"/>
                  <a:gd name="T70" fmla="*/ 1 w 27"/>
                  <a:gd name="T71" fmla="*/ 134 h 33"/>
                  <a:gd name="T72" fmla="*/ 1 w 27"/>
                  <a:gd name="T73" fmla="*/ 133 h 33"/>
                  <a:gd name="T74" fmla="*/ 1 w 27"/>
                  <a:gd name="T75" fmla="*/ 125 h 33"/>
                  <a:gd name="T76" fmla="*/ 1 w 27"/>
                  <a:gd name="T77" fmla="*/ 116 h 33"/>
                  <a:gd name="T78" fmla="*/ 0 w 27"/>
                  <a:gd name="T79" fmla="*/ 116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3" name="Freeform 193"/>
              <p:cNvSpPr>
                <a:spLocks/>
              </p:cNvSpPr>
              <p:nvPr/>
            </p:nvSpPr>
            <p:spPr bwMode="auto">
              <a:xfrm>
                <a:off x="3398" y="1311"/>
                <a:ext cx="35" cy="41"/>
              </a:xfrm>
              <a:custGeom>
                <a:avLst/>
                <a:gdLst>
                  <a:gd name="T0" fmla="*/ 0 w 27"/>
                  <a:gd name="T1" fmla="*/ 114 h 31"/>
                  <a:gd name="T2" fmla="*/ 1 w 27"/>
                  <a:gd name="T3" fmla="*/ 98 h 31"/>
                  <a:gd name="T4" fmla="*/ 13 w 27"/>
                  <a:gd name="T5" fmla="*/ 79 h 31"/>
                  <a:gd name="T6" fmla="*/ 17 w 27"/>
                  <a:gd name="T7" fmla="*/ 65 h 31"/>
                  <a:gd name="T8" fmla="*/ 17 w 27"/>
                  <a:gd name="T9" fmla="*/ 49 h 31"/>
                  <a:gd name="T10" fmla="*/ 29 w 27"/>
                  <a:gd name="T11" fmla="*/ 45 h 31"/>
                  <a:gd name="T12" fmla="*/ 35 w 27"/>
                  <a:gd name="T13" fmla="*/ 37 h 31"/>
                  <a:gd name="T14" fmla="*/ 38 w 27"/>
                  <a:gd name="T15" fmla="*/ 28 h 31"/>
                  <a:gd name="T16" fmla="*/ 49 w 27"/>
                  <a:gd name="T17" fmla="*/ 21 h 31"/>
                  <a:gd name="T18" fmla="*/ 51 w 27"/>
                  <a:gd name="T19" fmla="*/ 12 h 31"/>
                  <a:gd name="T20" fmla="*/ 64 w 27"/>
                  <a:gd name="T21" fmla="*/ 1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 h 31"/>
                  <a:gd name="T32" fmla="*/ 113 w 27"/>
                  <a:gd name="T33" fmla="*/ 12 h 31"/>
                  <a:gd name="T34" fmla="*/ 115 w 27"/>
                  <a:gd name="T35" fmla="*/ 21 h 31"/>
                  <a:gd name="T36" fmla="*/ 126 w 27"/>
                  <a:gd name="T37" fmla="*/ 37 h 31"/>
                  <a:gd name="T38" fmla="*/ 126 w 27"/>
                  <a:gd name="T39" fmla="*/ 49 h 31"/>
                  <a:gd name="T40" fmla="*/ 115 w 27"/>
                  <a:gd name="T41" fmla="*/ 77 h 31"/>
                  <a:gd name="T42" fmla="*/ 113 w 27"/>
                  <a:gd name="T43" fmla="*/ 86 h 31"/>
                  <a:gd name="T44" fmla="*/ 113 w 27"/>
                  <a:gd name="T45" fmla="*/ 102 h 31"/>
                  <a:gd name="T46" fmla="*/ 108 w 27"/>
                  <a:gd name="T47" fmla="*/ 114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1 h 31"/>
                  <a:gd name="T54" fmla="*/ 66 w 27"/>
                  <a:gd name="T55" fmla="*/ 152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4 h 31"/>
                  <a:gd name="T68" fmla="*/ 13 w 27"/>
                  <a:gd name="T69" fmla="*/ 152 h 31"/>
                  <a:gd name="T70" fmla="*/ 1 w 27"/>
                  <a:gd name="T71" fmla="*/ 151 h 31"/>
                  <a:gd name="T72" fmla="*/ 1 w 27"/>
                  <a:gd name="T73" fmla="*/ 138 h 31"/>
                  <a:gd name="T74" fmla="*/ 1 w 27"/>
                  <a:gd name="T75" fmla="*/ 135 h 31"/>
                  <a:gd name="T76" fmla="*/ 1 w 27"/>
                  <a:gd name="T77" fmla="*/ 130 h 31"/>
                  <a:gd name="T78" fmla="*/ 0 w 27"/>
                  <a:gd name="T79" fmla="*/ 11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9"/>
                    </a:lnTo>
                    <a:lnTo>
                      <a:pt x="6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2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6"/>
                    </a:lnTo>
                    <a:lnTo>
                      <a:pt x="17" y="28"/>
                    </a:lnTo>
                    <a:lnTo>
                      <a:pt x="15" y="28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4" name="Freeform 194"/>
              <p:cNvSpPr>
                <a:spLocks/>
              </p:cNvSpPr>
              <p:nvPr/>
            </p:nvSpPr>
            <p:spPr bwMode="auto">
              <a:xfrm>
                <a:off x="3398" y="1352"/>
                <a:ext cx="35" cy="40"/>
              </a:xfrm>
              <a:custGeom>
                <a:avLst/>
                <a:gdLst>
                  <a:gd name="T0" fmla="*/ 0 w 27"/>
                  <a:gd name="T1" fmla="*/ 86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45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9 h 32"/>
                  <a:gd name="T16" fmla="*/ 49 w 27"/>
                  <a:gd name="T17" fmla="*/ 20 h 32"/>
                  <a:gd name="T18" fmla="*/ 51 w 27"/>
                  <a:gd name="T19" fmla="*/ 16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6 h 32"/>
                  <a:gd name="T34" fmla="*/ 115 w 27"/>
                  <a:gd name="T35" fmla="*/ 20 h 32"/>
                  <a:gd name="T36" fmla="*/ 126 w 27"/>
                  <a:gd name="T37" fmla="*/ 31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1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5 h 32"/>
                  <a:gd name="T50" fmla="*/ 86 w 27"/>
                  <a:gd name="T51" fmla="*/ 100 h 32"/>
                  <a:gd name="T52" fmla="*/ 83 w 27"/>
                  <a:gd name="T53" fmla="*/ 110 h 32"/>
                  <a:gd name="T54" fmla="*/ 66 w 27"/>
                  <a:gd name="T55" fmla="*/ 119 h 32"/>
                  <a:gd name="T56" fmla="*/ 64 w 27"/>
                  <a:gd name="T57" fmla="*/ 124 h 32"/>
                  <a:gd name="T58" fmla="*/ 49 w 27"/>
                  <a:gd name="T59" fmla="*/ 124 h 32"/>
                  <a:gd name="T60" fmla="*/ 38 w 27"/>
                  <a:gd name="T61" fmla="*/ 124 h 32"/>
                  <a:gd name="T62" fmla="*/ 35 w 27"/>
                  <a:gd name="T63" fmla="*/ 124 h 32"/>
                  <a:gd name="T64" fmla="*/ 29 w 27"/>
                  <a:gd name="T65" fmla="*/ 124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0 h 32"/>
                  <a:gd name="T74" fmla="*/ 1 w 27"/>
                  <a:gd name="T75" fmla="*/ 95 h 32"/>
                  <a:gd name="T76" fmla="*/ 1 w 27"/>
                  <a:gd name="T77" fmla="*/ 95 h 32"/>
                  <a:gd name="T78" fmla="*/ 0 w 27"/>
                  <a:gd name="T79" fmla="*/ 94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" name="Freeform 195"/>
              <p:cNvSpPr>
                <a:spLocks/>
              </p:cNvSpPr>
              <p:nvPr/>
            </p:nvSpPr>
            <p:spPr bwMode="auto">
              <a:xfrm>
                <a:off x="3400" y="1390"/>
                <a:ext cx="33" cy="43"/>
              </a:xfrm>
              <a:custGeom>
                <a:avLst/>
                <a:gdLst>
                  <a:gd name="T0" fmla="*/ 0 w 26"/>
                  <a:gd name="T1" fmla="*/ 125 h 32"/>
                  <a:gd name="T2" fmla="*/ 0 w 26"/>
                  <a:gd name="T3" fmla="*/ 105 h 32"/>
                  <a:gd name="T4" fmla="*/ 10 w 26"/>
                  <a:gd name="T5" fmla="*/ 87 h 32"/>
                  <a:gd name="T6" fmla="*/ 13 w 26"/>
                  <a:gd name="T7" fmla="*/ 73 h 32"/>
                  <a:gd name="T8" fmla="*/ 22 w 26"/>
                  <a:gd name="T9" fmla="*/ 54 h 32"/>
                  <a:gd name="T10" fmla="*/ 22 w 26"/>
                  <a:gd name="T11" fmla="*/ 48 h 32"/>
                  <a:gd name="T12" fmla="*/ 28 w 26"/>
                  <a:gd name="T13" fmla="*/ 40 h 32"/>
                  <a:gd name="T14" fmla="*/ 29 w 26"/>
                  <a:gd name="T15" fmla="*/ 30 h 32"/>
                  <a:gd name="T16" fmla="*/ 37 w 26"/>
                  <a:gd name="T17" fmla="*/ 22 h 32"/>
                  <a:gd name="T18" fmla="*/ 46 w 26"/>
                  <a:gd name="T19" fmla="*/ 12 h 32"/>
                  <a:gd name="T20" fmla="*/ 48 w 26"/>
                  <a:gd name="T21" fmla="*/ 1 h 32"/>
                  <a:gd name="T22" fmla="*/ 60 w 26"/>
                  <a:gd name="T23" fmla="*/ 0 h 32"/>
                  <a:gd name="T24" fmla="*/ 66 w 26"/>
                  <a:gd name="T25" fmla="*/ 0 h 32"/>
                  <a:gd name="T26" fmla="*/ 77 w 26"/>
                  <a:gd name="T27" fmla="*/ 0 h 32"/>
                  <a:gd name="T28" fmla="*/ 84 w 26"/>
                  <a:gd name="T29" fmla="*/ 0 h 32"/>
                  <a:gd name="T30" fmla="*/ 96 w 26"/>
                  <a:gd name="T31" fmla="*/ 1 h 32"/>
                  <a:gd name="T32" fmla="*/ 98 w 26"/>
                  <a:gd name="T33" fmla="*/ 12 h 32"/>
                  <a:gd name="T34" fmla="*/ 98 w 26"/>
                  <a:gd name="T35" fmla="*/ 30 h 32"/>
                  <a:gd name="T36" fmla="*/ 108 w 26"/>
                  <a:gd name="T37" fmla="*/ 40 h 32"/>
                  <a:gd name="T38" fmla="*/ 108 w 26"/>
                  <a:gd name="T39" fmla="*/ 65 h 32"/>
                  <a:gd name="T40" fmla="*/ 98 w 26"/>
                  <a:gd name="T41" fmla="*/ 85 h 32"/>
                  <a:gd name="T42" fmla="*/ 98 w 26"/>
                  <a:gd name="T43" fmla="*/ 98 h 32"/>
                  <a:gd name="T44" fmla="*/ 96 w 26"/>
                  <a:gd name="T45" fmla="*/ 114 h 32"/>
                  <a:gd name="T46" fmla="*/ 89 w 26"/>
                  <a:gd name="T47" fmla="*/ 132 h 32"/>
                  <a:gd name="T48" fmla="*/ 84 w 26"/>
                  <a:gd name="T49" fmla="*/ 141 h 32"/>
                  <a:gd name="T50" fmla="*/ 74 w 26"/>
                  <a:gd name="T51" fmla="*/ 153 h 32"/>
                  <a:gd name="T52" fmla="*/ 66 w 26"/>
                  <a:gd name="T53" fmla="*/ 168 h 32"/>
                  <a:gd name="T54" fmla="*/ 58 w 26"/>
                  <a:gd name="T55" fmla="*/ 169 h 32"/>
                  <a:gd name="T56" fmla="*/ 48 w 26"/>
                  <a:gd name="T57" fmla="*/ 183 h 32"/>
                  <a:gd name="T58" fmla="*/ 46 w 26"/>
                  <a:gd name="T59" fmla="*/ 183 h 32"/>
                  <a:gd name="T60" fmla="*/ 37 w 26"/>
                  <a:gd name="T61" fmla="*/ 189 h 32"/>
                  <a:gd name="T62" fmla="*/ 28 w 26"/>
                  <a:gd name="T63" fmla="*/ 183 h 32"/>
                  <a:gd name="T64" fmla="*/ 22 w 26"/>
                  <a:gd name="T65" fmla="*/ 183 h 32"/>
                  <a:gd name="T66" fmla="*/ 13 w 26"/>
                  <a:gd name="T67" fmla="*/ 183 h 32"/>
                  <a:gd name="T68" fmla="*/ 10 w 26"/>
                  <a:gd name="T69" fmla="*/ 169 h 32"/>
                  <a:gd name="T70" fmla="*/ 0 w 26"/>
                  <a:gd name="T71" fmla="*/ 168 h 32"/>
                  <a:gd name="T72" fmla="*/ 0 w 26"/>
                  <a:gd name="T73" fmla="*/ 153 h 32"/>
                  <a:gd name="T74" fmla="*/ 0 w 26"/>
                  <a:gd name="T75" fmla="*/ 151 h 32"/>
                  <a:gd name="T76" fmla="*/ 0 w 26"/>
                  <a:gd name="T77" fmla="*/ 141 h 32"/>
                  <a:gd name="T78" fmla="*/ 0 w 26"/>
                  <a:gd name="T79" fmla="*/ 13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" h="32">
                    <a:moveTo>
                      <a:pt x="0" y="22"/>
                    </a:move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6" y="11"/>
                    </a:lnTo>
                    <a:lnTo>
                      <a:pt x="26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4" y="16"/>
                    </a:lnTo>
                    <a:lnTo>
                      <a:pt x="23" y="18"/>
                    </a:lnTo>
                    <a:lnTo>
                      <a:pt x="23" y="19"/>
                    </a:lnTo>
                    <a:lnTo>
                      <a:pt x="21" y="21"/>
                    </a:lnTo>
                    <a:lnTo>
                      <a:pt x="21" y="22"/>
                    </a:lnTo>
                    <a:lnTo>
                      <a:pt x="20" y="22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6"/>
                    </a:lnTo>
                    <a:lnTo>
                      <a:pt x="16" y="28"/>
                    </a:lnTo>
                    <a:lnTo>
                      <a:pt x="14" y="29"/>
                    </a:lnTo>
                    <a:lnTo>
                      <a:pt x="13" y="29"/>
                    </a:lnTo>
                    <a:lnTo>
                      <a:pt x="12" y="31"/>
                    </a:lnTo>
                    <a:lnTo>
                      <a:pt x="10" y="31"/>
                    </a:lnTo>
                    <a:lnTo>
                      <a:pt x="9" y="32"/>
                    </a:lnTo>
                    <a:lnTo>
                      <a:pt x="7" y="32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" name="Freeform 196"/>
              <p:cNvSpPr>
                <a:spLocks/>
              </p:cNvSpPr>
              <p:nvPr/>
            </p:nvSpPr>
            <p:spPr bwMode="auto">
              <a:xfrm>
                <a:off x="3433" y="1069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0 h 31"/>
                  <a:gd name="T14" fmla="*/ 104 w 7"/>
                  <a:gd name="T15" fmla="*/ 17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88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3 h 31"/>
                  <a:gd name="T34" fmla="*/ 77 w 7"/>
                  <a:gd name="T35" fmla="*/ 133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6 h 31"/>
                  <a:gd name="T54" fmla="*/ 0 w 7"/>
                  <a:gd name="T55" fmla="*/ 123 h 31"/>
                  <a:gd name="T56" fmla="*/ 0 w 7"/>
                  <a:gd name="T57" fmla="*/ 111 h 31"/>
                  <a:gd name="T58" fmla="*/ 0 w 7"/>
                  <a:gd name="T59" fmla="*/ 88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0 h 31"/>
                  <a:gd name="T72" fmla="*/ 49 w 7"/>
                  <a:gd name="T73" fmla="*/ 1 h 31"/>
                  <a:gd name="T74" fmla="*/ 49 w 7"/>
                  <a:gd name="T75" fmla="*/ 1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6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1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7" name="Freeform 197"/>
              <p:cNvSpPr>
                <a:spLocks/>
              </p:cNvSpPr>
              <p:nvPr/>
            </p:nvSpPr>
            <p:spPr bwMode="auto">
              <a:xfrm>
                <a:off x="3430" y="1112"/>
                <a:ext cx="14" cy="38"/>
              </a:xfrm>
              <a:custGeom>
                <a:avLst/>
                <a:gdLst>
                  <a:gd name="T0" fmla="*/ 96 w 9"/>
                  <a:gd name="T1" fmla="*/ 0 h 31"/>
                  <a:gd name="T2" fmla="*/ 96 w 9"/>
                  <a:gd name="T3" fmla="*/ 0 h 31"/>
                  <a:gd name="T4" fmla="*/ 96 w 9"/>
                  <a:gd name="T5" fmla="*/ 0 h 31"/>
                  <a:gd name="T6" fmla="*/ 96 w 9"/>
                  <a:gd name="T7" fmla="*/ 0 h 31"/>
                  <a:gd name="T8" fmla="*/ 128 w 9"/>
                  <a:gd name="T9" fmla="*/ 0 h 31"/>
                  <a:gd name="T10" fmla="*/ 128 w 9"/>
                  <a:gd name="T11" fmla="*/ 1 h 31"/>
                  <a:gd name="T12" fmla="*/ 128 w 9"/>
                  <a:gd name="T13" fmla="*/ 11 h 31"/>
                  <a:gd name="T14" fmla="*/ 128 w 9"/>
                  <a:gd name="T15" fmla="*/ 13 h 31"/>
                  <a:gd name="T16" fmla="*/ 128 w 9"/>
                  <a:gd name="T17" fmla="*/ 20 h 31"/>
                  <a:gd name="T18" fmla="*/ 128 w 9"/>
                  <a:gd name="T19" fmla="*/ 27 h 31"/>
                  <a:gd name="T20" fmla="*/ 128 w 9"/>
                  <a:gd name="T21" fmla="*/ 38 h 31"/>
                  <a:gd name="T22" fmla="*/ 128 w 9"/>
                  <a:gd name="T23" fmla="*/ 48 h 31"/>
                  <a:gd name="T24" fmla="*/ 128 w 9"/>
                  <a:gd name="T25" fmla="*/ 59 h 31"/>
                  <a:gd name="T26" fmla="*/ 128 w 9"/>
                  <a:gd name="T27" fmla="*/ 71 h 31"/>
                  <a:gd name="T28" fmla="*/ 128 w 9"/>
                  <a:gd name="T29" fmla="*/ 77 h 31"/>
                  <a:gd name="T30" fmla="*/ 96 w 9"/>
                  <a:gd name="T31" fmla="*/ 87 h 31"/>
                  <a:gd name="T32" fmla="*/ 96 w 9"/>
                  <a:gd name="T33" fmla="*/ 94 h 31"/>
                  <a:gd name="T34" fmla="*/ 96 w 9"/>
                  <a:gd name="T35" fmla="*/ 101 h 31"/>
                  <a:gd name="T36" fmla="*/ 82 w 9"/>
                  <a:gd name="T37" fmla="*/ 101 h 31"/>
                  <a:gd name="T38" fmla="*/ 73 w 9"/>
                  <a:gd name="T39" fmla="*/ 107 h 31"/>
                  <a:gd name="T40" fmla="*/ 73 w 9"/>
                  <a:gd name="T41" fmla="*/ 107 h 31"/>
                  <a:gd name="T42" fmla="*/ 73 w 9"/>
                  <a:gd name="T43" fmla="*/ 107 h 31"/>
                  <a:gd name="T44" fmla="*/ 47 w 9"/>
                  <a:gd name="T45" fmla="*/ 107 h 31"/>
                  <a:gd name="T46" fmla="*/ 47 w 9"/>
                  <a:gd name="T47" fmla="*/ 107 h 31"/>
                  <a:gd name="T48" fmla="*/ 30 w 9"/>
                  <a:gd name="T49" fmla="*/ 101 h 31"/>
                  <a:gd name="T50" fmla="*/ 30 w 9"/>
                  <a:gd name="T51" fmla="*/ 101 h 31"/>
                  <a:gd name="T52" fmla="*/ 30 w 9"/>
                  <a:gd name="T53" fmla="*/ 94 h 31"/>
                  <a:gd name="T54" fmla="*/ 0 w 9"/>
                  <a:gd name="T55" fmla="*/ 91 h 31"/>
                  <a:gd name="T56" fmla="*/ 30 w 9"/>
                  <a:gd name="T57" fmla="*/ 81 h 31"/>
                  <a:gd name="T58" fmla="*/ 30 w 9"/>
                  <a:gd name="T59" fmla="*/ 72 h 31"/>
                  <a:gd name="T60" fmla="*/ 47 w 9"/>
                  <a:gd name="T61" fmla="*/ 59 h 31"/>
                  <a:gd name="T62" fmla="*/ 47 w 9"/>
                  <a:gd name="T63" fmla="*/ 48 h 31"/>
                  <a:gd name="T64" fmla="*/ 47 w 9"/>
                  <a:gd name="T65" fmla="*/ 38 h 31"/>
                  <a:gd name="T66" fmla="*/ 73 w 9"/>
                  <a:gd name="T67" fmla="*/ 27 h 31"/>
                  <a:gd name="T68" fmla="*/ 73 w 9"/>
                  <a:gd name="T69" fmla="*/ 20 h 31"/>
                  <a:gd name="T70" fmla="*/ 73 w 9"/>
                  <a:gd name="T71" fmla="*/ 11 h 31"/>
                  <a:gd name="T72" fmla="*/ 73 w 9"/>
                  <a:gd name="T73" fmla="*/ 1 h 31"/>
                  <a:gd name="T74" fmla="*/ 73 w 9"/>
                  <a:gd name="T75" fmla="*/ 1 h 31"/>
                  <a:gd name="T76" fmla="*/ 82 w 9"/>
                  <a:gd name="T77" fmla="*/ 0 h 31"/>
                  <a:gd name="T78" fmla="*/ 82 w 9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9" h="31">
                    <a:moveTo>
                      <a:pt x="6" y="0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9" y="16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9" y="21"/>
                    </a:lnTo>
                    <a:lnTo>
                      <a:pt x="9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0" y="27"/>
                    </a:lnTo>
                    <a:lnTo>
                      <a:pt x="2" y="25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2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5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8" name="Freeform 198"/>
              <p:cNvSpPr>
                <a:spLocks/>
              </p:cNvSpPr>
              <p:nvPr/>
            </p:nvSpPr>
            <p:spPr bwMode="auto">
              <a:xfrm>
                <a:off x="3433" y="1150"/>
                <a:ext cx="11" cy="41"/>
              </a:xfrm>
              <a:custGeom>
                <a:avLst/>
                <a:gdLst>
                  <a:gd name="T0" fmla="*/ 36 w 8"/>
                  <a:gd name="T1" fmla="*/ 0 h 31"/>
                  <a:gd name="T2" fmla="*/ 36 w 8"/>
                  <a:gd name="T3" fmla="*/ 0 h 31"/>
                  <a:gd name="T4" fmla="*/ 50 w 8"/>
                  <a:gd name="T5" fmla="*/ 0 h 31"/>
                  <a:gd name="T6" fmla="*/ 50 w 8"/>
                  <a:gd name="T7" fmla="*/ 0 h 31"/>
                  <a:gd name="T8" fmla="*/ 50 w 8"/>
                  <a:gd name="T9" fmla="*/ 0 h 31"/>
                  <a:gd name="T10" fmla="*/ 50 w 8"/>
                  <a:gd name="T11" fmla="*/ 1 h 31"/>
                  <a:gd name="T12" fmla="*/ 50 w 8"/>
                  <a:gd name="T13" fmla="*/ 16 h 31"/>
                  <a:gd name="T14" fmla="*/ 50 w 8"/>
                  <a:gd name="T15" fmla="*/ 21 h 31"/>
                  <a:gd name="T16" fmla="*/ 55 w 8"/>
                  <a:gd name="T17" fmla="*/ 34 h 31"/>
                  <a:gd name="T18" fmla="*/ 55 w 8"/>
                  <a:gd name="T19" fmla="*/ 45 h 31"/>
                  <a:gd name="T20" fmla="*/ 55 w 8"/>
                  <a:gd name="T21" fmla="*/ 60 h 31"/>
                  <a:gd name="T22" fmla="*/ 55 w 8"/>
                  <a:gd name="T23" fmla="*/ 77 h 31"/>
                  <a:gd name="T24" fmla="*/ 55 w 8"/>
                  <a:gd name="T25" fmla="*/ 87 h 31"/>
                  <a:gd name="T26" fmla="*/ 50 w 8"/>
                  <a:gd name="T27" fmla="*/ 104 h 31"/>
                  <a:gd name="T28" fmla="*/ 50 w 8"/>
                  <a:gd name="T29" fmla="*/ 123 h 31"/>
                  <a:gd name="T30" fmla="*/ 50 w 8"/>
                  <a:gd name="T31" fmla="*/ 135 h 31"/>
                  <a:gd name="T32" fmla="*/ 36 w 8"/>
                  <a:gd name="T33" fmla="*/ 145 h 31"/>
                  <a:gd name="T34" fmla="*/ 36 w 8"/>
                  <a:gd name="T35" fmla="*/ 163 h 31"/>
                  <a:gd name="T36" fmla="*/ 29 w 8"/>
                  <a:gd name="T37" fmla="*/ 163 h 31"/>
                  <a:gd name="T38" fmla="*/ 29 w 8"/>
                  <a:gd name="T39" fmla="*/ 164 h 31"/>
                  <a:gd name="T40" fmla="*/ 21 w 8"/>
                  <a:gd name="T41" fmla="*/ 164 h 31"/>
                  <a:gd name="T42" fmla="*/ 21 w 8"/>
                  <a:gd name="T43" fmla="*/ 164 h 31"/>
                  <a:gd name="T44" fmla="*/ 21 w 8"/>
                  <a:gd name="T45" fmla="*/ 164 h 31"/>
                  <a:gd name="T46" fmla="*/ 1 w 8"/>
                  <a:gd name="T47" fmla="*/ 164 h 31"/>
                  <a:gd name="T48" fmla="*/ 1 w 8"/>
                  <a:gd name="T49" fmla="*/ 163 h 31"/>
                  <a:gd name="T50" fmla="*/ 0 w 8"/>
                  <a:gd name="T51" fmla="*/ 151 h 31"/>
                  <a:gd name="T52" fmla="*/ 0 w 8"/>
                  <a:gd name="T53" fmla="*/ 145 h 31"/>
                  <a:gd name="T54" fmla="*/ 0 w 8"/>
                  <a:gd name="T55" fmla="*/ 135 h 31"/>
                  <a:gd name="T56" fmla="*/ 0 w 8"/>
                  <a:gd name="T57" fmla="*/ 130 h 31"/>
                  <a:gd name="T58" fmla="*/ 1 w 8"/>
                  <a:gd name="T59" fmla="*/ 104 h 31"/>
                  <a:gd name="T60" fmla="*/ 1 w 8"/>
                  <a:gd name="T61" fmla="*/ 87 h 31"/>
                  <a:gd name="T62" fmla="*/ 1 w 8"/>
                  <a:gd name="T63" fmla="*/ 77 h 31"/>
                  <a:gd name="T64" fmla="*/ 21 w 8"/>
                  <a:gd name="T65" fmla="*/ 60 h 31"/>
                  <a:gd name="T66" fmla="*/ 21 w 8"/>
                  <a:gd name="T67" fmla="*/ 45 h 31"/>
                  <a:gd name="T68" fmla="*/ 21 w 8"/>
                  <a:gd name="T69" fmla="*/ 34 h 31"/>
                  <a:gd name="T70" fmla="*/ 21 w 8"/>
                  <a:gd name="T71" fmla="*/ 16 h 31"/>
                  <a:gd name="T72" fmla="*/ 29 w 8"/>
                  <a:gd name="T73" fmla="*/ 1 h 31"/>
                  <a:gd name="T74" fmla="*/ 29 w 8"/>
                  <a:gd name="T75" fmla="*/ 1 h 31"/>
                  <a:gd name="T76" fmla="*/ 29 w 8"/>
                  <a:gd name="T77" fmla="*/ 0 h 31"/>
                  <a:gd name="T78" fmla="*/ 36 w 8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9" name="Freeform 199"/>
              <p:cNvSpPr>
                <a:spLocks/>
              </p:cNvSpPr>
              <p:nvPr/>
            </p:nvSpPr>
            <p:spPr bwMode="auto">
              <a:xfrm>
                <a:off x="3433" y="1193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2 h 31"/>
                  <a:gd name="T12" fmla="*/ 104 w 7"/>
                  <a:gd name="T13" fmla="*/ 16 h 31"/>
                  <a:gd name="T14" fmla="*/ 104 w 7"/>
                  <a:gd name="T15" fmla="*/ 16 h 31"/>
                  <a:gd name="T16" fmla="*/ 104 w 7"/>
                  <a:gd name="T17" fmla="*/ 34 h 31"/>
                  <a:gd name="T18" fmla="*/ 104 w 7"/>
                  <a:gd name="T19" fmla="*/ 49 h 31"/>
                  <a:gd name="T20" fmla="*/ 104 w 7"/>
                  <a:gd name="T21" fmla="*/ 65 h 31"/>
                  <a:gd name="T22" fmla="*/ 104 w 7"/>
                  <a:gd name="T23" fmla="*/ 66 h 31"/>
                  <a:gd name="T24" fmla="*/ 104 w 7"/>
                  <a:gd name="T25" fmla="*/ 86 h 31"/>
                  <a:gd name="T26" fmla="*/ 104 w 7"/>
                  <a:gd name="T27" fmla="*/ 102 h 31"/>
                  <a:gd name="T28" fmla="*/ 104 w 7"/>
                  <a:gd name="T29" fmla="*/ 115 h 31"/>
                  <a:gd name="T30" fmla="*/ 77 w 7"/>
                  <a:gd name="T31" fmla="*/ 130 h 31"/>
                  <a:gd name="T32" fmla="*/ 77 w 7"/>
                  <a:gd name="T33" fmla="*/ 145 h 31"/>
                  <a:gd name="T34" fmla="*/ 77 w 7"/>
                  <a:gd name="T35" fmla="*/ 152 h 31"/>
                  <a:gd name="T36" fmla="*/ 55 w 7"/>
                  <a:gd name="T37" fmla="*/ 163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3 h 31"/>
                  <a:gd name="T48" fmla="*/ 20 w 7"/>
                  <a:gd name="T49" fmla="*/ 163 h 31"/>
                  <a:gd name="T50" fmla="*/ 0 w 7"/>
                  <a:gd name="T51" fmla="*/ 152 h 31"/>
                  <a:gd name="T52" fmla="*/ 0 w 7"/>
                  <a:gd name="T53" fmla="*/ 145 h 31"/>
                  <a:gd name="T54" fmla="*/ 0 w 7"/>
                  <a:gd name="T55" fmla="*/ 138 h 31"/>
                  <a:gd name="T56" fmla="*/ 0 w 7"/>
                  <a:gd name="T57" fmla="*/ 130 h 31"/>
                  <a:gd name="T58" fmla="*/ 0 w 7"/>
                  <a:gd name="T59" fmla="*/ 104 h 31"/>
                  <a:gd name="T60" fmla="*/ 20 w 7"/>
                  <a:gd name="T61" fmla="*/ 87 h 31"/>
                  <a:gd name="T62" fmla="*/ 20 w 7"/>
                  <a:gd name="T63" fmla="*/ 77 h 31"/>
                  <a:gd name="T64" fmla="*/ 20 w 7"/>
                  <a:gd name="T65" fmla="*/ 65 h 31"/>
                  <a:gd name="T66" fmla="*/ 49 w 7"/>
                  <a:gd name="T67" fmla="*/ 49 h 31"/>
                  <a:gd name="T68" fmla="*/ 49 w 7"/>
                  <a:gd name="T69" fmla="*/ 34 h 31"/>
                  <a:gd name="T70" fmla="*/ 49 w 7"/>
                  <a:gd name="T71" fmla="*/ 16 h 31"/>
                  <a:gd name="T72" fmla="*/ 49 w 7"/>
                  <a:gd name="T73" fmla="*/ 1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0" name="Freeform 200"/>
              <p:cNvSpPr>
                <a:spLocks/>
              </p:cNvSpPr>
              <p:nvPr/>
            </p:nvSpPr>
            <p:spPr bwMode="auto">
              <a:xfrm>
                <a:off x="3433" y="1234"/>
                <a:ext cx="11" cy="38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2 h 31"/>
                  <a:gd name="T14" fmla="*/ 104 w 7"/>
                  <a:gd name="T15" fmla="*/ 11 h 31"/>
                  <a:gd name="T16" fmla="*/ 104 w 7"/>
                  <a:gd name="T17" fmla="*/ 20 h 31"/>
                  <a:gd name="T18" fmla="*/ 104 w 7"/>
                  <a:gd name="T19" fmla="*/ 31 h 31"/>
                  <a:gd name="T20" fmla="*/ 104 w 7"/>
                  <a:gd name="T21" fmla="*/ 40 h 31"/>
                  <a:gd name="T22" fmla="*/ 104 w 7"/>
                  <a:gd name="T23" fmla="*/ 47 h 31"/>
                  <a:gd name="T24" fmla="*/ 104 w 7"/>
                  <a:gd name="T25" fmla="*/ 58 h 31"/>
                  <a:gd name="T26" fmla="*/ 104 w 7"/>
                  <a:gd name="T27" fmla="*/ 63 h 31"/>
                  <a:gd name="T28" fmla="*/ 104 w 7"/>
                  <a:gd name="T29" fmla="*/ 74 h 31"/>
                  <a:gd name="T30" fmla="*/ 77 w 7"/>
                  <a:gd name="T31" fmla="*/ 81 h 31"/>
                  <a:gd name="T32" fmla="*/ 77 w 7"/>
                  <a:gd name="T33" fmla="*/ 91 h 31"/>
                  <a:gd name="T34" fmla="*/ 77 w 7"/>
                  <a:gd name="T35" fmla="*/ 99 h 31"/>
                  <a:gd name="T36" fmla="*/ 55 w 7"/>
                  <a:gd name="T37" fmla="*/ 101 h 31"/>
                  <a:gd name="T38" fmla="*/ 55 w 7"/>
                  <a:gd name="T39" fmla="*/ 107 h 31"/>
                  <a:gd name="T40" fmla="*/ 49 w 7"/>
                  <a:gd name="T41" fmla="*/ 107 h 31"/>
                  <a:gd name="T42" fmla="*/ 49 w 7"/>
                  <a:gd name="T43" fmla="*/ 107 h 31"/>
                  <a:gd name="T44" fmla="*/ 49 w 7"/>
                  <a:gd name="T45" fmla="*/ 107 h 31"/>
                  <a:gd name="T46" fmla="*/ 20 w 7"/>
                  <a:gd name="T47" fmla="*/ 101 h 31"/>
                  <a:gd name="T48" fmla="*/ 20 w 7"/>
                  <a:gd name="T49" fmla="*/ 101 h 31"/>
                  <a:gd name="T50" fmla="*/ 0 w 7"/>
                  <a:gd name="T51" fmla="*/ 99 h 31"/>
                  <a:gd name="T52" fmla="*/ 0 w 7"/>
                  <a:gd name="T53" fmla="*/ 91 h 31"/>
                  <a:gd name="T54" fmla="*/ 0 w 7"/>
                  <a:gd name="T55" fmla="*/ 88 h 31"/>
                  <a:gd name="T56" fmla="*/ 0 w 7"/>
                  <a:gd name="T57" fmla="*/ 81 h 31"/>
                  <a:gd name="T58" fmla="*/ 0 w 7"/>
                  <a:gd name="T59" fmla="*/ 71 h 31"/>
                  <a:gd name="T60" fmla="*/ 20 w 7"/>
                  <a:gd name="T61" fmla="*/ 59 h 31"/>
                  <a:gd name="T62" fmla="*/ 20 w 7"/>
                  <a:gd name="T63" fmla="*/ 48 h 31"/>
                  <a:gd name="T64" fmla="*/ 20 w 7"/>
                  <a:gd name="T65" fmla="*/ 40 h 31"/>
                  <a:gd name="T66" fmla="*/ 49 w 7"/>
                  <a:gd name="T67" fmla="*/ 31 h 31"/>
                  <a:gd name="T68" fmla="*/ 49 w 7"/>
                  <a:gd name="T69" fmla="*/ 20 h 31"/>
                  <a:gd name="T70" fmla="*/ 49 w 7"/>
                  <a:gd name="T71" fmla="*/ 11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1" name="Freeform 201"/>
              <p:cNvSpPr>
                <a:spLocks/>
              </p:cNvSpPr>
              <p:nvPr/>
            </p:nvSpPr>
            <p:spPr bwMode="auto">
              <a:xfrm>
                <a:off x="3433" y="1275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3 h 31"/>
                  <a:gd name="T14" fmla="*/ 104 w 7"/>
                  <a:gd name="T15" fmla="*/ 13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53 h 31"/>
                  <a:gd name="T24" fmla="*/ 104 w 7"/>
                  <a:gd name="T25" fmla="*/ 68 h 31"/>
                  <a:gd name="T26" fmla="*/ 104 w 7"/>
                  <a:gd name="T27" fmla="*/ 84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5 h 31"/>
                  <a:gd name="T34" fmla="*/ 77 w 7"/>
                  <a:gd name="T35" fmla="*/ 126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5 h 31"/>
                  <a:gd name="T54" fmla="*/ 0 w 7"/>
                  <a:gd name="T55" fmla="*/ 114 h 31"/>
                  <a:gd name="T56" fmla="*/ 0 w 7"/>
                  <a:gd name="T57" fmla="*/ 111 h 31"/>
                  <a:gd name="T58" fmla="*/ 0 w 7"/>
                  <a:gd name="T59" fmla="*/ 95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3 h 31"/>
                  <a:gd name="T72" fmla="*/ 49 w 7"/>
                  <a:gd name="T73" fmla="*/ 1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2" name="Freeform 202"/>
              <p:cNvSpPr>
                <a:spLocks/>
              </p:cNvSpPr>
              <p:nvPr/>
            </p:nvSpPr>
            <p:spPr bwMode="auto">
              <a:xfrm>
                <a:off x="3433" y="1315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1 h 31"/>
                  <a:gd name="T10" fmla="*/ 104 w 7"/>
                  <a:gd name="T11" fmla="*/ 1 h 31"/>
                  <a:gd name="T12" fmla="*/ 104 w 7"/>
                  <a:gd name="T13" fmla="*/ 16 h 31"/>
                  <a:gd name="T14" fmla="*/ 104 w 7"/>
                  <a:gd name="T15" fmla="*/ 21 h 31"/>
                  <a:gd name="T16" fmla="*/ 104 w 7"/>
                  <a:gd name="T17" fmla="*/ 37 h 31"/>
                  <a:gd name="T18" fmla="*/ 104 w 7"/>
                  <a:gd name="T19" fmla="*/ 50 h 31"/>
                  <a:gd name="T20" fmla="*/ 104 w 7"/>
                  <a:gd name="T21" fmla="*/ 60 h 31"/>
                  <a:gd name="T22" fmla="*/ 104 w 7"/>
                  <a:gd name="T23" fmla="*/ 77 h 31"/>
                  <a:gd name="T24" fmla="*/ 104 w 7"/>
                  <a:gd name="T25" fmla="*/ 87 h 31"/>
                  <a:gd name="T26" fmla="*/ 104 w 7"/>
                  <a:gd name="T27" fmla="*/ 104 h 31"/>
                  <a:gd name="T28" fmla="*/ 104 w 7"/>
                  <a:gd name="T29" fmla="*/ 115 h 31"/>
                  <a:gd name="T30" fmla="*/ 77 w 7"/>
                  <a:gd name="T31" fmla="*/ 135 h 31"/>
                  <a:gd name="T32" fmla="*/ 77 w 7"/>
                  <a:gd name="T33" fmla="*/ 151 h 31"/>
                  <a:gd name="T34" fmla="*/ 77 w 7"/>
                  <a:gd name="T35" fmla="*/ 152 h 31"/>
                  <a:gd name="T36" fmla="*/ 55 w 7"/>
                  <a:gd name="T37" fmla="*/ 164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4 h 31"/>
                  <a:gd name="T48" fmla="*/ 20 w 7"/>
                  <a:gd name="T49" fmla="*/ 164 h 31"/>
                  <a:gd name="T50" fmla="*/ 0 w 7"/>
                  <a:gd name="T51" fmla="*/ 152 h 31"/>
                  <a:gd name="T52" fmla="*/ 0 w 7"/>
                  <a:gd name="T53" fmla="*/ 151 h 31"/>
                  <a:gd name="T54" fmla="*/ 0 w 7"/>
                  <a:gd name="T55" fmla="*/ 145 h 31"/>
                  <a:gd name="T56" fmla="*/ 0 w 7"/>
                  <a:gd name="T57" fmla="*/ 130 h 31"/>
                  <a:gd name="T58" fmla="*/ 0 w 7"/>
                  <a:gd name="T59" fmla="*/ 114 h 31"/>
                  <a:gd name="T60" fmla="*/ 20 w 7"/>
                  <a:gd name="T61" fmla="*/ 98 h 31"/>
                  <a:gd name="T62" fmla="*/ 20 w 7"/>
                  <a:gd name="T63" fmla="*/ 79 h 31"/>
                  <a:gd name="T64" fmla="*/ 20 w 7"/>
                  <a:gd name="T65" fmla="*/ 65 h 31"/>
                  <a:gd name="T66" fmla="*/ 49 w 7"/>
                  <a:gd name="T67" fmla="*/ 50 h 31"/>
                  <a:gd name="T68" fmla="*/ 49 w 7"/>
                  <a:gd name="T69" fmla="*/ 37 h 31"/>
                  <a:gd name="T70" fmla="*/ 49 w 7"/>
                  <a:gd name="T71" fmla="*/ 21 h 31"/>
                  <a:gd name="T72" fmla="*/ 49 w 7"/>
                  <a:gd name="T73" fmla="*/ 16 h 31"/>
                  <a:gd name="T74" fmla="*/ 55 w 7"/>
                  <a:gd name="T75" fmla="*/ 1 h 31"/>
                  <a:gd name="T76" fmla="*/ 55 w 7"/>
                  <a:gd name="T77" fmla="*/ 1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3" name="Freeform 203"/>
              <p:cNvSpPr>
                <a:spLocks/>
              </p:cNvSpPr>
              <p:nvPr/>
            </p:nvSpPr>
            <p:spPr bwMode="auto">
              <a:xfrm>
                <a:off x="3433" y="1359"/>
                <a:ext cx="11" cy="37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10 h 31"/>
                  <a:gd name="T14" fmla="*/ 104 w 7"/>
                  <a:gd name="T15" fmla="*/ 12 h 31"/>
                  <a:gd name="T16" fmla="*/ 104 w 7"/>
                  <a:gd name="T17" fmla="*/ 17 h 31"/>
                  <a:gd name="T18" fmla="*/ 104 w 7"/>
                  <a:gd name="T19" fmla="*/ 27 h 31"/>
                  <a:gd name="T20" fmla="*/ 104 w 7"/>
                  <a:gd name="T21" fmla="*/ 32 h 31"/>
                  <a:gd name="T22" fmla="*/ 104 w 7"/>
                  <a:gd name="T23" fmla="*/ 38 h 31"/>
                  <a:gd name="T24" fmla="*/ 104 w 7"/>
                  <a:gd name="T25" fmla="*/ 45 h 31"/>
                  <a:gd name="T26" fmla="*/ 104 w 7"/>
                  <a:gd name="T27" fmla="*/ 54 h 31"/>
                  <a:gd name="T28" fmla="*/ 104 w 7"/>
                  <a:gd name="T29" fmla="*/ 64 h 31"/>
                  <a:gd name="T30" fmla="*/ 77 w 7"/>
                  <a:gd name="T31" fmla="*/ 75 h 31"/>
                  <a:gd name="T32" fmla="*/ 77 w 7"/>
                  <a:gd name="T33" fmla="*/ 76 h 31"/>
                  <a:gd name="T34" fmla="*/ 77 w 7"/>
                  <a:gd name="T35" fmla="*/ 80 h 31"/>
                  <a:gd name="T36" fmla="*/ 55 w 7"/>
                  <a:gd name="T37" fmla="*/ 87 h 31"/>
                  <a:gd name="T38" fmla="*/ 55 w 7"/>
                  <a:gd name="T39" fmla="*/ 90 h 31"/>
                  <a:gd name="T40" fmla="*/ 49 w 7"/>
                  <a:gd name="T41" fmla="*/ 90 h 31"/>
                  <a:gd name="T42" fmla="*/ 49 w 7"/>
                  <a:gd name="T43" fmla="*/ 90 h 31"/>
                  <a:gd name="T44" fmla="*/ 49 w 7"/>
                  <a:gd name="T45" fmla="*/ 90 h 31"/>
                  <a:gd name="T46" fmla="*/ 20 w 7"/>
                  <a:gd name="T47" fmla="*/ 90 h 31"/>
                  <a:gd name="T48" fmla="*/ 20 w 7"/>
                  <a:gd name="T49" fmla="*/ 87 h 31"/>
                  <a:gd name="T50" fmla="*/ 0 w 7"/>
                  <a:gd name="T51" fmla="*/ 80 h 31"/>
                  <a:gd name="T52" fmla="*/ 0 w 7"/>
                  <a:gd name="T53" fmla="*/ 76 h 31"/>
                  <a:gd name="T54" fmla="*/ 0 w 7"/>
                  <a:gd name="T55" fmla="*/ 75 h 31"/>
                  <a:gd name="T56" fmla="*/ 0 w 7"/>
                  <a:gd name="T57" fmla="*/ 72 h 31"/>
                  <a:gd name="T58" fmla="*/ 0 w 7"/>
                  <a:gd name="T59" fmla="*/ 60 h 31"/>
                  <a:gd name="T60" fmla="*/ 20 w 7"/>
                  <a:gd name="T61" fmla="*/ 50 h 31"/>
                  <a:gd name="T62" fmla="*/ 20 w 7"/>
                  <a:gd name="T63" fmla="*/ 42 h 31"/>
                  <a:gd name="T64" fmla="*/ 20 w 7"/>
                  <a:gd name="T65" fmla="*/ 32 h 31"/>
                  <a:gd name="T66" fmla="*/ 49 w 7"/>
                  <a:gd name="T67" fmla="*/ 27 h 31"/>
                  <a:gd name="T68" fmla="*/ 49 w 7"/>
                  <a:gd name="T69" fmla="*/ 17 h 31"/>
                  <a:gd name="T70" fmla="*/ 49 w 7"/>
                  <a:gd name="T71" fmla="*/ 10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4" name="Freeform 204"/>
              <p:cNvSpPr>
                <a:spLocks/>
              </p:cNvSpPr>
              <p:nvPr/>
            </p:nvSpPr>
            <p:spPr bwMode="auto">
              <a:xfrm>
                <a:off x="3398" y="982"/>
                <a:ext cx="35" cy="41"/>
              </a:xfrm>
              <a:custGeom>
                <a:avLst/>
                <a:gdLst>
                  <a:gd name="T0" fmla="*/ 0 w 27"/>
                  <a:gd name="T1" fmla="*/ 97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1 h 32"/>
                  <a:gd name="T8" fmla="*/ 17 w 27"/>
                  <a:gd name="T9" fmla="*/ 47 h 32"/>
                  <a:gd name="T10" fmla="*/ 29 w 27"/>
                  <a:gd name="T11" fmla="*/ 40 h 32"/>
                  <a:gd name="T12" fmla="*/ 35 w 27"/>
                  <a:gd name="T13" fmla="*/ 36 h 32"/>
                  <a:gd name="T14" fmla="*/ 38 w 27"/>
                  <a:gd name="T15" fmla="*/ 31 h 32"/>
                  <a:gd name="T16" fmla="*/ 49 w 27"/>
                  <a:gd name="T17" fmla="*/ 22 h 32"/>
                  <a:gd name="T18" fmla="*/ 51 w 27"/>
                  <a:gd name="T19" fmla="*/ 17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0 h 32"/>
                  <a:gd name="T34" fmla="*/ 115 w 27"/>
                  <a:gd name="T35" fmla="*/ 22 h 32"/>
                  <a:gd name="T36" fmla="*/ 126 w 27"/>
                  <a:gd name="T37" fmla="*/ 36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4 h 32"/>
                  <a:gd name="T44" fmla="*/ 113 w 27"/>
                  <a:gd name="T45" fmla="*/ 83 h 32"/>
                  <a:gd name="T46" fmla="*/ 108 w 27"/>
                  <a:gd name="T47" fmla="*/ 97 h 32"/>
                  <a:gd name="T48" fmla="*/ 96 w 27"/>
                  <a:gd name="T49" fmla="*/ 111 h 32"/>
                  <a:gd name="T50" fmla="*/ 86 w 27"/>
                  <a:gd name="T51" fmla="*/ 113 h 32"/>
                  <a:gd name="T52" fmla="*/ 83 w 27"/>
                  <a:gd name="T53" fmla="*/ 124 h 32"/>
                  <a:gd name="T54" fmla="*/ 66 w 27"/>
                  <a:gd name="T55" fmla="*/ 136 h 32"/>
                  <a:gd name="T56" fmla="*/ 64 w 27"/>
                  <a:gd name="T57" fmla="*/ 142 h 32"/>
                  <a:gd name="T58" fmla="*/ 49 w 27"/>
                  <a:gd name="T59" fmla="*/ 142 h 32"/>
                  <a:gd name="T60" fmla="*/ 38 w 27"/>
                  <a:gd name="T61" fmla="*/ 142 h 32"/>
                  <a:gd name="T62" fmla="*/ 35 w 27"/>
                  <a:gd name="T63" fmla="*/ 142 h 32"/>
                  <a:gd name="T64" fmla="*/ 29 w 27"/>
                  <a:gd name="T65" fmla="*/ 142 h 32"/>
                  <a:gd name="T66" fmla="*/ 17 w 27"/>
                  <a:gd name="T67" fmla="*/ 136 h 32"/>
                  <a:gd name="T68" fmla="*/ 13 w 27"/>
                  <a:gd name="T69" fmla="*/ 127 h 32"/>
                  <a:gd name="T70" fmla="*/ 1 w 27"/>
                  <a:gd name="T71" fmla="*/ 124 h 32"/>
                  <a:gd name="T72" fmla="*/ 1 w 27"/>
                  <a:gd name="T73" fmla="*/ 113 h 32"/>
                  <a:gd name="T74" fmla="*/ 1 w 27"/>
                  <a:gd name="T75" fmla="*/ 111 h 32"/>
                  <a:gd name="T76" fmla="*/ 1 w 27"/>
                  <a:gd name="T77" fmla="*/ 111 h 32"/>
                  <a:gd name="T78" fmla="*/ 0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5" name="Freeform 205"/>
              <p:cNvSpPr>
                <a:spLocks/>
              </p:cNvSpPr>
              <p:nvPr/>
            </p:nvSpPr>
            <p:spPr bwMode="auto">
              <a:xfrm>
                <a:off x="3257" y="894"/>
                <a:ext cx="51" cy="47"/>
              </a:xfrm>
              <a:custGeom>
                <a:avLst/>
                <a:gdLst>
                  <a:gd name="T0" fmla="*/ 220 w 38"/>
                  <a:gd name="T1" fmla="*/ 85 h 36"/>
                  <a:gd name="T2" fmla="*/ 220 w 38"/>
                  <a:gd name="T3" fmla="*/ 95 h 36"/>
                  <a:gd name="T4" fmla="*/ 220 w 38"/>
                  <a:gd name="T5" fmla="*/ 97 h 36"/>
                  <a:gd name="T6" fmla="*/ 220 w 38"/>
                  <a:gd name="T7" fmla="*/ 97 h 36"/>
                  <a:gd name="T8" fmla="*/ 217 w 38"/>
                  <a:gd name="T9" fmla="*/ 102 h 36"/>
                  <a:gd name="T10" fmla="*/ 217 w 38"/>
                  <a:gd name="T11" fmla="*/ 102 h 36"/>
                  <a:gd name="T12" fmla="*/ 207 w 38"/>
                  <a:gd name="T13" fmla="*/ 114 h 36"/>
                  <a:gd name="T14" fmla="*/ 207 w 38"/>
                  <a:gd name="T15" fmla="*/ 114 h 36"/>
                  <a:gd name="T16" fmla="*/ 200 w 38"/>
                  <a:gd name="T17" fmla="*/ 116 h 36"/>
                  <a:gd name="T18" fmla="*/ 191 w 38"/>
                  <a:gd name="T19" fmla="*/ 127 h 36"/>
                  <a:gd name="T20" fmla="*/ 174 w 38"/>
                  <a:gd name="T21" fmla="*/ 133 h 36"/>
                  <a:gd name="T22" fmla="*/ 154 w 38"/>
                  <a:gd name="T23" fmla="*/ 145 h 36"/>
                  <a:gd name="T24" fmla="*/ 141 w 38"/>
                  <a:gd name="T25" fmla="*/ 151 h 36"/>
                  <a:gd name="T26" fmla="*/ 122 w 38"/>
                  <a:gd name="T27" fmla="*/ 162 h 36"/>
                  <a:gd name="T28" fmla="*/ 101 w 38"/>
                  <a:gd name="T29" fmla="*/ 166 h 36"/>
                  <a:gd name="T30" fmla="*/ 85 w 38"/>
                  <a:gd name="T31" fmla="*/ 178 h 36"/>
                  <a:gd name="T32" fmla="*/ 56 w 38"/>
                  <a:gd name="T33" fmla="*/ 178 h 36"/>
                  <a:gd name="T34" fmla="*/ 51 w 38"/>
                  <a:gd name="T35" fmla="*/ 178 h 36"/>
                  <a:gd name="T36" fmla="*/ 51 w 38"/>
                  <a:gd name="T37" fmla="*/ 178 h 36"/>
                  <a:gd name="T38" fmla="*/ 38 w 38"/>
                  <a:gd name="T39" fmla="*/ 178 h 36"/>
                  <a:gd name="T40" fmla="*/ 36 w 38"/>
                  <a:gd name="T41" fmla="*/ 166 h 36"/>
                  <a:gd name="T42" fmla="*/ 36 w 38"/>
                  <a:gd name="T43" fmla="*/ 166 h 36"/>
                  <a:gd name="T44" fmla="*/ 28 w 38"/>
                  <a:gd name="T45" fmla="*/ 162 h 36"/>
                  <a:gd name="T46" fmla="*/ 28 w 38"/>
                  <a:gd name="T47" fmla="*/ 151 h 36"/>
                  <a:gd name="T48" fmla="*/ 16 w 38"/>
                  <a:gd name="T49" fmla="*/ 151 h 36"/>
                  <a:gd name="T50" fmla="*/ 12 w 38"/>
                  <a:gd name="T51" fmla="*/ 145 h 36"/>
                  <a:gd name="T52" fmla="*/ 12 w 38"/>
                  <a:gd name="T53" fmla="*/ 127 h 36"/>
                  <a:gd name="T54" fmla="*/ 0 w 38"/>
                  <a:gd name="T55" fmla="*/ 102 h 36"/>
                  <a:gd name="T56" fmla="*/ 0 w 38"/>
                  <a:gd name="T57" fmla="*/ 95 h 36"/>
                  <a:gd name="T58" fmla="*/ 0 w 38"/>
                  <a:gd name="T59" fmla="*/ 78 h 36"/>
                  <a:gd name="T60" fmla="*/ 0 w 38"/>
                  <a:gd name="T61" fmla="*/ 65 h 36"/>
                  <a:gd name="T62" fmla="*/ 12 w 38"/>
                  <a:gd name="T63" fmla="*/ 50 h 36"/>
                  <a:gd name="T64" fmla="*/ 12 w 38"/>
                  <a:gd name="T65" fmla="*/ 35 h 36"/>
                  <a:gd name="T66" fmla="*/ 16 w 38"/>
                  <a:gd name="T67" fmla="*/ 29 h 36"/>
                  <a:gd name="T68" fmla="*/ 16 w 38"/>
                  <a:gd name="T69" fmla="*/ 27 h 36"/>
                  <a:gd name="T70" fmla="*/ 28 w 38"/>
                  <a:gd name="T71" fmla="*/ 16 h 36"/>
                  <a:gd name="T72" fmla="*/ 36 w 38"/>
                  <a:gd name="T73" fmla="*/ 12 h 36"/>
                  <a:gd name="T74" fmla="*/ 38 w 38"/>
                  <a:gd name="T75" fmla="*/ 12 h 36"/>
                  <a:gd name="T76" fmla="*/ 38 w 38"/>
                  <a:gd name="T77" fmla="*/ 0 h 36"/>
                  <a:gd name="T78" fmla="*/ 51 w 38"/>
                  <a:gd name="T79" fmla="*/ 0 h 36"/>
                  <a:gd name="T80" fmla="*/ 56 w 38"/>
                  <a:gd name="T81" fmla="*/ 0 h 36"/>
                  <a:gd name="T82" fmla="*/ 85 w 38"/>
                  <a:gd name="T83" fmla="*/ 12 h 36"/>
                  <a:gd name="T84" fmla="*/ 114 w 38"/>
                  <a:gd name="T85" fmla="*/ 16 h 36"/>
                  <a:gd name="T86" fmla="*/ 122 w 38"/>
                  <a:gd name="T87" fmla="*/ 27 h 36"/>
                  <a:gd name="T88" fmla="*/ 153 w 38"/>
                  <a:gd name="T89" fmla="*/ 29 h 36"/>
                  <a:gd name="T90" fmla="*/ 164 w 38"/>
                  <a:gd name="T91" fmla="*/ 35 h 36"/>
                  <a:gd name="T92" fmla="*/ 183 w 38"/>
                  <a:gd name="T93" fmla="*/ 46 h 36"/>
                  <a:gd name="T94" fmla="*/ 191 w 38"/>
                  <a:gd name="T95" fmla="*/ 50 h 36"/>
                  <a:gd name="T96" fmla="*/ 200 w 38"/>
                  <a:gd name="T97" fmla="*/ 60 h 36"/>
                  <a:gd name="T98" fmla="*/ 207 w 38"/>
                  <a:gd name="T99" fmla="*/ 65 h 36"/>
                  <a:gd name="T100" fmla="*/ 217 w 38"/>
                  <a:gd name="T101" fmla="*/ 68 h 36"/>
                  <a:gd name="T102" fmla="*/ 217 w 38"/>
                  <a:gd name="T103" fmla="*/ 68 h 36"/>
                  <a:gd name="T104" fmla="*/ 217 w 38"/>
                  <a:gd name="T105" fmla="*/ 78 h 36"/>
                  <a:gd name="T106" fmla="*/ 220 w 38"/>
                  <a:gd name="T107" fmla="*/ 78 h 36"/>
                  <a:gd name="T108" fmla="*/ 220 w 38"/>
                  <a:gd name="T109" fmla="*/ 78 h 36"/>
                  <a:gd name="T110" fmla="*/ 220 w 38"/>
                  <a:gd name="T111" fmla="*/ 85 h 36"/>
                  <a:gd name="T112" fmla="*/ 220 w 38"/>
                  <a:gd name="T113" fmla="*/ 8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38" y="17"/>
                    </a:moveTo>
                    <a:lnTo>
                      <a:pt x="38" y="19"/>
                    </a:lnTo>
                    <a:lnTo>
                      <a:pt x="38" y="20"/>
                    </a:lnTo>
                    <a:lnTo>
                      <a:pt x="37" y="21"/>
                    </a:lnTo>
                    <a:lnTo>
                      <a:pt x="36" y="23"/>
                    </a:lnTo>
                    <a:lnTo>
                      <a:pt x="34" y="24"/>
                    </a:lnTo>
                    <a:lnTo>
                      <a:pt x="33" y="26"/>
                    </a:lnTo>
                    <a:lnTo>
                      <a:pt x="30" y="27"/>
                    </a:lnTo>
                    <a:lnTo>
                      <a:pt x="27" y="29"/>
                    </a:lnTo>
                    <a:lnTo>
                      <a:pt x="24" y="31"/>
                    </a:lnTo>
                    <a:lnTo>
                      <a:pt x="21" y="33"/>
                    </a:lnTo>
                    <a:lnTo>
                      <a:pt x="17" y="34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9" y="36"/>
                    </a:lnTo>
                    <a:lnTo>
                      <a:pt x="7" y="36"/>
                    </a:lnTo>
                    <a:lnTo>
                      <a:pt x="6" y="34"/>
                    </a:lnTo>
                    <a:lnTo>
                      <a:pt x="5" y="33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4" y="2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6" y="6"/>
                    </a:lnTo>
                    <a:lnTo>
                      <a:pt x="28" y="7"/>
                    </a:lnTo>
                    <a:lnTo>
                      <a:pt x="31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6" y="13"/>
                    </a:lnTo>
                    <a:lnTo>
                      <a:pt x="37" y="14"/>
                    </a:lnTo>
                    <a:lnTo>
                      <a:pt x="37" y="16"/>
                    </a:lnTo>
                    <a:lnTo>
                      <a:pt x="38" y="16"/>
                    </a:lnTo>
                    <a:lnTo>
                      <a:pt x="38" y="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" name="Freeform 206"/>
              <p:cNvSpPr>
                <a:spLocks/>
              </p:cNvSpPr>
              <p:nvPr/>
            </p:nvSpPr>
            <p:spPr bwMode="auto">
              <a:xfrm>
                <a:off x="3354" y="956"/>
                <a:ext cx="46" cy="49"/>
              </a:xfrm>
              <a:custGeom>
                <a:avLst/>
                <a:gdLst>
                  <a:gd name="T0" fmla="*/ 49 w 35"/>
                  <a:gd name="T1" fmla="*/ 0 h 38"/>
                  <a:gd name="T2" fmla="*/ 50 w 35"/>
                  <a:gd name="T3" fmla="*/ 0 h 38"/>
                  <a:gd name="T4" fmla="*/ 50 w 35"/>
                  <a:gd name="T5" fmla="*/ 0 h 38"/>
                  <a:gd name="T6" fmla="*/ 55 w 35"/>
                  <a:gd name="T7" fmla="*/ 0 h 38"/>
                  <a:gd name="T8" fmla="*/ 66 w 35"/>
                  <a:gd name="T9" fmla="*/ 0 h 38"/>
                  <a:gd name="T10" fmla="*/ 66 w 35"/>
                  <a:gd name="T11" fmla="*/ 0 h 38"/>
                  <a:gd name="T12" fmla="*/ 72 w 35"/>
                  <a:gd name="T13" fmla="*/ 10 h 38"/>
                  <a:gd name="T14" fmla="*/ 84 w 35"/>
                  <a:gd name="T15" fmla="*/ 10 h 38"/>
                  <a:gd name="T16" fmla="*/ 84 w 35"/>
                  <a:gd name="T17" fmla="*/ 10 h 38"/>
                  <a:gd name="T18" fmla="*/ 95 w 35"/>
                  <a:gd name="T19" fmla="*/ 17 h 38"/>
                  <a:gd name="T20" fmla="*/ 110 w 35"/>
                  <a:gd name="T21" fmla="*/ 28 h 38"/>
                  <a:gd name="T22" fmla="*/ 116 w 35"/>
                  <a:gd name="T23" fmla="*/ 32 h 38"/>
                  <a:gd name="T24" fmla="*/ 130 w 35"/>
                  <a:gd name="T25" fmla="*/ 46 h 38"/>
                  <a:gd name="T26" fmla="*/ 145 w 35"/>
                  <a:gd name="T27" fmla="*/ 59 h 38"/>
                  <a:gd name="T28" fmla="*/ 160 w 35"/>
                  <a:gd name="T29" fmla="*/ 75 h 38"/>
                  <a:gd name="T30" fmla="*/ 171 w 35"/>
                  <a:gd name="T31" fmla="*/ 88 h 38"/>
                  <a:gd name="T32" fmla="*/ 177 w 35"/>
                  <a:gd name="T33" fmla="*/ 97 h 38"/>
                  <a:gd name="T34" fmla="*/ 180 w 35"/>
                  <a:gd name="T35" fmla="*/ 107 h 38"/>
                  <a:gd name="T36" fmla="*/ 180 w 35"/>
                  <a:gd name="T37" fmla="*/ 111 h 38"/>
                  <a:gd name="T38" fmla="*/ 180 w 35"/>
                  <a:gd name="T39" fmla="*/ 111 h 38"/>
                  <a:gd name="T40" fmla="*/ 177 w 35"/>
                  <a:gd name="T41" fmla="*/ 123 h 38"/>
                  <a:gd name="T42" fmla="*/ 177 w 35"/>
                  <a:gd name="T43" fmla="*/ 125 h 38"/>
                  <a:gd name="T44" fmla="*/ 177 w 35"/>
                  <a:gd name="T45" fmla="*/ 126 h 38"/>
                  <a:gd name="T46" fmla="*/ 171 w 35"/>
                  <a:gd name="T47" fmla="*/ 126 h 38"/>
                  <a:gd name="T48" fmla="*/ 171 w 35"/>
                  <a:gd name="T49" fmla="*/ 138 h 38"/>
                  <a:gd name="T50" fmla="*/ 152 w 35"/>
                  <a:gd name="T51" fmla="*/ 143 h 38"/>
                  <a:gd name="T52" fmla="*/ 137 w 35"/>
                  <a:gd name="T53" fmla="*/ 159 h 38"/>
                  <a:gd name="T54" fmla="*/ 125 w 35"/>
                  <a:gd name="T55" fmla="*/ 161 h 38"/>
                  <a:gd name="T56" fmla="*/ 110 w 35"/>
                  <a:gd name="T57" fmla="*/ 161 h 38"/>
                  <a:gd name="T58" fmla="*/ 95 w 35"/>
                  <a:gd name="T59" fmla="*/ 172 h 38"/>
                  <a:gd name="T60" fmla="*/ 84 w 35"/>
                  <a:gd name="T61" fmla="*/ 173 h 38"/>
                  <a:gd name="T62" fmla="*/ 66 w 35"/>
                  <a:gd name="T63" fmla="*/ 173 h 38"/>
                  <a:gd name="T64" fmla="*/ 50 w 35"/>
                  <a:gd name="T65" fmla="*/ 173 h 38"/>
                  <a:gd name="T66" fmla="*/ 49 w 35"/>
                  <a:gd name="T67" fmla="*/ 173 h 38"/>
                  <a:gd name="T68" fmla="*/ 37 w 35"/>
                  <a:gd name="T69" fmla="*/ 172 h 38"/>
                  <a:gd name="T70" fmla="*/ 32 w 35"/>
                  <a:gd name="T71" fmla="*/ 172 h 38"/>
                  <a:gd name="T72" fmla="*/ 21 w 35"/>
                  <a:gd name="T73" fmla="*/ 172 h 38"/>
                  <a:gd name="T74" fmla="*/ 16 w 35"/>
                  <a:gd name="T75" fmla="*/ 161 h 38"/>
                  <a:gd name="T76" fmla="*/ 12 w 35"/>
                  <a:gd name="T77" fmla="*/ 159 h 38"/>
                  <a:gd name="T78" fmla="*/ 12 w 35"/>
                  <a:gd name="T79" fmla="*/ 159 h 38"/>
                  <a:gd name="T80" fmla="*/ 0 w 35"/>
                  <a:gd name="T81" fmla="*/ 153 h 38"/>
                  <a:gd name="T82" fmla="*/ 0 w 35"/>
                  <a:gd name="T83" fmla="*/ 126 h 38"/>
                  <a:gd name="T84" fmla="*/ 0 w 35"/>
                  <a:gd name="T85" fmla="*/ 111 h 38"/>
                  <a:gd name="T86" fmla="*/ 12 w 35"/>
                  <a:gd name="T87" fmla="*/ 95 h 38"/>
                  <a:gd name="T88" fmla="*/ 12 w 35"/>
                  <a:gd name="T89" fmla="*/ 76 h 38"/>
                  <a:gd name="T90" fmla="*/ 12 w 35"/>
                  <a:gd name="T91" fmla="*/ 59 h 38"/>
                  <a:gd name="T92" fmla="*/ 16 w 35"/>
                  <a:gd name="T93" fmla="*/ 46 h 38"/>
                  <a:gd name="T94" fmla="*/ 21 w 35"/>
                  <a:gd name="T95" fmla="*/ 32 h 38"/>
                  <a:gd name="T96" fmla="*/ 21 w 35"/>
                  <a:gd name="T97" fmla="*/ 28 h 38"/>
                  <a:gd name="T98" fmla="*/ 32 w 35"/>
                  <a:gd name="T99" fmla="*/ 17 h 38"/>
                  <a:gd name="T100" fmla="*/ 32 w 35"/>
                  <a:gd name="T101" fmla="*/ 13 h 38"/>
                  <a:gd name="T102" fmla="*/ 32 w 35"/>
                  <a:gd name="T103" fmla="*/ 13 h 38"/>
                  <a:gd name="T104" fmla="*/ 37 w 35"/>
                  <a:gd name="T105" fmla="*/ 10 h 38"/>
                  <a:gd name="T106" fmla="*/ 37 w 35"/>
                  <a:gd name="T107" fmla="*/ 10 h 38"/>
                  <a:gd name="T108" fmla="*/ 37 w 35"/>
                  <a:gd name="T109" fmla="*/ 10 h 38"/>
                  <a:gd name="T110" fmla="*/ 49 w 35"/>
                  <a:gd name="T111" fmla="*/ 0 h 38"/>
                  <a:gd name="T112" fmla="*/ 49 w 35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8">
                    <a:moveTo>
                      <a:pt x="9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21" y="6"/>
                    </a:lnTo>
                    <a:lnTo>
                      <a:pt x="23" y="7"/>
                    </a:lnTo>
                    <a:lnTo>
                      <a:pt x="25" y="10"/>
                    </a:lnTo>
                    <a:lnTo>
                      <a:pt x="28" y="13"/>
                    </a:lnTo>
                    <a:lnTo>
                      <a:pt x="31" y="16"/>
                    </a:lnTo>
                    <a:lnTo>
                      <a:pt x="33" y="19"/>
                    </a:lnTo>
                    <a:lnTo>
                      <a:pt x="34" y="21"/>
                    </a:lnTo>
                    <a:lnTo>
                      <a:pt x="35" y="23"/>
                    </a:lnTo>
                    <a:lnTo>
                      <a:pt x="35" y="24"/>
                    </a:lnTo>
                    <a:lnTo>
                      <a:pt x="34" y="26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3" y="30"/>
                    </a:lnTo>
                    <a:lnTo>
                      <a:pt x="30" y="31"/>
                    </a:lnTo>
                    <a:lnTo>
                      <a:pt x="27" y="34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7"/>
                    </a:lnTo>
                    <a:lnTo>
                      <a:pt x="16" y="38"/>
                    </a:lnTo>
                    <a:lnTo>
                      <a:pt x="13" y="38"/>
                    </a:lnTo>
                    <a:lnTo>
                      <a:pt x="10" y="38"/>
                    </a:lnTo>
                    <a:lnTo>
                      <a:pt x="9" y="38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4" y="37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3"/>
                    </a:lnTo>
                    <a:lnTo>
                      <a:pt x="0" y="28"/>
                    </a:lnTo>
                    <a:lnTo>
                      <a:pt x="0" y="24"/>
                    </a:lnTo>
                    <a:lnTo>
                      <a:pt x="2" y="20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3" y="10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7" name="Freeform 207"/>
              <p:cNvSpPr>
                <a:spLocks/>
              </p:cNvSpPr>
              <p:nvPr/>
            </p:nvSpPr>
            <p:spPr bwMode="auto">
              <a:xfrm>
                <a:off x="3305" y="956"/>
                <a:ext cx="45" cy="49"/>
              </a:xfrm>
              <a:custGeom>
                <a:avLst/>
                <a:gdLst>
                  <a:gd name="T0" fmla="*/ 160 w 33"/>
                  <a:gd name="T1" fmla="*/ 0 h 38"/>
                  <a:gd name="T2" fmla="*/ 160 w 33"/>
                  <a:gd name="T3" fmla="*/ 10 h 38"/>
                  <a:gd name="T4" fmla="*/ 165 w 33"/>
                  <a:gd name="T5" fmla="*/ 10 h 38"/>
                  <a:gd name="T6" fmla="*/ 165 w 33"/>
                  <a:gd name="T7" fmla="*/ 10 h 38"/>
                  <a:gd name="T8" fmla="*/ 180 w 33"/>
                  <a:gd name="T9" fmla="*/ 13 h 38"/>
                  <a:gd name="T10" fmla="*/ 180 w 33"/>
                  <a:gd name="T11" fmla="*/ 13 h 38"/>
                  <a:gd name="T12" fmla="*/ 190 w 33"/>
                  <a:gd name="T13" fmla="*/ 17 h 38"/>
                  <a:gd name="T14" fmla="*/ 190 w 33"/>
                  <a:gd name="T15" fmla="*/ 28 h 38"/>
                  <a:gd name="T16" fmla="*/ 190 w 33"/>
                  <a:gd name="T17" fmla="*/ 28 h 38"/>
                  <a:gd name="T18" fmla="*/ 194 w 33"/>
                  <a:gd name="T19" fmla="*/ 41 h 38"/>
                  <a:gd name="T20" fmla="*/ 209 w 33"/>
                  <a:gd name="T21" fmla="*/ 53 h 38"/>
                  <a:gd name="T22" fmla="*/ 209 w 33"/>
                  <a:gd name="T23" fmla="*/ 64 h 38"/>
                  <a:gd name="T24" fmla="*/ 210 w 33"/>
                  <a:gd name="T25" fmla="*/ 88 h 38"/>
                  <a:gd name="T26" fmla="*/ 210 w 33"/>
                  <a:gd name="T27" fmla="*/ 97 h 38"/>
                  <a:gd name="T28" fmla="*/ 210 w 33"/>
                  <a:gd name="T29" fmla="*/ 123 h 38"/>
                  <a:gd name="T30" fmla="*/ 210 w 33"/>
                  <a:gd name="T31" fmla="*/ 138 h 38"/>
                  <a:gd name="T32" fmla="*/ 210 w 33"/>
                  <a:gd name="T33" fmla="*/ 153 h 38"/>
                  <a:gd name="T34" fmla="*/ 210 w 33"/>
                  <a:gd name="T35" fmla="*/ 159 h 38"/>
                  <a:gd name="T36" fmla="*/ 209 w 33"/>
                  <a:gd name="T37" fmla="*/ 159 h 38"/>
                  <a:gd name="T38" fmla="*/ 209 w 33"/>
                  <a:gd name="T39" fmla="*/ 161 h 38"/>
                  <a:gd name="T40" fmla="*/ 194 w 33"/>
                  <a:gd name="T41" fmla="*/ 172 h 38"/>
                  <a:gd name="T42" fmla="*/ 190 w 33"/>
                  <a:gd name="T43" fmla="*/ 172 h 38"/>
                  <a:gd name="T44" fmla="*/ 190 w 33"/>
                  <a:gd name="T45" fmla="*/ 172 h 38"/>
                  <a:gd name="T46" fmla="*/ 180 w 33"/>
                  <a:gd name="T47" fmla="*/ 173 h 38"/>
                  <a:gd name="T48" fmla="*/ 165 w 33"/>
                  <a:gd name="T49" fmla="*/ 173 h 38"/>
                  <a:gd name="T50" fmla="*/ 145 w 33"/>
                  <a:gd name="T51" fmla="*/ 173 h 38"/>
                  <a:gd name="T52" fmla="*/ 139 w 33"/>
                  <a:gd name="T53" fmla="*/ 173 h 38"/>
                  <a:gd name="T54" fmla="*/ 117 w 33"/>
                  <a:gd name="T55" fmla="*/ 173 h 38"/>
                  <a:gd name="T56" fmla="*/ 89 w 33"/>
                  <a:gd name="T57" fmla="*/ 172 h 38"/>
                  <a:gd name="T58" fmla="*/ 68 w 33"/>
                  <a:gd name="T59" fmla="*/ 161 h 38"/>
                  <a:gd name="T60" fmla="*/ 50 w 33"/>
                  <a:gd name="T61" fmla="*/ 161 h 38"/>
                  <a:gd name="T62" fmla="*/ 48 w 33"/>
                  <a:gd name="T63" fmla="*/ 159 h 38"/>
                  <a:gd name="T64" fmla="*/ 26 w 33"/>
                  <a:gd name="T65" fmla="*/ 153 h 38"/>
                  <a:gd name="T66" fmla="*/ 14 w 33"/>
                  <a:gd name="T67" fmla="*/ 143 h 38"/>
                  <a:gd name="T68" fmla="*/ 14 w 33"/>
                  <a:gd name="T69" fmla="*/ 138 h 38"/>
                  <a:gd name="T70" fmla="*/ 1 w 33"/>
                  <a:gd name="T71" fmla="*/ 126 h 38"/>
                  <a:gd name="T72" fmla="*/ 0 w 33"/>
                  <a:gd name="T73" fmla="*/ 125 h 38"/>
                  <a:gd name="T74" fmla="*/ 0 w 33"/>
                  <a:gd name="T75" fmla="*/ 123 h 38"/>
                  <a:gd name="T76" fmla="*/ 0 w 33"/>
                  <a:gd name="T77" fmla="*/ 111 h 38"/>
                  <a:gd name="T78" fmla="*/ 0 w 33"/>
                  <a:gd name="T79" fmla="*/ 107 h 38"/>
                  <a:gd name="T80" fmla="*/ 0 w 33"/>
                  <a:gd name="T81" fmla="*/ 97 h 38"/>
                  <a:gd name="T82" fmla="*/ 1 w 33"/>
                  <a:gd name="T83" fmla="*/ 88 h 38"/>
                  <a:gd name="T84" fmla="*/ 26 w 33"/>
                  <a:gd name="T85" fmla="*/ 75 h 38"/>
                  <a:gd name="T86" fmla="*/ 48 w 33"/>
                  <a:gd name="T87" fmla="*/ 59 h 38"/>
                  <a:gd name="T88" fmla="*/ 56 w 33"/>
                  <a:gd name="T89" fmla="*/ 46 h 38"/>
                  <a:gd name="T90" fmla="*/ 76 w 33"/>
                  <a:gd name="T91" fmla="*/ 32 h 38"/>
                  <a:gd name="T92" fmla="*/ 89 w 33"/>
                  <a:gd name="T93" fmla="*/ 28 h 38"/>
                  <a:gd name="T94" fmla="*/ 104 w 33"/>
                  <a:gd name="T95" fmla="*/ 13 h 38"/>
                  <a:gd name="T96" fmla="*/ 117 w 33"/>
                  <a:gd name="T97" fmla="*/ 13 h 38"/>
                  <a:gd name="T98" fmla="*/ 121 w 33"/>
                  <a:gd name="T99" fmla="*/ 10 h 38"/>
                  <a:gd name="T100" fmla="*/ 139 w 33"/>
                  <a:gd name="T101" fmla="*/ 10 h 38"/>
                  <a:gd name="T102" fmla="*/ 139 w 33"/>
                  <a:gd name="T103" fmla="*/ 10 h 38"/>
                  <a:gd name="T104" fmla="*/ 142 w 33"/>
                  <a:gd name="T105" fmla="*/ 0 h 38"/>
                  <a:gd name="T106" fmla="*/ 145 w 33"/>
                  <a:gd name="T107" fmla="*/ 0 h 38"/>
                  <a:gd name="T108" fmla="*/ 145 w 33"/>
                  <a:gd name="T109" fmla="*/ 0 h 38"/>
                  <a:gd name="T110" fmla="*/ 145 w 33"/>
                  <a:gd name="T111" fmla="*/ 0 h 38"/>
                  <a:gd name="T112" fmla="*/ 160 w 33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8">
                    <a:moveTo>
                      <a:pt x="25" y="0"/>
                    </a:moveTo>
                    <a:lnTo>
                      <a:pt x="25" y="2"/>
                    </a:lnTo>
                    <a:lnTo>
                      <a:pt x="26" y="2"/>
                    </a:lnTo>
                    <a:lnTo>
                      <a:pt x="28" y="3"/>
                    </a:lnTo>
                    <a:lnTo>
                      <a:pt x="29" y="4"/>
                    </a:lnTo>
                    <a:lnTo>
                      <a:pt x="29" y="6"/>
                    </a:lnTo>
                    <a:lnTo>
                      <a:pt x="30" y="9"/>
                    </a:lnTo>
                    <a:lnTo>
                      <a:pt x="32" y="12"/>
                    </a:lnTo>
                    <a:lnTo>
                      <a:pt x="32" y="14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6"/>
                    </a:lnTo>
                    <a:lnTo>
                      <a:pt x="33" y="30"/>
                    </a:lnTo>
                    <a:lnTo>
                      <a:pt x="33" y="33"/>
                    </a:lnTo>
                    <a:lnTo>
                      <a:pt x="33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0" y="37"/>
                    </a:lnTo>
                    <a:lnTo>
                      <a:pt x="29" y="37"/>
                    </a:lnTo>
                    <a:lnTo>
                      <a:pt x="28" y="38"/>
                    </a:lnTo>
                    <a:lnTo>
                      <a:pt x="26" y="38"/>
                    </a:lnTo>
                    <a:lnTo>
                      <a:pt x="23" y="38"/>
                    </a:lnTo>
                    <a:lnTo>
                      <a:pt x="21" y="38"/>
                    </a:lnTo>
                    <a:lnTo>
                      <a:pt x="18" y="38"/>
                    </a:lnTo>
                    <a:lnTo>
                      <a:pt x="14" y="37"/>
                    </a:lnTo>
                    <a:lnTo>
                      <a:pt x="11" y="35"/>
                    </a:lnTo>
                    <a:lnTo>
                      <a:pt x="8" y="35"/>
                    </a:lnTo>
                    <a:lnTo>
                      <a:pt x="7" y="34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1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4" y="16"/>
                    </a:lnTo>
                    <a:lnTo>
                      <a:pt x="7" y="13"/>
                    </a:lnTo>
                    <a:lnTo>
                      <a:pt x="9" y="10"/>
                    </a:lnTo>
                    <a:lnTo>
                      <a:pt x="12" y="7"/>
                    </a:lnTo>
                    <a:lnTo>
                      <a:pt x="14" y="6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8" name="Freeform 208"/>
              <p:cNvSpPr>
                <a:spLocks/>
              </p:cNvSpPr>
              <p:nvPr/>
            </p:nvSpPr>
            <p:spPr bwMode="auto">
              <a:xfrm>
                <a:off x="3271" y="936"/>
                <a:ext cx="50" cy="46"/>
              </a:xfrm>
              <a:custGeom>
                <a:avLst/>
                <a:gdLst>
                  <a:gd name="T0" fmla="*/ 212 w 37"/>
                  <a:gd name="T1" fmla="*/ 16 h 35"/>
                  <a:gd name="T2" fmla="*/ 227 w 37"/>
                  <a:gd name="T3" fmla="*/ 21 h 35"/>
                  <a:gd name="T4" fmla="*/ 227 w 37"/>
                  <a:gd name="T5" fmla="*/ 21 h 35"/>
                  <a:gd name="T6" fmla="*/ 227 w 37"/>
                  <a:gd name="T7" fmla="*/ 28 h 35"/>
                  <a:gd name="T8" fmla="*/ 227 w 37"/>
                  <a:gd name="T9" fmla="*/ 37 h 35"/>
                  <a:gd name="T10" fmla="*/ 227 w 37"/>
                  <a:gd name="T11" fmla="*/ 37 h 35"/>
                  <a:gd name="T12" fmla="*/ 227 w 37"/>
                  <a:gd name="T13" fmla="*/ 42 h 35"/>
                  <a:gd name="T14" fmla="*/ 227 w 37"/>
                  <a:gd name="T15" fmla="*/ 50 h 35"/>
                  <a:gd name="T16" fmla="*/ 227 w 37"/>
                  <a:gd name="T17" fmla="*/ 50 h 35"/>
                  <a:gd name="T18" fmla="*/ 212 w 37"/>
                  <a:gd name="T19" fmla="*/ 64 h 35"/>
                  <a:gd name="T20" fmla="*/ 208 w 37"/>
                  <a:gd name="T21" fmla="*/ 78 h 35"/>
                  <a:gd name="T22" fmla="*/ 203 w 37"/>
                  <a:gd name="T23" fmla="*/ 95 h 35"/>
                  <a:gd name="T24" fmla="*/ 191 w 37"/>
                  <a:gd name="T25" fmla="*/ 114 h 35"/>
                  <a:gd name="T26" fmla="*/ 182 w 37"/>
                  <a:gd name="T27" fmla="*/ 130 h 35"/>
                  <a:gd name="T28" fmla="*/ 170 w 37"/>
                  <a:gd name="T29" fmla="*/ 145 h 35"/>
                  <a:gd name="T30" fmla="*/ 157 w 37"/>
                  <a:gd name="T31" fmla="*/ 160 h 35"/>
                  <a:gd name="T32" fmla="*/ 142 w 37"/>
                  <a:gd name="T33" fmla="*/ 177 h 35"/>
                  <a:gd name="T34" fmla="*/ 141 w 37"/>
                  <a:gd name="T35" fmla="*/ 180 h 35"/>
                  <a:gd name="T36" fmla="*/ 126 w 37"/>
                  <a:gd name="T37" fmla="*/ 180 h 35"/>
                  <a:gd name="T38" fmla="*/ 126 w 37"/>
                  <a:gd name="T39" fmla="*/ 180 h 35"/>
                  <a:gd name="T40" fmla="*/ 120 w 37"/>
                  <a:gd name="T41" fmla="*/ 180 h 35"/>
                  <a:gd name="T42" fmla="*/ 105 w 37"/>
                  <a:gd name="T43" fmla="*/ 180 h 35"/>
                  <a:gd name="T44" fmla="*/ 104 w 37"/>
                  <a:gd name="T45" fmla="*/ 180 h 35"/>
                  <a:gd name="T46" fmla="*/ 100 w 37"/>
                  <a:gd name="T47" fmla="*/ 180 h 35"/>
                  <a:gd name="T48" fmla="*/ 100 w 37"/>
                  <a:gd name="T49" fmla="*/ 177 h 35"/>
                  <a:gd name="T50" fmla="*/ 78 w 37"/>
                  <a:gd name="T51" fmla="*/ 164 h 35"/>
                  <a:gd name="T52" fmla="*/ 64 w 37"/>
                  <a:gd name="T53" fmla="*/ 160 h 35"/>
                  <a:gd name="T54" fmla="*/ 41 w 37"/>
                  <a:gd name="T55" fmla="*/ 145 h 35"/>
                  <a:gd name="T56" fmla="*/ 36 w 37"/>
                  <a:gd name="T57" fmla="*/ 137 h 35"/>
                  <a:gd name="T58" fmla="*/ 22 w 37"/>
                  <a:gd name="T59" fmla="*/ 125 h 35"/>
                  <a:gd name="T60" fmla="*/ 16 w 37"/>
                  <a:gd name="T61" fmla="*/ 110 h 35"/>
                  <a:gd name="T62" fmla="*/ 12 w 37"/>
                  <a:gd name="T63" fmla="*/ 95 h 35"/>
                  <a:gd name="T64" fmla="*/ 0 w 37"/>
                  <a:gd name="T65" fmla="*/ 87 h 35"/>
                  <a:gd name="T66" fmla="*/ 0 w 37"/>
                  <a:gd name="T67" fmla="*/ 72 h 35"/>
                  <a:gd name="T68" fmla="*/ 0 w 37"/>
                  <a:gd name="T69" fmla="*/ 64 h 35"/>
                  <a:gd name="T70" fmla="*/ 0 w 37"/>
                  <a:gd name="T71" fmla="*/ 55 h 35"/>
                  <a:gd name="T72" fmla="*/ 0 w 37"/>
                  <a:gd name="T73" fmla="*/ 50 h 35"/>
                  <a:gd name="T74" fmla="*/ 0 w 37"/>
                  <a:gd name="T75" fmla="*/ 42 h 35"/>
                  <a:gd name="T76" fmla="*/ 12 w 37"/>
                  <a:gd name="T77" fmla="*/ 37 h 35"/>
                  <a:gd name="T78" fmla="*/ 12 w 37"/>
                  <a:gd name="T79" fmla="*/ 28 h 35"/>
                  <a:gd name="T80" fmla="*/ 16 w 37"/>
                  <a:gd name="T81" fmla="*/ 28 h 35"/>
                  <a:gd name="T82" fmla="*/ 36 w 37"/>
                  <a:gd name="T83" fmla="*/ 21 h 35"/>
                  <a:gd name="T84" fmla="*/ 64 w 37"/>
                  <a:gd name="T85" fmla="*/ 16 h 35"/>
                  <a:gd name="T86" fmla="*/ 86 w 37"/>
                  <a:gd name="T87" fmla="*/ 1 h 35"/>
                  <a:gd name="T88" fmla="*/ 105 w 37"/>
                  <a:gd name="T89" fmla="*/ 1 h 35"/>
                  <a:gd name="T90" fmla="*/ 126 w 37"/>
                  <a:gd name="T91" fmla="*/ 1 h 35"/>
                  <a:gd name="T92" fmla="*/ 142 w 37"/>
                  <a:gd name="T93" fmla="*/ 0 h 35"/>
                  <a:gd name="T94" fmla="*/ 162 w 37"/>
                  <a:gd name="T95" fmla="*/ 0 h 35"/>
                  <a:gd name="T96" fmla="*/ 182 w 37"/>
                  <a:gd name="T97" fmla="*/ 1 h 35"/>
                  <a:gd name="T98" fmla="*/ 191 w 37"/>
                  <a:gd name="T99" fmla="*/ 1 h 35"/>
                  <a:gd name="T100" fmla="*/ 203 w 37"/>
                  <a:gd name="T101" fmla="*/ 1 h 35"/>
                  <a:gd name="T102" fmla="*/ 203 w 37"/>
                  <a:gd name="T103" fmla="*/ 1 h 35"/>
                  <a:gd name="T104" fmla="*/ 208 w 37"/>
                  <a:gd name="T105" fmla="*/ 1 h 35"/>
                  <a:gd name="T106" fmla="*/ 208 w 37"/>
                  <a:gd name="T107" fmla="*/ 1 h 35"/>
                  <a:gd name="T108" fmla="*/ 212 w 37"/>
                  <a:gd name="T109" fmla="*/ 16 h 35"/>
                  <a:gd name="T110" fmla="*/ 212 w 37"/>
                  <a:gd name="T111" fmla="*/ 16 h 35"/>
                  <a:gd name="T112" fmla="*/ 212 w 37"/>
                  <a:gd name="T113" fmla="*/ 16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35" y="3"/>
                    </a:moveTo>
                    <a:lnTo>
                      <a:pt x="37" y="4"/>
                    </a:lnTo>
                    <a:lnTo>
                      <a:pt x="37" y="5"/>
                    </a:lnTo>
                    <a:lnTo>
                      <a:pt x="37" y="7"/>
                    </a:lnTo>
                    <a:lnTo>
                      <a:pt x="37" y="8"/>
                    </a:lnTo>
                    <a:lnTo>
                      <a:pt x="37" y="10"/>
                    </a:lnTo>
                    <a:lnTo>
                      <a:pt x="35" y="12"/>
                    </a:lnTo>
                    <a:lnTo>
                      <a:pt x="34" y="15"/>
                    </a:lnTo>
                    <a:lnTo>
                      <a:pt x="33" y="18"/>
                    </a:lnTo>
                    <a:lnTo>
                      <a:pt x="31" y="22"/>
                    </a:lnTo>
                    <a:lnTo>
                      <a:pt x="30" y="25"/>
                    </a:lnTo>
                    <a:lnTo>
                      <a:pt x="28" y="28"/>
                    </a:lnTo>
                    <a:lnTo>
                      <a:pt x="26" y="31"/>
                    </a:lnTo>
                    <a:lnTo>
                      <a:pt x="24" y="34"/>
                    </a:lnTo>
                    <a:lnTo>
                      <a:pt x="23" y="35"/>
                    </a:lnTo>
                    <a:lnTo>
                      <a:pt x="21" y="35"/>
                    </a:lnTo>
                    <a:lnTo>
                      <a:pt x="20" y="35"/>
                    </a:lnTo>
                    <a:lnTo>
                      <a:pt x="18" y="35"/>
                    </a:lnTo>
                    <a:lnTo>
                      <a:pt x="17" y="35"/>
                    </a:lnTo>
                    <a:lnTo>
                      <a:pt x="16" y="35"/>
                    </a:lnTo>
                    <a:lnTo>
                      <a:pt x="16" y="34"/>
                    </a:lnTo>
                    <a:lnTo>
                      <a:pt x="13" y="32"/>
                    </a:lnTo>
                    <a:lnTo>
                      <a:pt x="10" y="31"/>
                    </a:lnTo>
                    <a:lnTo>
                      <a:pt x="7" y="28"/>
                    </a:lnTo>
                    <a:lnTo>
                      <a:pt x="6" y="27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8" y="1"/>
                    </a:lnTo>
                    <a:lnTo>
                      <a:pt x="21" y="1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1"/>
                    </a:lnTo>
                    <a:lnTo>
                      <a:pt x="31" y="1"/>
                    </a:lnTo>
                    <a:lnTo>
                      <a:pt x="33" y="1"/>
                    </a:lnTo>
                    <a:lnTo>
                      <a:pt x="34" y="1"/>
                    </a:lnTo>
                    <a:lnTo>
                      <a:pt x="35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9" name="Freeform 209"/>
              <p:cNvSpPr>
                <a:spLocks/>
              </p:cNvSpPr>
              <p:nvPr/>
            </p:nvSpPr>
            <p:spPr bwMode="auto">
              <a:xfrm>
                <a:off x="3393" y="894"/>
                <a:ext cx="51" cy="47"/>
              </a:xfrm>
              <a:custGeom>
                <a:avLst/>
                <a:gdLst>
                  <a:gd name="T0" fmla="*/ 0 w 38"/>
                  <a:gd name="T1" fmla="*/ 95 h 36"/>
                  <a:gd name="T2" fmla="*/ 0 w 38"/>
                  <a:gd name="T3" fmla="*/ 85 h 36"/>
                  <a:gd name="T4" fmla="*/ 0 w 38"/>
                  <a:gd name="T5" fmla="*/ 78 h 36"/>
                  <a:gd name="T6" fmla="*/ 12 w 38"/>
                  <a:gd name="T7" fmla="*/ 78 h 36"/>
                  <a:gd name="T8" fmla="*/ 12 w 38"/>
                  <a:gd name="T9" fmla="*/ 68 h 36"/>
                  <a:gd name="T10" fmla="*/ 12 w 38"/>
                  <a:gd name="T11" fmla="*/ 68 h 36"/>
                  <a:gd name="T12" fmla="*/ 16 w 38"/>
                  <a:gd name="T13" fmla="*/ 65 h 36"/>
                  <a:gd name="T14" fmla="*/ 16 w 38"/>
                  <a:gd name="T15" fmla="*/ 65 h 36"/>
                  <a:gd name="T16" fmla="*/ 21 w 38"/>
                  <a:gd name="T17" fmla="*/ 60 h 36"/>
                  <a:gd name="T18" fmla="*/ 36 w 38"/>
                  <a:gd name="T19" fmla="*/ 50 h 36"/>
                  <a:gd name="T20" fmla="*/ 51 w 38"/>
                  <a:gd name="T21" fmla="*/ 46 h 36"/>
                  <a:gd name="T22" fmla="*/ 64 w 38"/>
                  <a:gd name="T23" fmla="*/ 35 h 36"/>
                  <a:gd name="T24" fmla="*/ 85 w 38"/>
                  <a:gd name="T25" fmla="*/ 29 h 36"/>
                  <a:gd name="T26" fmla="*/ 105 w 38"/>
                  <a:gd name="T27" fmla="*/ 16 h 36"/>
                  <a:gd name="T28" fmla="*/ 122 w 38"/>
                  <a:gd name="T29" fmla="*/ 16 h 36"/>
                  <a:gd name="T30" fmla="*/ 149 w 38"/>
                  <a:gd name="T31" fmla="*/ 12 h 36"/>
                  <a:gd name="T32" fmla="*/ 164 w 38"/>
                  <a:gd name="T33" fmla="*/ 0 h 36"/>
                  <a:gd name="T34" fmla="*/ 174 w 38"/>
                  <a:gd name="T35" fmla="*/ 0 h 36"/>
                  <a:gd name="T36" fmla="*/ 183 w 38"/>
                  <a:gd name="T37" fmla="*/ 0 h 36"/>
                  <a:gd name="T38" fmla="*/ 183 w 38"/>
                  <a:gd name="T39" fmla="*/ 12 h 36"/>
                  <a:gd name="T40" fmla="*/ 191 w 38"/>
                  <a:gd name="T41" fmla="*/ 12 h 36"/>
                  <a:gd name="T42" fmla="*/ 191 w 38"/>
                  <a:gd name="T43" fmla="*/ 16 h 36"/>
                  <a:gd name="T44" fmla="*/ 200 w 38"/>
                  <a:gd name="T45" fmla="*/ 16 h 36"/>
                  <a:gd name="T46" fmla="*/ 205 w 38"/>
                  <a:gd name="T47" fmla="*/ 27 h 36"/>
                  <a:gd name="T48" fmla="*/ 205 w 38"/>
                  <a:gd name="T49" fmla="*/ 29 h 36"/>
                  <a:gd name="T50" fmla="*/ 217 w 38"/>
                  <a:gd name="T51" fmla="*/ 46 h 36"/>
                  <a:gd name="T52" fmla="*/ 217 w 38"/>
                  <a:gd name="T53" fmla="*/ 60 h 36"/>
                  <a:gd name="T54" fmla="*/ 220 w 38"/>
                  <a:gd name="T55" fmla="*/ 68 h 36"/>
                  <a:gd name="T56" fmla="*/ 220 w 38"/>
                  <a:gd name="T57" fmla="*/ 85 h 36"/>
                  <a:gd name="T58" fmla="*/ 220 w 38"/>
                  <a:gd name="T59" fmla="*/ 97 h 36"/>
                  <a:gd name="T60" fmla="*/ 220 w 38"/>
                  <a:gd name="T61" fmla="*/ 114 h 36"/>
                  <a:gd name="T62" fmla="*/ 217 w 38"/>
                  <a:gd name="T63" fmla="*/ 127 h 36"/>
                  <a:gd name="T64" fmla="*/ 217 w 38"/>
                  <a:gd name="T65" fmla="*/ 145 h 36"/>
                  <a:gd name="T66" fmla="*/ 205 w 38"/>
                  <a:gd name="T67" fmla="*/ 149 h 36"/>
                  <a:gd name="T68" fmla="*/ 200 w 38"/>
                  <a:gd name="T69" fmla="*/ 151 h 36"/>
                  <a:gd name="T70" fmla="*/ 200 w 38"/>
                  <a:gd name="T71" fmla="*/ 162 h 36"/>
                  <a:gd name="T72" fmla="*/ 191 w 38"/>
                  <a:gd name="T73" fmla="*/ 166 h 36"/>
                  <a:gd name="T74" fmla="*/ 183 w 38"/>
                  <a:gd name="T75" fmla="*/ 178 h 36"/>
                  <a:gd name="T76" fmla="*/ 174 w 38"/>
                  <a:gd name="T77" fmla="*/ 178 h 36"/>
                  <a:gd name="T78" fmla="*/ 174 w 38"/>
                  <a:gd name="T79" fmla="*/ 178 h 36"/>
                  <a:gd name="T80" fmla="*/ 164 w 38"/>
                  <a:gd name="T81" fmla="*/ 178 h 36"/>
                  <a:gd name="T82" fmla="*/ 141 w 38"/>
                  <a:gd name="T83" fmla="*/ 178 h 36"/>
                  <a:gd name="T84" fmla="*/ 115 w 38"/>
                  <a:gd name="T85" fmla="*/ 166 h 36"/>
                  <a:gd name="T86" fmla="*/ 101 w 38"/>
                  <a:gd name="T87" fmla="*/ 151 h 36"/>
                  <a:gd name="T88" fmla="*/ 75 w 38"/>
                  <a:gd name="T89" fmla="*/ 149 h 36"/>
                  <a:gd name="T90" fmla="*/ 56 w 38"/>
                  <a:gd name="T91" fmla="*/ 145 h 36"/>
                  <a:gd name="T92" fmla="*/ 38 w 38"/>
                  <a:gd name="T93" fmla="*/ 133 h 36"/>
                  <a:gd name="T94" fmla="*/ 36 w 38"/>
                  <a:gd name="T95" fmla="*/ 127 h 36"/>
                  <a:gd name="T96" fmla="*/ 21 w 38"/>
                  <a:gd name="T97" fmla="*/ 116 h 36"/>
                  <a:gd name="T98" fmla="*/ 16 w 38"/>
                  <a:gd name="T99" fmla="*/ 114 h 36"/>
                  <a:gd name="T100" fmla="*/ 12 w 38"/>
                  <a:gd name="T101" fmla="*/ 102 h 36"/>
                  <a:gd name="T102" fmla="*/ 12 w 38"/>
                  <a:gd name="T103" fmla="*/ 102 h 36"/>
                  <a:gd name="T104" fmla="*/ 12 w 38"/>
                  <a:gd name="T105" fmla="*/ 97 h 36"/>
                  <a:gd name="T106" fmla="*/ 0 w 38"/>
                  <a:gd name="T107" fmla="*/ 97 h 36"/>
                  <a:gd name="T108" fmla="*/ 0 w 38"/>
                  <a:gd name="T109" fmla="*/ 95 h 36"/>
                  <a:gd name="T110" fmla="*/ 0 w 38"/>
                  <a:gd name="T111" fmla="*/ 95 h 36"/>
                  <a:gd name="T112" fmla="*/ 0 w 38"/>
                  <a:gd name="T113" fmla="*/ 9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0" y="19"/>
                    </a:moveTo>
                    <a:lnTo>
                      <a:pt x="0" y="17"/>
                    </a:lnTo>
                    <a:lnTo>
                      <a:pt x="0" y="16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6" y="10"/>
                    </a:lnTo>
                    <a:lnTo>
                      <a:pt x="9" y="9"/>
                    </a:lnTo>
                    <a:lnTo>
                      <a:pt x="11" y="7"/>
                    </a:lnTo>
                    <a:lnTo>
                      <a:pt x="14" y="6"/>
                    </a:lnTo>
                    <a:lnTo>
                      <a:pt x="18" y="3"/>
                    </a:lnTo>
                    <a:lnTo>
                      <a:pt x="21" y="3"/>
                    </a:lnTo>
                    <a:lnTo>
                      <a:pt x="25" y="2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1" y="0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4" y="3"/>
                    </a:lnTo>
                    <a:lnTo>
                      <a:pt x="35" y="5"/>
                    </a:lnTo>
                    <a:lnTo>
                      <a:pt x="35" y="6"/>
                    </a:lnTo>
                    <a:lnTo>
                      <a:pt x="37" y="9"/>
                    </a:lnTo>
                    <a:lnTo>
                      <a:pt x="37" y="12"/>
                    </a:lnTo>
                    <a:lnTo>
                      <a:pt x="38" y="14"/>
                    </a:lnTo>
                    <a:lnTo>
                      <a:pt x="38" y="17"/>
                    </a:lnTo>
                    <a:lnTo>
                      <a:pt x="38" y="20"/>
                    </a:lnTo>
                    <a:lnTo>
                      <a:pt x="38" y="23"/>
                    </a:lnTo>
                    <a:lnTo>
                      <a:pt x="37" y="26"/>
                    </a:lnTo>
                    <a:lnTo>
                      <a:pt x="37" y="29"/>
                    </a:lnTo>
                    <a:lnTo>
                      <a:pt x="35" y="30"/>
                    </a:lnTo>
                    <a:lnTo>
                      <a:pt x="34" y="31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6"/>
                    </a:lnTo>
                    <a:lnTo>
                      <a:pt x="30" y="36"/>
                    </a:lnTo>
                    <a:lnTo>
                      <a:pt x="28" y="36"/>
                    </a:lnTo>
                    <a:lnTo>
                      <a:pt x="24" y="36"/>
                    </a:lnTo>
                    <a:lnTo>
                      <a:pt x="20" y="34"/>
                    </a:lnTo>
                    <a:lnTo>
                      <a:pt x="17" y="31"/>
                    </a:ln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3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0" y="2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0" name="Freeform 210"/>
              <p:cNvSpPr>
                <a:spLocks/>
              </p:cNvSpPr>
              <p:nvPr/>
            </p:nvSpPr>
            <p:spPr bwMode="auto">
              <a:xfrm>
                <a:off x="3354" y="832"/>
                <a:ext cx="46" cy="47"/>
              </a:xfrm>
              <a:custGeom>
                <a:avLst/>
                <a:gdLst>
                  <a:gd name="T0" fmla="*/ 49 w 35"/>
                  <a:gd name="T1" fmla="*/ 156 h 37"/>
                  <a:gd name="T2" fmla="*/ 49 w 35"/>
                  <a:gd name="T3" fmla="*/ 156 h 37"/>
                  <a:gd name="T4" fmla="*/ 37 w 35"/>
                  <a:gd name="T5" fmla="*/ 156 h 37"/>
                  <a:gd name="T6" fmla="*/ 37 w 35"/>
                  <a:gd name="T7" fmla="*/ 145 h 37"/>
                  <a:gd name="T8" fmla="*/ 32 w 35"/>
                  <a:gd name="T9" fmla="*/ 145 h 37"/>
                  <a:gd name="T10" fmla="*/ 32 w 35"/>
                  <a:gd name="T11" fmla="*/ 144 h 37"/>
                  <a:gd name="T12" fmla="*/ 32 w 35"/>
                  <a:gd name="T13" fmla="*/ 144 h 37"/>
                  <a:gd name="T14" fmla="*/ 21 w 35"/>
                  <a:gd name="T15" fmla="*/ 136 h 37"/>
                  <a:gd name="T16" fmla="*/ 21 w 35"/>
                  <a:gd name="T17" fmla="*/ 131 h 37"/>
                  <a:gd name="T18" fmla="*/ 16 w 35"/>
                  <a:gd name="T19" fmla="*/ 119 h 37"/>
                  <a:gd name="T20" fmla="*/ 16 w 35"/>
                  <a:gd name="T21" fmla="*/ 107 h 37"/>
                  <a:gd name="T22" fmla="*/ 12 w 35"/>
                  <a:gd name="T23" fmla="*/ 97 h 37"/>
                  <a:gd name="T24" fmla="*/ 12 w 35"/>
                  <a:gd name="T25" fmla="*/ 84 h 37"/>
                  <a:gd name="T26" fmla="*/ 12 w 35"/>
                  <a:gd name="T27" fmla="*/ 66 h 37"/>
                  <a:gd name="T28" fmla="*/ 0 w 35"/>
                  <a:gd name="T29" fmla="*/ 58 h 37"/>
                  <a:gd name="T30" fmla="*/ 0 w 35"/>
                  <a:gd name="T31" fmla="*/ 36 h 37"/>
                  <a:gd name="T32" fmla="*/ 12 w 35"/>
                  <a:gd name="T33" fmla="*/ 17 h 37"/>
                  <a:gd name="T34" fmla="*/ 12 w 35"/>
                  <a:gd name="T35" fmla="*/ 17 h 37"/>
                  <a:gd name="T36" fmla="*/ 12 w 35"/>
                  <a:gd name="T37" fmla="*/ 13 h 37"/>
                  <a:gd name="T38" fmla="*/ 16 w 35"/>
                  <a:gd name="T39" fmla="*/ 13 h 37"/>
                  <a:gd name="T40" fmla="*/ 16 w 35"/>
                  <a:gd name="T41" fmla="*/ 1 h 37"/>
                  <a:gd name="T42" fmla="*/ 21 w 35"/>
                  <a:gd name="T43" fmla="*/ 1 h 37"/>
                  <a:gd name="T44" fmla="*/ 32 w 35"/>
                  <a:gd name="T45" fmla="*/ 0 h 37"/>
                  <a:gd name="T46" fmla="*/ 37 w 35"/>
                  <a:gd name="T47" fmla="*/ 0 h 37"/>
                  <a:gd name="T48" fmla="*/ 37 w 35"/>
                  <a:gd name="T49" fmla="*/ 0 h 37"/>
                  <a:gd name="T50" fmla="*/ 50 w 35"/>
                  <a:gd name="T51" fmla="*/ 0 h 37"/>
                  <a:gd name="T52" fmla="*/ 72 w 35"/>
                  <a:gd name="T53" fmla="*/ 0 h 37"/>
                  <a:gd name="T54" fmla="*/ 87 w 35"/>
                  <a:gd name="T55" fmla="*/ 0 h 37"/>
                  <a:gd name="T56" fmla="*/ 103 w 35"/>
                  <a:gd name="T57" fmla="*/ 1 h 37"/>
                  <a:gd name="T58" fmla="*/ 116 w 35"/>
                  <a:gd name="T59" fmla="*/ 1 h 37"/>
                  <a:gd name="T60" fmla="*/ 130 w 35"/>
                  <a:gd name="T61" fmla="*/ 13 h 37"/>
                  <a:gd name="T62" fmla="*/ 145 w 35"/>
                  <a:gd name="T63" fmla="*/ 17 h 37"/>
                  <a:gd name="T64" fmla="*/ 152 w 35"/>
                  <a:gd name="T65" fmla="*/ 28 h 37"/>
                  <a:gd name="T66" fmla="*/ 160 w 35"/>
                  <a:gd name="T67" fmla="*/ 29 h 37"/>
                  <a:gd name="T68" fmla="*/ 171 w 35"/>
                  <a:gd name="T69" fmla="*/ 36 h 37"/>
                  <a:gd name="T70" fmla="*/ 177 w 35"/>
                  <a:gd name="T71" fmla="*/ 46 h 37"/>
                  <a:gd name="T72" fmla="*/ 177 w 35"/>
                  <a:gd name="T73" fmla="*/ 47 h 37"/>
                  <a:gd name="T74" fmla="*/ 180 w 35"/>
                  <a:gd name="T75" fmla="*/ 58 h 37"/>
                  <a:gd name="T76" fmla="*/ 180 w 35"/>
                  <a:gd name="T77" fmla="*/ 60 h 37"/>
                  <a:gd name="T78" fmla="*/ 180 w 35"/>
                  <a:gd name="T79" fmla="*/ 60 h 37"/>
                  <a:gd name="T80" fmla="*/ 180 w 35"/>
                  <a:gd name="T81" fmla="*/ 66 h 37"/>
                  <a:gd name="T82" fmla="*/ 171 w 35"/>
                  <a:gd name="T83" fmla="*/ 84 h 37"/>
                  <a:gd name="T84" fmla="*/ 152 w 35"/>
                  <a:gd name="T85" fmla="*/ 97 h 37"/>
                  <a:gd name="T86" fmla="*/ 137 w 35"/>
                  <a:gd name="T87" fmla="*/ 107 h 37"/>
                  <a:gd name="T88" fmla="*/ 130 w 35"/>
                  <a:gd name="T89" fmla="*/ 119 h 37"/>
                  <a:gd name="T90" fmla="*/ 116 w 35"/>
                  <a:gd name="T91" fmla="*/ 131 h 37"/>
                  <a:gd name="T92" fmla="*/ 103 w 35"/>
                  <a:gd name="T93" fmla="*/ 136 h 37"/>
                  <a:gd name="T94" fmla="*/ 87 w 35"/>
                  <a:gd name="T95" fmla="*/ 144 h 37"/>
                  <a:gd name="T96" fmla="*/ 84 w 35"/>
                  <a:gd name="T97" fmla="*/ 145 h 37"/>
                  <a:gd name="T98" fmla="*/ 72 w 35"/>
                  <a:gd name="T99" fmla="*/ 145 h 37"/>
                  <a:gd name="T100" fmla="*/ 66 w 35"/>
                  <a:gd name="T101" fmla="*/ 156 h 37"/>
                  <a:gd name="T102" fmla="*/ 66 w 35"/>
                  <a:gd name="T103" fmla="*/ 156 h 37"/>
                  <a:gd name="T104" fmla="*/ 55 w 35"/>
                  <a:gd name="T105" fmla="*/ 156 h 37"/>
                  <a:gd name="T106" fmla="*/ 55 w 35"/>
                  <a:gd name="T107" fmla="*/ 156 h 37"/>
                  <a:gd name="T108" fmla="*/ 50 w 35"/>
                  <a:gd name="T109" fmla="*/ 156 h 37"/>
                  <a:gd name="T110" fmla="*/ 50 w 35"/>
                  <a:gd name="T111" fmla="*/ 156 h 37"/>
                  <a:gd name="T112" fmla="*/ 49 w 35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7">
                    <a:moveTo>
                      <a:pt x="9" y="37"/>
                    </a:moveTo>
                    <a:lnTo>
                      <a:pt x="9" y="37"/>
                    </a:lnTo>
                    <a:lnTo>
                      <a:pt x="7" y="37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6" y="34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2" y="16"/>
                    </a:lnTo>
                    <a:lnTo>
                      <a:pt x="0" y="13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3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1" y="7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4" y="11"/>
                    </a:lnTo>
                    <a:lnTo>
                      <a:pt x="35" y="13"/>
                    </a:lnTo>
                    <a:lnTo>
                      <a:pt x="35" y="14"/>
                    </a:lnTo>
                    <a:lnTo>
                      <a:pt x="35" y="16"/>
                    </a:lnTo>
                    <a:lnTo>
                      <a:pt x="33" y="20"/>
                    </a:lnTo>
                    <a:lnTo>
                      <a:pt x="30" y="23"/>
                    </a:lnTo>
                    <a:lnTo>
                      <a:pt x="27" y="25"/>
                    </a:lnTo>
                    <a:lnTo>
                      <a:pt x="25" y="28"/>
                    </a:lnTo>
                    <a:lnTo>
                      <a:pt x="23" y="31"/>
                    </a:lnTo>
                    <a:lnTo>
                      <a:pt x="20" y="32"/>
                    </a:lnTo>
                    <a:lnTo>
                      <a:pt x="17" y="34"/>
                    </a:lnTo>
                    <a:lnTo>
                      <a:pt x="16" y="35"/>
                    </a:lnTo>
                    <a:lnTo>
                      <a:pt x="14" y="35"/>
                    </a:lnTo>
                    <a:lnTo>
                      <a:pt x="13" y="37"/>
                    </a:lnTo>
                    <a:lnTo>
                      <a:pt x="11" y="37"/>
                    </a:lnTo>
                    <a:lnTo>
                      <a:pt x="10" y="37"/>
                    </a:lnTo>
                    <a:lnTo>
                      <a:pt x="9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1" name="Freeform 211"/>
              <p:cNvSpPr>
                <a:spLocks/>
              </p:cNvSpPr>
              <p:nvPr/>
            </p:nvSpPr>
            <p:spPr bwMode="auto">
              <a:xfrm>
                <a:off x="3305" y="832"/>
                <a:ext cx="45" cy="47"/>
              </a:xfrm>
              <a:custGeom>
                <a:avLst/>
                <a:gdLst>
                  <a:gd name="T0" fmla="*/ 160 w 33"/>
                  <a:gd name="T1" fmla="*/ 156 h 37"/>
                  <a:gd name="T2" fmla="*/ 160 w 33"/>
                  <a:gd name="T3" fmla="*/ 156 h 37"/>
                  <a:gd name="T4" fmla="*/ 145 w 33"/>
                  <a:gd name="T5" fmla="*/ 156 h 37"/>
                  <a:gd name="T6" fmla="*/ 145 w 33"/>
                  <a:gd name="T7" fmla="*/ 156 h 37"/>
                  <a:gd name="T8" fmla="*/ 142 w 33"/>
                  <a:gd name="T9" fmla="*/ 156 h 37"/>
                  <a:gd name="T10" fmla="*/ 139 w 33"/>
                  <a:gd name="T11" fmla="*/ 156 h 37"/>
                  <a:gd name="T12" fmla="*/ 139 w 33"/>
                  <a:gd name="T13" fmla="*/ 156 h 37"/>
                  <a:gd name="T14" fmla="*/ 121 w 33"/>
                  <a:gd name="T15" fmla="*/ 145 h 37"/>
                  <a:gd name="T16" fmla="*/ 117 w 33"/>
                  <a:gd name="T17" fmla="*/ 145 h 37"/>
                  <a:gd name="T18" fmla="*/ 104 w 33"/>
                  <a:gd name="T19" fmla="*/ 144 h 37"/>
                  <a:gd name="T20" fmla="*/ 89 w 33"/>
                  <a:gd name="T21" fmla="*/ 136 h 37"/>
                  <a:gd name="T22" fmla="*/ 68 w 33"/>
                  <a:gd name="T23" fmla="*/ 124 h 37"/>
                  <a:gd name="T24" fmla="*/ 56 w 33"/>
                  <a:gd name="T25" fmla="*/ 119 h 37"/>
                  <a:gd name="T26" fmla="*/ 48 w 33"/>
                  <a:gd name="T27" fmla="*/ 107 h 37"/>
                  <a:gd name="T28" fmla="*/ 26 w 33"/>
                  <a:gd name="T29" fmla="*/ 97 h 37"/>
                  <a:gd name="T30" fmla="*/ 1 w 33"/>
                  <a:gd name="T31" fmla="*/ 84 h 37"/>
                  <a:gd name="T32" fmla="*/ 0 w 33"/>
                  <a:gd name="T33" fmla="*/ 66 h 37"/>
                  <a:gd name="T34" fmla="*/ 0 w 33"/>
                  <a:gd name="T35" fmla="*/ 66 h 37"/>
                  <a:gd name="T36" fmla="*/ 0 w 33"/>
                  <a:gd name="T37" fmla="*/ 60 h 37"/>
                  <a:gd name="T38" fmla="*/ 0 w 33"/>
                  <a:gd name="T39" fmla="*/ 58 h 37"/>
                  <a:gd name="T40" fmla="*/ 0 w 33"/>
                  <a:gd name="T41" fmla="*/ 47 h 37"/>
                  <a:gd name="T42" fmla="*/ 0 w 33"/>
                  <a:gd name="T43" fmla="*/ 47 h 37"/>
                  <a:gd name="T44" fmla="*/ 1 w 33"/>
                  <a:gd name="T45" fmla="*/ 46 h 37"/>
                  <a:gd name="T46" fmla="*/ 1 w 33"/>
                  <a:gd name="T47" fmla="*/ 36 h 37"/>
                  <a:gd name="T48" fmla="*/ 14 w 33"/>
                  <a:gd name="T49" fmla="*/ 36 h 37"/>
                  <a:gd name="T50" fmla="*/ 26 w 33"/>
                  <a:gd name="T51" fmla="*/ 28 h 37"/>
                  <a:gd name="T52" fmla="*/ 48 w 33"/>
                  <a:gd name="T53" fmla="*/ 17 h 37"/>
                  <a:gd name="T54" fmla="*/ 56 w 33"/>
                  <a:gd name="T55" fmla="*/ 13 h 37"/>
                  <a:gd name="T56" fmla="*/ 76 w 33"/>
                  <a:gd name="T57" fmla="*/ 1 h 37"/>
                  <a:gd name="T58" fmla="*/ 93 w 33"/>
                  <a:gd name="T59" fmla="*/ 0 h 37"/>
                  <a:gd name="T60" fmla="*/ 117 w 33"/>
                  <a:gd name="T61" fmla="*/ 0 h 37"/>
                  <a:gd name="T62" fmla="*/ 139 w 33"/>
                  <a:gd name="T63" fmla="*/ 0 h 37"/>
                  <a:gd name="T64" fmla="*/ 145 w 33"/>
                  <a:gd name="T65" fmla="*/ 0 h 37"/>
                  <a:gd name="T66" fmla="*/ 160 w 33"/>
                  <a:gd name="T67" fmla="*/ 0 h 37"/>
                  <a:gd name="T68" fmla="*/ 165 w 33"/>
                  <a:gd name="T69" fmla="*/ 0 h 37"/>
                  <a:gd name="T70" fmla="*/ 190 w 33"/>
                  <a:gd name="T71" fmla="*/ 0 h 37"/>
                  <a:gd name="T72" fmla="*/ 194 w 33"/>
                  <a:gd name="T73" fmla="*/ 1 h 37"/>
                  <a:gd name="T74" fmla="*/ 209 w 33"/>
                  <a:gd name="T75" fmla="*/ 1 h 37"/>
                  <a:gd name="T76" fmla="*/ 209 w 33"/>
                  <a:gd name="T77" fmla="*/ 13 h 37"/>
                  <a:gd name="T78" fmla="*/ 210 w 33"/>
                  <a:gd name="T79" fmla="*/ 17 h 37"/>
                  <a:gd name="T80" fmla="*/ 210 w 33"/>
                  <a:gd name="T81" fmla="*/ 17 h 37"/>
                  <a:gd name="T82" fmla="*/ 210 w 33"/>
                  <a:gd name="T83" fmla="*/ 36 h 37"/>
                  <a:gd name="T84" fmla="*/ 210 w 33"/>
                  <a:gd name="T85" fmla="*/ 58 h 37"/>
                  <a:gd name="T86" fmla="*/ 210 w 33"/>
                  <a:gd name="T87" fmla="*/ 74 h 37"/>
                  <a:gd name="T88" fmla="*/ 210 w 33"/>
                  <a:gd name="T89" fmla="*/ 89 h 37"/>
                  <a:gd name="T90" fmla="*/ 209 w 33"/>
                  <a:gd name="T91" fmla="*/ 98 h 37"/>
                  <a:gd name="T92" fmla="*/ 209 w 33"/>
                  <a:gd name="T93" fmla="*/ 113 h 37"/>
                  <a:gd name="T94" fmla="*/ 194 w 33"/>
                  <a:gd name="T95" fmla="*/ 124 h 37"/>
                  <a:gd name="T96" fmla="*/ 190 w 33"/>
                  <a:gd name="T97" fmla="*/ 131 h 37"/>
                  <a:gd name="T98" fmla="*/ 190 w 33"/>
                  <a:gd name="T99" fmla="*/ 136 h 37"/>
                  <a:gd name="T100" fmla="*/ 190 w 33"/>
                  <a:gd name="T101" fmla="*/ 144 h 37"/>
                  <a:gd name="T102" fmla="*/ 180 w 33"/>
                  <a:gd name="T103" fmla="*/ 145 h 37"/>
                  <a:gd name="T104" fmla="*/ 180 w 33"/>
                  <a:gd name="T105" fmla="*/ 145 h 37"/>
                  <a:gd name="T106" fmla="*/ 180 w 33"/>
                  <a:gd name="T107" fmla="*/ 156 h 37"/>
                  <a:gd name="T108" fmla="*/ 165 w 33"/>
                  <a:gd name="T109" fmla="*/ 156 h 37"/>
                  <a:gd name="T110" fmla="*/ 165 w 33"/>
                  <a:gd name="T111" fmla="*/ 156 h 37"/>
                  <a:gd name="T112" fmla="*/ 160 w 33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7">
                    <a:moveTo>
                      <a:pt x="25" y="37"/>
                    </a:moveTo>
                    <a:lnTo>
                      <a:pt x="25" y="37"/>
                    </a:lnTo>
                    <a:lnTo>
                      <a:pt x="23" y="37"/>
                    </a:lnTo>
                    <a:lnTo>
                      <a:pt x="22" y="37"/>
                    </a:lnTo>
                    <a:lnTo>
                      <a:pt x="21" y="37"/>
                    </a:lnTo>
                    <a:lnTo>
                      <a:pt x="19" y="35"/>
                    </a:lnTo>
                    <a:lnTo>
                      <a:pt x="18" y="35"/>
                    </a:lnTo>
                    <a:lnTo>
                      <a:pt x="16" y="34"/>
                    </a:lnTo>
                    <a:lnTo>
                      <a:pt x="14" y="32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4" y="6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0" y="1"/>
                    </a:lnTo>
                    <a:lnTo>
                      <a:pt x="32" y="1"/>
                    </a:lnTo>
                    <a:lnTo>
                      <a:pt x="32" y="3"/>
                    </a:lnTo>
                    <a:lnTo>
                      <a:pt x="33" y="4"/>
                    </a:lnTo>
                    <a:lnTo>
                      <a:pt x="33" y="8"/>
                    </a:lnTo>
                    <a:lnTo>
                      <a:pt x="33" y="13"/>
                    </a:lnTo>
                    <a:lnTo>
                      <a:pt x="33" y="17"/>
                    </a:lnTo>
                    <a:lnTo>
                      <a:pt x="33" y="21"/>
                    </a:lnTo>
                    <a:lnTo>
                      <a:pt x="32" y="24"/>
                    </a:lnTo>
                    <a:lnTo>
                      <a:pt x="32" y="27"/>
                    </a:lnTo>
                    <a:lnTo>
                      <a:pt x="30" y="30"/>
                    </a:lnTo>
                    <a:lnTo>
                      <a:pt x="29" y="31"/>
                    </a:lnTo>
                    <a:lnTo>
                      <a:pt x="29" y="32"/>
                    </a:lnTo>
                    <a:lnTo>
                      <a:pt x="29" y="34"/>
                    </a:lnTo>
                    <a:lnTo>
                      <a:pt x="28" y="35"/>
                    </a:lnTo>
                    <a:lnTo>
                      <a:pt x="28" y="37"/>
                    </a:lnTo>
                    <a:lnTo>
                      <a:pt x="26" y="37"/>
                    </a:lnTo>
                    <a:lnTo>
                      <a:pt x="25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2" name="Freeform 212"/>
              <p:cNvSpPr>
                <a:spLocks/>
              </p:cNvSpPr>
              <p:nvPr/>
            </p:nvSpPr>
            <p:spPr bwMode="auto">
              <a:xfrm>
                <a:off x="3384" y="851"/>
                <a:ext cx="49" cy="44"/>
              </a:xfrm>
              <a:custGeom>
                <a:avLst/>
                <a:gdLst>
                  <a:gd name="T0" fmla="*/ 1 w 37"/>
                  <a:gd name="T1" fmla="*/ 124 h 35"/>
                  <a:gd name="T2" fmla="*/ 0 w 37"/>
                  <a:gd name="T3" fmla="*/ 124 h 35"/>
                  <a:gd name="T4" fmla="*/ 0 w 37"/>
                  <a:gd name="T5" fmla="*/ 123 h 35"/>
                  <a:gd name="T6" fmla="*/ 0 w 37"/>
                  <a:gd name="T7" fmla="*/ 114 h 35"/>
                  <a:gd name="T8" fmla="*/ 0 w 37"/>
                  <a:gd name="T9" fmla="*/ 114 h 35"/>
                  <a:gd name="T10" fmla="*/ 0 w 37"/>
                  <a:gd name="T11" fmla="*/ 109 h 35"/>
                  <a:gd name="T12" fmla="*/ 0 w 37"/>
                  <a:gd name="T13" fmla="*/ 103 h 35"/>
                  <a:gd name="T14" fmla="*/ 0 w 37"/>
                  <a:gd name="T15" fmla="*/ 103 h 35"/>
                  <a:gd name="T16" fmla="*/ 0 w 37"/>
                  <a:gd name="T17" fmla="*/ 98 h 35"/>
                  <a:gd name="T18" fmla="*/ 1 w 37"/>
                  <a:gd name="T19" fmla="*/ 87 h 35"/>
                  <a:gd name="T20" fmla="*/ 16 w 37"/>
                  <a:gd name="T21" fmla="*/ 75 h 35"/>
                  <a:gd name="T22" fmla="*/ 21 w 37"/>
                  <a:gd name="T23" fmla="*/ 62 h 35"/>
                  <a:gd name="T24" fmla="*/ 34 w 37"/>
                  <a:gd name="T25" fmla="*/ 57 h 35"/>
                  <a:gd name="T26" fmla="*/ 37 w 37"/>
                  <a:gd name="T27" fmla="*/ 45 h 35"/>
                  <a:gd name="T28" fmla="*/ 49 w 37"/>
                  <a:gd name="T29" fmla="*/ 29 h 35"/>
                  <a:gd name="T30" fmla="*/ 60 w 37"/>
                  <a:gd name="T31" fmla="*/ 16 h 35"/>
                  <a:gd name="T32" fmla="*/ 77 w 37"/>
                  <a:gd name="T33" fmla="*/ 1 h 35"/>
                  <a:gd name="T34" fmla="*/ 77 w 37"/>
                  <a:gd name="T35" fmla="*/ 1 h 35"/>
                  <a:gd name="T36" fmla="*/ 86 w 37"/>
                  <a:gd name="T37" fmla="*/ 0 h 35"/>
                  <a:gd name="T38" fmla="*/ 93 w 37"/>
                  <a:gd name="T39" fmla="*/ 0 h 35"/>
                  <a:gd name="T40" fmla="*/ 93 w 37"/>
                  <a:gd name="T41" fmla="*/ 0 h 35"/>
                  <a:gd name="T42" fmla="*/ 98 w 37"/>
                  <a:gd name="T43" fmla="*/ 0 h 35"/>
                  <a:gd name="T44" fmla="*/ 105 w 37"/>
                  <a:gd name="T45" fmla="*/ 1 h 35"/>
                  <a:gd name="T46" fmla="*/ 114 w 37"/>
                  <a:gd name="T47" fmla="*/ 1 h 35"/>
                  <a:gd name="T48" fmla="*/ 123 w 37"/>
                  <a:gd name="T49" fmla="*/ 1 h 35"/>
                  <a:gd name="T50" fmla="*/ 130 w 37"/>
                  <a:gd name="T51" fmla="*/ 10 h 35"/>
                  <a:gd name="T52" fmla="*/ 150 w 37"/>
                  <a:gd name="T53" fmla="*/ 20 h 35"/>
                  <a:gd name="T54" fmla="*/ 163 w 37"/>
                  <a:gd name="T55" fmla="*/ 29 h 35"/>
                  <a:gd name="T56" fmla="*/ 167 w 37"/>
                  <a:gd name="T57" fmla="*/ 36 h 35"/>
                  <a:gd name="T58" fmla="*/ 172 w 37"/>
                  <a:gd name="T59" fmla="*/ 48 h 35"/>
                  <a:gd name="T60" fmla="*/ 184 w 37"/>
                  <a:gd name="T61" fmla="*/ 60 h 35"/>
                  <a:gd name="T62" fmla="*/ 188 w 37"/>
                  <a:gd name="T63" fmla="*/ 62 h 35"/>
                  <a:gd name="T64" fmla="*/ 200 w 37"/>
                  <a:gd name="T65" fmla="*/ 75 h 35"/>
                  <a:gd name="T66" fmla="*/ 200 w 37"/>
                  <a:gd name="T67" fmla="*/ 82 h 35"/>
                  <a:gd name="T68" fmla="*/ 200 w 37"/>
                  <a:gd name="T69" fmla="*/ 87 h 35"/>
                  <a:gd name="T70" fmla="*/ 200 w 37"/>
                  <a:gd name="T71" fmla="*/ 98 h 35"/>
                  <a:gd name="T72" fmla="*/ 200 w 37"/>
                  <a:gd name="T73" fmla="*/ 103 h 35"/>
                  <a:gd name="T74" fmla="*/ 200 w 37"/>
                  <a:gd name="T75" fmla="*/ 109 h 35"/>
                  <a:gd name="T76" fmla="*/ 188 w 37"/>
                  <a:gd name="T77" fmla="*/ 114 h 35"/>
                  <a:gd name="T78" fmla="*/ 188 w 37"/>
                  <a:gd name="T79" fmla="*/ 114 h 35"/>
                  <a:gd name="T80" fmla="*/ 184 w 37"/>
                  <a:gd name="T81" fmla="*/ 123 h 35"/>
                  <a:gd name="T82" fmla="*/ 167 w 37"/>
                  <a:gd name="T83" fmla="*/ 124 h 35"/>
                  <a:gd name="T84" fmla="*/ 150 w 37"/>
                  <a:gd name="T85" fmla="*/ 129 h 35"/>
                  <a:gd name="T86" fmla="*/ 123 w 37"/>
                  <a:gd name="T87" fmla="*/ 129 h 35"/>
                  <a:gd name="T88" fmla="*/ 98 w 37"/>
                  <a:gd name="T89" fmla="*/ 137 h 35"/>
                  <a:gd name="T90" fmla="*/ 86 w 37"/>
                  <a:gd name="T91" fmla="*/ 137 h 35"/>
                  <a:gd name="T92" fmla="*/ 70 w 37"/>
                  <a:gd name="T93" fmla="*/ 137 h 35"/>
                  <a:gd name="T94" fmla="*/ 53 w 37"/>
                  <a:gd name="T95" fmla="*/ 137 h 35"/>
                  <a:gd name="T96" fmla="*/ 37 w 37"/>
                  <a:gd name="T97" fmla="*/ 137 h 35"/>
                  <a:gd name="T98" fmla="*/ 34 w 37"/>
                  <a:gd name="T99" fmla="*/ 137 h 35"/>
                  <a:gd name="T100" fmla="*/ 34 w 37"/>
                  <a:gd name="T101" fmla="*/ 137 h 35"/>
                  <a:gd name="T102" fmla="*/ 21 w 37"/>
                  <a:gd name="T103" fmla="*/ 129 h 35"/>
                  <a:gd name="T104" fmla="*/ 16 w 37"/>
                  <a:gd name="T105" fmla="*/ 129 h 35"/>
                  <a:gd name="T106" fmla="*/ 16 w 37"/>
                  <a:gd name="T107" fmla="*/ 129 h 35"/>
                  <a:gd name="T108" fmla="*/ 1 w 37"/>
                  <a:gd name="T109" fmla="*/ 129 h 35"/>
                  <a:gd name="T110" fmla="*/ 1 w 37"/>
                  <a:gd name="T111" fmla="*/ 129 h 35"/>
                  <a:gd name="T112" fmla="*/ 1 w 37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2"/>
                    </a:move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1" y="22"/>
                    </a:lnTo>
                    <a:lnTo>
                      <a:pt x="3" y="19"/>
                    </a:lnTo>
                    <a:lnTo>
                      <a:pt x="4" y="16"/>
                    </a:lnTo>
                    <a:lnTo>
                      <a:pt x="6" y="14"/>
                    </a:lnTo>
                    <a:lnTo>
                      <a:pt x="7" y="11"/>
                    </a:lnTo>
                    <a:lnTo>
                      <a:pt x="9" y="7"/>
                    </a:lnTo>
                    <a:lnTo>
                      <a:pt x="11" y="4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7" y="5"/>
                    </a:lnTo>
                    <a:lnTo>
                      <a:pt x="30" y="7"/>
                    </a:lnTo>
                    <a:lnTo>
                      <a:pt x="31" y="9"/>
                    </a:lnTo>
                    <a:lnTo>
                      <a:pt x="32" y="12"/>
                    </a:lnTo>
                    <a:lnTo>
                      <a:pt x="34" y="15"/>
                    </a:lnTo>
                    <a:lnTo>
                      <a:pt x="35" y="16"/>
                    </a:lnTo>
                    <a:lnTo>
                      <a:pt x="37" y="19"/>
                    </a:lnTo>
                    <a:lnTo>
                      <a:pt x="37" y="21"/>
                    </a:lnTo>
                    <a:lnTo>
                      <a:pt x="37" y="22"/>
                    </a:lnTo>
                    <a:lnTo>
                      <a:pt x="37" y="25"/>
                    </a:lnTo>
                    <a:lnTo>
                      <a:pt x="37" y="26"/>
                    </a:lnTo>
                    <a:lnTo>
                      <a:pt x="37" y="28"/>
                    </a:lnTo>
                    <a:lnTo>
                      <a:pt x="35" y="29"/>
                    </a:lnTo>
                    <a:lnTo>
                      <a:pt x="34" y="31"/>
                    </a:lnTo>
                    <a:lnTo>
                      <a:pt x="31" y="32"/>
                    </a:lnTo>
                    <a:lnTo>
                      <a:pt x="27" y="33"/>
                    </a:lnTo>
                    <a:lnTo>
                      <a:pt x="23" y="33"/>
                    </a:lnTo>
                    <a:lnTo>
                      <a:pt x="18" y="35"/>
                    </a:lnTo>
                    <a:lnTo>
                      <a:pt x="16" y="35"/>
                    </a:lnTo>
                    <a:lnTo>
                      <a:pt x="13" y="35"/>
                    </a:lnTo>
                    <a:lnTo>
                      <a:pt x="10" y="35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4" y="33"/>
                    </a:lnTo>
                    <a:lnTo>
                      <a:pt x="3" y="33"/>
                    </a:lnTo>
                    <a:lnTo>
                      <a:pt x="1" y="3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3" name="Freeform 213"/>
              <p:cNvSpPr>
                <a:spLocks/>
              </p:cNvSpPr>
              <p:nvPr/>
            </p:nvSpPr>
            <p:spPr bwMode="auto">
              <a:xfrm>
                <a:off x="3384" y="939"/>
                <a:ext cx="49" cy="44"/>
              </a:xfrm>
              <a:custGeom>
                <a:avLst/>
                <a:gdLst>
                  <a:gd name="T0" fmla="*/ 1 w 37"/>
                  <a:gd name="T1" fmla="*/ 13 h 35"/>
                  <a:gd name="T2" fmla="*/ 1 w 37"/>
                  <a:gd name="T3" fmla="*/ 10 h 35"/>
                  <a:gd name="T4" fmla="*/ 16 w 37"/>
                  <a:gd name="T5" fmla="*/ 10 h 35"/>
                  <a:gd name="T6" fmla="*/ 16 w 37"/>
                  <a:gd name="T7" fmla="*/ 10 h 35"/>
                  <a:gd name="T8" fmla="*/ 21 w 37"/>
                  <a:gd name="T9" fmla="*/ 0 h 35"/>
                  <a:gd name="T10" fmla="*/ 21 w 37"/>
                  <a:gd name="T11" fmla="*/ 0 h 35"/>
                  <a:gd name="T12" fmla="*/ 34 w 37"/>
                  <a:gd name="T13" fmla="*/ 0 h 35"/>
                  <a:gd name="T14" fmla="*/ 37 w 37"/>
                  <a:gd name="T15" fmla="*/ 0 h 35"/>
                  <a:gd name="T16" fmla="*/ 49 w 37"/>
                  <a:gd name="T17" fmla="*/ 0 h 35"/>
                  <a:gd name="T18" fmla="*/ 60 w 37"/>
                  <a:gd name="T19" fmla="*/ 0 h 35"/>
                  <a:gd name="T20" fmla="*/ 77 w 37"/>
                  <a:gd name="T21" fmla="*/ 0 h 35"/>
                  <a:gd name="T22" fmla="*/ 93 w 37"/>
                  <a:gd name="T23" fmla="*/ 0 h 35"/>
                  <a:gd name="T24" fmla="*/ 105 w 37"/>
                  <a:gd name="T25" fmla="*/ 0 h 35"/>
                  <a:gd name="T26" fmla="*/ 130 w 37"/>
                  <a:gd name="T27" fmla="*/ 10 h 35"/>
                  <a:gd name="T28" fmla="*/ 150 w 37"/>
                  <a:gd name="T29" fmla="*/ 10 h 35"/>
                  <a:gd name="T30" fmla="*/ 167 w 37"/>
                  <a:gd name="T31" fmla="*/ 13 h 35"/>
                  <a:gd name="T32" fmla="*/ 184 w 37"/>
                  <a:gd name="T33" fmla="*/ 16 h 35"/>
                  <a:gd name="T34" fmla="*/ 188 w 37"/>
                  <a:gd name="T35" fmla="*/ 25 h 35"/>
                  <a:gd name="T36" fmla="*/ 188 w 37"/>
                  <a:gd name="T37" fmla="*/ 25 h 35"/>
                  <a:gd name="T38" fmla="*/ 200 w 37"/>
                  <a:gd name="T39" fmla="*/ 29 h 35"/>
                  <a:gd name="T40" fmla="*/ 200 w 37"/>
                  <a:gd name="T41" fmla="*/ 36 h 35"/>
                  <a:gd name="T42" fmla="*/ 200 w 37"/>
                  <a:gd name="T43" fmla="*/ 39 h 35"/>
                  <a:gd name="T44" fmla="*/ 200 w 37"/>
                  <a:gd name="T45" fmla="*/ 39 h 35"/>
                  <a:gd name="T46" fmla="*/ 200 w 37"/>
                  <a:gd name="T47" fmla="*/ 45 h 35"/>
                  <a:gd name="T48" fmla="*/ 200 w 37"/>
                  <a:gd name="T49" fmla="*/ 49 h 35"/>
                  <a:gd name="T50" fmla="*/ 200 w 37"/>
                  <a:gd name="T51" fmla="*/ 62 h 35"/>
                  <a:gd name="T52" fmla="*/ 188 w 37"/>
                  <a:gd name="T53" fmla="*/ 72 h 35"/>
                  <a:gd name="T54" fmla="*/ 184 w 37"/>
                  <a:gd name="T55" fmla="*/ 82 h 35"/>
                  <a:gd name="T56" fmla="*/ 172 w 37"/>
                  <a:gd name="T57" fmla="*/ 94 h 35"/>
                  <a:gd name="T58" fmla="*/ 167 w 37"/>
                  <a:gd name="T59" fmla="*/ 107 h 35"/>
                  <a:gd name="T60" fmla="*/ 151 w 37"/>
                  <a:gd name="T61" fmla="*/ 109 h 35"/>
                  <a:gd name="T62" fmla="*/ 150 w 37"/>
                  <a:gd name="T63" fmla="*/ 123 h 35"/>
                  <a:gd name="T64" fmla="*/ 130 w 37"/>
                  <a:gd name="T65" fmla="*/ 129 h 35"/>
                  <a:gd name="T66" fmla="*/ 123 w 37"/>
                  <a:gd name="T67" fmla="*/ 129 h 35"/>
                  <a:gd name="T68" fmla="*/ 114 w 37"/>
                  <a:gd name="T69" fmla="*/ 135 h 35"/>
                  <a:gd name="T70" fmla="*/ 105 w 37"/>
                  <a:gd name="T71" fmla="*/ 135 h 35"/>
                  <a:gd name="T72" fmla="*/ 98 w 37"/>
                  <a:gd name="T73" fmla="*/ 135 h 35"/>
                  <a:gd name="T74" fmla="*/ 93 w 37"/>
                  <a:gd name="T75" fmla="*/ 137 h 35"/>
                  <a:gd name="T76" fmla="*/ 86 w 37"/>
                  <a:gd name="T77" fmla="*/ 135 h 35"/>
                  <a:gd name="T78" fmla="*/ 77 w 37"/>
                  <a:gd name="T79" fmla="*/ 135 h 35"/>
                  <a:gd name="T80" fmla="*/ 70 w 37"/>
                  <a:gd name="T81" fmla="*/ 135 h 35"/>
                  <a:gd name="T82" fmla="*/ 60 w 37"/>
                  <a:gd name="T83" fmla="*/ 118 h 35"/>
                  <a:gd name="T84" fmla="*/ 49 w 37"/>
                  <a:gd name="T85" fmla="*/ 107 h 35"/>
                  <a:gd name="T86" fmla="*/ 37 w 37"/>
                  <a:gd name="T87" fmla="*/ 94 h 35"/>
                  <a:gd name="T88" fmla="*/ 21 w 37"/>
                  <a:gd name="T89" fmla="*/ 78 h 35"/>
                  <a:gd name="T90" fmla="*/ 16 w 37"/>
                  <a:gd name="T91" fmla="*/ 65 h 35"/>
                  <a:gd name="T92" fmla="*/ 1 w 37"/>
                  <a:gd name="T93" fmla="*/ 57 h 35"/>
                  <a:gd name="T94" fmla="*/ 1 w 37"/>
                  <a:gd name="T95" fmla="*/ 45 h 35"/>
                  <a:gd name="T96" fmla="*/ 1 w 37"/>
                  <a:gd name="T97" fmla="*/ 39 h 35"/>
                  <a:gd name="T98" fmla="*/ 0 w 37"/>
                  <a:gd name="T99" fmla="*/ 36 h 35"/>
                  <a:gd name="T100" fmla="*/ 0 w 37"/>
                  <a:gd name="T101" fmla="*/ 29 h 35"/>
                  <a:gd name="T102" fmla="*/ 0 w 37"/>
                  <a:gd name="T103" fmla="*/ 25 h 35"/>
                  <a:gd name="T104" fmla="*/ 0 w 37"/>
                  <a:gd name="T105" fmla="*/ 25 h 35"/>
                  <a:gd name="T106" fmla="*/ 0 w 37"/>
                  <a:gd name="T107" fmla="*/ 16 h 35"/>
                  <a:gd name="T108" fmla="*/ 0 w 37"/>
                  <a:gd name="T109" fmla="*/ 16 h 35"/>
                  <a:gd name="T110" fmla="*/ 0 w 37"/>
                  <a:gd name="T111" fmla="*/ 13 h 35"/>
                  <a:gd name="T112" fmla="*/ 1 w 37"/>
                  <a:gd name="T113" fmla="*/ 13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"/>
                    </a:moveTo>
                    <a:lnTo>
                      <a:pt x="1" y="2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2"/>
                    </a:lnTo>
                    <a:lnTo>
                      <a:pt x="27" y="2"/>
                    </a:lnTo>
                    <a:lnTo>
                      <a:pt x="31" y="3"/>
                    </a:lnTo>
                    <a:lnTo>
                      <a:pt x="34" y="4"/>
                    </a:lnTo>
                    <a:lnTo>
                      <a:pt x="35" y="6"/>
                    </a:lnTo>
                    <a:lnTo>
                      <a:pt x="37" y="7"/>
                    </a:lnTo>
                    <a:lnTo>
                      <a:pt x="37" y="9"/>
                    </a:lnTo>
                    <a:lnTo>
                      <a:pt x="37" y="10"/>
                    </a:lnTo>
                    <a:lnTo>
                      <a:pt x="37" y="11"/>
                    </a:lnTo>
                    <a:lnTo>
                      <a:pt x="37" y="13"/>
                    </a:lnTo>
                    <a:lnTo>
                      <a:pt x="37" y="16"/>
                    </a:lnTo>
                    <a:lnTo>
                      <a:pt x="35" y="18"/>
                    </a:lnTo>
                    <a:lnTo>
                      <a:pt x="34" y="21"/>
                    </a:lnTo>
                    <a:lnTo>
                      <a:pt x="32" y="24"/>
                    </a:lnTo>
                    <a:lnTo>
                      <a:pt x="31" y="27"/>
                    </a:lnTo>
                    <a:lnTo>
                      <a:pt x="28" y="28"/>
                    </a:lnTo>
                    <a:lnTo>
                      <a:pt x="27" y="31"/>
                    </a:lnTo>
                    <a:lnTo>
                      <a:pt x="24" y="33"/>
                    </a:lnTo>
                    <a:lnTo>
                      <a:pt x="23" y="33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4"/>
                    </a:lnTo>
                    <a:lnTo>
                      <a:pt x="17" y="35"/>
                    </a:lnTo>
                    <a:lnTo>
                      <a:pt x="16" y="34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1" y="30"/>
                    </a:lnTo>
                    <a:lnTo>
                      <a:pt x="9" y="27"/>
                    </a:lnTo>
                    <a:lnTo>
                      <a:pt x="7" y="24"/>
                    </a:lnTo>
                    <a:lnTo>
                      <a:pt x="4" y="20"/>
                    </a:lnTo>
                    <a:lnTo>
                      <a:pt x="3" y="17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4" name="Freeform 214"/>
              <p:cNvSpPr>
                <a:spLocks/>
              </p:cNvSpPr>
              <p:nvPr/>
            </p:nvSpPr>
            <p:spPr bwMode="auto">
              <a:xfrm>
                <a:off x="3271" y="851"/>
                <a:ext cx="45" cy="44"/>
              </a:xfrm>
              <a:custGeom>
                <a:avLst/>
                <a:gdLst>
                  <a:gd name="T0" fmla="*/ 138 w 36"/>
                  <a:gd name="T1" fmla="*/ 124 h 35"/>
                  <a:gd name="T2" fmla="*/ 135 w 36"/>
                  <a:gd name="T3" fmla="*/ 124 h 35"/>
                  <a:gd name="T4" fmla="*/ 135 w 36"/>
                  <a:gd name="T5" fmla="*/ 129 h 35"/>
                  <a:gd name="T6" fmla="*/ 133 w 36"/>
                  <a:gd name="T7" fmla="*/ 129 h 35"/>
                  <a:gd name="T8" fmla="*/ 133 w 36"/>
                  <a:gd name="T9" fmla="*/ 129 h 35"/>
                  <a:gd name="T10" fmla="*/ 124 w 36"/>
                  <a:gd name="T11" fmla="*/ 137 h 35"/>
                  <a:gd name="T12" fmla="*/ 119 w 36"/>
                  <a:gd name="T13" fmla="*/ 137 h 35"/>
                  <a:gd name="T14" fmla="*/ 119 w 36"/>
                  <a:gd name="T15" fmla="*/ 137 h 35"/>
                  <a:gd name="T16" fmla="*/ 110 w 36"/>
                  <a:gd name="T17" fmla="*/ 137 h 35"/>
                  <a:gd name="T18" fmla="*/ 106 w 36"/>
                  <a:gd name="T19" fmla="*/ 137 h 35"/>
                  <a:gd name="T20" fmla="*/ 94 w 36"/>
                  <a:gd name="T21" fmla="*/ 137 h 35"/>
                  <a:gd name="T22" fmla="*/ 80 w 36"/>
                  <a:gd name="T23" fmla="*/ 137 h 35"/>
                  <a:gd name="T24" fmla="*/ 64 w 36"/>
                  <a:gd name="T25" fmla="*/ 137 h 35"/>
                  <a:gd name="T26" fmla="*/ 56 w 36"/>
                  <a:gd name="T27" fmla="*/ 129 h 35"/>
                  <a:gd name="T28" fmla="*/ 39 w 36"/>
                  <a:gd name="T29" fmla="*/ 129 h 35"/>
                  <a:gd name="T30" fmla="*/ 20 w 36"/>
                  <a:gd name="T31" fmla="*/ 124 h 35"/>
                  <a:gd name="T32" fmla="*/ 13 w 36"/>
                  <a:gd name="T33" fmla="*/ 123 h 35"/>
                  <a:gd name="T34" fmla="*/ 1 w 36"/>
                  <a:gd name="T35" fmla="*/ 114 h 35"/>
                  <a:gd name="T36" fmla="*/ 1 w 36"/>
                  <a:gd name="T37" fmla="*/ 114 h 35"/>
                  <a:gd name="T38" fmla="*/ 1 w 36"/>
                  <a:gd name="T39" fmla="*/ 109 h 35"/>
                  <a:gd name="T40" fmla="*/ 0 w 36"/>
                  <a:gd name="T41" fmla="*/ 103 h 35"/>
                  <a:gd name="T42" fmla="*/ 0 w 36"/>
                  <a:gd name="T43" fmla="*/ 103 h 35"/>
                  <a:gd name="T44" fmla="*/ 0 w 36"/>
                  <a:gd name="T45" fmla="*/ 98 h 35"/>
                  <a:gd name="T46" fmla="*/ 0 w 36"/>
                  <a:gd name="T47" fmla="*/ 91 h 35"/>
                  <a:gd name="T48" fmla="*/ 0 w 36"/>
                  <a:gd name="T49" fmla="*/ 87 h 35"/>
                  <a:gd name="T50" fmla="*/ 1 w 36"/>
                  <a:gd name="T51" fmla="*/ 75 h 35"/>
                  <a:gd name="T52" fmla="*/ 1 w 36"/>
                  <a:gd name="T53" fmla="*/ 62 h 35"/>
                  <a:gd name="T54" fmla="*/ 13 w 36"/>
                  <a:gd name="T55" fmla="*/ 57 h 35"/>
                  <a:gd name="T56" fmla="*/ 16 w 36"/>
                  <a:gd name="T57" fmla="*/ 45 h 35"/>
                  <a:gd name="T58" fmla="*/ 29 w 36"/>
                  <a:gd name="T59" fmla="*/ 31 h 35"/>
                  <a:gd name="T60" fmla="*/ 31 w 36"/>
                  <a:gd name="T61" fmla="*/ 29 h 35"/>
                  <a:gd name="T62" fmla="*/ 45 w 36"/>
                  <a:gd name="T63" fmla="*/ 16 h 35"/>
                  <a:gd name="T64" fmla="*/ 48 w 36"/>
                  <a:gd name="T65" fmla="*/ 10 h 35"/>
                  <a:gd name="T66" fmla="*/ 56 w 36"/>
                  <a:gd name="T67" fmla="*/ 10 h 35"/>
                  <a:gd name="T68" fmla="*/ 60 w 36"/>
                  <a:gd name="T69" fmla="*/ 1 h 35"/>
                  <a:gd name="T70" fmla="*/ 64 w 36"/>
                  <a:gd name="T71" fmla="*/ 1 h 35"/>
                  <a:gd name="T72" fmla="*/ 70 w 36"/>
                  <a:gd name="T73" fmla="*/ 1 h 35"/>
                  <a:gd name="T74" fmla="*/ 75 w 36"/>
                  <a:gd name="T75" fmla="*/ 0 h 35"/>
                  <a:gd name="T76" fmla="*/ 80 w 36"/>
                  <a:gd name="T77" fmla="*/ 1 h 35"/>
                  <a:gd name="T78" fmla="*/ 86 w 36"/>
                  <a:gd name="T79" fmla="*/ 1 h 35"/>
                  <a:gd name="T80" fmla="*/ 94 w 36"/>
                  <a:gd name="T81" fmla="*/ 1 h 35"/>
                  <a:gd name="T82" fmla="*/ 106 w 36"/>
                  <a:gd name="T83" fmla="*/ 16 h 35"/>
                  <a:gd name="T84" fmla="*/ 108 w 36"/>
                  <a:gd name="T85" fmla="*/ 31 h 35"/>
                  <a:gd name="T86" fmla="*/ 119 w 36"/>
                  <a:gd name="T87" fmla="*/ 45 h 35"/>
                  <a:gd name="T88" fmla="*/ 124 w 36"/>
                  <a:gd name="T89" fmla="*/ 60 h 35"/>
                  <a:gd name="T90" fmla="*/ 133 w 36"/>
                  <a:gd name="T91" fmla="*/ 72 h 35"/>
                  <a:gd name="T92" fmla="*/ 135 w 36"/>
                  <a:gd name="T93" fmla="*/ 82 h 35"/>
                  <a:gd name="T94" fmla="*/ 138 w 36"/>
                  <a:gd name="T95" fmla="*/ 91 h 35"/>
                  <a:gd name="T96" fmla="*/ 138 w 36"/>
                  <a:gd name="T97" fmla="*/ 98 h 35"/>
                  <a:gd name="T98" fmla="*/ 138 w 36"/>
                  <a:gd name="T99" fmla="*/ 103 h 35"/>
                  <a:gd name="T100" fmla="*/ 138 w 36"/>
                  <a:gd name="T101" fmla="*/ 109 h 35"/>
                  <a:gd name="T102" fmla="*/ 138 w 36"/>
                  <a:gd name="T103" fmla="*/ 114 h 35"/>
                  <a:gd name="T104" fmla="*/ 138 w 36"/>
                  <a:gd name="T105" fmla="*/ 114 h 35"/>
                  <a:gd name="T106" fmla="*/ 138 w 36"/>
                  <a:gd name="T107" fmla="*/ 123 h 35"/>
                  <a:gd name="T108" fmla="*/ 138 w 36"/>
                  <a:gd name="T109" fmla="*/ 123 h 35"/>
                  <a:gd name="T110" fmla="*/ 138 w 36"/>
                  <a:gd name="T111" fmla="*/ 124 h 35"/>
                  <a:gd name="T112" fmla="*/ 138 w 36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6" h="35">
                    <a:moveTo>
                      <a:pt x="36" y="32"/>
                    </a:moveTo>
                    <a:lnTo>
                      <a:pt x="35" y="32"/>
                    </a:lnTo>
                    <a:lnTo>
                      <a:pt x="35" y="33"/>
                    </a:lnTo>
                    <a:lnTo>
                      <a:pt x="34" y="33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29" y="35"/>
                    </a:lnTo>
                    <a:lnTo>
                      <a:pt x="27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5"/>
                    </a:lnTo>
                    <a:lnTo>
                      <a:pt x="14" y="33"/>
                    </a:lnTo>
                    <a:lnTo>
                      <a:pt x="10" y="33"/>
                    </a:lnTo>
                    <a:lnTo>
                      <a:pt x="5" y="32"/>
                    </a:lnTo>
                    <a:lnTo>
                      <a:pt x="3" y="31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4"/>
                    </a:lnTo>
                    <a:lnTo>
                      <a:pt x="4" y="11"/>
                    </a:lnTo>
                    <a:lnTo>
                      <a:pt x="7" y="8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7" y="4"/>
                    </a:lnTo>
                    <a:lnTo>
                      <a:pt x="28" y="8"/>
                    </a:lnTo>
                    <a:lnTo>
                      <a:pt x="31" y="11"/>
                    </a:lnTo>
                    <a:lnTo>
                      <a:pt x="32" y="15"/>
                    </a:lnTo>
                    <a:lnTo>
                      <a:pt x="34" y="18"/>
                    </a:lnTo>
                    <a:lnTo>
                      <a:pt x="35" y="21"/>
                    </a:lnTo>
                    <a:lnTo>
                      <a:pt x="36" y="23"/>
                    </a:lnTo>
                    <a:lnTo>
                      <a:pt x="36" y="25"/>
                    </a:lnTo>
                    <a:lnTo>
                      <a:pt x="36" y="26"/>
                    </a:lnTo>
                    <a:lnTo>
                      <a:pt x="36" y="28"/>
                    </a:lnTo>
                    <a:lnTo>
                      <a:pt x="36" y="29"/>
                    </a:lnTo>
                    <a:lnTo>
                      <a:pt x="36" y="31"/>
                    </a:lnTo>
                    <a:lnTo>
                      <a:pt x="36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5" name="Freeform 215"/>
              <p:cNvSpPr>
                <a:spLocks/>
              </p:cNvSpPr>
              <p:nvPr/>
            </p:nvSpPr>
            <p:spPr bwMode="auto">
              <a:xfrm>
                <a:off x="3312" y="879"/>
                <a:ext cx="81" cy="77"/>
              </a:xfrm>
              <a:custGeom>
                <a:avLst/>
                <a:gdLst>
                  <a:gd name="T0" fmla="*/ 163 w 61"/>
                  <a:gd name="T1" fmla="*/ 268 h 60"/>
                  <a:gd name="T2" fmla="*/ 201 w 61"/>
                  <a:gd name="T3" fmla="*/ 267 h 60"/>
                  <a:gd name="T4" fmla="*/ 230 w 61"/>
                  <a:gd name="T5" fmla="*/ 255 h 60"/>
                  <a:gd name="T6" fmla="*/ 256 w 61"/>
                  <a:gd name="T7" fmla="*/ 248 h 60"/>
                  <a:gd name="T8" fmla="*/ 280 w 61"/>
                  <a:gd name="T9" fmla="*/ 232 h 60"/>
                  <a:gd name="T10" fmla="*/ 301 w 61"/>
                  <a:gd name="T11" fmla="*/ 208 h 60"/>
                  <a:gd name="T12" fmla="*/ 316 w 61"/>
                  <a:gd name="T13" fmla="*/ 187 h 60"/>
                  <a:gd name="T14" fmla="*/ 323 w 61"/>
                  <a:gd name="T15" fmla="*/ 162 h 60"/>
                  <a:gd name="T16" fmla="*/ 335 w 61"/>
                  <a:gd name="T17" fmla="*/ 137 h 60"/>
                  <a:gd name="T18" fmla="*/ 323 w 61"/>
                  <a:gd name="T19" fmla="*/ 107 h 60"/>
                  <a:gd name="T20" fmla="*/ 316 w 61"/>
                  <a:gd name="T21" fmla="*/ 82 h 60"/>
                  <a:gd name="T22" fmla="*/ 301 w 61"/>
                  <a:gd name="T23" fmla="*/ 64 h 60"/>
                  <a:gd name="T24" fmla="*/ 280 w 61"/>
                  <a:gd name="T25" fmla="*/ 36 h 60"/>
                  <a:gd name="T26" fmla="*/ 256 w 61"/>
                  <a:gd name="T27" fmla="*/ 22 h 60"/>
                  <a:gd name="T28" fmla="*/ 230 w 61"/>
                  <a:gd name="T29" fmla="*/ 10 h 60"/>
                  <a:gd name="T30" fmla="*/ 201 w 61"/>
                  <a:gd name="T31" fmla="*/ 1 h 60"/>
                  <a:gd name="T32" fmla="*/ 163 w 61"/>
                  <a:gd name="T33" fmla="*/ 0 h 60"/>
                  <a:gd name="T34" fmla="*/ 130 w 61"/>
                  <a:gd name="T35" fmla="*/ 1 h 60"/>
                  <a:gd name="T36" fmla="*/ 98 w 61"/>
                  <a:gd name="T37" fmla="*/ 10 h 60"/>
                  <a:gd name="T38" fmla="*/ 77 w 61"/>
                  <a:gd name="T39" fmla="*/ 22 h 60"/>
                  <a:gd name="T40" fmla="*/ 49 w 61"/>
                  <a:gd name="T41" fmla="*/ 36 h 60"/>
                  <a:gd name="T42" fmla="*/ 36 w 61"/>
                  <a:gd name="T43" fmla="*/ 64 h 60"/>
                  <a:gd name="T44" fmla="*/ 16 w 61"/>
                  <a:gd name="T45" fmla="*/ 82 h 60"/>
                  <a:gd name="T46" fmla="*/ 12 w 61"/>
                  <a:gd name="T47" fmla="*/ 107 h 60"/>
                  <a:gd name="T48" fmla="*/ 0 w 61"/>
                  <a:gd name="T49" fmla="*/ 137 h 60"/>
                  <a:gd name="T50" fmla="*/ 12 w 61"/>
                  <a:gd name="T51" fmla="*/ 162 h 60"/>
                  <a:gd name="T52" fmla="*/ 16 w 61"/>
                  <a:gd name="T53" fmla="*/ 187 h 60"/>
                  <a:gd name="T54" fmla="*/ 36 w 61"/>
                  <a:gd name="T55" fmla="*/ 208 h 60"/>
                  <a:gd name="T56" fmla="*/ 49 w 61"/>
                  <a:gd name="T57" fmla="*/ 232 h 60"/>
                  <a:gd name="T58" fmla="*/ 77 w 61"/>
                  <a:gd name="T59" fmla="*/ 248 h 60"/>
                  <a:gd name="T60" fmla="*/ 98 w 61"/>
                  <a:gd name="T61" fmla="*/ 255 h 60"/>
                  <a:gd name="T62" fmla="*/ 130 w 61"/>
                  <a:gd name="T63" fmla="*/ 267 h 60"/>
                  <a:gd name="T64" fmla="*/ 163 w 61"/>
                  <a:gd name="T65" fmla="*/ 268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1" h="60">
                    <a:moveTo>
                      <a:pt x="30" y="60"/>
                    </a:moveTo>
                    <a:lnTo>
                      <a:pt x="37" y="59"/>
                    </a:lnTo>
                    <a:lnTo>
                      <a:pt x="42" y="57"/>
                    </a:lnTo>
                    <a:lnTo>
                      <a:pt x="47" y="55"/>
                    </a:lnTo>
                    <a:lnTo>
                      <a:pt x="51" y="52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1" y="31"/>
                    </a:lnTo>
                    <a:lnTo>
                      <a:pt x="59" y="24"/>
                    </a:lnTo>
                    <a:lnTo>
                      <a:pt x="58" y="18"/>
                    </a:lnTo>
                    <a:lnTo>
                      <a:pt x="55" y="14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7" y="1"/>
                    </a:lnTo>
                    <a:lnTo>
                      <a:pt x="30" y="0"/>
                    </a:lnTo>
                    <a:lnTo>
                      <a:pt x="24" y="1"/>
                    </a:lnTo>
                    <a:lnTo>
                      <a:pt x="18" y="2"/>
                    </a:lnTo>
                    <a:lnTo>
                      <a:pt x="14" y="5"/>
                    </a:lnTo>
                    <a:lnTo>
                      <a:pt x="9" y="8"/>
                    </a:lnTo>
                    <a:lnTo>
                      <a:pt x="6" y="14"/>
                    </a:lnTo>
                    <a:lnTo>
                      <a:pt x="3" y="18"/>
                    </a:lnTo>
                    <a:lnTo>
                      <a:pt x="2" y="24"/>
                    </a:lnTo>
                    <a:lnTo>
                      <a:pt x="0" y="31"/>
                    </a:lnTo>
                    <a:lnTo>
                      <a:pt x="2" y="36"/>
                    </a:lnTo>
                    <a:lnTo>
                      <a:pt x="3" y="42"/>
                    </a:lnTo>
                    <a:lnTo>
                      <a:pt x="6" y="46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0" name="Freeform 216"/>
            <p:cNvSpPr>
              <a:spLocks/>
            </p:cNvSpPr>
            <p:nvPr/>
          </p:nvSpPr>
          <p:spPr bwMode="auto">
            <a:xfrm>
              <a:off x="4403" y="3933"/>
              <a:ext cx="146" cy="156"/>
            </a:xfrm>
            <a:custGeom>
              <a:avLst/>
              <a:gdLst>
                <a:gd name="T0" fmla="*/ 10208 w 62"/>
                <a:gd name="T1" fmla="*/ 10615 h 66"/>
                <a:gd name="T2" fmla="*/ 6466 w 62"/>
                <a:gd name="T3" fmla="*/ 11513 h 66"/>
                <a:gd name="T4" fmla="*/ 1752 w 62"/>
                <a:gd name="T5" fmla="*/ 9956 h 66"/>
                <a:gd name="T6" fmla="*/ 0 w 62"/>
                <a:gd name="T7" fmla="*/ 5614 h 66"/>
                <a:gd name="T8" fmla="*/ 6466 w 62"/>
                <a:gd name="T9" fmla="*/ 0 h 66"/>
                <a:gd name="T10" fmla="*/ 10208 w 62"/>
                <a:gd name="T11" fmla="*/ 659 h 66"/>
                <a:gd name="T12" fmla="*/ 10576 w 62"/>
                <a:gd name="T13" fmla="*/ 1028 h 66"/>
                <a:gd name="T14" fmla="*/ 10208 w 62"/>
                <a:gd name="T15" fmla="*/ 3458 h 66"/>
                <a:gd name="T16" fmla="*/ 9716 w 62"/>
                <a:gd name="T17" fmla="*/ 3458 h 66"/>
                <a:gd name="T18" fmla="*/ 9561 w 62"/>
                <a:gd name="T19" fmla="*/ 2061 h 66"/>
                <a:gd name="T20" fmla="*/ 6671 w 62"/>
                <a:gd name="T21" fmla="*/ 1028 h 66"/>
                <a:gd name="T22" fmla="*/ 3410 w 62"/>
                <a:gd name="T23" fmla="*/ 2286 h 66"/>
                <a:gd name="T24" fmla="*/ 2402 w 62"/>
                <a:gd name="T25" fmla="*/ 5403 h 66"/>
                <a:gd name="T26" fmla="*/ 3749 w 62"/>
                <a:gd name="T27" fmla="*/ 9083 h 66"/>
                <a:gd name="T28" fmla="*/ 7314 w 62"/>
                <a:gd name="T29" fmla="*/ 10487 h 66"/>
                <a:gd name="T30" fmla="*/ 10420 w 62"/>
                <a:gd name="T31" fmla="*/ 9587 h 66"/>
                <a:gd name="T32" fmla="*/ 10576 w 62"/>
                <a:gd name="T33" fmla="*/ 9731 h 66"/>
                <a:gd name="T34" fmla="*/ 10208 w 62"/>
                <a:gd name="T35" fmla="*/ 10615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2" h="66">
                  <a:moveTo>
                    <a:pt x="60" y="61"/>
                  </a:moveTo>
                  <a:cubicBezTo>
                    <a:pt x="54" y="65"/>
                    <a:pt x="46" y="66"/>
                    <a:pt x="38" y="66"/>
                  </a:cubicBezTo>
                  <a:cubicBezTo>
                    <a:pt x="28" y="66"/>
                    <a:pt x="18" y="64"/>
                    <a:pt x="10" y="57"/>
                  </a:cubicBezTo>
                  <a:cubicBezTo>
                    <a:pt x="3" y="51"/>
                    <a:pt x="0" y="42"/>
                    <a:pt x="0" y="32"/>
                  </a:cubicBezTo>
                  <a:cubicBezTo>
                    <a:pt x="0" y="11"/>
                    <a:pt x="18" y="0"/>
                    <a:pt x="38" y="0"/>
                  </a:cubicBezTo>
                  <a:cubicBezTo>
                    <a:pt x="46" y="0"/>
                    <a:pt x="53" y="1"/>
                    <a:pt x="60" y="4"/>
                  </a:cubicBezTo>
                  <a:cubicBezTo>
                    <a:pt x="61" y="4"/>
                    <a:pt x="62" y="4"/>
                    <a:pt x="62" y="6"/>
                  </a:cubicBezTo>
                  <a:cubicBezTo>
                    <a:pt x="61" y="9"/>
                    <a:pt x="61" y="16"/>
                    <a:pt x="60" y="20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57" y="17"/>
                    <a:pt x="56" y="15"/>
                    <a:pt x="56" y="12"/>
                  </a:cubicBezTo>
                  <a:cubicBezTo>
                    <a:pt x="51" y="7"/>
                    <a:pt x="45" y="6"/>
                    <a:pt x="39" y="6"/>
                  </a:cubicBezTo>
                  <a:cubicBezTo>
                    <a:pt x="32" y="6"/>
                    <a:pt x="25" y="8"/>
                    <a:pt x="20" y="13"/>
                  </a:cubicBezTo>
                  <a:cubicBezTo>
                    <a:pt x="16" y="18"/>
                    <a:pt x="14" y="25"/>
                    <a:pt x="14" y="31"/>
                  </a:cubicBezTo>
                  <a:cubicBezTo>
                    <a:pt x="14" y="39"/>
                    <a:pt x="16" y="46"/>
                    <a:pt x="22" y="52"/>
                  </a:cubicBezTo>
                  <a:cubicBezTo>
                    <a:pt x="28" y="58"/>
                    <a:pt x="34" y="60"/>
                    <a:pt x="43" y="60"/>
                  </a:cubicBezTo>
                  <a:cubicBezTo>
                    <a:pt x="48" y="60"/>
                    <a:pt x="56" y="58"/>
                    <a:pt x="61" y="55"/>
                  </a:cubicBezTo>
                  <a:cubicBezTo>
                    <a:pt x="62" y="56"/>
                    <a:pt x="62" y="56"/>
                    <a:pt x="62" y="56"/>
                  </a:cubicBezTo>
                  <a:lnTo>
                    <a:pt x="60" y="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217"/>
            <p:cNvSpPr>
              <a:spLocks/>
            </p:cNvSpPr>
            <p:nvPr/>
          </p:nvSpPr>
          <p:spPr bwMode="auto">
            <a:xfrm>
              <a:off x="4584" y="3935"/>
              <a:ext cx="71" cy="151"/>
            </a:xfrm>
            <a:custGeom>
              <a:avLst/>
              <a:gdLst>
                <a:gd name="T0" fmla="*/ 1418 w 30"/>
                <a:gd name="T1" fmla="*/ 2048 h 64"/>
                <a:gd name="T2" fmla="*/ 0 w 30"/>
                <a:gd name="T3" fmla="*/ 656 h 64"/>
                <a:gd name="T4" fmla="*/ 0 w 30"/>
                <a:gd name="T5" fmla="*/ 0 h 64"/>
                <a:gd name="T6" fmla="*/ 2667 w 30"/>
                <a:gd name="T7" fmla="*/ 156 h 64"/>
                <a:gd name="T8" fmla="*/ 5275 w 30"/>
                <a:gd name="T9" fmla="*/ 0 h 64"/>
                <a:gd name="T10" fmla="*/ 5275 w 30"/>
                <a:gd name="T11" fmla="*/ 656 h 64"/>
                <a:gd name="T12" fmla="*/ 3860 w 30"/>
                <a:gd name="T13" fmla="*/ 2048 h 64"/>
                <a:gd name="T14" fmla="*/ 3860 w 30"/>
                <a:gd name="T15" fmla="*/ 9140 h 64"/>
                <a:gd name="T16" fmla="*/ 5275 w 30"/>
                <a:gd name="T17" fmla="*/ 10377 h 64"/>
                <a:gd name="T18" fmla="*/ 5275 w 30"/>
                <a:gd name="T19" fmla="*/ 11032 h 64"/>
                <a:gd name="T20" fmla="*/ 2667 w 30"/>
                <a:gd name="T21" fmla="*/ 11032 h 64"/>
                <a:gd name="T22" fmla="*/ 0 w 30"/>
                <a:gd name="T23" fmla="*/ 11032 h 64"/>
                <a:gd name="T24" fmla="*/ 0 w 30"/>
                <a:gd name="T25" fmla="*/ 10377 h 64"/>
                <a:gd name="T26" fmla="*/ 1418 w 30"/>
                <a:gd name="T27" fmla="*/ 9140 h 64"/>
                <a:gd name="T28" fmla="*/ 1418 w 30"/>
                <a:gd name="T29" fmla="*/ 2048 h 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64">
                  <a:moveTo>
                    <a:pt x="8" y="12"/>
                  </a:move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1" y="1"/>
                    <a:pt x="15" y="1"/>
                  </a:cubicBezTo>
                  <a:cubicBezTo>
                    <a:pt x="19" y="1"/>
                    <a:pt x="24" y="1"/>
                    <a:pt x="30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2" y="4"/>
                    <a:pt x="22" y="5"/>
                    <a:pt x="22" y="12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60"/>
                    <a:pt x="22" y="60"/>
                    <a:pt x="30" y="60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24" y="64"/>
                    <a:pt x="19" y="64"/>
                    <a:pt x="15" y="64"/>
                  </a:cubicBezTo>
                  <a:cubicBezTo>
                    <a:pt x="11" y="64"/>
                    <a:pt x="6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lnTo>
                    <a:pt x="8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218"/>
            <p:cNvSpPr>
              <a:spLocks/>
            </p:cNvSpPr>
            <p:nvPr/>
          </p:nvSpPr>
          <p:spPr bwMode="auto">
            <a:xfrm>
              <a:off x="4691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086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1846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8" y="33"/>
                    <a:pt x="58" y="33"/>
                    <a:pt x="58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4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9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7" y="43"/>
                    <a:pt x="49" y="41"/>
                    <a:pt x="50" y="38"/>
                  </a:cubicBezTo>
                  <a:cubicBezTo>
                    <a:pt x="57" y="23"/>
                    <a:pt x="66" y="6"/>
                    <a:pt x="68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2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4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8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19"/>
            <p:cNvSpPr>
              <a:spLocks/>
            </p:cNvSpPr>
            <p:nvPr/>
          </p:nvSpPr>
          <p:spPr bwMode="auto">
            <a:xfrm>
              <a:off x="4939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221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2002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9" y="33"/>
                    <a:pt x="59" y="33"/>
                    <a:pt x="59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5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0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8" y="43"/>
                    <a:pt x="49" y="41"/>
                    <a:pt x="50" y="38"/>
                  </a:cubicBezTo>
                  <a:cubicBezTo>
                    <a:pt x="57" y="23"/>
                    <a:pt x="66" y="6"/>
                    <a:pt x="69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3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5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9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20"/>
            <p:cNvSpPr>
              <a:spLocks/>
            </p:cNvSpPr>
            <p:nvPr/>
          </p:nvSpPr>
          <p:spPr bwMode="auto">
            <a:xfrm>
              <a:off x="5182" y="3933"/>
              <a:ext cx="149" cy="153"/>
            </a:xfrm>
            <a:custGeom>
              <a:avLst/>
              <a:gdLst>
                <a:gd name="T0" fmla="*/ 6511 w 63"/>
                <a:gd name="T1" fmla="*/ 5440 h 65"/>
                <a:gd name="T2" fmla="*/ 9761 w 63"/>
                <a:gd name="T3" fmla="*/ 365 h 65"/>
                <a:gd name="T4" fmla="*/ 11019 w 63"/>
                <a:gd name="T5" fmla="*/ 365 h 65"/>
                <a:gd name="T6" fmla="*/ 11019 w 63"/>
                <a:gd name="T7" fmla="*/ 638 h 65"/>
                <a:gd name="T8" fmla="*/ 10359 w 63"/>
                <a:gd name="T9" fmla="*/ 1502 h 65"/>
                <a:gd name="T10" fmla="*/ 8576 w 63"/>
                <a:gd name="T11" fmla="*/ 4056 h 65"/>
                <a:gd name="T12" fmla="*/ 7696 w 63"/>
                <a:gd name="T13" fmla="*/ 5280 h 65"/>
                <a:gd name="T14" fmla="*/ 7171 w 63"/>
                <a:gd name="T15" fmla="*/ 6144 h 65"/>
                <a:gd name="T16" fmla="*/ 7171 w 63"/>
                <a:gd name="T17" fmla="*/ 7003 h 65"/>
                <a:gd name="T18" fmla="*/ 7171 w 63"/>
                <a:gd name="T19" fmla="*/ 9180 h 65"/>
                <a:gd name="T20" fmla="*/ 8576 w 63"/>
                <a:gd name="T21" fmla="*/ 10406 h 65"/>
                <a:gd name="T22" fmla="*/ 8576 w 63"/>
                <a:gd name="T23" fmla="*/ 11049 h 65"/>
                <a:gd name="T24" fmla="*/ 5913 w 63"/>
                <a:gd name="T25" fmla="*/ 11049 h 65"/>
                <a:gd name="T26" fmla="*/ 3323 w 63"/>
                <a:gd name="T27" fmla="*/ 11049 h 65"/>
                <a:gd name="T28" fmla="*/ 3323 w 63"/>
                <a:gd name="T29" fmla="*/ 10406 h 65"/>
                <a:gd name="T30" fmla="*/ 4721 w 63"/>
                <a:gd name="T31" fmla="*/ 9180 h 65"/>
                <a:gd name="T32" fmla="*/ 4721 w 63"/>
                <a:gd name="T33" fmla="*/ 7146 h 65"/>
                <a:gd name="T34" fmla="*/ 4508 w 63"/>
                <a:gd name="T35" fmla="*/ 6299 h 65"/>
                <a:gd name="T36" fmla="*/ 4011 w 63"/>
                <a:gd name="T37" fmla="*/ 5280 h 65"/>
                <a:gd name="T38" fmla="*/ 2287 w 63"/>
                <a:gd name="T39" fmla="*/ 2726 h 65"/>
                <a:gd name="T40" fmla="*/ 1405 w 63"/>
                <a:gd name="T41" fmla="*/ 1723 h 65"/>
                <a:gd name="T42" fmla="*/ 0 w 63"/>
                <a:gd name="T43" fmla="*/ 1158 h 65"/>
                <a:gd name="T44" fmla="*/ 0 w 63"/>
                <a:gd name="T45" fmla="*/ 638 h 65"/>
                <a:gd name="T46" fmla="*/ 2819 w 63"/>
                <a:gd name="T47" fmla="*/ 0 h 65"/>
                <a:gd name="T48" fmla="*/ 4721 w 63"/>
                <a:gd name="T49" fmla="*/ 2243 h 65"/>
                <a:gd name="T50" fmla="*/ 6511 w 63"/>
                <a:gd name="T51" fmla="*/ 5440 h 6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" h="65">
                  <a:moveTo>
                    <a:pt x="37" y="32"/>
                  </a:moveTo>
                  <a:cubicBezTo>
                    <a:pt x="45" y="20"/>
                    <a:pt x="52" y="10"/>
                    <a:pt x="56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4"/>
                    <a:pt x="63" y="4"/>
                    <a:pt x="63" y="4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38"/>
                    <a:pt x="41" y="39"/>
                    <a:pt x="41" y="41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41" y="61"/>
                    <a:pt x="41" y="61"/>
                    <a:pt x="49" y="61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3" y="65"/>
                    <a:pt x="38" y="65"/>
                    <a:pt x="34" y="65"/>
                  </a:cubicBezTo>
                  <a:cubicBezTo>
                    <a:pt x="30" y="65"/>
                    <a:pt x="25" y="65"/>
                    <a:pt x="19" y="65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27" y="61"/>
                    <a:pt x="27" y="61"/>
                    <a:pt x="27" y="54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0"/>
                    <a:pt x="27" y="38"/>
                    <a:pt x="26" y="37"/>
                  </a:cubicBezTo>
                  <a:cubicBezTo>
                    <a:pt x="25" y="35"/>
                    <a:pt x="24" y="33"/>
                    <a:pt x="23" y="31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2" y="14"/>
                    <a:pt x="10" y="12"/>
                    <a:pt x="8" y="10"/>
                  </a:cubicBezTo>
                  <a:cubicBezTo>
                    <a:pt x="6" y="8"/>
                    <a:pt x="3" y="7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1" y="3"/>
                    <a:pt x="24" y="8"/>
                    <a:pt x="27" y="13"/>
                  </a:cubicBezTo>
                  <a:lnTo>
                    <a:pt x="37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21"/>
            <p:cNvSpPr>
              <a:spLocks/>
            </p:cNvSpPr>
            <p:nvPr/>
          </p:nvSpPr>
          <p:spPr bwMode="auto">
            <a:xfrm>
              <a:off x="5357" y="3935"/>
              <a:ext cx="144" cy="151"/>
            </a:xfrm>
            <a:custGeom>
              <a:avLst/>
              <a:gdLst>
                <a:gd name="T0" fmla="*/ 6369 w 61"/>
                <a:gd name="T1" fmla="*/ 9140 h 64"/>
                <a:gd name="T2" fmla="*/ 7762 w 61"/>
                <a:gd name="T3" fmla="*/ 10377 h 64"/>
                <a:gd name="T4" fmla="*/ 7762 w 61"/>
                <a:gd name="T5" fmla="*/ 11032 h 64"/>
                <a:gd name="T6" fmla="*/ 5222 w 61"/>
                <a:gd name="T7" fmla="*/ 11032 h 64"/>
                <a:gd name="T8" fmla="*/ 2580 w 61"/>
                <a:gd name="T9" fmla="*/ 11032 h 64"/>
                <a:gd name="T10" fmla="*/ 2580 w 61"/>
                <a:gd name="T11" fmla="*/ 10377 h 64"/>
                <a:gd name="T12" fmla="*/ 3945 w 61"/>
                <a:gd name="T13" fmla="*/ 9140 h 64"/>
                <a:gd name="T14" fmla="*/ 3945 w 61"/>
                <a:gd name="T15" fmla="*/ 1236 h 64"/>
                <a:gd name="T16" fmla="*/ 1556 w 61"/>
                <a:gd name="T17" fmla="*/ 1236 h 64"/>
                <a:gd name="T18" fmla="*/ 869 w 61"/>
                <a:gd name="T19" fmla="*/ 1760 h 64"/>
                <a:gd name="T20" fmla="*/ 659 w 61"/>
                <a:gd name="T21" fmla="*/ 2784 h 64"/>
                <a:gd name="T22" fmla="*/ 0 w 61"/>
                <a:gd name="T23" fmla="*/ 2784 h 64"/>
                <a:gd name="T24" fmla="*/ 0 w 61"/>
                <a:gd name="T25" fmla="*/ 0 h 64"/>
                <a:gd name="T26" fmla="*/ 5340 w 61"/>
                <a:gd name="T27" fmla="*/ 156 h 64"/>
                <a:gd name="T28" fmla="*/ 10566 w 61"/>
                <a:gd name="T29" fmla="*/ 0 h 64"/>
                <a:gd name="T30" fmla="*/ 10403 w 61"/>
                <a:gd name="T31" fmla="*/ 2784 h 64"/>
                <a:gd name="T32" fmla="*/ 9698 w 61"/>
                <a:gd name="T33" fmla="*/ 2784 h 64"/>
                <a:gd name="T34" fmla="*/ 9698 w 61"/>
                <a:gd name="T35" fmla="*/ 2048 h 64"/>
                <a:gd name="T36" fmla="*/ 8789 w 61"/>
                <a:gd name="T37" fmla="*/ 1236 h 64"/>
                <a:gd name="T38" fmla="*/ 6369 w 61"/>
                <a:gd name="T39" fmla="*/ 1236 h 64"/>
                <a:gd name="T40" fmla="*/ 6369 w 61"/>
                <a:gd name="T41" fmla="*/ 9140 h 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64">
                  <a:moveTo>
                    <a:pt x="37" y="53"/>
                  </a:moveTo>
                  <a:cubicBezTo>
                    <a:pt x="37" y="60"/>
                    <a:pt x="38" y="60"/>
                    <a:pt x="45" y="60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39" y="64"/>
                    <a:pt x="34" y="64"/>
                    <a:pt x="30" y="64"/>
                  </a:cubicBezTo>
                  <a:cubicBezTo>
                    <a:pt x="27" y="64"/>
                    <a:pt x="22" y="64"/>
                    <a:pt x="15" y="64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23" y="60"/>
                    <a:pt x="23" y="60"/>
                    <a:pt x="23" y="53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7" y="7"/>
                    <a:pt x="6" y="8"/>
                    <a:pt x="5" y="10"/>
                  </a:cubicBezTo>
                  <a:cubicBezTo>
                    <a:pt x="5" y="11"/>
                    <a:pt x="5" y="13"/>
                    <a:pt x="4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1"/>
                    <a:pt x="0" y="5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5"/>
                    <a:pt x="60" y="10"/>
                    <a:pt x="60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4"/>
                    <a:pt x="56" y="13"/>
                    <a:pt x="56" y="12"/>
                  </a:cubicBezTo>
                  <a:cubicBezTo>
                    <a:pt x="55" y="7"/>
                    <a:pt x="56" y="7"/>
                    <a:pt x="51" y="7"/>
                  </a:cubicBezTo>
                  <a:cubicBezTo>
                    <a:pt x="37" y="7"/>
                    <a:pt x="37" y="7"/>
                    <a:pt x="37" y="7"/>
                  </a:cubicBezTo>
                  <a:lnTo>
                    <a:pt x="37" y="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2"/>
            <p:cNvSpPr>
              <a:spLocks/>
            </p:cNvSpPr>
            <p:nvPr/>
          </p:nvSpPr>
          <p:spPr bwMode="auto">
            <a:xfrm>
              <a:off x="5482" y="4058"/>
              <a:ext cx="31" cy="28"/>
            </a:xfrm>
            <a:custGeom>
              <a:avLst/>
              <a:gdLst>
                <a:gd name="T0" fmla="*/ 0 w 13"/>
                <a:gd name="T1" fmla="*/ 1932 h 12"/>
                <a:gd name="T2" fmla="*/ 0 w 13"/>
                <a:gd name="T3" fmla="*/ 0 h 12"/>
                <a:gd name="T4" fmla="*/ 558 w 13"/>
                <a:gd name="T5" fmla="*/ 0 h 12"/>
                <a:gd name="T6" fmla="*/ 1068 w 13"/>
                <a:gd name="T7" fmla="*/ 1449 h 12"/>
                <a:gd name="T8" fmla="*/ 1331 w 13"/>
                <a:gd name="T9" fmla="*/ 1801 h 12"/>
                <a:gd name="T10" fmla="*/ 1331 w 13"/>
                <a:gd name="T11" fmla="*/ 1307 h 12"/>
                <a:gd name="T12" fmla="*/ 1843 w 13"/>
                <a:gd name="T13" fmla="*/ 0 h 12"/>
                <a:gd name="T14" fmla="*/ 2389 w 13"/>
                <a:gd name="T15" fmla="*/ 0 h 12"/>
                <a:gd name="T16" fmla="*/ 2389 w 13"/>
                <a:gd name="T17" fmla="*/ 1932 h 12"/>
                <a:gd name="T18" fmla="*/ 2008 w 13"/>
                <a:gd name="T19" fmla="*/ 1932 h 12"/>
                <a:gd name="T20" fmla="*/ 2008 w 13"/>
                <a:gd name="T21" fmla="*/ 355 h 12"/>
                <a:gd name="T22" fmla="*/ 1331 w 13"/>
                <a:gd name="T23" fmla="*/ 1932 h 12"/>
                <a:gd name="T24" fmla="*/ 1068 w 13"/>
                <a:gd name="T25" fmla="*/ 1932 h 12"/>
                <a:gd name="T26" fmla="*/ 393 w 13"/>
                <a:gd name="T27" fmla="*/ 355 h 12"/>
                <a:gd name="T28" fmla="*/ 393 w 13"/>
                <a:gd name="T29" fmla="*/ 1932 h 12"/>
                <a:gd name="T30" fmla="*/ 0 w 13"/>
                <a:gd name="T31" fmla="*/ 1932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" h="12"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10"/>
                    <a:pt x="7" y="11"/>
                  </a:cubicBezTo>
                  <a:cubicBezTo>
                    <a:pt x="7" y="10"/>
                    <a:pt x="7" y="9"/>
                    <a:pt x="7" y="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23"/>
            <p:cNvSpPr>
              <a:spLocks noEditPoints="1"/>
            </p:cNvSpPr>
            <p:nvPr/>
          </p:nvSpPr>
          <p:spPr bwMode="auto">
            <a:xfrm>
              <a:off x="5518" y="4058"/>
              <a:ext cx="28" cy="28"/>
            </a:xfrm>
            <a:custGeom>
              <a:avLst/>
              <a:gdLst>
                <a:gd name="T0" fmla="*/ 355 w 12"/>
                <a:gd name="T1" fmla="*/ 828 h 12"/>
                <a:gd name="T2" fmla="*/ 980 w 12"/>
                <a:gd name="T3" fmla="*/ 828 h 12"/>
                <a:gd name="T4" fmla="*/ 1094 w 12"/>
                <a:gd name="T5" fmla="*/ 828 h 12"/>
                <a:gd name="T6" fmla="*/ 1307 w 12"/>
                <a:gd name="T7" fmla="*/ 621 h 12"/>
                <a:gd name="T8" fmla="*/ 1449 w 12"/>
                <a:gd name="T9" fmla="*/ 469 h 12"/>
                <a:gd name="T10" fmla="*/ 1307 w 12"/>
                <a:gd name="T11" fmla="*/ 355 h 12"/>
                <a:gd name="T12" fmla="*/ 980 w 12"/>
                <a:gd name="T13" fmla="*/ 152 h 12"/>
                <a:gd name="T14" fmla="*/ 355 w 12"/>
                <a:gd name="T15" fmla="*/ 152 h 12"/>
                <a:gd name="T16" fmla="*/ 355 w 12"/>
                <a:gd name="T17" fmla="*/ 828 h 12"/>
                <a:gd name="T18" fmla="*/ 0 w 12"/>
                <a:gd name="T19" fmla="*/ 1932 h 12"/>
                <a:gd name="T20" fmla="*/ 0 w 12"/>
                <a:gd name="T21" fmla="*/ 0 h 12"/>
                <a:gd name="T22" fmla="*/ 980 w 12"/>
                <a:gd name="T23" fmla="*/ 0 h 12"/>
                <a:gd name="T24" fmla="*/ 1449 w 12"/>
                <a:gd name="T25" fmla="*/ 0 h 12"/>
                <a:gd name="T26" fmla="*/ 1601 w 12"/>
                <a:gd name="T27" fmla="*/ 152 h 12"/>
                <a:gd name="T28" fmla="*/ 1801 w 12"/>
                <a:gd name="T29" fmla="*/ 469 h 12"/>
                <a:gd name="T30" fmla="*/ 1601 w 12"/>
                <a:gd name="T31" fmla="*/ 828 h 12"/>
                <a:gd name="T32" fmla="*/ 1094 w 12"/>
                <a:gd name="T33" fmla="*/ 1094 h 12"/>
                <a:gd name="T34" fmla="*/ 1307 w 12"/>
                <a:gd name="T35" fmla="*/ 1094 h 12"/>
                <a:gd name="T36" fmla="*/ 1449 w 12"/>
                <a:gd name="T37" fmla="*/ 1449 h 12"/>
                <a:gd name="T38" fmla="*/ 1932 w 12"/>
                <a:gd name="T39" fmla="*/ 1932 h 12"/>
                <a:gd name="T40" fmla="*/ 1449 w 12"/>
                <a:gd name="T41" fmla="*/ 1932 h 12"/>
                <a:gd name="T42" fmla="*/ 1307 w 12"/>
                <a:gd name="T43" fmla="*/ 1601 h 12"/>
                <a:gd name="T44" fmla="*/ 1094 w 12"/>
                <a:gd name="T45" fmla="*/ 1307 h 12"/>
                <a:gd name="T46" fmla="*/ 980 w 12"/>
                <a:gd name="T47" fmla="*/ 1094 h 12"/>
                <a:gd name="T48" fmla="*/ 828 w 12"/>
                <a:gd name="T49" fmla="*/ 1094 h 12"/>
                <a:gd name="T50" fmla="*/ 621 w 12"/>
                <a:gd name="T51" fmla="*/ 1094 h 12"/>
                <a:gd name="T52" fmla="*/ 355 w 12"/>
                <a:gd name="T53" fmla="*/ 1094 h 12"/>
                <a:gd name="T54" fmla="*/ 355 w 12"/>
                <a:gd name="T55" fmla="*/ 1932 h 12"/>
                <a:gd name="T56" fmla="*/ 0 w 12"/>
                <a:gd name="T57" fmla="*/ 1932 h 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" h="12">
                  <a:moveTo>
                    <a:pt x="2" y="5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7" y="5"/>
                    <a:pt x="7" y="5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9" y="2"/>
                    <a:pt x="9" y="2"/>
                    <a:pt x="8" y="2"/>
                  </a:cubicBezTo>
                  <a:cubicBezTo>
                    <a:pt x="8" y="1"/>
                    <a:pt x="7" y="1"/>
                    <a:pt x="6" y="1"/>
                  </a:cubicBezTo>
                  <a:cubicBezTo>
                    <a:pt x="2" y="1"/>
                    <a:pt x="2" y="1"/>
                    <a:pt x="2" y="1"/>
                  </a:cubicBezTo>
                  <a:lnTo>
                    <a:pt x="2" y="5"/>
                  </a:lnTo>
                  <a:close/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8" y="0"/>
                    <a:pt x="9" y="0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0" y="2"/>
                    <a:pt x="11" y="2"/>
                    <a:pt x="11" y="3"/>
                  </a:cubicBezTo>
                  <a:cubicBezTo>
                    <a:pt x="11" y="4"/>
                    <a:pt x="10" y="5"/>
                    <a:pt x="10" y="5"/>
                  </a:cubicBezTo>
                  <a:cubicBezTo>
                    <a:pt x="9" y="6"/>
                    <a:pt x="8" y="6"/>
                    <a:pt x="7" y="7"/>
                  </a:cubicBezTo>
                  <a:cubicBezTo>
                    <a:pt x="7" y="7"/>
                    <a:pt x="8" y="7"/>
                    <a:pt x="8" y="7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7" y="9"/>
                    <a:pt x="7" y="8"/>
                    <a:pt x="7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4" y="7"/>
                    <a:pt x="4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8" name="Line 224"/>
          <p:cNvSpPr>
            <a:spLocks noChangeShapeType="1"/>
          </p:cNvSpPr>
          <p:nvPr/>
        </p:nvSpPr>
        <p:spPr bwMode="auto">
          <a:xfrm>
            <a:off x="0" y="1025525"/>
            <a:ext cx="84201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0"/>
            <a:ext cx="8229600" cy="1139825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C00000"/>
                </a:solidFill>
                <a:effectLst/>
              </a:rPr>
              <a:t>Basic concepts on population genetics</a:t>
            </a:r>
            <a:endParaRPr lang="en-US" sz="3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OUTLINE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Allele frequency and genotypic frequency</a:t>
            </a:r>
          </a:p>
          <a:p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Hardy Weinberg  equilibrium </a:t>
            </a:r>
          </a:p>
          <a:p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Linkage and Linkage disequilibrium (LD)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198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0"/>
            <a:ext cx="8229600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effectLst/>
              </a:rPr>
              <a:t>More than 1 generation of random mating</a:t>
            </a:r>
            <a:endParaRPr lang="en-US" sz="32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5840"/>
            <a:ext cx="9144000" cy="5852160"/>
          </a:xfrm>
        </p:spPr>
        <p:txBody>
          <a:bodyPr/>
          <a:lstStyle/>
          <a:p>
            <a:r>
              <a:rPr lang="en-US" dirty="0" smtClean="0">
                <a:effectLst/>
              </a:rPr>
              <a:t>The missing genotypes would appear in subsequent generations.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If the two loci are linked then HW equilibrium will take longer because the appearance of the missing genotypes depends on the RECOMBINATION between the two loci.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Disequilibrium with respect to two or more loci is called LINKAGE DISEQUILIBRIUM this is regardless of whether the loci are linked or not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648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0"/>
            <a:ext cx="8229600" cy="1139825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  <a:effectLst/>
              </a:rPr>
              <a:t>Linkage Disequilibrium</a:t>
            </a:r>
            <a:endParaRPr lang="en-US" b="1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79528"/>
              </p:ext>
            </p:extLst>
          </p:nvPr>
        </p:nvGraphicFramePr>
        <p:xfrm>
          <a:off x="106681" y="1082040"/>
          <a:ext cx="8702038" cy="5461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8705"/>
                <a:gridCol w="1318490"/>
                <a:gridCol w="1538239"/>
                <a:gridCol w="1538239"/>
                <a:gridCol w="1428365"/>
              </a:tblGrid>
              <a:tr h="3641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1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1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1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Gametic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0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equilibrium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747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Observed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(non-equilibrium 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70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 between observed frequency and frequency at equilibrium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43086" y="5864359"/>
            <a:ext cx="62150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/>
              <a:t>=[Observed frequency of gamete  A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1 </a:t>
            </a:r>
            <a:r>
              <a:rPr lang="en-US" dirty="0"/>
              <a:t>]–[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/>
              <a:t>A1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/>
              <a:t>B1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6680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948" y="0"/>
            <a:ext cx="8229600" cy="1139825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effectLst/>
              </a:rPr>
              <a:t>When alleles at locus A are in random association with alleles in locus B?</a:t>
            </a:r>
            <a:endParaRPr lang="en-US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979099"/>
            <a:ext cx="8229600" cy="5637362"/>
          </a:xfrm>
        </p:spPr>
        <p:txBody>
          <a:bodyPr/>
          <a:lstStyle/>
          <a:p>
            <a:r>
              <a:rPr lang="en-US" b="1" dirty="0" smtClean="0">
                <a:effectLst/>
              </a:rPr>
              <a:t>LINKAGE EQUILIBRIUM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 </a:t>
            </a:r>
            <a:r>
              <a:rPr lang="en-US" dirty="0" smtClean="0">
                <a:effectLst/>
              </a:rPr>
              <a:t> ----  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A1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B1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  </a:t>
            </a:r>
            <a:r>
              <a:rPr lang="en-US" dirty="0" smtClean="0">
                <a:effectLst/>
              </a:rPr>
              <a:t>----   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A1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B2</a:t>
            </a:r>
            <a:endParaRPr lang="en-US" baseline="-25000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>
                <a:effectLst/>
              </a:rPr>
              <a:t> ---- </a:t>
            </a:r>
            <a:r>
              <a:rPr lang="en-US" dirty="0" smtClean="0">
                <a:effectLst/>
              </a:rPr>
              <a:t> 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A2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B1</a:t>
            </a:r>
            <a:endParaRPr lang="en-US" baseline="-25000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>
                <a:effectLst/>
              </a:rPr>
              <a:t> ---- </a:t>
            </a:r>
            <a:r>
              <a:rPr lang="en-US" dirty="0" smtClean="0">
                <a:effectLst/>
              </a:rPr>
              <a:t> 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A2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effectLst/>
              </a:rPr>
              <a:t>B2</a:t>
            </a:r>
            <a:endParaRPr lang="en-US" baseline="-25000" dirty="0">
              <a:effectLst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  <a:effectLst/>
              </a:rPr>
              <a:t>When alleles at locus A are 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NOT in </a:t>
            </a:r>
            <a:r>
              <a:rPr lang="en-US" sz="2800" dirty="0">
                <a:solidFill>
                  <a:srgbClr val="FF0000"/>
                </a:solidFill>
                <a:effectLst/>
              </a:rPr>
              <a:t>random association with alleles in locus 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B?</a:t>
            </a:r>
          </a:p>
          <a:p>
            <a:r>
              <a:rPr lang="en-US" b="1" dirty="0" smtClean="0">
                <a:effectLst/>
              </a:rPr>
              <a:t>LINKAGE DISEQUILIBRIUM</a:t>
            </a:r>
          </a:p>
          <a:p>
            <a:pPr marL="0" indent="0">
              <a:buNone/>
            </a:pPr>
            <a:r>
              <a:rPr lang="en-US" sz="2800" i="1" dirty="0" smtClean="0">
                <a:effectLst/>
              </a:rPr>
              <a:t>D</a:t>
            </a:r>
            <a:r>
              <a:rPr lang="en-US" sz="2800" dirty="0" smtClean="0">
                <a:effectLst/>
              </a:rPr>
              <a:t>=[Observed frequency of gamete  A</a:t>
            </a:r>
            <a:r>
              <a:rPr lang="en-US" sz="2800" baseline="-25000" dirty="0" smtClean="0">
                <a:effectLst/>
              </a:rPr>
              <a:t>1</a:t>
            </a:r>
            <a:r>
              <a:rPr lang="en-US" sz="2800" dirty="0" smtClean="0">
                <a:effectLst/>
              </a:rPr>
              <a:t>B</a:t>
            </a:r>
            <a:r>
              <a:rPr lang="en-US" sz="2800" baseline="-25000" dirty="0">
                <a:effectLst/>
              </a:rPr>
              <a:t>1</a:t>
            </a:r>
            <a:r>
              <a:rPr lang="en-US" sz="2800" baseline="-25000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]–[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smtClean="0">
                <a:effectLst/>
              </a:rPr>
              <a:t>A1</a:t>
            </a:r>
            <a:r>
              <a:rPr lang="en-US" sz="2800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smtClean="0">
                <a:effectLst/>
              </a:rPr>
              <a:t>B1</a:t>
            </a:r>
            <a:r>
              <a:rPr lang="en-US" sz="2800" dirty="0" smtClean="0">
                <a:effectLst/>
              </a:rPr>
              <a:t>]</a:t>
            </a:r>
          </a:p>
          <a:p>
            <a:pPr marL="0" indent="0">
              <a:buNone/>
            </a:pPr>
            <a:r>
              <a:rPr lang="en-US" sz="2800" b="1" i="1" dirty="0" smtClean="0">
                <a:effectLst/>
              </a:rPr>
              <a:t>D</a:t>
            </a:r>
            <a:r>
              <a:rPr lang="en-US" sz="2800" b="1" dirty="0" smtClean="0">
                <a:effectLst/>
              </a:rPr>
              <a:t>=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baseline="-25000" dirty="0" smtClean="0">
                <a:effectLst/>
              </a:rPr>
              <a:t>A1B1 </a:t>
            </a:r>
            <a:r>
              <a:rPr lang="en-US" sz="2800" b="1" dirty="0" smtClean="0">
                <a:effectLst/>
              </a:rPr>
              <a:t>–[</a:t>
            </a:r>
            <a:r>
              <a:rPr lang="en-US" sz="2800" b="1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baseline="-25000" dirty="0">
                <a:effectLst/>
              </a:rPr>
              <a:t>A1</a:t>
            </a:r>
            <a:r>
              <a:rPr lang="en-US" sz="2800" b="1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baseline="-25000" dirty="0">
                <a:effectLst/>
              </a:rPr>
              <a:t>B1</a:t>
            </a:r>
            <a:r>
              <a:rPr lang="en-US" sz="2800" b="1" dirty="0">
                <a:effectLst/>
              </a:rPr>
              <a:t>]</a:t>
            </a:r>
          </a:p>
          <a:p>
            <a:pPr marL="0" indent="0">
              <a:buNone/>
            </a:pP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baseline="-250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914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453" y="0"/>
            <a:ext cx="8229600" cy="11398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/>
              </a:rPr>
              <a:t>Linkage</a:t>
            </a:r>
            <a:endParaRPr lang="en-US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47" y="910086"/>
            <a:ext cx="8229600" cy="4525963"/>
          </a:xfrm>
        </p:spPr>
        <p:txBody>
          <a:bodyPr/>
          <a:lstStyle/>
          <a:p>
            <a:r>
              <a:rPr lang="en-US" sz="2800" u="sng" dirty="0" smtClean="0">
                <a:effectLst/>
              </a:rPr>
              <a:t>Random association </a:t>
            </a:r>
            <a:r>
              <a:rPr lang="en-US" sz="2800" dirty="0" smtClean="0">
                <a:effectLst/>
              </a:rPr>
              <a:t>of alleles of different loci </a:t>
            </a:r>
            <a:r>
              <a:rPr lang="en-US" sz="2800" dirty="0" smtClean="0">
                <a:effectLst/>
                <a:sym typeface="Wingdings" pitchFamily="2" charset="2"/>
              </a:rPr>
              <a:t> linkage equilibrium </a:t>
            </a:r>
            <a:r>
              <a:rPr lang="en-US" sz="2800" i="1" dirty="0" smtClean="0">
                <a:effectLst/>
                <a:sym typeface="Wingdings" pitchFamily="2" charset="2"/>
              </a:rPr>
              <a:t>D</a:t>
            </a:r>
            <a:r>
              <a:rPr lang="en-US" sz="2800" dirty="0" smtClean="0">
                <a:effectLst/>
                <a:sym typeface="Wingdings" pitchFamily="2" charset="2"/>
              </a:rPr>
              <a:t>=0</a:t>
            </a:r>
            <a:endParaRPr lang="en-US" sz="2800" dirty="0" smtClean="0"/>
          </a:p>
          <a:p>
            <a:r>
              <a:rPr lang="en-US" sz="2800" u="sng" dirty="0" smtClean="0">
                <a:effectLst/>
              </a:rPr>
              <a:t>Non Random </a:t>
            </a:r>
            <a:r>
              <a:rPr lang="en-US" sz="2800" u="sng" dirty="0">
                <a:effectLst/>
              </a:rPr>
              <a:t>association </a:t>
            </a:r>
            <a:r>
              <a:rPr lang="en-US" sz="2800" dirty="0">
                <a:effectLst/>
              </a:rPr>
              <a:t>of alleles of different loci </a:t>
            </a:r>
            <a:r>
              <a:rPr lang="en-US" sz="2800" dirty="0">
                <a:effectLst/>
                <a:sym typeface="Wingdings" pitchFamily="2" charset="2"/>
              </a:rPr>
              <a:t> linkage </a:t>
            </a:r>
            <a:r>
              <a:rPr lang="en-US" sz="2800" dirty="0" smtClean="0">
                <a:effectLst/>
                <a:sym typeface="Wingdings" pitchFamily="2" charset="2"/>
              </a:rPr>
              <a:t>d</a:t>
            </a:r>
            <a:r>
              <a:rPr lang="en-US" sz="2800" dirty="0">
                <a:effectLst/>
                <a:sym typeface="Wingdings" pitchFamily="2" charset="2"/>
              </a:rPr>
              <a:t>i</a:t>
            </a:r>
            <a:r>
              <a:rPr lang="en-US" sz="2800" dirty="0" smtClean="0">
                <a:effectLst/>
                <a:sym typeface="Wingdings" pitchFamily="2" charset="2"/>
              </a:rPr>
              <a:t>sequilibrium </a:t>
            </a:r>
            <a:r>
              <a:rPr lang="en-US" sz="2800" i="1" dirty="0" smtClean="0">
                <a:effectLst/>
                <a:sym typeface="Wingdings" pitchFamily="2" charset="2"/>
              </a:rPr>
              <a:t>D</a:t>
            </a:r>
            <a:r>
              <a:rPr lang="en-US" sz="2800" dirty="0" smtClean="0">
                <a:effectLst/>
                <a:sym typeface="Wingdings" pitchFamily="2" charset="2"/>
              </a:rPr>
              <a:t>≠0</a:t>
            </a:r>
          </a:p>
          <a:p>
            <a:r>
              <a:rPr lang="en-US" sz="2800" dirty="0" smtClean="0">
                <a:effectLst/>
                <a:sym typeface="Wingdings" pitchFamily="2" charset="2"/>
              </a:rPr>
              <a:t>For unlinked loci </a:t>
            </a:r>
            <a:r>
              <a:rPr lang="en-US" sz="2800" i="1" dirty="0" smtClean="0">
                <a:effectLst/>
                <a:sym typeface="Wingdings" pitchFamily="2" charset="2"/>
              </a:rPr>
              <a:t>D</a:t>
            </a:r>
            <a:r>
              <a:rPr lang="en-US" sz="2800" dirty="0" smtClean="0">
                <a:effectLst/>
                <a:sym typeface="Wingdings" pitchFamily="2" charset="2"/>
              </a:rPr>
              <a:t> decreases by ½ in each generation meiosis</a:t>
            </a:r>
          </a:p>
          <a:p>
            <a:r>
              <a:rPr lang="en-US" sz="2800" dirty="0" smtClean="0">
                <a:effectLst/>
                <a:sym typeface="Wingdings" pitchFamily="2" charset="2"/>
              </a:rPr>
              <a:t>For linked loci </a:t>
            </a:r>
            <a:r>
              <a:rPr lang="en-US" sz="2800" i="1" dirty="0" smtClean="0">
                <a:effectLst/>
                <a:sym typeface="Wingdings" pitchFamily="2" charset="2"/>
              </a:rPr>
              <a:t>D</a:t>
            </a:r>
            <a:r>
              <a:rPr lang="en-US" sz="2800" dirty="0" smtClean="0">
                <a:effectLst/>
                <a:sym typeface="Wingdings" pitchFamily="2" charset="2"/>
              </a:rPr>
              <a:t> decreases by </a:t>
            </a:r>
            <a:r>
              <a:rPr lang="en-US" sz="2800" i="1" dirty="0" smtClean="0">
                <a:effectLst/>
                <a:sym typeface="Wingdings" pitchFamily="2" charset="2"/>
              </a:rPr>
              <a:t>c (recombination frequency) </a:t>
            </a:r>
            <a:r>
              <a:rPr lang="en-US" sz="2800" dirty="0" smtClean="0">
                <a:effectLst/>
                <a:sym typeface="Wingdings" pitchFamily="2" charset="2"/>
              </a:rPr>
              <a:t>in each generation meiosis</a:t>
            </a:r>
            <a:endParaRPr lang="en-US" sz="2800" dirty="0">
              <a:effectLst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/>
              <a:t>		Causes of linkage 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sym typeface="Wingdings" pitchFamily="2" charset="2"/>
              </a:rPr>
              <a:t> </a:t>
            </a:r>
            <a:r>
              <a:rPr lang="en-US" sz="2400" dirty="0" smtClean="0">
                <a:effectLst/>
              </a:rPr>
              <a:t>loci in the same chromosome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sym typeface="Wingdings" pitchFamily="2" charset="2"/>
              </a:rPr>
              <a:t> Admixture of populations with different allele frequencies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sym typeface="Wingdings" pitchFamily="2" charset="2"/>
              </a:rPr>
              <a:t>Natural selection differentially favoring some genotypes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92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6146"/>
            <a:ext cx="9067799" cy="1139825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/>
              </a:rPr>
              <a:t>Decay of LD in a population (in LD) mating at random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5799667"/>
          </a:xfrm>
        </p:spPr>
        <p:txBody>
          <a:bodyPr/>
          <a:lstStyle/>
          <a:p>
            <a:r>
              <a:rPr lang="en-US" dirty="0" smtClean="0">
                <a:effectLst/>
              </a:rPr>
              <a:t>In this case the amount of disequilibrium is progressively reduced with successive generation of random mating.</a:t>
            </a:r>
          </a:p>
          <a:p>
            <a:r>
              <a:rPr lang="en-US" dirty="0" smtClean="0">
                <a:effectLst/>
              </a:rPr>
              <a:t>The rate at which LD reduces depends on the frequency of </a:t>
            </a:r>
            <a:r>
              <a:rPr lang="en-US" dirty="0" err="1" smtClean="0">
                <a:effectLst/>
              </a:rPr>
              <a:t>gametic</a:t>
            </a:r>
            <a:r>
              <a:rPr lang="en-US" dirty="0" smtClean="0">
                <a:effectLst/>
              </a:rPr>
              <a:t> types in two successive generations. </a:t>
            </a:r>
          </a:p>
          <a:p>
            <a:r>
              <a:rPr lang="en-US" dirty="0" smtClean="0">
                <a:effectLst/>
              </a:rPr>
              <a:t>Assume two loci are linked in the same chromosome.</a:t>
            </a:r>
          </a:p>
          <a:p>
            <a:r>
              <a:rPr lang="en-US" dirty="0" smtClean="0">
                <a:effectLst/>
              </a:rPr>
              <a:t>The Disequilibrium </a:t>
            </a:r>
            <a:r>
              <a:rPr lang="en-US" i="1" dirty="0" smtClean="0">
                <a:effectLst/>
              </a:rPr>
              <a:t>D</a:t>
            </a:r>
            <a:r>
              <a:rPr lang="en-US" dirty="0" smtClean="0">
                <a:effectLst/>
              </a:rPr>
              <a:t> in the progeny can be obtained from the frequency of the four </a:t>
            </a:r>
            <a:r>
              <a:rPr lang="en-US" dirty="0" err="1" smtClean="0">
                <a:effectLst/>
              </a:rPr>
              <a:t>gametic</a:t>
            </a:r>
            <a:r>
              <a:rPr lang="en-US" dirty="0" smtClean="0">
                <a:effectLst/>
              </a:rPr>
              <a:t> types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719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effectLst/>
              </a:rPr>
              <a:t>Decay of LD in a population (in LD) </a:t>
            </a:r>
            <a:r>
              <a:rPr lang="en-US" sz="3200" b="1" dirty="0">
                <a:solidFill>
                  <a:srgbClr val="FF0000"/>
                </a:solidFill>
                <a:effectLst/>
              </a:rPr>
              <a:t>mating at random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5266"/>
            <a:ext cx="9313333" cy="6036734"/>
          </a:xfrm>
        </p:spPr>
        <p:txBody>
          <a:bodyPr/>
          <a:lstStyle/>
          <a:p>
            <a:r>
              <a:rPr lang="en-US" dirty="0" smtClean="0"/>
              <a:t>Consider only A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gametic</a:t>
            </a:r>
            <a:r>
              <a:rPr lang="en-US" dirty="0" smtClean="0"/>
              <a:t> type. This can be produces in two ways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As non-recombinant (parental) 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/</a:t>
            </a:r>
            <a:r>
              <a:rPr lang="en-US" sz="2400" b="1" dirty="0" err="1" smtClean="0">
                <a:solidFill>
                  <a:srgbClr val="FF0000"/>
                </a:solidFill>
                <a:effectLst/>
              </a:rPr>
              <a:t>A</a:t>
            </a:r>
            <a:r>
              <a:rPr lang="en-US" sz="2400" b="1" baseline="-25000" dirty="0" err="1" smtClean="0">
                <a:solidFill>
                  <a:srgbClr val="FF0000"/>
                </a:solidFill>
                <a:effectLst/>
              </a:rPr>
              <a:t>x</a:t>
            </a:r>
            <a:r>
              <a:rPr lang="en-US" sz="2400" b="1" dirty="0" err="1" smtClean="0">
                <a:solidFill>
                  <a:srgbClr val="FF0000"/>
                </a:solidFill>
                <a:effectLst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effectLst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gametes </a:t>
            </a:r>
            <a:r>
              <a:rPr lang="en-US" sz="2400" dirty="0" smtClean="0">
                <a:effectLst/>
              </a:rPr>
              <a:t>In this case the frequency is </a:t>
            </a:r>
            <a:r>
              <a:rPr lang="en-US" sz="2400" i="1" dirty="0" smtClean="0">
                <a:effectLst/>
              </a:rPr>
              <a:t>r</a:t>
            </a:r>
            <a:r>
              <a:rPr lang="en-US" sz="2400" dirty="0" smtClean="0">
                <a:effectLst/>
              </a:rPr>
              <a:t>(1-</a:t>
            </a:r>
            <a:r>
              <a:rPr lang="en-US" sz="2400" i="1" dirty="0" smtClean="0">
                <a:effectLst/>
              </a:rPr>
              <a:t>c</a:t>
            </a:r>
            <a:r>
              <a:rPr lang="en-US" sz="2400" dirty="0" smtClean="0">
                <a:effectLst/>
              </a:rPr>
              <a:t>) where </a:t>
            </a:r>
          </a:p>
          <a:p>
            <a:pPr marL="0" indent="0">
              <a:buNone/>
            </a:pPr>
            <a:r>
              <a:rPr lang="en-US" sz="2400" i="1" dirty="0">
                <a:effectLst/>
              </a:rPr>
              <a:t> </a:t>
            </a:r>
            <a:r>
              <a:rPr lang="en-US" sz="2400" i="1" dirty="0" smtClean="0">
                <a:effectLst/>
              </a:rPr>
              <a:t>     </a:t>
            </a:r>
            <a:r>
              <a:rPr lang="en-US" sz="2400" i="1" u="sng" dirty="0" smtClean="0">
                <a:effectLst/>
              </a:rPr>
              <a:t>r</a:t>
            </a:r>
            <a:r>
              <a:rPr lang="en-US" sz="2400" u="sng" dirty="0" smtClean="0">
                <a:effectLst/>
              </a:rPr>
              <a:t>=freq. of A</a:t>
            </a:r>
            <a:r>
              <a:rPr lang="en-US" sz="2400" u="sng" baseline="-25000" dirty="0" smtClean="0">
                <a:effectLst/>
              </a:rPr>
              <a:t>1</a:t>
            </a:r>
            <a:r>
              <a:rPr lang="en-US" sz="2400" u="sng" dirty="0" smtClean="0">
                <a:effectLst/>
              </a:rPr>
              <a:t>B</a:t>
            </a:r>
            <a:r>
              <a:rPr lang="en-US" sz="2400" u="sng" baseline="-25000" dirty="0" smtClean="0">
                <a:effectLst/>
              </a:rPr>
              <a:t>1 </a:t>
            </a:r>
            <a:r>
              <a:rPr lang="en-US" sz="2400" u="sng" dirty="0" smtClean="0">
                <a:effectLst/>
              </a:rPr>
              <a:t>in the parental gametes</a:t>
            </a:r>
            <a:r>
              <a:rPr lang="en-US" sz="2400" dirty="0" smtClean="0">
                <a:effectLst/>
              </a:rPr>
              <a:t> and </a:t>
            </a:r>
            <a:r>
              <a:rPr lang="en-US" sz="2400" i="1" u="sng" dirty="0" smtClean="0">
                <a:effectLst/>
              </a:rPr>
              <a:t>c=</a:t>
            </a:r>
            <a:r>
              <a:rPr lang="en-US" sz="2400" u="sng" dirty="0" smtClean="0">
                <a:effectLst/>
              </a:rPr>
              <a:t>recombination</a:t>
            </a:r>
          </a:p>
          <a:p>
            <a:pPr marL="0" indent="0">
              <a:buNone/>
            </a:pP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    </a:t>
            </a:r>
            <a:r>
              <a:rPr lang="en-US" sz="2400" u="sng" dirty="0" smtClean="0">
                <a:effectLst/>
              </a:rPr>
              <a:t>frequency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sz="2400" b="1" dirty="0">
                <a:solidFill>
                  <a:srgbClr val="FF0000"/>
                </a:solidFill>
                <a:effectLst/>
              </a:rPr>
              <a:t>As 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recombinant 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/A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</a:rPr>
              <a:t>1</a:t>
            </a:r>
            <a:r>
              <a:rPr lang="en-US" sz="2400" dirty="0" smtClean="0">
                <a:effectLst/>
              </a:rPr>
              <a:t>.The frequency of </a:t>
            </a:r>
            <a:r>
              <a:rPr lang="en-US" sz="2400" dirty="0">
                <a:effectLst/>
              </a:rPr>
              <a:t>A</a:t>
            </a:r>
            <a:r>
              <a:rPr lang="en-US" sz="2400" baseline="-25000" dirty="0">
                <a:effectLst/>
              </a:rPr>
              <a:t>1</a:t>
            </a:r>
            <a:r>
              <a:rPr lang="en-US" sz="2400" dirty="0">
                <a:effectLst/>
              </a:rPr>
              <a:t>B</a:t>
            </a:r>
            <a:r>
              <a:rPr lang="en-US" sz="2400" baseline="-25000" dirty="0">
                <a:effectLst/>
              </a:rPr>
              <a:t>x </a:t>
            </a:r>
            <a:r>
              <a:rPr lang="en-US" sz="2400" dirty="0" smtClean="0">
                <a:effectLst/>
              </a:rPr>
              <a:t>chromosome is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A</a:t>
            </a:r>
            <a:r>
              <a:rPr lang="en-US" sz="2400" baseline="-25000" dirty="0" smtClean="0">
                <a:effectLst/>
              </a:rPr>
              <a:t> </a:t>
            </a:r>
            <a:r>
              <a:rPr lang="en-US" sz="2400" dirty="0" smtClean="0">
                <a:effectLst/>
              </a:rPr>
              <a:t>and that of chromosome A</a:t>
            </a:r>
            <a:r>
              <a:rPr lang="en-US" sz="2400" baseline="-25000" dirty="0" smtClean="0">
                <a:effectLst/>
              </a:rPr>
              <a:t>x</a:t>
            </a:r>
            <a:r>
              <a:rPr lang="en-US" sz="2400" dirty="0" smtClean="0">
                <a:effectLst/>
              </a:rPr>
              <a:t>B</a:t>
            </a:r>
            <a:r>
              <a:rPr lang="en-US" sz="2400" baseline="-25000" dirty="0" smtClean="0">
                <a:effectLst/>
              </a:rPr>
              <a:t>1</a:t>
            </a:r>
            <a:r>
              <a:rPr lang="en-US" sz="2400" dirty="0" smtClean="0">
                <a:effectLst/>
              </a:rPr>
              <a:t> is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B</a:t>
            </a:r>
            <a:r>
              <a:rPr lang="en-US" sz="2400" dirty="0" smtClean="0">
                <a:effectLst/>
              </a:rPr>
              <a:t>.</a:t>
            </a:r>
            <a:r>
              <a:rPr lang="en-US" sz="2400" baseline="-25000" dirty="0" smtClean="0">
                <a:effectLst/>
              </a:rPr>
              <a:t> </a:t>
            </a:r>
            <a:r>
              <a:rPr lang="en-US" sz="2400" dirty="0" smtClean="0">
                <a:effectLst/>
              </a:rPr>
              <a:t>In this case the frequency with which A</a:t>
            </a:r>
            <a:r>
              <a:rPr lang="en-US" sz="2400" baseline="-25000" dirty="0" smtClean="0">
                <a:effectLst/>
              </a:rPr>
              <a:t>1</a:t>
            </a:r>
            <a:r>
              <a:rPr lang="en-US" sz="2400" dirty="0" smtClean="0">
                <a:effectLst/>
              </a:rPr>
              <a:t>B</a:t>
            </a:r>
            <a:r>
              <a:rPr lang="en-US" sz="2400" baseline="-25000" dirty="0" smtClean="0">
                <a:effectLst/>
              </a:rPr>
              <a:t>1</a:t>
            </a:r>
            <a:r>
              <a:rPr lang="en-US" sz="2400" dirty="0" smtClean="0">
                <a:effectLst/>
              </a:rPr>
              <a:t> arises is </a:t>
            </a:r>
            <a:r>
              <a:rPr lang="en-US" sz="2400" i="1" dirty="0" err="1">
                <a:effectLst/>
              </a:rPr>
              <a:t>p</a:t>
            </a:r>
            <a:r>
              <a:rPr lang="en-US" sz="2400" baseline="-25000" dirty="0" err="1">
                <a:effectLst/>
              </a:rPr>
              <a:t>A</a:t>
            </a:r>
            <a:r>
              <a:rPr lang="en-US" sz="2400" baseline="-25000" dirty="0">
                <a:effectLst/>
              </a:rPr>
              <a:t>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B</a:t>
            </a:r>
            <a:r>
              <a:rPr lang="en-US" sz="2400" i="1" dirty="0" err="1" smtClean="0">
                <a:effectLst/>
              </a:rPr>
              <a:t>c</a:t>
            </a:r>
            <a:endParaRPr lang="en-US" sz="2400" i="1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0" indent="0">
              <a:buNone/>
            </a:pPr>
            <a:r>
              <a:rPr lang="en-US" sz="2400" dirty="0" smtClean="0">
                <a:effectLst/>
              </a:rPr>
              <a:t>Therefore the frequency of 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effectLst/>
              </a:rPr>
              <a:t> in the progeny gametes is                 </a:t>
            </a:r>
          </a:p>
          <a:p>
            <a:pPr marL="0" indent="0">
              <a:buNone/>
            </a:pPr>
            <a:r>
              <a:rPr lang="en-US" sz="2400" i="1" dirty="0">
                <a:effectLst/>
              </a:rPr>
              <a:t> </a:t>
            </a:r>
            <a:r>
              <a:rPr lang="en-US" sz="2400" i="1" dirty="0" smtClean="0">
                <a:effectLst/>
              </a:rPr>
              <a:t>                                     </a:t>
            </a:r>
            <a:r>
              <a:rPr lang="en-US" sz="2800" i="1" dirty="0" smtClean="0">
                <a:effectLst/>
              </a:rPr>
              <a:t>r’</a:t>
            </a:r>
            <a:r>
              <a:rPr lang="en-US" sz="2800" dirty="0" smtClean="0">
                <a:effectLst/>
              </a:rPr>
              <a:t>=</a:t>
            </a:r>
            <a:r>
              <a:rPr lang="en-US" sz="2800" i="1" dirty="0" smtClean="0">
                <a:effectLst/>
              </a:rPr>
              <a:t>r</a:t>
            </a:r>
            <a:r>
              <a:rPr lang="en-US" sz="2800" dirty="0" smtClean="0">
                <a:effectLst/>
              </a:rPr>
              <a:t>(1-</a:t>
            </a:r>
            <a:r>
              <a:rPr lang="en-US" sz="2800" i="1" dirty="0" smtClean="0">
                <a:effectLst/>
              </a:rPr>
              <a:t>c</a:t>
            </a:r>
            <a:r>
              <a:rPr lang="en-US" sz="2800" dirty="0" smtClean="0">
                <a:effectLst/>
              </a:rPr>
              <a:t>)+ </a:t>
            </a:r>
            <a:r>
              <a:rPr lang="en-US" sz="2800" i="1" dirty="0" err="1">
                <a:effectLst/>
              </a:rPr>
              <a:t>p</a:t>
            </a:r>
            <a:r>
              <a:rPr lang="en-US" sz="2800" baseline="-25000" dirty="0" err="1">
                <a:effectLst/>
              </a:rPr>
              <a:t>A</a:t>
            </a:r>
            <a:r>
              <a:rPr lang="en-US" sz="2800" baseline="-25000" dirty="0">
                <a:effectLst/>
              </a:rPr>
              <a:t> </a:t>
            </a:r>
            <a:r>
              <a:rPr lang="en-US" sz="2800" i="1" dirty="0" err="1">
                <a:effectLst/>
              </a:rPr>
              <a:t>p</a:t>
            </a:r>
            <a:r>
              <a:rPr lang="en-US" sz="2800" baseline="-25000" dirty="0" err="1">
                <a:effectLst/>
              </a:rPr>
              <a:t>B</a:t>
            </a:r>
            <a:r>
              <a:rPr lang="en-US" sz="2800" i="1" dirty="0" err="1">
                <a:effectLst/>
              </a:rPr>
              <a:t>c</a:t>
            </a:r>
            <a:endParaRPr lang="en-US" sz="2800" i="1" dirty="0">
              <a:effectLst/>
            </a:endParaRPr>
          </a:p>
          <a:p>
            <a:pPr marL="0" indent="0">
              <a:buNone/>
            </a:pPr>
            <a:r>
              <a:rPr lang="en-US" sz="2400" dirty="0" smtClean="0">
                <a:effectLst/>
              </a:rPr>
              <a:t>      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726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0"/>
            <a:ext cx="8229600" cy="1139825"/>
          </a:xfrm>
        </p:spPr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  <a:effectLst/>
              </a:rPr>
              <a:t>Decay of LD in a population (in LD) mating at random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1159934"/>
            <a:ext cx="8229600" cy="563033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ffectLst/>
              </a:rPr>
              <a:t>T</a:t>
            </a:r>
            <a:r>
              <a:rPr lang="en-US" sz="2400" dirty="0" smtClean="0">
                <a:effectLst/>
              </a:rPr>
              <a:t>he </a:t>
            </a:r>
            <a:r>
              <a:rPr lang="en-US" sz="2400" dirty="0">
                <a:effectLst/>
              </a:rPr>
              <a:t>frequency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</a:t>
            </a:r>
            <a:r>
              <a:rPr lang="en-US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effectLst/>
              </a:rPr>
              <a:t>in the progeny gametes is                 </a:t>
            </a:r>
          </a:p>
          <a:p>
            <a:pPr marL="0" indent="0">
              <a:buNone/>
            </a:pPr>
            <a:r>
              <a:rPr lang="en-US" sz="2400" i="1" dirty="0" smtClean="0">
                <a:effectLst/>
              </a:rPr>
              <a:t>                             r</a:t>
            </a:r>
            <a:r>
              <a:rPr lang="en-US" sz="2400" i="1" dirty="0">
                <a:effectLst/>
              </a:rPr>
              <a:t>’</a:t>
            </a:r>
            <a:r>
              <a:rPr lang="en-US" sz="2400" dirty="0">
                <a:effectLst/>
              </a:rPr>
              <a:t>=</a:t>
            </a:r>
            <a:r>
              <a:rPr lang="en-US" sz="2400" i="1" dirty="0">
                <a:effectLst/>
              </a:rPr>
              <a:t>r</a:t>
            </a:r>
            <a:r>
              <a:rPr lang="en-US" sz="2400" dirty="0">
                <a:effectLst/>
              </a:rPr>
              <a:t>(1-</a:t>
            </a:r>
            <a:r>
              <a:rPr lang="en-US" sz="2400" i="1" dirty="0">
                <a:effectLst/>
              </a:rPr>
              <a:t>c</a:t>
            </a:r>
            <a:r>
              <a:rPr lang="en-US" sz="2400" dirty="0">
                <a:effectLst/>
              </a:rPr>
              <a:t>)+ </a:t>
            </a:r>
            <a:r>
              <a:rPr lang="en-US" sz="2400" i="1" dirty="0" err="1">
                <a:effectLst/>
              </a:rPr>
              <a:t>p</a:t>
            </a:r>
            <a:r>
              <a:rPr lang="en-US" sz="2400" baseline="-25000" dirty="0" err="1">
                <a:effectLst/>
              </a:rPr>
              <a:t>A</a:t>
            </a:r>
            <a:r>
              <a:rPr lang="en-US" sz="2400" baseline="-25000" dirty="0">
                <a:effectLst/>
              </a:rPr>
              <a:t>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B</a:t>
            </a:r>
            <a:r>
              <a:rPr lang="en-US" sz="2400" i="1" dirty="0" err="1" smtClean="0">
                <a:effectLst/>
              </a:rPr>
              <a:t>c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sz="2400" dirty="0">
                <a:effectLst/>
              </a:rPr>
              <a:t>a</a:t>
            </a:r>
            <a:r>
              <a:rPr lang="en-US" sz="2400" dirty="0" smtClean="0">
                <a:effectLst/>
              </a:rPr>
              <a:t>nd the disequilibrium in the progeny generation is </a:t>
            </a:r>
          </a:p>
          <a:p>
            <a:pPr marL="0" indent="0">
              <a:buNone/>
            </a:pPr>
            <a:r>
              <a:rPr lang="en-US" sz="2400" i="1" dirty="0" smtClean="0">
                <a:effectLst/>
              </a:rPr>
              <a:t>                         D</a:t>
            </a:r>
            <a:r>
              <a:rPr lang="en-US" sz="2400" i="1" baseline="-25000" dirty="0" smtClean="0">
                <a:effectLst/>
              </a:rPr>
              <a:t>1</a:t>
            </a:r>
            <a:r>
              <a:rPr lang="en-US" sz="2400" i="1" dirty="0" smtClean="0">
                <a:effectLst/>
              </a:rPr>
              <a:t>=r’-</a:t>
            </a:r>
            <a:r>
              <a:rPr lang="en-US" sz="2400" i="1" dirty="0" err="1">
                <a:effectLst/>
              </a:rPr>
              <a:t>p</a:t>
            </a:r>
            <a:r>
              <a:rPr lang="en-US" sz="2400" baseline="-25000" dirty="0" err="1">
                <a:effectLst/>
              </a:rPr>
              <a:t>A</a:t>
            </a:r>
            <a:r>
              <a:rPr lang="en-US" sz="2400" baseline="-25000" dirty="0">
                <a:effectLst/>
              </a:rPr>
              <a:t>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B</a:t>
            </a:r>
            <a:endParaRPr lang="en-US" sz="2400" baseline="-25000" dirty="0" smtClean="0">
              <a:effectLst/>
            </a:endParaRPr>
          </a:p>
          <a:p>
            <a:pPr marL="0" indent="0">
              <a:buNone/>
            </a:pPr>
            <a:r>
              <a:rPr lang="en-US" sz="2400" baseline="-25000" dirty="0">
                <a:effectLst/>
              </a:rPr>
              <a:t> </a:t>
            </a:r>
            <a:r>
              <a:rPr lang="en-US" sz="2400" baseline="-25000" dirty="0" smtClean="0">
                <a:effectLst/>
              </a:rPr>
              <a:t>                                        </a:t>
            </a:r>
            <a:r>
              <a:rPr lang="en-US" sz="2400" dirty="0" smtClean="0">
                <a:effectLst/>
              </a:rPr>
              <a:t>=</a:t>
            </a:r>
            <a:r>
              <a:rPr lang="en-US" sz="2400" i="1" dirty="0" smtClean="0">
                <a:effectLst/>
              </a:rPr>
              <a:t>r</a:t>
            </a:r>
            <a:r>
              <a:rPr lang="en-US" sz="2400" dirty="0" smtClean="0">
                <a:effectLst/>
              </a:rPr>
              <a:t>(1-</a:t>
            </a:r>
            <a:r>
              <a:rPr lang="en-US" sz="2400" i="1" dirty="0" smtClean="0">
                <a:effectLst/>
              </a:rPr>
              <a:t>c</a:t>
            </a:r>
            <a:r>
              <a:rPr lang="en-US" sz="2400" dirty="0">
                <a:effectLst/>
              </a:rPr>
              <a:t>)+ </a:t>
            </a:r>
            <a:r>
              <a:rPr lang="en-US" sz="2400" i="1" dirty="0" err="1">
                <a:effectLst/>
              </a:rPr>
              <a:t>p</a:t>
            </a:r>
            <a:r>
              <a:rPr lang="en-US" sz="2400" baseline="-25000" dirty="0" err="1">
                <a:effectLst/>
              </a:rPr>
              <a:t>A</a:t>
            </a:r>
            <a:r>
              <a:rPr lang="en-US" sz="2400" baseline="-25000" dirty="0">
                <a:effectLst/>
              </a:rPr>
              <a:t>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B</a:t>
            </a:r>
            <a:r>
              <a:rPr lang="en-US" sz="2400" i="1" dirty="0" err="1" smtClean="0">
                <a:effectLst/>
              </a:rPr>
              <a:t>c</a:t>
            </a:r>
            <a:r>
              <a:rPr lang="en-US" sz="2400" i="1" dirty="0" smtClean="0">
                <a:effectLst/>
              </a:rPr>
              <a:t> -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A</a:t>
            </a:r>
            <a:r>
              <a:rPr lang="en-US" sz="2400" baseline="-25000" dirty="0" smtClean="0">
                <a:effectLst/>
              </a:rPr>
              <a:t> </a:t>
            </a:r>
            <a:r>
              <a:rPr lang="en-US" sz="2400" i="1" dirty="0" err="1">
                <a:effectLst/>
              </a:rPr>
              <a:t>p</a:t>
            </a:r>
            <a:r>
              <a:rPr lang="en-US" sz="2400" baseline="-25000" dirty="0" err="1">
                <a:effectLst/>
              </a:rPr>
              <a:t>B</a:t>
            </a:r>
            <a:endParaRPr lang="en-US" sz="2400" baseline="-25000" dirty="0">
              <a:effectLst/>
            </a:endParaRPr>
          </a:p>
          <a:p>
            <a:pPr marL="0" indent="0">
              <a:buNone/>
            </a:pPr>
            <a:r>
              <a:rPr lang="en-US" sz="2400" dirty="0" smtClean="0">
                <a:effectLst/>
              </a:rPr>
              <a:t>                            =</a:t>
            </a:r>
            <a:r>
              <a:rPr lang="en-US" sz="2400" i="1" dirty="0">
                <a:effectLst/>
              </a:rPr>
              <a:t> r</a:t>
            </a:r>
            <a:r>
              <a:rPr lang="en-US" sz="2400" dirty="0">
                <a:effectLst/>
              </a:rPr>
              <a:t>(1-</a:t>
            </a:r>
            <a:r>
              <a:rPr lang="en-US" sz="2400" i="1" dirty="0">
                <a:effectLst/>
              </a:rPr>
              <a:t>c</a:t>
            </a:r>
            <a:r>
              <a:rPr lang="en-US" sz="2400" dirty="0" smtClean="0">
                <a:effectLst/>
              </a:rPr>
              <a:t>)- </a:t>
            </a:r>
            <a:r>
              <a:rPr lang="en-US" sz="2400" i="1" dirty="0" err="1">
                <a:effectLst/>
              </a:rPr>
              <a:t>p</a:t>
            </a:r>
            <a:r>
              <a:rPr lang="en-US" sz="2400" baseline="-25000" dirty="0" err="1">
                <a:effectLst/>
              </a:rPr>
              <a:t>A</a:t>
            </a:r>
            <a:r>
              <a:rPr lang="en-US" sz="2400" baseline="-25000" dirty="0">
                <a:effectLst/>
              </a:rPr>
              <a:t>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B</a:t>
            </a:r>
            <a:r>
              <a:rPr lang="en-US" sz="2400" i="1" dirty="0" smtClean="0">
                <a:effectLst/>
              </a:rPr>
              <a:t>(</a:t>
            </a:r>
            <a:r>
              <a:rPr lang="en-US" sz="2400" dirty="0" smtClean="0">
                <a:effectLst/>
              </a:rPr>
              <a:t>1</a:t>
            </a:r>
            <a:r>
              <a:rPr lang="en-US" sz="2400" i="1" dirty="0" smtClean="0">
                <a:effectLst/>
              </a:rPr>
              <a:t>-c)</a:t>
            </a:r>
          </a:p>
          <a:p>
            <a:pPr marL="0" indent="0">
              <a:buNone/>
            </a:pPr>
            <a:r>
              <a:rPr lang="en-US" sz="2400" i="1" dirty="0">
                <a:effectLst/>
              </a:rPr>
              <a:t> </a:t>
            </a:r>
            <a:r>
              <a:rPr lang="en-US" sz="2400" i="1" dirty="0" smtClean="0">
                <a:effectLst/>
              </a:rPr>
              <a:t>                           </a:t>
            </a:r>
            <a:r>
              <a:rPr lang="en-US" sz="2400" i="1" dirty="0">
                <a:effectLst/>
              </a:rPr>
              <a:t>=(r-</a:t>
            </a:r>
            <a:r>
              <a:rPr lang="en-US" sz="2400" i="1" dirty="0" err="1">
                <a:effectLst/>
              </a:rPr>
              <a:t>p</a:t>
            </a:r>
            <a:r>
              <a:rPr lang="en-US" sz="2400" baseline="-25000" dirty="0" err="1">
                <a:effectLst/>
              </a:rPr>
              <a:t>A</a:t>
            </a:r>
            <a:r>
              <a:rPr lang="en-US" sz="2400" baseline="-25000" dirty="0">
                <a:effectLst/>
              </a:rPr>
              <a:t> </a:t>
            </a:r>
            <a:r>
              <a:rPr lang="en-US" sz="2400" i="1" dirty="0" err="1" smtClean="0">
                <a:effectLst/>
              </a:rPr>
              <a:t>p</a:t>
            </a:r>
            <a:r>
              <a:rPr lang="en-US" sz="2400" baseline="-25000" dirty="0" err="1" smtClean="0">
                <a:effectLst/>
              </a:rPr>
              <a:t>B</a:t>
            </a:r>
            <a:r>
              <a:rPr lang="en-US" sz="2400" dirty="0" smtClean="0">
                <a:effectLst/>
              </a:rPr>
              <a:t>)</a:t>
            </a:r>
            <a:r>
              <a:rPr lang="en-US" sz="2400" i="1" dirty="0">
                <a:effectLst/>
              </a:rPr>
              <a:t> (1-c</a:t>
            </a:r>
            <a:r>
              <a:rPr lang="en-US" sz="2400" i="1" dirty="0" smtClean="0">
                <a:effectLst/>
              </a:rPr>
              <a:t>)=D</a:t>
            </a:r>
            <a:r>
              <a:rPr lang="en-US" sz="2400" i="1" baseline="-25000" dirty="0" smtClean="0">
                <a:effectLst/>
              </a:rPr>
              <a:t>0</a:t>
            </a:r>
            <a:r>
              <a:rPr lang="en-US" sz="2400" i="1" dirty="0" smtClean="0">
                <a:effectLst/>
              </a:rPr>
              <a:t>(1-c)</a:t>
            </a:r>
            <a:endParaRPr lang="en-US" sz="2400" dirty="0" smtClean="0">
              <a:effectLst/>
            </a:endParaRPr>
          </a:p>
          <a:p>
            <a:pPr marL="0" indent="0">
              <a:buNone/>
            </a:pPr>
            <a:r>
              <a:rPr lang="en-US" sz="2400" dirty="0" smtClean="0">
                <a:effectLst/>
              </a:rPr>
              <a:t>For one more generation of random mating</a:t>
            </a:r>
          </a:p>
          <a:p>
            <a:pPr marL="0" indent="0">
              <a:buNone/>
            </a:pPr>
            <a:r>
              <a:rPr lang="en-US" sz="2400" i="1" dirty="0" smtClean="0">
                <a:effectLst/>
              </a:rPr>
              <a:t>                        D</a:t>
            </a:r>
            <a:r>
              <a:rPr lang="en-US" sz="2400" i="1" baseline="-25000" dirty="0" smtClean="0">
                <a:effectLst/>
              </a:rPr>
              <a:t>2</a:t>
            </a:r>
            <a:r>
              <a:rPr lang="en-US" sz="2400" i="1" dirty="0" smtClean="0">
                <a:effectLst/>
              </a:rPr>
              <a:t>=D</a:t>
            </a:r>
            <a:r>
              <a:rPr lang="en-US" sz="2400" i="1" baseline="-25000" dirty="0" smtClean="0">
                <a:effectLst/>
              </a:rPr>
              <a:t>1</a:t>
            </a:r>
            <a:r>
              <a:rPr lang="en-US" sz="2400" i="1" dirty="0" smtClean="0">
                <a:effectLst/>
              </a:rPr>
              <a:t>(1-c)=D</a:t>
            </a:r>
            <a:r>
              <a:rPr lang="en-US" sz="2400" i="1" baseline="-25000" dirty="0" smtClean="0">
                <a:effectLst/>
              </a:rPr>
              <a:t>0</a:t>
            </a:r>
            <a:r>
              <a:rPr lang="en-US" sz="2400" i="1" dirty="0" smtClean="0">
                <a:effectLst/>
              </a:rPr>
              <a:t>(1-c)</a:t>
            </a:r>
            <a:r>
              <a:rPr lang="en-US" sz="2400" i="1" baseline="30000" dirty="0" smtClean="0">
                <a:effectLst/>
              </a:rPr>
              <a:t>2</a:t>
            </a:r>
          </a:p>
          <a:p>
            <a:pPr marL="0" indent="0">
              <a:buNone/>
            </a:pPr>
            <a:r>
              <a:rPr lang="en-US" sz="2400" dirty="0">
                <a:effectLst/>
              </a:rPr>
              <a:t>For </a:t>
            </a:r>
            <a:r>
              <a:rPr lang="en-US" sz="2400" i="1" dirty="0">
                <a:effectLst/>
              </a:rPr>
              <a:t>t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>
                <a:effectLst/>
              </a:rPr>
              <a:t>more generation of random </a:t>
            </a:r>
            <a:r>
              <a:rPr lang="en-US" sz="2400" dirty="0" smtClean="0">
                <a:effectLst/>
              </a:rPr>
              <a:t>mating</a:t>
            </a:r>
          </a:p>
          <a:p>
            <a:pPr marL="0" indent="0">
              <a:buNone/>
            </a:pPr>
            <a:r>
              <a:rPr lang="en-US" sz="2400" i="1" dirty="0" smtClean="0">
                <a:effectLst/>
              </a:rPr>
              <a:t>                        </a:t>
            </a:r>
            <a:r>
              <a:rPr lang="en-US" sz="2400" i="1" dirty="0" err="1" smtClean="0">
                <a:effectLst/>
              </a:rPr>
              <a:t>D</a:t>
            </a:r>
            <a:r>
              <a:rPr lang="en-US" sz="2400" i="1" baseline="-25000" dirty="0" err="1" smtClean="0">
                <a:effectLst/>
              </a:rPr>
              <a:t>t</a:t>
            </a:r>
            <a:r>
              <a:rPr lang="en-US" sz="2400" i="1" dirty="0" smtClean="0">
                <a:effectLst/>
              </a:rPr>
              <a:t>=D</a:t>
            </a:r>
            <a:r>
              <a:rPr lang="en-US" sz="2400" i="1" baseline="-25000" dirty="0" smtClean="0">
                <a:effectLst/>
              </a:rPr>
              <a:t>0</a:t>
            </a:r>
            <a:r>
              <a:rPr lang="en-US" sz="2400" i="1" dirty="0" smtClean="0">
                <a:effectLst/>
              </a:rPr>
              <a:t>(1-c)</a:t>
            </a:r>
            <a:r>
              <a:rPr lang="en-US" sz="2400" i="1" baseline="30000" dirty="0" smtClean="0">
                <a:effectLst/>
              </a:rPr>
              <a:t>t</a:t>
            </a:r>
            <a:endParaRPr lang="en-US" sz="2400" i="1" baseline="30000" dirty="0">
              <a:effectLst/>
            </a:endParaRPr>
          </a:p>
          <a:p>
            <a:pPr marL="0" indent="0">
              <a:buNone/>
            </a:pPr>
            <a:r>
              <a:rPr lang="en-US" sz="1800" dirty="0" smtClean="0">
                <a:effectLst/>
              </a:rPr>
              <a:t>The loci do not have to be linked to be in LD. With unlinked loci </a:t>
            </a:r>
            <a:r>
              <a:rPr lang="en-US" sz="1800" i="1" dirty="0" smtClean="0">
                <a:effectLst/>
              </a:rPr>
              <a:t>c</a:t>
            </a:r>
            <a:r>
              <a:rPr lang="en-US" sz="1800" dirty="0" smtClean="0">
                <a:effectLst/>
              </a:rPr>
              <a:t>=1/2 and the amount of LD is ½ in each generation of random mating</a:t>
            </a:r>
            <a:endParaRPr lang="en-US" sz="1800" dirty="0">
              <a:effectLst/>
            </a:endParaRPr>
          </a:p>
          <a:p>
            <a:pPr marL="0" indent="0">
              <a:buNone/>
            </a:pPr>
            <a:endParaRPr lang="en-US" sz="1800" dirty="0">
              <a:effectLst/>
            </a:endParaRPr>
          </a:p>
          <a:p>
            <a:pPr marL="0" indent="0">
              <a:buNone/>
            </a:pP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050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39825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/>
              </a:rPr>
              <a:t>Decay of LD in a population (in LD) mating at random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2933"/>
            <a:ext cx="9017000" cy="5687907"/>
          </a:xfrm>
        </p:spPr>
        <p:txBody>
          <a:bodyPr/>
          <a:lstStyle/>
          <a:p>
            <a:r>
              <a:rPr lang="en-US" sz="2400" dirty="0">
                <a:effectLst/>
              </a:rPr>
              <a:t>Two concepts LINKAGE and LD. A population may be in LE but the loci remain linked by virtue of their being close together in the same chromosome</a:t>
            </a:r>
          </a:p>
          <a:p>
            <a:r>
              <a:rPr lang="en-US" sz="2400" dirty="0">
                <a:effectLst/>
              </a:rPr>
              <a:t>Meiosis offer opportunities for crossover</a:t>
            </a:r>
          </a:p>
          <a:p>
            <a:r>
              <a:rPr lang="en-US" sz="2400" dirty="0" err="1">
                <a:effectLst/>
              </a:rPr>
              <a:t>Selfing</a:t>
            </a:r>
            <a:r>
              <a:rPr lang="en-US" sz="2400" dirty="0">
                <a:effectLst/>
              </a:rPr>
              <a:t> and random mating disrupt linkage</a:t>
            </a:r>
          </a:p>
          <a:p>
            <a:r>
              <a:rPr lang="en-US" sz="2400" dirty="0">
                <a:effectLst/>
              </a:rPr>
              <a:t>Each generation of random mating reduces LD in a population</a:t>
            </a:r>
          </a:p>
          <a:p>
            <a:r>
              <a:rPr lang="en-US" sz="2400" dirty="0" smtClean="0">
                <a:effectLst/>
              </a:rPr>
              <a:t>Linkage affects the </a:t>
            </a:r>
            <a:r>
              <a:rPr lang="en-US" sz="2400" dirty="0" err="1" smtClean="0">
                <a:effectLst/>
              </a:rPr>
              <a:t>gametic</a:t>
            </a:r>
            <a:r>
              <a:rPr lang="en-US" sz="2400" dirty="0" smtClean="0">
                <a:effectLst/>
              </a:rPr>
              <a:t> output only if individuals are heterozygous at two or more loci.</a:t>
            </a:r>
          </a:p>
          <a:p>
            <a:r>
              <a:rPr lang="en-US" sz="2400" dirty="0" smtClean="0">
                <a:effectLst/>
              </a:rPr>
              <a:t>Close linkage does not automatically mean the loci are in LD</a:t>
            </a:r>
          </a:p>
          <a:p>
            <a:r>
              <a:rPr lang="en-US" sz="2400" dirty="0" smtClean="0">
                <a:effectLst/>
              </a:rPr>
              <a:t>Closely linked loci may be in LE and unlinked loci may in LD if, for example, two populations with different gene freq. at the loci are mixed</a:t>
            </a:r>
          </a:p>
          <a:p>
            <a:r>
              <a:rPr lang="en-US" sz="2400" dirty="0" smtClean="0">
                <a:effectLst/>
              </a:rPr>
              <a:t>Knowledge of LD can tell something about the breeding history of the population</a:t>
            </a:r>
          </a:p>
          <a:p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13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182880"/>
            <a:ext cx="8229600" cy="11398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/>
              </a:rPr>
              <a:t>The Haldane (1919) function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82040"/>
            <a:ext cx="8229600" cy="4525963"/>
          </a:xfrm>
        </p:spPr>
        <p:txBody>
          <a:bodyPr/>
          <a:lstStyle/>
          <a:p>
            <a:r>
              <a:rPr lang="en-US" dirty="0">
                <a:effectLst/>
              </a:rPr>
              <a:t>The Haldane function establishes that the recombination </a:t>
            </a:r>
            <a:r>
              <a:rPr lang="en-US" dirty="0" smtClean="0">
                <a:effectLst/>
              </a:rPr>
              <a:t>(</a:t>
            </a:r>
            <a:r>
              <a:rPr lang="en-US" i="1" dirty="0">
                <a:effectLst/>
              </a:rPr>
              <a:t>c</a:t>
            </a:r>
            <a:r>
              <a:rPr lang="en-US" dirty="0" smtClean="0">
                <a:effectLst/>
              </a:rPr>
              <a:t>) </a:t>
            </a:r>
            <a:r>
              <a:rPr lang="en-US" dirty="0">
                <a:effectLst/>
              </a:rPr>
              <a:t>frequency between a QTL and its  closest marker can be expressed as </a:t>
            </a:r>
            <a:endParaRPr lang="en-US" dirty="0" smtClean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>
                <a:effectLst/>
              </a:rPr>
              <a:t>w</a:t>
            </a:r>
            <a:r>
              <a:rPr lang="en-US" dirty="0" smtClean="0">
                <a:effectLst/>
              </a:rPr>
              <a:t>here </a:t>
            </a:r>
            <a:r>
              <a:rPr lang="en-US" sz="40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 smtClean="0">
                <a:effectLst/>
                <a:cs typeface="Times New Roman" panose="02020603050405020304" pitchFamily="18" charset="0"/>
              </a:rPr>
              <a:t>is the map distance in </a:t>
            </a:r>
            <a:r>
              <a:rPr lang="en-US" dirty="0" err="1" smtClean="0">
                <a:effectLst/>
                <a:cs typeface="Times New Roman" panose="02020603050405020304" pitchFamily="18" charset="0"/>
              </a:rPr>
              <a:t>centiMorgans</a:t>
            </a:r>
            <a:endParaRPr lang="en-US" dirty="0" smtClean="0">
              <a:effectLst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effectLst/>
                <a:cs typeface="Times New Roman" panose="02020603050405020304" pitchFamily="18" charset="0"/>
              </a:rPr>
              <a:t>b</a:t>
            </a:r>
            <a:r>
              <a:rPr lang="en-US" dirty="0" smtClean="0">
                <a:effectLst/>
                <a:cs typeface="Times New Roman" panose="02020603050405020304" pitchFamily="18" charset="0"/>
              </a:rPr>
              <a:t>etween the QTL and its closest marker</a:t>
            </a:r>
            <a:endParaRPr lang="en-US" dirty="0">
              <a:effectLst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387681"/>
              </p:ext>
            </p:extLst>
          </p:nvPr>
        </p:nvGraphicFramePr>
        <p:xfrm>
          <a:off x="3095625" y="3316288"/>
          <a:ext cx="210661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5" name="Equation" r:id="rId3" imgW="1002960" imgH="444240" progId="Equation.3">
                  <p:embed/>
                </p:oleObj>
              </mc:Choice>
              <mc:Fallback>
                <p:oleObj name="Equation" r:id="rId3" imgW="100296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25" y="3316288"/>
                        <a:ext cx="2106613" cy="928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285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173"/>
            <a:ext cx="8229600" cy="11398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/>
              </a:rPr>
              <a:t>The Haldane (1919)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240"/>
            <a:ext cx="8229600" cy="5699760"/>
          </a:xfrm>
        </p:spPr>
        <p:txBody>
          <a:bodyPr/>
          <a:lstStyle/>
          <a:p>
            <a:r>
              <a:rPr lang="en-US" dirty="0" smtClean="0">
                <a:effectLst/>
              </a:rPr>
              <a:t>From the Haldane function we get </a:t>
            </a:r>
          </a:p>
          <a:p>
            <a:endParaRPr lang="en-US" dirty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equation relates the recombination frequency (</a:t>
            </a:r>
            <a:r>
              <a:rPr lang="en-US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effectLst/>
              </a:rPr>
              <a:t>) with the map distance  (</a:t>
            </a:r>
            <a:r>
              <a:rPr lang="en-US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effectLst/>
              </a:rPr>
              <a:t>) in </a:t>
            </a:r>
            <a:r>
              <a:rPr lang="en-US" dirty="0" err="1" smtClean="0">
                <a:effectLst/>
              </a:rPr>
              <a:t>centiMorgan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indicates that if </a:t>
            </a:r>
            <a:r>
              <a:rPr lang="en-US" sz="40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=1/2 </a:t>
            </a:r>
            <a:r>
              <a:rPr lang="en-US" dirty="0" smtClean="0">
                <a:effectLst/>
                <a:cs typeface="Times New Roman" panose="02020603050405020304" pitchFamily="18" charset="0"/>
              </a:rPr>
              <a:t>the value of </a:t>
            </a:r>
            <a:r>
              <a:rPr lang="en-US" sz="40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 smtClean="0">
                <a:effectLst/>
                <a:cs typeface="Times New Roman" panose="02020603050405020304" pitchFamily="18" charset="0"/>
              </a:rPr>
              <a:t>is undefined</a:t>
            </a:r>
          </a:p>
          <a:p>
            <a:r>
              <a:rPr lang="en-US" dirty="0" smtClean="0">
                <a:effectLst/>
                <a:cs typeface="Times New Roman" panose="02020603050405020304" pitchFamily="18" charset="0"/>
              </a:rPr>
              <a:t>For this reason a QTL not linked to a marker must have a </a:t>
            </a:r>
            <a:r>
              <a:rPr lang="en-US" sz="40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cs typeface="Times New Roman" panose="02020603050405020304" pitchFamily="18" charset="0"/>
              </a:rPr>
              <a:t>close to 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dirty="0" smtClean="0">
                <a:effectLst/>
                <a:cs typeface="Times New Roman" panose="02020603050405020304" pitchFamily="18" charset="0"/>
              </a:rPr>
              <a:t> </a:t>
            </a:r>
          </a:p>
          <a:p>
            <a:endParaRPr lang="en-US" dirty="0">
              <a:effectLst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77227"/>
              </p:ext>
            </p:extLst>
          </p:nvPr>
        </p:nvGraphicFramePr>
        <p:xfrm>
          <a:off x="3221038" y="1677988"/>
          <a:ext cx="2757487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5" name="Equation" r:id="rId3" imgW="1180800" imgH="444240" progId="Equation.3">
                  <p:embed/>
                </p:oleObj>
              </mc:Choice>
              <mc:Fallback>
                <p:oleObj name="Equation" r:id="rId3" imgW="118080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038" y="1677988"/>
                        <a:ext cx="2757487" cy="1031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90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085"/>
            <a:ext cx="8229600" cy="1308454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effectLst/>
              </a:rPr>
              <a:t>Allele and genotypic frequency under HW</a:t>
            </a:r>
            <a:endParaRPr lang="en-US" sz="3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60" y="742734"/>
            <a:ext cx="8229600" cy="5589051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effectLst/>
              </a:rPr>
              <a:t>Characteristics of a population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800" i="1" dirty="0" smtClean="0">
                <a:effectLst/>
                <a:sym typeface="Wingdings" pitchFamily="2" charset="2"/>
              </a:rPr>
              <a:t> </a:t>
            </a:r>
            <a:r>
              <a:rPr lang="en-US" sz="2800" i="1" dirty="0" smtClean="0">
                <a:effectLst/>
              </a:rPr>
              <a:t>Genotypic frequencies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800" i="1" dirty="0" smtClean="0">
                <a:effectLst/>
                <a:sym typeface="Wingdings" pitchFamily="2" charset="2"/>
              </a:rPr>
              <a:t> </a:t>
            </a:r>
            <a:r>
              <a:rPr lang="en-US" sz="2800" i="1" dirty="0" smtClean="0">
                <a:effectLst/>
              </a:rPr>
              <a:t>Allele  frequencies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400" dirty="0" smtClean="0">
                <a:effectLst/>
              </a:rPr>
              <a:t>‘</a:t>
            </a:r>
            <a:r>
              <a:rPr lang="en-US" sz="2400" i="1" dirty="0" smtClean="0">
                <a:effectLst/>
              </a:rPr>
              <a:t>n</a:t>
            </a:r>
            <a:r>
              <a:rPr lang="en-US" sz="2400" dirty="0" smtClean="0">
                <a:effectLst/>
              </a:rPr>
              <a:t>’ diploid plants are equivalent to ‘2</a:t>
            </a:r>
            <a:r>
              <a:rPr lang="en-US" sz="2400" i="1" dirty="0" smtClean="0">
                <a:effectLst/>
              </a:rPr>
              <a:t>n</a:t>
            </a:r>
            <a:r>
              <a:rPr lang="en-US" sz="2400" dirty="0" smtClean="0">
                <a:effectLst/>
              </a:rPr>
              <a:t>’ alleles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400" dirty="0" smtClean="0">
                <a:effectLst/>
              </a:rPr>
              <a:t>In F</a:t>
            </a:r>
            <a:r>
              <a:rPr lang="en-US" sz="2400" baseline="-25000" dirty="0" smtClean="0">
                <a:effectLst/>
              </a:rPr>
              <a:t>1 </a:t>
            </a:r>
            <a:r>
              <a:rPr lang="en-US" sz="2400" dirty="0" smtClean="0">
                <a:effectLst/>
              </a:rPr>
              <a:t>and F</a:t>
            </a:r>
            <a:r>
              <a:rPr lang="en-US" sz="2400" baseline="-25000" dirty="0" smtClean="0">
                <a:effectLst/>
              </a:rPr>
              <a:t>2 </a:t>
            </a:r>
            <a:r>
              <a:rPr lang="en-US" sz="2400" dirty="0" smtClean="0">
                <a:effectLst/>
              </a:rPr>
              <a:t>generations </a:t>
            </a:r>
            <a:r>
              <a:rPr lang="en-US" sz="24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dirty="0" smtClean="0">
                <a:effectLst/>
              </a:rPr>
              <a:t> </a:t>
            </a:r>
            <a:r>
              <a:rPr lang="en-US" sz="2400" dirty="0" smtClean="0">
                <a:effectLst/>
              </a:rPr>
              <a:t>and (1-</a:t>
            </a:r>
            <a:r>
              <a:rPr lang="en-US" sz="24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effectLst/>
              </a:rPr>
              <a:t>)=0.5 at all loci that differ between the two parental inbreeds.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What is the Hardy-Weinberg Equilibrium</a:t>
            </a:r>
            <a:r>
              <a:rPr lang="en-US" sz="2000" b="1" dirty="0" smtClean="0">
                <a:solidFill>
                  <a:srgbClr val="FF0000"/>
                </a:solidFill>
                <a:effectLst/>
              </a:rPr>
              <a:t>?</a:t>
            </a:r>
            <a:endParaRPr lang="en-US" sz="2000" b="1" dirty="0">
              <a:solidFill>
                <a:srgbClr val="FF0000"/>
              </a:solidFill>
              <a:effectLst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2000" dirty="0">
              <a:effectLst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2000" dirty="0" smtClean="0">
              <a:solidFill>
                <a:srgbClr val="333333"/>
              </a:solidFill>
              <a:effectLst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2000" i="1" dirty="0" smtClean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197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82039"/>
          </a:xfrm>
        </p:spPr>
        <p:txBody>
          <a:bodyPr/>
          <a:lstStyle/>
          <a:p>
            <a:pPr marL="0" indent="0">
              <a:lnSpc>
                <a:spcPct val="200000"/>
              </a:lnSpc>
            </a:pPr>
            <a:r>
              <a:rPr lang="en-US" sz="20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effectLst/>
              </a:rPr>
            </a:br>
            <a:r>
              <a:rPr lang="en-US" sz="2000" b="1" dirty="0" smtClean="0">
                <a:solidFill>
                  <a:schemeClr val="tx1"/>
                </a:solidFill>
                <a:effectLst/>
              </a:rPr>
              <a:t>HARDY-WEINBERG EQUILIBRIUM FOR ONE LOCUS OR SEVERAL LOCI CONSIDERED SEPARATELY</a:t>
            </a:r>
            <a:r>
              <a:rPr lang="en-US" sz="2400" b="1" dirty="0">
                <a:solidFill>
                  <a:schemeClr val="tx1"/>
                </a:solidFill>
                <a:effectLst/>
              </a:rPr>
              <a:t/>
            </a:r>
            <a:br>
              <a:rPr lang="en-US" sz="2400" b="1" dirty="0">
                <a:solidFill>
                  <a:schemeClr val="tx1"/>
                </a:solidFill>
                <a:effectLst/>
              </a:rPr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080"/>
            <a:ext cx="8229600" cy="583692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               </a:t>
            </a:r>
            <a:r>
              <a:rPr lang="en-US" sz="2800" b="1" dirty="0" smtClean="0">
                <a:effectLst/>
              </a:rPr>
              <a:t>3 KEY FEATURE</a:t>
            </a:r>
          </a:p>
          <a:p>
            <a:r>
              <a:rPr lang="en-US" dirty="0" smtClean="0">
                <a:effectLst/>
              </a:rPr>
              <a:t>Allele frequencies </a:t>
            </a:r>
            <a:r>
              <a:rPr lang="en-US" dirty="0">
                <a:effectLst/>
              </a:rPr>
              <a:t>[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 and </a:t>
            </a:r>
            <a:r>
              <a:rPr lang="en-US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 smtClean="0">
                <a:effectLst/>
              </a:rPr>
              <a:t>=(1-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)] remain constant from generation to generation</a:t>
            </a:r>
          </a:p>
          <a:p>
            <a:r>
              <a:rPr lang="en-US" dirty="0" smtClean="0">
                <a:effectLst/>
              </a:rPr>
              <a:t>Square of the array of allele=array of genotypic frequency </a:t>
            </a:r>
          </a:p>
          <a:p>
            <a:r>
              <a:rPr lang="en-US" dirty="0" smtClean="0">
                <a:effectLst/>
              </a:rPr>
              <a:t>If allele frequency change, one generation of random mating would lead to a new set of equilibrium in genotypic frequency for all </a:t>
            </a:r>
            <a:r>
              <a:rPr lang="en-US" u="sng" dirty="0" smtClean="0">
                <a:effectLst/>
              </a:rPr>
              <a:t>loci considered separately (one locus)</a:t>
            </a:r>
            <a:r>
              <a:rPr lang="en-US" dirty="0" smtClean="0">
                <a:effectLst/>
              </a:rPr>
              <a:t>.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How about for genotypes with respect to loci considered jointly?</a:t>
            </a:r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dirty="0">
              <a:effectLst/>
            </a:endParaRP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140702"/>
              </p:ext>
            </p:extLst>
          </p:nvPr>
        </p:nvGraphicFramePr>
        <p:xfrm>
          <a:off x="4680219" y="3221527"/>
          <a:ext cx="31353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6" name="Equation" r:id="rId3" imgW="1511280" imgH="228600" progId="Equation.3">
                  <p:embed/>
                </p:oleObj>
              </mc:Choice>
              <mc:Fallback>
                <p:oleObj name="Equation" r:id="rId3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0219" y="3221527"/>
                        <a:ext cx="3135313" cy="471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65809" y="3249089"/>
            <a:ext cx="1000663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79832" y="3243171"/>
            <a:ext cx="186618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7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/>
              </a:rPr>
              <a:t>Assumptions of HW model</a:t>
            </a:r>
            <a:endParaRPr lang="en-US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effectLst/>
              </a:rPr>
              <a:t>DIPLOID</a:t>
            </a:r>
          </a:p>
          <a:p>
            <a:r>
              <a:rPr lang="en-US" sz="2400" dirty="0" smtClean="0">
                <a:effectLst/>
              </a:rPr>
              <a:t>SEXUAL REPRODUCTION</a:t>
            </a:r>
          </a:p>
          <a:p>
            <a:r>
              <a:rPr lang="en-US" sz="2400" dirty="0" smtClean="0">
                <a:effectLst/>
              </a:rPr>
              <a:t>TWO ALLELES</a:t>
            </a:r>
          </a:p>
          <a:p>
            <a:r>
              <a:rPr lang="en-US" sz="2400" dirty="0" smtClean="0">
                <a:effectLst/>
              </a:rPr>
              <a:t>MATING IS AT RANDOM</a:t>
            </a:r>
          </a:p>
          <a:p>
            <a:r>
              <a:rPr lang="en-US" sz="2400" dirty="0" smtClean="0">
                <a:effectLst/>
              </a:rPr>
              <a:t>LARGE POPULATION SIZE NO MUTATION, NO MIGRATION</a:t>
            </a:r>
          </a:p>
          <a:p>
            <a:r>
              <a:rPr lang="en-US" sz="2400" dirty="0" smtClean="0">
                <a:effectLst/>
              </a:rPr>
              <a:t>NATURAL SELECTION DOES NOT AFFECT THE ALLELES UNDER CONSIDERATIONS</a:t>
            </a:r>
          </a:p>
          <a:p>
            <a:pPr marL="0" indent="0">
              <a:buNone/>
            </a:pP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914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effectLst/>
              </a:rPr>
              <a:t>Geneticists and breeders use procedures that cause deviation from HW equilibrium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695" y="1048109"/>
            <a:ext cx="8229600" cy="5809891"/>
          </a:xfrm>
        </p:spPr>
        <p:txBody>
          <a:bodyPr/>
          <a:lstStyle/>
          <a:p>
            <a:r>
              <a:rPr lang="en-US" dirty="0" smtClean="0">
                <a:effectLst/>
              </a:rPr>
              <a:t>Linkage and lack or random mating</a:t>
            </a:r>
          </a:p>
          <a:p>
            <a:r>
              <a:rPr lang="en-US" dirty="0" smtClean="0">
                <a:effectLst/>
              </a:rPr>
              <a:t>Small population sizes</a:t>
            </a:r>
          </a:p>
          <a:p>
            <a:r>
              <a:rPr lang="en-US" dirty="0" err="1" smtClean="0">
                <a:effectLst/>
              </a:rPr>
              <a:t>Assortative</a:t>
            </a:r>
            <a:r>
              <a:rPr lang="en-US" dirty="0" smtClean="0">
                <a:effectLst/>
              </a:rPr>
              <a:t> mating </a:t>
            </a:r>
          </a:p>
          <a:p>
            <a:r>
              <a:rPr lang="en-US" dirty="0" smtClean="0">
                <a:effectLst/>
              </a:rPr>
              <a:t>Selection </a:t>
            </a:r>
          </a:p>
          <a:p>
            <a:r>
              <a:rPr lang="en-US" dirty="0" smtClean="0">
                <a:effectLst/>
              </a:rPr>
              <a:t>Inbreeding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INBREEDING and SMALL POPULATION SIZES affects all loci in the population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SELECTION affect only certain loci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33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9" y="-274278"/>
            <a:ext cx="8229600" cy="1139825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effectLst/>
              </a:rPr>
              <a:t>Frequency of Heterozygous at HW</a:t>
            </a:r>
            <a:endParaRPr lang="en-US" sz="40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79" y="1063937"/>
            <a:ext cx="8229600" cy="4525963"/>
          </a:xfrm>
        </p:spPr>
        <p:txBody>
          <a:bodyPr/>
          <a:lstStyle/>
          <a:p>
            <a:r>
              <a:rPr lang="en-US" sz="2800" dirty="0" smtClean="0">
                <a:effectLst/>
              </a:rPr>
              <a:t>The HW principle has important implications for the frequency of heterozygous carrying rare alleles</a:t>
            </a:r>
            <a:endParaRPr lang="en-US" sz="2800" dirty="0"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687946" y="2587926"/>
            <a:ext cx="69012" cy="3387302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1794294" y="5952226"/>
            <a:ext cx="5483570" cy="23002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7208852" y="2587925"/>
            <a:ext cx="69012" cy="3387303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Arc 12"/>
          <p:cNvSpPr/>
          <p:nvPr/>
        </p:nvSpPr>
        <p:spPr bwMode="auto">
          <a:xfrm>
            <a:off x="1794294" y="5929509"/>
            <a:ext cx="155276" cy="45719"/>
          </a:xfrm>
          <a:prstGeom prst="arc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1777042" y="2639683"/>
            <a:ext cx="5382883" cy="3347049"/>
          </a:xfrm>
          <a:custGeom>
            <a:avLst/>
            <a:gdLst>
              <a:gd name="connsiteX0" fmla="*/ 0 w 5382883"/>
              <a:gd name="connsiteY0" fmla="*/ 3347049 h 3347049"/>
              <a:gd name="connsiteX1" fmla="*/ 465826 w 5382883"/>
              <a:gd name="connsiteY1" fmla="*/ 3329796 h 3347049"/>
              <a:gd name="connsiteX2" fmla="*/ 586596 w 5382883"/>
              <a:gd name="connsiteY2" fmla="*/ 3312543 h 3347049"/>
              <a:gd name="connsiteX3" fmla="*/ 741871 w 5382883"/>
              <a:gd name="connsiteY3" fmla="*/ 3295291 h 3347049"/>
              <a:gd name="connsiteX4" fmla="*/ 810883 w 5382883"/>
              <a:gd name="connsiteY4" fmla="*/ 3278038 h 3347049"/>
              <a:gd name="connsiteX5" fmla="*/ 983411 w 5382883"/>
              <a:gd name="connsiteY5" fmla="*/ 3243532 h 3347049"/>
              <a:gd name="connsiteX6" fmla="*/ 1086928 w 5382883"/>
              <a:gd name="connsiteY6" fmla="*/ 3209026 h 3347049"/>
              <a:gd name="connsiteX7" fmla="*/ 1224950 w 5382883"/>
              <a:gd name="connsiteY7" fmla="*/ 3174521 h 3347049"/>
              <a:gd name="connsiteX8" fmla="*/ 1276709 w 5382883"/>
              <a:gd name="connsiteY8" fmla="*/ 3157268 h 3347049"/>
              <a:gd name="connsiteX9" fmla="*/ 1414732 w 5382883"/>
              <a:gd name="connsiteY9" fmla="*/ 3122762 h 3347049"/>
              <a:gd name="connsiteX10" fmla="*/ 1570007 w 5382883"/>
              <a:gd name="connsiteY10" fmla="*/ 3071004 h 3347049"/>
              <a:gd name="connsiteX11" fmla="*/ 1621766 w 5382883"/>
              <a:gd name="connsiteY11" fmla="*/ 3053751 h 3347049"/>
              <a:gd name="connsiteX12" fmla="*/ 1690777 w 5382883"/>
              <a:gd name="connsiteY12" fmla="*/ 3036498 h 3347049"/>
              <a:gd name="connsiteX13" fmla="*/ 1846052 w 5382883"/>
              <a:gd name="connsiteY13" fmla="*/ 2984740 h 3347049"/>
              <a:gd name="connsiteX14" fmla="*/ 1915064 w 5382883"/>
              <a:gd name="connsiteY14" fmla="*/ 2967487 h 3347049"/>
              <a:gd name="connsiteX15" fmla="*/ 1966822 w 5382883"/>
              <a:gd name="connsiteY15" fmla="*/ 2950234 h 3347049"/>
              <a:gd name="connsiteX16" fmla="*/ 2035833 w 5382883"/>
              <a:gd name="connsiteY16" fmla="*/ 2932981 h 3347049"/>
              <a:gd name="connsiteX17" fmla="*/ 2156603 w 5382883"/>
              <a:gd name="connsiteY17" fmla="*/ 2898475 h 3347049"/>
              <a:gd name="connsiteX18" fmla="*/ 2260120 w 5382883"/>
              <a:gd name="connsiteY18" fmla="*/ 2846717 h 3347049"/>
              <a:gd name="connsiteX19" fmla="*/ 2311879 w 5382883"/>
              <a:gd name="connsiteY19" fmla="*/ 2812211 h 3347049"/>
              <a:gd name="connsiteX20" fmla="*/ 2363637 w 5382883"/>
              <a:gd name="connsiteY20" fmla="*/ 2794959 h 3347049"/>
              <a:gd name="connsiteX21" fmla="*/ 2501660 w 5382883"/>
              <a:gd name="connsiteY21" fmla="*/ 2725947 h 3347049"/>
              <a:gd name="connsiteX22" fmla="*/ 2553418 w 5382883"/>
              <a:gd name="connsiteY22" fmla="*/ 2691442 h 3347049"/>
              <a:gd name="connsiteX23" fmla="*/ 2674188 w 5382883"/>
              <a:gd name="connsiteY23" fmla="*/ 2639683 h 3347049"/>
              <a:gd name="connsiteX24" fmla="*/ 2881222 w 5382883"/>
              <a:gd name="connsiteY24" fmla="*/ 2518913 h 3347049"/>
              <a:gd name="connsiteX25" fmla="*/ 3001992 w 5382883"/>
              <a:gd name="connsiteY25" fmla="*/ 2449902 h 3347049"/>
              <a:gd name="connsiteX26" fmla="*/ 3105509 w 5382883"/>
              <a:gd name="connsiteY26" fmla="*/ 2380891 h 3347049"/>
              <a:gd name="connsiteX27" fmla="*/ 3209026 w 5382883"/>
              <a:gd name="connsiteY27" fmla="*/ 2311879 h 3347049"/>
              <a:gd name="connsiteX28" fmla="*/ 3278037 w 5382883"/>
              <a:gd name="connsiteY28" fmla="*/ 2294626 h 3347049"/>
              <a:gd name="connsiteX29" fmla="*/ 3381554 w 5382883"/>
              <a:gd name="connsiteY29" fmla="*/ 2225615 h 3347049"/>
              <a:gd name="connsiteX30" fmla="*/ 3536830 w 5382883"/>
              <a:gd name="connsiteY30" fmla="*/ 2139351 h 3347049"/>
              <a:gd name="connsiteX31" fmla="*/ 3640347 w 5382883"/>
              <a:gd name="connsiteY31" fmla="*/ 2070340 h 3347049"/>
              <a:gd name="connsiteX32" fmla="*/ 3743864 w 5382883"/>
              <a:gd name="connsiteY32" fmla="*/ 2001328 h 3347049"/>
              <a:gd name="connsiteX33" fmla="*/ 3795622 w 5382883"/>
              <a:gd name="connsiteY33" fmla="*/ 1949570 h 3347049"/>
              <a:gd name="connsiteX34" fmla="*/ 3847381 w 5382883"/>
              <a:gd name="connsiteY34" fmla="*/ 1915064 h 3347049"/>
              <a:gd name="connsiteX35" fmla="*/ 3916392 w 5382883"/>
              <a:gd name="connsiteY35" fmla="*/ 1863306 h 3347049"/>
              <a:gd name="connsiteX36" fmla="*/ 4037162 w 5382883"/>
              <a:gd name="connsiteY36" fmla="*/ 1777042 h 3347049"/>
              <a:gd name="connsiteX37" fmla="*/ 4088920 w 5382883"/>
              <a:gd name="connsiteY37" fmla="*/ 1725283 h 3347049"/>
              <a:gd name="connsiteX38" fmla="*/ 4226943 w 5382883"/>
              <a:gd name="connsiteY38" fmla="*/ 1621766 h 3347049"/>
              <a:gd name="connsiteX39" fmla="*/ 4313207 w 5382883"/>
              <a:gd name="connsiteY39" fmla="*/ 1518249 h 3347049"/>
              <a:gd name="connsiteX40" fmla="*/ 4416724 w 5382883"/>
              <a:gd name="connsiteY40" fmla="*/ 1449238 h 3347049"/>
              <a:gd name="connsiteX41" fmla="*/ 4520241 w 5382883"/>
              <a:gd name="connsiteY41" fmla="*/ 1345721 h 3347049"/>
              <a:gd name="connsiteX42" fmla="*/ 4623758 w 5382883"/>
              <a:gd name="connsiteY42" fmla="*/ 1224951 h 3347049"/>
              <a:gd name="connsiteX43" fmla="*/ 4727275 w 5382883"/>
              <a:gd name="connsiteY43" fmla="*/ 1121434 h 3347049"/>
              <a:gd name="connsiteX44" fmla="*/ 4813539 w 5382883"/>
              <a:gd name="connsiteY44" fmla="*/ 1000664 h 3347049"/>
              <a:gd name="connsiteX45" fmla="*/ 4865298 w 5382883"/>
              <a:gd name="connsiteY45" fmla="*/ 879894 h 3347049"/>
              <a:gd name="connsiteX46" fmla="*/ 4917056 w 5382883"/>
              <a:gd name="connsiteY46" fmla="*/ 810883 h 3347049"/>
              <a:gd name="connsiteX47" fmla="*/ 4951562 w 5382883"/>
              <a:gd name="connsiteY47" fmla="*/ 759125 h 3347049"/>
              <a:gd name="connsiteX48" fmla="*/ 5003320 w 5382883"/>
              <a:gd name="connsiteY48" fmla="*/ 655608 h 3347049"/>
              <a:gd name="connsiteX49" fmla="*/ 5020573 w 5382883"/>
              <a:gd name="connsiteY49" fmla="*/ 603849 h 3347049"/>
              <a:gd name="connsiteX50" fmla="*/ 5089584 w 5382883"/>
              <a:gd name="connsiteY50" fmla="*/ 500332 h 3347049"/>
              <a:gd name="connsiteX51" fmla="*/ 5124090 w 5382883"/>
              <a:gd name="connsiteY51" fmla="*/ 431321 h 3347049"/>
              <a:gd name="connsiteX52" fmla="*/ 5193101 w 5382883"/>
              <a:gd name="connsiteY52" fmla="*/ 327804 h 3347049"/>
              <a:gd name="connsiteX53" fmla="*/ 5210354 w 5382883"/>
              <a:gd name="connsiteY53" fmla="*/ 258792 h 3347049"/>
              <a:gd name="connsiteX54" fmla="*/ 5279366 w 5382883"/>
              <a:gd name="connsiteY54" fmla="*/ 155275 h 3347049"/>
              <a:gd name="connsiteX55" fmla="*/ 5313871 w 5382883"/>
              <a:gd name="connsiteY55" fmla="*/ 103517 h 3347049"/>
              <a:gd name="connsiteX56" fmla="*/ 5348377 w 5382883"/>
              <a:gd name="connsiteY56" fmla="*/ 51759 h 3347049"/>
              <a:gd name="connsiteX57" fmla="*/ 5382883 w 5382883"/>
              <a:gd name="connsiteY57" fmla="*/ 0 h 3347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382883" h="3347049">
                <a:moveTo>
                  <a:pt x="0" y="3347049"/>
                </a:moveTo>
                <a:cubicBezTo>
                  <a:pt x="155275" y="3341298"/>
                  <a:pt x="310712" y="3338920"/>
                  <a:pt x="465826" y="3329796"/>
                </a:cubicBezTo>
                <a:cubicBezTo>
                  <a:pt x="506421" y="3327408"/>
                  <a:pt x="546245" y="3317587"/>
                  <a:pt x="586596" y="3312543"/>
                </a:cubicBezTo>
                <a:cubicBezTo>
                  <a:pt x="638271" y="3306084"/>
                  <a:pt x="690113" y="3301042"/>
                  <a:pt x="741871" y="3295291"/>
                </a:cubicBezTo>
                <a:cubicBezTo>
                  <a:pt x="764875" y="3289540"/>
                  <a:pt x="787631" y="3282688"/>
                  <a:pt x="810883" y="3278038"/>
                </a:cubicBezTo>
                <a:cubicBezTo>
                  <a:pt x="904152" y="3259384"/>
                  <a:pt x="903263" y="3267577"/>
                  <a:pt x="983411" y="3243532"/>
                </a:cubicBezTo>
                <a:cubicBezTo>
                  <a:pt x="1018249" y="3233080"/>
                  <a:pt x="1051642" y="3217847"/>
                  <a:pt x="1086928" y="3209026"/>
                </a:cubicBezTo>
                <a:cubicBezTo>
                  <a:pt x="1132935" y="3197524"/>
                  <a:pt x="1179960" y="3189518"/>
                  <a:pt x="1224950" y="3174521"/>
                </a:cubicBezTo>
                <a:cubicBezTo>
                  <a:pt x="1242203" y="3168770"/>
                  <a:pt x="1259164" y="3162053"/>
                  <a:pt x="1276709" y="3157268"/>
                </a:cubicBezTo>
                <a:cubicBezTo>
                  <a:pt x="1322462" y="3144790"/>
                  <a:pt x="1369742" y="3137758"/>
                  <a:pt x="1414732" y="3122762"/>
                </a:cubicBezTo>
                <a:lnTo>
                  <a:pt x="1570007" y="3071004"/>
                </a:lnTo>
                <a:cubicBezTo>
                  <a:pt x="1587260" y="3065253"/>
                  <a:pt x="1604123" y="3058162"/>
                  <a:pt x="1621766" y="3053751"/>
                </a:cubicBezTo>
                <a:cubicBezTo>
                  <a:pt x="1644770" y="3048000"/>
                  <a:pt x="1668114" y="3043471"/>
                  <a:pt x="1690777" y="3036498"/>
                </a:cubicBezTo>
                <a:cubicBezTo>
                  <a:pt x="1742922" y="3020453"/>
                  <a:pt x="1794294" y="3001993"/>
                  <a:pt x="1846052" y="2984740"/>
                </a:cubicBezTo>
                <a:cubicBezTo>
                  <a:pt x="1868547" y="2977242"/>
                  <a:pt x="1892264" y="2974001"/>
                  <a:pt x="1915064" y="2967487"/>
                </a:cubicBezTo>
                <a:cubicBezTo>
                  <a:pt x="1932550" y="2962491"/>
                  <a:pt x="1949336" y="2955230"/>
                  <a:pt x="1966822" y="2950234"/>
                </a:cubicBezTo>
                <a:cubicBezTo>
                  <a:pt x="1989621" y="2943720"/>
                  <a:pt x="2013034" y="2939495"/>
                  <a:pt x="2035833" y="2932981"/>
                </a:cubicBezTo>
                <a:cubicBezTo>
                  <a:pt x="2209091" y="2883478"/>
                  <a:pt x="1940865" y="2952410"/>
                  <a:pt x="2156603" y="2898475"/>
                </a:cubicBezTo>
                <a:cubicBezTo>
                  <a:pt x="2304947" y="2799582"/>
                  <a:pt x="2117252" y="2918152"/>
                  <a:pt x="2260120" y="2846717"/>
                </a:cubicBezTo>
                <a:cubicBezTo>
                  <a:pt x="2278666" y="2837444"/>
                  <a:pt x="2293333" y="2821484"/>
                  <a:pt x="2311879" y="2812211"/>
                </a:cubicBezTo>
                <a:cubicBezTo>
                  <a:pt x="2328145" y="2804078"/>
                  <a:pt x="2347081" y="2802484"/>
                  <a:pt x="2363637" y="2794959"/>
                </a:cubicBezTo>
                <a:cubicBezTo>
                  <a:pt x="2410465" y="2773674"/>
                  <a:pt x="2458861" y="2754480"/>
                  <a:pt x="2501660" y="2725947"/>
                </a:cubicBezTo>
                <a:cubicBezTo>
                  <a:pt x="2518913" y="2714445"/>
                  <a:pt x="2534872" y="2700715"/>
                  <a:pt x="2553418" y="2691442"/>
                </a:cubicBezTo>
                <a:cubicBezTo>
                  <a:pt x="2679279" y="2628512"/>
                  <a:pt x="2518621" y="2735417"/>
                  <a:pt x="2674188" y="2639683"/>
                </a:cubicBezTo>
                <a:cubicBezTo>
                  <a:pt x="2875578" y="2515751"/>
                  <a:pt x="2761393" y="2558857"/>
                  <a:pt x="2881222" y="2518913"/>
                </a:cubicBezTo>
                <a:cubicBezTo>
                  <a:pt x="3107601" y="2349129"/>
                  <a:pt x="2832626" y="2543994"/>
                  <a:pt x="3001992" y="2449902"/>
                </a:cubicBezTo>
                <a:cubicBezTo>
                  <a:pt x="3038244" y="2429762"/>
                  <a:pt x="3071003" y="2403895"/>
                  <a:pt x="3105509" y="2380891"/>
                </a:cubicBezTo>
                <a:lnTo>
                  <a:pt x="3209026" y="2311879"/>
                </a:lnTo>
                <a:cubicBezTo>
                  <a:pt x="3228755" y="2298726"/>
                  <a:pt x="3255033" y="2300377"/>
                  <a:pt x="3278037" y="2294626"/>
                </a:cubicBezTo>
                <a:cubicBezTo>
                  <a:pt x="3392905" y="2179760"/>
                  <a:pt x="3269196" y="2288036"/>
                  <a:pt x="3381554" y="2225615"/>
                </a:cubicBezTo>
                <a:cubicBezTo>
                  <a:pt x="3559525" y="2126742"/>
                  <a:pt x="3419714" y="2178390"/>
                  <a:pt x="3536830" y="2139351"/>
                </a:cubicBezTo>
                <a:cubicBezTo>
                  <a:pt x="3571336" y="2116347"/>
                  <a:pt x="3611023" y="2099664"/>
                  <a:pt x="3640347" y="2070340"/>
                </a:cubicBezTo>
                <a:cubicBezTo>
                  <a:pt x="3704965" y="2005721"/>
                  <a:pt x="3668958" y="2026297"/>
                  <a:pt x="3743864" y="2001328"/>
                </a:cubicBezTo>
                <a:cubicBezTo>
                  <a:pt x="3761117" y="1984075"/>
                  <a:pt x="3776878" y="1965190"/>
                  <a:pt x="3795622" y="1949570"/>
                </a:cubicBezTo>
                <a:cubicBezTo>
                  <a:pt x="3811551" y="1936295"/>
                  <a:pt x="3830508" y="1927116"/>
                  <a:pt x="3847381" y="1915064"/>
                </a:cubicBezTo>
                <a:cubicBezTo>
                  <a:pt x="3870780" y="1898351"/>
                  <a:pt x="3894560" y="1882019"/>
                  <a:pt x="3916392" y="1863306"/>
                </a:cubicBezTo>
                <a:cubicBezTo>
                  <a:pt x="4014315" y="1779372"/>
                  <a:pt x="3916834" y="1837204"/>
                  <a:pt x="4037162" y="1777042"/>
                </a:cubicBezTo>
                <a:cubicBezTo>
                  <a:pt x="4054415" y="1759789"/>
                  <a:pt x="4070036" y="1740734"/>
                  <a:pt x="4088920" y="1725283"/>
                </a:cubicBezTo>
                <a:cubicBezTo>
                  <a:pt x="4133430" y="1688866"/>
                  <a:pt x="4195042" y="1669617"/>
                  <a:pt x="4226943" y="1621766"/>
                </a:cubicBezTo>
                <a:cubicBezTo>
                  <a:pt x="4257613" y="1575761"/>
                  <a:pt x="4267226" y="1554012"/>
                  <a:pt x="4313207" y="1518249"/>
                </a:cubicBezTo>
                <a:cubicBezTo>
                  <a:pt x="4345942" y="1492788"/>
                  <a:pt x="4387400" y="1478562"/>
                  <a:pt x="4416724" y="1449238"/>
                </a:cubicBezTo>
                <a:lnTo>
                  <a:pt x="4520241" y="1345721"/>
                </a:lnTo>
                <a:cubicBezTo>
                  <a:pt x="4705016" y="1160946"/>
                  <a:pt x="4424564" y="1446278"/>
                  <a:pt x="4623758" y="1224951"/>
                </a:cubicBezTo>
                <a:cubicBezTo>
                  <a:pt x="4656402" y="1188679"/>
                  <a:pt x="4727275" y="1121434"/>
                  <a:pt x="4727275" y="1121434"/>
                </a:cubicBezTo>
                <a:cubicBezTo>
                  <a:pt x="4821845" y="932296"/>
                  <a:pt x="4696965" y="1163868"/>
                  <a:pt x="4813539" y="1000664"/>
                </a:cubicBezTo>
                <a:cubicBezTo>
                  <a:pt x="4911302" y="863796"/>
                  <a:pt x="4800933" y="992533"/>
                  <a:pt x="4865298" y="879894"/>
                </a:cubicBezTo>
                <a:cubicBezTo>
                  <a:pt x="4879564" y="854928"/>
                  <a:pt x="4900343" y="834281"/>
                  <a:pt x="4917056" y="810883"/>
                </a:cubicBezTo>
                <a:cubicBezTo>
                  <a:pt x="4929108" y="794010"/>
                  <a:pt x="4940060" y="776378"/>
                  <a:pt x="4951562" y="759125"/>
                </a:cubicBezTo>
                <a:cubicBezTo>
                  <a:pt x="4994928" y="629026"/>
                  <a:pt x="4936430" y="789389"/>
                  <a:pt x="5003320" y="655608"/>
                </a:cubicBezTo>
                <a:cubicBezTo>
                  <a:pt x="5011453" y="639342"/>
                  <a:pt x="5011741" y="619747"/>
                  <a:pt x="5020573" y="603849"/>
                </a:cubicBezTo>
                <a:cubicBezTo>
                  <a:pt x="5040713" y="567597"/>
                  <a:pt x="5071038" y="537424"/>
                  <a:pt x="5089584" y="500332"/>
                </a:cubicBezTo>
                <a:cubicBezTo>
                  <a:pt x="5101086" y="477328"/>
                  <a:pt x="5110858" y="453375"/>
                  <a:pt x="5124090" y="431321"/>
                </a:cubicBezTo>
                <a:cubicBezTo>
                  <a:pt x="5145426" y="395760"/>
                  <a:pt x="5193101" y="327804"/>
                  <a:pt x="5193101" y="327804"/>
                </a:cubicBezTo>
                <a:cubicBezTo>
                  <a:pt x="5198852" y="304800"/>
                  <a:pt x="5199750" y="280001"/>
                  <a:pt x="5210354" y="258792"/>
                </a:cubicBezTo>
                <a:cubicBezTo>
                  <a:pt x="5228900" y="221699"/>
                  <a:pt x="5256362" y="189781"/>
                  <a:pt x="5279366" y="155275"/>
                </a:cubicBezTo>
                <a:lnTo>
                  <a:pt x="5313871" y="103517"/>
                </a:lnTo>
                <a:lnTo>
                  <a:pt x="5348377" y="51759"/>
                </a:lnTo>
                <a:lnTo>
                  <a:pt x="5382883" y="0"/>
                </a:lnTo>
              </a:path>
            </a:pathLst>
          </a:custGeom>
          <a:noFill/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1725283" y="2674189"/>
            <a:ext cx="5538159" cy="3300035"/>
          </a:xfrm>
          <a:custGeom>
            <a:avLst/>
            <a:gdLst>
              <a:gd name="connsiteX0" fmla="*/ 0 w 5538159"/>
              <a:gd name="connsiteY0" fmla="*/ 0 h 3300035"/>
              <a:gd name="connsiteX1" fmla="*/ 17253 w 5538159"/>
              <a:gd name="connsiteY1" fmla="*/ 86264 h 3300035"/>
              <a:gd name="connsiteX2" fmla="*/ 34506 w 5538159"/>
              <a:gd name="connsiteY2" fmla="*/ 138022 h 3300035"/>
              <a:gd name="connsiteX3" fmla="*/ 69011 w 5538159"/>
              <a:gd name="connsiteY3" fmla="*/ 276045 h 3300035"/>
              <a:gd name="connsiteX4" fmla="*/ 86264 w 5538159"/>
              <a:gd name="connsiteY4" fmla="*/ 345056 h 3300035"/>
              <a:gd name="connsiteX5" fmla="*/ 138023 w 5538159"/>
              <a:gd name="connsiteY5" fmla="*/ 483079 h 3300035"/>
              <a:gd name="connsiteX6" fmla="*/ 172528 w 5538159"/>
              <a:gd name="connsiteY6" fmla="*/ 534837 h 3300035"/>
              <a:gd name="connsiteX7" fmla="*/ 241540 w 5538159"/>
              <a:gd name="connsiteY7" fmla="*/ 672860 h 3300035"/>
              <a:gd name="connsiteX8" fmla="*/ 293298 w 5538159"/>
              <a:gd name="connsiteY8" fmla="*/ 810883 h 3300035"/>
              <a:gd name="connsiteX9" fmla="*/ 345057 w 5538159"/>
              <a:gd name="connsiteY9" fmla="*/ 862641 h 3300035"/>
              <a:gd name="connsiteX10" fmla="*/ 396815 w 5538159"/>
              <a:gd name="connsiteY10" fmla="*/ 966158 h 3300035"/>
              <a:gd name="connsiteX11" fmla="*/ 431321 w 5538159"/>
              <a:gd name="connsiteY11" fmla="*/ 1035169 h 3300035"/>
              <a:gd name="connsiteX12" fmla="*/ 517585 w 5538159"/>
              <a:gd name="connsiteY12" fmla="*/ 1155939 h 3300035"/>
              <a:gd name="connsiteX13" fmla="*/ 552091 w 5538159"/>
              <a:gd name="connsiteY13" fmla="*/ 1207698 h 3300035"/>
              <a:gd name="connsiteX14" fmla="*/ 603849 w 5538159"/>
              <a:gd name="connsiteY14" fmla="*/ 1259456 h 3300035"/>
              <a:gd name="connsiteX15" fmla="*/ 655608 w 5538159"/>
              <a:gd name="connsiteY15" fmla="*/ 1362973 h 3300035"/>
              <a:gd name="connsiteX16" fmla="*/ 707366 w 5538159"/>
              <a:gd name="connsiteY16" fmla="*/ 1414732 h 3300035"/>
              <a:gd name="connsiteX17" fmla="*/ 741872 w 5538159"/>
              <a:gd name="connsiteY17" fmla="*/ 1466490 h 3300035"/>
              <a:gd name="connsiteX18" fmla="*/ 897147 w 5538159"/>
              <a:gd name="connsiteY18" fmla="*/ 1604513 h 3300035"/>
              <a:gd name="connsiteX19" fmla="*/ 948906 w 5538159"/>
              <a:gd name="connsiteY19" fmla="*/ 1656271 h 3300035"/>
              <a:gd name="connsiteX20" fmla="*/ 1000664 w 5538159"/>
              <a:gd name="connsiteY20" fmla="*/ 1690777 h 3300035"/>
              <a:gd name="connsiteX21" fmla="*/ 1052423 w 5538159"/>
              <a:gd name="connsiteY21" fmla="*/ 1742535 h 3300035"/>
              <a:gd name="connsiteX22" fmla="*/ 1104181 w 5538159"/>
              <a:gd name="connsiteY22" fmla="*/ 1777041 h 3300035"/>
              <a:gd name="connsiteX23" fmla="*/ 1173192 w 5538159"/>
              <a:gd name="connsiteY23" fmla="*/ 1828800 h 3300035"/>
              <a:gd name="connsiteX24" fmla="*/ 1224951 w 5538159"/>
              <a:gd name="connsiteY24" fmla="*/ 1880558 h 3300035"/>
              <a:gd name="connsiteX25" fmla="*/ 1397479 w 5538159"/>
              <a:gd name="connsiteY25" fmla="*/ 1966822 h 3300035"/>
              <a:gd name="connsiteX26" fmla="*/ 1483743 w 5538159"/>
              <a:gd name="connsiteY26" fmla="*/ 2018581 h 3300035"/>
              <a:gd name="connsiteX27" fmla="*/ 1535502 w 5538159"/>
              <a:gd name="connsiteY27" fmla="*/ 2053086 h 3300035"/>
              <a:gd name="connsiteX28" fmla="*/ 1656272 w 5538159"/>
              <a:gd name="connsiteY28" fmla="*/ 2104845 h 3300035"/>
              <a:gd name="connsiteX29" fmla="*/ 1794294 w 5538159"/>
              <a:gd name="connsiteY29" fmla="*/ 2191109 h 3300035"/>
              <a:gd name="connsiteX30" fmla="*/ 1863306 w 5538159"/>
              <a:gd name="connsiteY30" fmla="*/ 2225615 h 3300035"/>
              <a:gd name="connsiteX31" fmla="*/ 1932317 w 5538159"/>
              <a:gd name="connsiteY31" fmla="*/ 2277373 h 3300035"/>
              <a:gd name="connsiteX32" fmla="*/ 2104845 w 5538159"/>
              <a:gd name="connsiteY32" fmla="*/ 2380890 h 3300035"/>
              <a:gd name="connsiteX33" fmla="*/ 2173857 w 5538159"/>
              <a:gd name="connsiteY33" fmla="*/ 2398143 h 3300035"/>
              <a:gd name="connsiteX34" fmla="*/ 2311879 w 5538159"/>
              <a:gd name="connsiteY34" fmla="*/ 2467154 h 3300035"/>
              <a:gd name="connsiteX35" fmla="*/ 2380891 w 5538159"/>
              <a:gd name="connsiteY35" fmla="*/ 2501660 h 3300035"/>
              <a:gd name="connsiteX36" fmla="*/ 2484408 w 5538159"/>
              <a:gd name="connsiteY36" fmla="*/ 2536166 h 3300035"/>
              <a:gd name="connsiteX37" fmla="*/ 2674189 w 5538159"/>
              <a:gd name="connsiteY37" fmla="*/ 2605177 h 3300035"/>
              <a:gd name="connsiteX38" fmla="*/ 2794959 w 5538159"/>
              <a:gd name="connsiteY38" fmla="*/ 2639683 h 3300035"/>
              <a:gd name="connsiteX39" fmla="*/ 2915728 w 5538159"/>
              <a:gd name="connsiteY39" fmla="*/ 2708694 h 3300035"/>
              <a:gd name="connsiteX40" fmla="*/ 2967487 w 5538159"/>
              <a:gd name="connsiteY40" fmla="*/ 2725947 h 3300035"/>
              <a:gd name="connsiteX41" fmla="*/ 3019245 w 5538159"/>
              <a:gd name="connsiteY41" fmla="*/ 2760452 h 3300035"/>
              <a:gd name="connsiteX42" fmla="*/ 3157268 w 5538159"/>
              <a:gd name="connsiteY42" fmla="*/ 2829464 h 3300035"/>
              <a:gd name="connsiteX43" fmla="*/ 3209026 w 5538159"/>
              <a:gd name="connsiteY43" fmla="*/ 2863969 h 3300035"/>
              <a:gd name="connsiteX44" fmla="*/ 3347049 w 5538159"/>
              <a:gd name="connsiteY44" fmla="*/ 2898475 h 3300035"/>
              <a:gd name="connsiteX45" fmla="*/ 3536830 w 5538159"/>
              <a:gd name="connsiteY45" fmla="*/ 2967486 h 3300035"/>
              <a:gd name="connsiteX46" fmla="*/ 3605842 w 5538159"/>
              <a:gd name="connsiteY46" fmla="*/ 3001992 h 3300035"/>
              <a:gd name="connsiteX47" fmla="*/ 3692106 w 5538159"/>
              <a:gd name="connsiteY47" fmla="*/ 3019245 h 3300035"/>
              <a:gd name="connsiteX48" fmla="*/ 3795623 w 5538159"/>
              <a:gd name="connsiteY48" fmla="*/ 3053750 h 3300035"/>
              <a:gd name="connsiteX49" fmla="*/ 3933645 w 5538159"/>
              <a:gd name="connsiteY49" fmla="*/ 3088256 h 3300035"/>
              <a:gd name="connsiteX50" fmla="*/ 3985404 w 5538159"/>
              <a:gd name="connsiteY50" fmla="*/ 3105509 h 3300035"/>
              <a:gd name="connsiteX51" fmla="*/ 4054415 w 5538159"/>
              <a:gd name="connsiteY51" fmla="*/ 3122762 h 3300035"/>
              <a:gd name="connsiteX52" fmla="*/ 4175185 w 5538159"/>
              <a:gd name="connsiteY52" fmla="*/ 3157267 h 3300035"/>
              <a:gd name="connsiteX53" fmla="*/ 4244196 w 5538159"/>
              <a:gd name="connsiteY53" fmla="*/ 3174520 h 3300035"/>
              <a:gd name="connsiteX54" fmla="*/ 4295955 w 5538159"/>
              <a:gd name="connsiteY54" fmla="*/ 3191773 h 3300035"/>
              <a:gd name="connsiteX55" fmla="*/ 4485736 w 5538159"/>
              <a:gd name="connsiteY55" fmla="*/ 3209026 h 3300035"/>
              <a:gd name="connsiteX56" fmla="*/ 4675517 w 5538159"/>
              <a:gd name="connsiteY56" fmla="*/ 3243532 h 3300035"/>
              <a:gd name="connsiteX57" fmla="*/ 4813540 w 5538159"/>
              <a:gd name="connsiteY57" fmla="*/ 3260784 h 3300035"/>
              <a:gd name="connsiteX58" fmla="*/ 5417389 w 5538159"/>
              <a:gd name="connsiteY58" fmla="*/ 3295290 h 3300035"/>
              <a:gd name="connsiteX59" fmla="*/ 5538159 w 5538159"/>
              <a:gd name="connsiteY59" fmla="*/ 3278037 h 330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38159" h="3300035">
                <a:moveTo>
                  <a:pt x="0" y="0"/>
                </a:moveTo>
                <a:cubicBezTo>
                  <a:pt x="5751" y="28755"/>
                  <a:pt x="10141" y="57815"/>
                  <a:pt x="17253" y="86264"/>
                </a:cubicBezTo>
                <a:cubicBezTo>
                  <a:pt x="21664" y="103907"/>
                  <a:pt x="29721" y="120477"/>
                  <a:pt x="34506" y="138022"/>
                </a:cubicBezTo>
                <a:cubicBezTo>
                  <a:pt x="46984" y="183775"/>
                  <a:pt x="57509" y="230037"/>
                  <a:pt x="69011" y="276045"/>
                </a:cubicBezTo>
                <a:lnTo>
                  <a:pt x="86264" y="345056"/>
                </a:lnTo>
                <a:cubicBezTo>
                  <a:pt x="93731" y="374922"/>
                  <a:pt x="130106" y="467245"/>
                  <a:pt x="138023" y="483079"/>
                </a:cubicBezTo>
                <a:cubicBezTo>
                  <a:pt x="147296" y="501625"/>
                  <a:pt x="163255" y="516291"/>
                  <a:pt x="172528" y="534837"/>
                </a:cubicBezTo>
                <a:cubicBezTo>
                  <a:pt x="256940" y="703660"/>
                  <a:pt x="161597" y="552946"/>
                  <a:pt x="241540" y="672860"/>
                </a:cubicBezTo>
                <a:cubicBezTo>
                  <a:pt x="255433" y="728433"/>
                  <a:pt x="258597" y="762302"/>
                  <a:pt x="293298" y="810883"/>
                </a:cubicBezTo>
                <a:cubicBezTo>
                  <a:pt x="307480" y="830737"/>
                  <a:pt x="327804" y="845388"/>
                  <a:pt x="345057" y="862641"/>
                </a:cubicBezTo>
                <a:cubicBezTo>
                  <a:pt x="376687" y="957536"/>
                  <a:pt x="343304" y="872515"/>
                  <a:pt x="396815" y="966158"/>
                </a:cubicBezTo>
                <a:cubicBezTo>
                  <a:pt x="409575" y="988488"/>
                  <a:pt x="418561" y="1012839"/>
                  <a:pt x="431321" y="1035169"/>
                </a:cubicBezTo>
                <a:cubicBezTo>
                  <a:pt x="454562" y="1075842"/>
                  <a:pt x="491123" y="1118893"/>
                  <a:pt x="517585" y="1155939"/>
                </a:cubicBezTo>
                <a:cubicBezTo>
                  <a:pt x="529637" y="1172812"/>
                  <a:pt x="538816" y="1191769"/>
                  <a:pt x="552091" y="1207698"/>
                </a:cubicBezTo>
                <a:cubicBezTo>
                  <a:pt x="567711" y="1226442"/>
                  <a:pt x="588229" y="1240712"/>
                  <a:pt x="603849" y="1259456"/>
                </a:cubicBezTo>
                <a:cubicBezTo>
                  <a:pt x="739584" y="1422338"/>
                  <a:pt x="551863" y="1207355"/>
                  <a:pt x="655608" y="1362973"/>
                </a:cubicBezTo>
                <a:cubicBezTo>
                  <a:pt x="669142" y="1383274"/>
                  <a:pt x="691746" y="1395988"/>
                  <a:pt x="707366" y="1414732"/>
                </a:cubicBezTo>
                <a:cubicBezTo>
                  <a:pt x="720640" y="1430661"/>
                  <a:pt x="728096" y="1450992"/>
                  <a:pt x="741872" y="1466490"/>
                </a:cubicBezTo>
                <a:cubicBezTo>
                  <a:pt x="933602" y="1682185"/>
                  <a:pt x="773533" y="1501502"/>
                  <a:pt x="897147" y="1604513"/>
                </a:cubicBezTo>
                <a:cubicBezTo>
                  <a:pt x="915891" y="1620133"/>
                  <a:pt x="930162" y="1640651"/>
                  <a:pt x="948906" y="1656271"/>
                </a:cubicBezTo>
                <a:cubicBezTo>
                  <a:pt x="964835" y="1669545"/>
                  <a:pt x="984735" y="1677503"/>
                  <a:pt x="1000664" y="1690777"/>
                </a:cubicBezTo>
                <a:cubicBezTo>
                  <a:pt x="1019408" y="1706397"/>
                  <a:pt x="1033679" y="1726915"/>
                  <a:pt x="1052423" y="1742535"/>
                </a:cubicBezTo>
                <a:cubicBezTo>
                  <a:pt x="1068352" y="1755809"/>
                  <a:pt x="1087308" y="1764989"/>
                  <a:pt x="1104181" y="1777041"/>
                </a:cubicBezTo>
                <a:cubicBezTo>
                  <a:pt x="1127580" y="1793755"/>
                  <a:pt x="1151360" y="1810087"/>
                  <a:pt x="1173192" y="1828800"/>
                </a:cubicBezTo>
                <a:cubicBezTo>
                  <a:pt x="1191717" y="1844679"/>
                  <a:pt x="1205432" y="1865919"/>
                  <a:pt x="1224951" y="1880558"/>
                </a:cubicBezTo>
                <a:cubicBezTo>
                  <a:pt x="1320927" y="1952539"/>
                  <a:pt x="1295636" y="1915900"/>
                  <a:pt x="1397479" y="1966822"/>
                </a:cubicBezTo>
                <a:cubicBezTo>
                  <a:pt x="1427472" y="1981819"/>
                  <a:pt x="1455307" y="2000808"/>
                  <a:pt x="1483743" y="2018581"/>
                </a:cubicBezTo>
                <a:cubicBezTo>
                  <a:pt x="1501327" y="2029571"/>
                  <a:pt x="1516956" y="2043813"/>
                  <a:pt x="1535502" y="2053086"/>
                </a:cubicBezTo>
                <a:cubicBezTo>
                  <a:pt x="1703657" y="2137163"/>
                  <a:pt x="1440887" y="1979203"/>
                  <a:pt x="1656272" y="2104845"/>
                </a:cubicBezTo>
                <a:cubicBezTo>
                  <a:pt x="1703136" y="2132182"/>
                  <a:pt x="1748287" y="2162354"/>
                  <a:pt x="1794294" y="2191109"/>
                </a:cubicBezTo>
                <a:cubicBezTo>
                  <a:pt x="1816104" y="2204740"/>
                  <a:pt x="1841496" y="2211984"/>
                  <a:pt x="1863306" y="2225615"/>
                </a:cubicBezTo>
                <a:cubicBezTo>
                  <a:pt x="1887690" y="2240855"/>
                  <a:pt x="1908760" y="2260883"/>
                  <a:pt x="1932317" y="2277373"/>
                </a:cubicBezTo>
                <a:cubicBezTo>
                  <a:pt x="1978615" y="2309782"/>
                  <a:pt x="2047499" y="2359385"/>
                  <a:pt x="2104845" y="2380890"/>
                </a:cubicBezTo>
                <a:cubicBezTo>
                  <a:pt x="2127047" y="2389216"/>
                  <a:pt x="2150853" y="2392392"/>
                  <a:pt x="2173857" y="2398143"/>
                </a:cubicBezTo>
                <a:cubicBezTo>
                  <a:pt x="2265513" y="2459248"/>
                  <a:pt x="2185259" y="2410879"/>
                  <a:pt x="2311879" y="2467154"/>
                </a:cubicBezTo>
                <a:cubicBezTo>
                  <a:pt x="2335382" y="2477600"/>
                  <a:pt x="2357011" y="2492108"/>
                  <a:pt x="2380891" y="2501660"/>
                </a:cubicBezTo>
                <a:cubicBezTo>
                  <a:pt x="2414662" y="2515168"/>
                  <a:pt x="2450637" y="2522658"/>
                  <a:pt x="2484408" y="2536166"/>
                </a:cubicBezTo>
                <a:cubicBezTo>
                  <a:pt x="2541573" y="2559032"/>
                  <a:pt x="2615128" y="2590412"/>
                  <a:pt x="2674189" y="2605177"/>
                </a:cubicBezTo>
                <a:cubicBezTo>
                  <a:pt x="2709209" y="2613932"/>
                  <a:pt x="2760307" y="2624832"/>
                  <a:pt x="2794959" y="2639683"/>
                </a:cubicBezTo>
                <a:cubicBezTo>
                  <a:pt x="3006682" y="2730421"/>
                  <a:pt x="2742464" y="2622061"/>
                  <a:pt x="2915728" y="2708694"/>
                </a:cubicBezTo>
                <a:cubicBezTo>
                  <a:pt x="2931994" y="2716827"/>
                  <a:pt x="2951221" y="2717814"/>
                  <a:pt x="2967487" y="2725947"/>
                </a:cubicBezTo>
                <a:cubicBezTo>
                  <a:pt x="2986033" y="2735220"/>
                  <a:pt x="3001042" y="2750523"/>
                  <a:pt x="3019245" y="2760452"/>
                </a:cubicBezTo>
                <a:cubicBezTo>
                  <a:pt x="3064402" y="2785083"/>
                  <a:pt x="3111260" y="2806460"/>
                  <a:pt x="3157268" y="2829464"/>
                </a:cubicBezTo>
                <a:cubicBezTo>
                  <a:pt x="3175814" y="2838737"/>
                  <a:pt x="3189539" y="2856883"/>
                  <a:pt x="3209026" y="2863969"/>
                </a:cubicBezTo>
                <a:cubicBezTo>
                  <a:pt x="3253594" y="2880176"/>
                  <a:pt x="3347049" y="2898475"/>
                  <a:pt x="3347049" y="2898475"/>
                </a:cubicBezTo>
                <a:cubicBezTo>
                  <a:pt x="3521506" y="3003148"/>
                  <a:pt x="3339526" y="2908294"/>
                  <a:pt x="3536830" y="2967486"/>
                </a:cubicBezTo>
                <a:cubicBezTo>
                  <a:pt x="3561465" y="2974876"/>
                  <a:pt x="3581443" y="2993859"/>
                  <a:pt x="3605842" y="3001992"/>
                </a:cubicBezTo>
                <a:cubicBezTo>
                  <a:pt x="3633661" y="3011265"/>
                  <a:pt x="3663815" y="3011529"/>
                  <a:pt x="3692106" y="3019245"/>
                </a:cubicBezTo>
                <a:cubicBezTo>
                  <a:pt x="3727197" y="3028815"/>
                  <a:pt x="3761117" y="3042248"/>
                  <a:pt x="3795623" y="3053750"/>
                </a:cubicBezTo>
                <a:cubicBezTo>
                  <a:pt x="3840613" y="3068746"/>
                  <a:pt x="3887638" y="3076754"/>
                  <a:pt x="3933645" y="3088256"/>
                </a:cubicBezTo>
                <a:cubicBezTo>
                  <a:pt x="3951288" y="3092667"/>
                  <a:pt x="3967917" y="3100513"/>
                  <a:pt x="3985404" y="3105509"/>
                </a:cubicBezTo>
                <a:cubicBezTo>
                  <a:pt x="4008203" y="3112023"/>
                  <a:pt x="4031539" y="3116523"/>
                  <a:pt x="4054415" y="3122762"/>
                </a:cubicBezTo>
                <a:cubicBezTo>
                  <a:pt x="4094807" y="3133778"/>
                  <a:pt x="4134793" y="3146251"/>
                  <a:pt x="4175185" y="3157267"/>
                </a:cubicBezTo>
                <a:cubicBezTo>
                  <a:pt x="4198061" y="3163506"/>
                  <a:pt x="4221397" y="3168006"/>
                  <a:pt x="4244196" y="3174520"/>
                </a:cubicBezTo>
                <a:cubicBezTo>
                  <a:pt x="4261683" y="3179516"/>
                  <a:pt x="4277952" y="3189201"/>
                  <a:pt x="4295955" y="3191773"/>
                </a:cubicBezTo>
                <a:cubicBezTo>
                  <a:pt x="4358838" y="3200756"/>
                  <a:pt x="4422476" y="3203275"/>
                  <a:pt x="4485736" y="3209026"/>
                </a:cubicBezTo>
                <a:cubicBezTo>
                  <a:pt x="4560038" y="3223887"/>
                  <a:pt x="4598265" y="3232496"/>
                  <a:pt x="4675517" y="3243532"/>
                </a:cubicBezTo>
                <a:cubicBezTo>
                  <a:pt x="4721417" y="3250089"/>
                  <a:pt x="4767532" y="3255033"/>
                  <a:pt x="4813540" y="3260784"/>
                </a:cubicBezTo>
                <a:cubicBezTo>
                  <a:pt x="5046017" y="3318904"/>
                  <a:pt x="4930921" y="3295290"/>
                  <a:pt x="5417389" y="3295290"/>
                </a:cubicBezTo>
                <a:cubicBezTo>
                  <a:pt x="5458054" y="3295290"/>
                  <a:pt x="5538159" y="3278037"/>
                  <a:pt x="5538159" y="3278037"/>
                </a:cubicBezTo>
              </a:path>
            </a:pathLst>
          </a:custGeom>
          <a:noFill/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1777042" y="4175185"/>
            <a:ext cx="5469286" cy="1828800"/>
          </a:xfrm>
          <a:custGeom>
            <a:avLst/>
            <a:gdLst>
              <a:gd name="connsiteX0" fmla="*/ 0 w 5469286"/>
              <a:gd name="connsiteY0" fmla="*/ 1828800 h 1828800"/>
              <a:gd name="connsiteX1" fmla="*/ 17252 w 5469286"/>
              <a:gd name="connsiteY1" fmla="*/ 1742536 h 1828800"/>
              <a:gd name="connsiteX2" fmla="*/ 86264 w 5469286"/>
              <a:gd name="connsiteY2" fmla="*/ 1690777 h 1828800"/>
              <a:gd name="connsiteX3" fmla="*/ 189781 w 5469286"/>
              <a:gd name="connsiteY3" fmla="*/ 1570007 h 1828800"/>
              <a:gd name="connsiteX4" fmla="*/ 241539 w 5469286"/>
              <a:gd name="connsiteY4" fmla="*/ 1535502 h 1828800"/>
              <a:gd name="connsiteX5" fmla="*/ 310550 w 5469286"/>
              <a:gd name="connsiteY5" fmla="*/ 1431985 h 1828800"/>
              <a:gd name="connsiteX6" fmla="*/ 362309 w 5469286"/>
              <a:gd name="connsiteY6" fmla="*/ 1397479 h 1828800"/>
              <a:gd name="connsiteX7" fmla="*/ 431320 w 5469286"/>
              <a:gd name="connsiteY7" fmla="*/ 1328468 h 1828800"/>
              <a:gd name="connsiteX8" fmla="*/ 569343 w 5469286"/>
              <a:gd name="connsiteY8" fmla="*/ 1242204 h 1828800"/>
              <a:gd name="connsiteX9" fmla="*/ 638354 w 5469286"/>
              <a:gd name="connsiteY9" fmla="*/ 1173192 h 1828800"/>
              <a:gd name="connsiteX10" fmla="*/ 724618 w 5469286"/>
              <a:gd name="connsiteY10" fmla="*/ 1104181 h 1828800"/>
              <a:gd name="connsiteX11" fmla="*/ 776377 w 5469286"/>
              <a:gd name="connsiteY11" fmla="*/ 1052423 h 1828800"/>
              <a:gd name="connsiteX12" fmla="*/ 845388 w 5469286"/>
              <a:gd name="connsiteY12" fmla="*/ 1017917 h 1828800"/>
              <a:gd name="connsiteX13" fmla="*/ 879894 w 5469286"/>
              <a:gd name="connsiteY13" fmla="*/ 966158 h 1828800"/>
              <a:gd name="connsiteX14" fmla="*/ 948905 w 5469286"/>
              <a:gd name="connsiteY14" fmla="*/ 914400 h 1828800"/>
              <a:gd name="connsiteX15" fmla="*/ 1104181 w 5469286"/>
              <a:gd name="connsiteY15" fmla="*/ 810883 h 1828800"/>
              <a:gd name="connsiteX16" fmla="*/ 1155939 w 5469286"/>
              <a:gd name="connsiteY16" fmla="*/ 759124 h 1828800"/>
              <a:gd name="connsiteX17" fmla="*/ 1276709 w 5469286"/>
              <a:gd name="connsiteY17" fmla="*/ 672860 h 1828800"/>
              <a:gd name="connsiteX18" fmla="*/ 1362973 w 5469286"/>
              <a:gd name="connsiteY18" fmla="*/ 621102 h 1828800"/>
              <a:gd name="connsiteX19" fmla="*/ 1431984 w 5469286"/>
              <a:gd name="connsiteY19" fmla="*/ 569343 h 1828800"/>
              <a:gd name="connsiteX20" fmla="*/ 1639018 w 5469286"/>
              <a:gd name="connsiteY20" fmla="*/ 414068 h 1828800"/>
              <a:gd name="connsiteX21" fmla="*/ 1708030 w 5469286"/>
              <a:gd name="connsiteY21" fmla="*/ 345057 h 1828800"/>
              <a:gd name="connsiteX22" fmla="*/ 1759788 w 5469286"/>
              <a:gd name="connsiteY22" fmla="*/ 310551 h 1828800"/>
              <a:gd name="connsiteX23" fmla="*/ 1915064 w 5469286"/>
              <a:gd name="connsiteY23" fmla="*/ 207034 h 1828800"/>
              <a:gd name="connsiteX24" fmla="*/ 2018581 w 5469286"/>
              <a:gd name="connsiteY24" fmla="*/ 138023 h 1828800"/>
              <a:gd name="connsiteX25" fmla="*/ 2208362 w 5469286"/>
              <a:gd name="connsiteY25" fmla="*/ 51758 h 1828800"/>
              <a:gd name="connsiteX26" fmla="*/ 2329132 w 5469286"/>
              <a:gd name="connsiteY26" fmla="*/ 0 h 1828800"/>
              <a:gd name="connsiteX27" fmla="*/ 2691441 w 5469286"/>
              <a:gd name="connsiteY27" fmla="*/ 17253 h 1828800"/>
              <a:gd name="connsiteX28" fmla="*/ 2812211 w 5469286"/>
              <a:gd name="connsiteY28" fmla="*/ 69011 h 1828800"/>
              <a:gd name="connsiteX29" fmla="*/ 2881222 w 5469286"/>
              <a:gd name="connsiteY29" fmla="*/ 86264 h 1828800"/>
              <a:gd name="connsiteX30" fmla="*/ 3036498 w 5469286"/>
              <a:gd name="connsiteY30" fmla="*/ 155275 h 1828800"/>
              <a:gd name="connsiteX31" fmla="*/ 3174520 w 5469286"/>
              <a:gd name="connsiteY31" fmla="*/ 224287 h 1828800"/>
              <a:gd name="connsiteX32" fmla="*/ 3243532 w 5469286"/>
              <a:gd name="connsiteY32" fmla="*/ 258792 h 1828800"/>
              <a:gd name="connsiteX33" fmla="*/ 3295290 w 5469286"/>
              <a:gd name="connsiteY33" fmla="*/ 276045 h 1828800"/>
              <a:gd name="connsiteX34" fmla="*/ 3381554 w 5469286"/>
              <a:gd name="connsiteY34" fmla="*/ 345057 h 1828800"/>
              <a:gd name="connsiteX35" fmla="*/ 3433313 w 5469286"/>
              <a:gd name="connsiteY35" fmla="*/ 362309 h 1828800"/>
              <a:gd name="connsiteX36" fmla="*/ 3485071 w 5469286"/>
              <a:gd name="connsiteY36" fmla="*/ 396815 h 1828800"/>
              <a:gd name="connsiteX37" fmla="*/ 3536830 w 5469286"/>
              <a:gd name="connsiteY37" fmla="*/ 414068 h 1828800"/>
              <a:gd name="connsiteX38" fmla="*/ 3640347 w 5469286"/>
              <a:gd name="connsiteY38" fmla="*/ 483079 h 1828800"/>
              <a:gd name="connsiteX39" fmla="*/ 3692105 w 5469286"/>
              <a:gd name="connsiteY39" fmla="*/ 517585 h 1828800"/>
              <a:gd name="connsiteX40" fmla="*/ 3743864 w 5469286"/>
              <a:gd name="connsiteY40" fmla="*/ 534838 h 1828800"/>
              <a:gd name="connsiteX41" fmla="*/ 3795622 w 5469286"/>
              <a:gd name="connsiteY41" fmla="*/ 586596 h 1828800"/>
              <a:gd name="connsiteX42" fmla="*/ 3985403 w 5469286"/>
              <a:gd name="connsiteY42" fmla="*/ 690113 h 1828800"/>
              <a:gd name="connsiteX43" fmla="*/ 4071667 w 5469286"/>
              <a:gd name="connsiteY43" fmla="*/ 741872 h 1828800"/>
              <a:gd name="connsiteX44" fmla="*/ 4123426 w 5469286"/>
              <a:gd name="connsiteY44" fmla="*/ 776377 h 1828800"/>
              <a:gd name="connsiteX45" fmla="*/ 4175184 w 5469286"/>
              <a:gd name="connsiteY45" fmla="*/ 793630 h 1828800"/>
              <a:gd name="connsiteX46" fmla="*/ 4364966 w 5469286"/>
              <a:gd name="connsiteY46" fmla="*/ 931653 h 1828800"/>
              <a:gd name="connsiteX47" fmla="*/ 4399471 w 5469286"/>
              <a:gd name="connsiteY47" fmla="*/ 983411 h 1828800"/>
              <a:gd name="connsiteX48" fmla="*/ 4520241 w 5469286"/>
              <a:gd name="connsiteY48" fmla="*/ 1069675 h 1828800"/>
              <a:gd name="connsiteX49" fmla="*/ 4623758 w 5469286"/>
              <a:gd name="connsiteY49" fmla="*/ 1155940 h 1828800"/>
              <a:gd name="connsiteX50" fmla="*/ 4658264 w 5469286"/>
              <a:gd name="connsiteY50" fmla="*/ 1207698 h 1828800"/>
              <a:gd name="connsiteX51" fmla="*/ 4813539 w 5469286"/>
              <a:gd name="connsiteY51" fmla="*/ 1328468 h 1828800"/>
              <a:gd name="connsiteX52" fmla="*/ 4882550 w 5469286"/>
              <a:gd name="connsiteY52" fmla="*/ 1380226 h 1828800"/>
              <a:gd name="connsiteX53" fmla="*/ 4986067 w 5469286"/>
              <a:gd name="connsiteY53" fmla="*/ 1449238 h 1828800"/>
              <a:gd name="connsiteX54" fmla="*/ 5037826 w 5469286"/>
              <a:gd name="connsiteY54" fmla="*/ 1500996 h 1828800"/>
              <a:gd name="connsiteX55" fmla="*/ 5106837 w 5469286"/>
              <a:gd name="connsiteY55" fmla="*/ 1552755 h 1828800"/>
              <a:gd name="connsiteX56" fmla="*/ 5210354 w 5469286"/>
              <a:gd name="connsiteY56" fmla="*/ 1621766 h 1828800"/>
              <a:gd name="connsiteX57" fmla="*/ 5262113 w 5469286"/>
              <a:gd name="connsiteY57" fmla="*/ 1656272 h 1828800"/>
              <a:gd name="connsiteX58" fmla="*/ 5365630 w 5469286"/>
              <a:gd name="connsiteY58" fmla="*/ 1725283 h 1828800"/>
              <a:gd name="connsiteX59" fmla="*/ 5417388 w 5469286"/>
              <a:gd name="connsiteY59" fmla="*/ 1777041 h 1828800"/>
              <a:gd name="connsiteX60" fmla="*/ 5469147 w 5469286"/>
              <a:gd name="connsiteY60" fmla="*/ 1811547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469286" h="1828800">
                <a:moveTo>
                  <a:pt x="0" y="1828800"/>
                </a:moveTo>
                <a:cubicBezTo>
                  <a:pt x="5751" y="1800045"/>
                  <a:pt x="1710" y="1767403"/>
                  <a:pt x="17252" y="1742536"/>
                </a:cubicBezTo>
                <a:cubicBezTo>
                  <a:pt x="32492" y="1718152"/>
                  <a:pt x="64432" y="1709490"/>
                  <a:pt x="86264" y="1690777"/>
                </a:cubicBezTo>
                <a:cubicBezTo>
                  <a:pt x="217722" y="1578098"/>
                  <a:pt x="53416" y="1706372"/>
                  <a:pt x="189781" y="1570007"/>
                </a:cubicBezTo>
                <a:cubicBezTo>
                  <a:pt x="204443" y="1555345"/>
                  <a:pt x="224286" y="1547004"/>
                  <a:pt x="241539" y="1535502"/>
                </a:cubicBezTo>
                <a:lnTo>
                  <a:pt x="310550" y="1431985"/>
                </a:lnTo>
                <a:cubicBezTo>
                  <a:pt x="322052" y="1414732"/>
                  <a:pt x="346565" y="1410973"/>
                  <a:pt x="362309" y="1397479"/>
                </a:cubicBezTo>
                <a:cubicBezTo>
                  <a:pt x="387009" y="1376307"/>
                  <a:pt x="406620" y="1349640"/>
                  <a:pt x="431320" y="1328468"/>
                </a:cubicBezTo>
                <a:cubicBezTo>
                  <a:pt x="463914" y="1300530"/>
                  <a:pt x="541413" y="1263927"/>
                  <a:pt x="569343" y="1242204"/>
                </a:cubicBezTo>
                <a:cubicBezTo>
                  <a:pt x="595022" y="1222231"/>
                  <a:pt x="614039" y="1194805"/>
                  <a:pt x="638354" y="1173192"/>
                </a:cubicBezTo>
                <a:cubicBezTo>
                  <a:pt x="665876" y="1148727"/>
                  <a:pt x="696905" y="1128430"/>
                  <a:pt x="724618" y="1104181"/>
                </a:cubicBezTo>
                <a:cubicBezTo>
                  <a:pt x="742980" y="1088114"/>
                  <a:pt x="756523" y="1066605"/>
                  <a:pt x="776377" y="1052423"/>
                </a:cubicBezTo>
                <a:cubicBezTo>
                  <a:pt x="797305" y="1037474"/>
                  <a:pt x="822384" y="1029419"/>
                  <a:pt x="845388" y="1017917"/>
                </a:cubicBezTo>
                <a:cubicBezTo>
                  <a:pt x="856890" y="1000664"/>
                  <a:pt x="865232" y="980820"/>
                  <a:pt x="879894" y="966158"/>
                </a:cubicBezTo>
                <a:cubicBezTo>
                  <a:pt x="900227" y="945825"/>
                  <a:pt x="925263" y="930767"/>
                  <a:pt x="948905" y="914400"/>
                </a:cubicBezTo>
                <a:cubicBezTo>
                  <a:pt x="1000050" y="878992"/>
                  <a:pt x="1052422" y="845389"/>
                  <a:pt x="1104181" y="810883"/>
                </a:cubicBezTo>
                <a:cubicBezTo>
                  <a:pt x="1124482" y="797349"/>
                  <a:pt x="1137414" y="775003"/>
                  <a:pt x="1155939" y="759124"/>
                </a:cubicBezTo>
                <a:cubicBezTo>
                  <a:pt x="1183191" y="735765"/>
                  <a:pt x="1243101" y="693865"/>
                  <a:pt x="1276709" y="672860"/>
                </a:cubicBezTo>
                <a:cubicBezTo>
                  <a:pt x="1305145" y="655087"/>
                  <a:pt x="1335072" y="639703"/>
                  <a:pt x="1362973" y="621102"/>
                </a:cubicBezTo>
                <a:cubicBezTo>
                  <a:pt x="1386898" y="605152"/>
                  <a:pt x="1408585" y="586056"/>
                  <a:pt x="1431984" y="569343"/>
                </a:cubicBezTo>
                <a:cubicBezTo>
                  <a:pt x="1513814" y="510894"/>
                  <a:pt x="1544814" y="508271"/>
                  <a:pt x="1639018" y="414068"/>
                </a:cubicBezTo>
                <a:cubicBezTo>
                  <a:pt x="1662022" y="391064"/>
                  <a:pt x="1683330" y="366229"/>
                  <a:pt x="1708030" y="345057"/>
                </a:cubicBezTo>
                <a:cubicBezTo>
                  <a:pt x="1723773" y="331563"/>
                  <a:pt x="1742915" y="322603"/>
                  <a:pt x="1759788" y="310551"/>
                </a:cubicBezTo>
                <a:cubicBezTo>
                  <a:pt x="1943923" y="179025"/>
                  <a:pt x="1701174" y="343145"/>
                  <a:pt x="1915064" y="207034"/>
                </a:cubicBezTo>
                <a:cubicBezTo>
                  <a:pt x="1950051" y="184770"/>
                  <a:pt x="1982574" y="158598"/>
                  <a:pt x="2018581" y="138023"/>
                </a:cubicBezTo>
                <a:cubicBezTo>
                  <a:pt x="2285325" y="-14403"/>
                  <a:pt x="2068045" y="111893"/>
                  <a:pt x="2208362" y="51758"/>
                </a:cubicBezTo>
                <a:cubicBezTo>
                  <a:pt x="2357598" y="-12200"/>
                  <a:pt x="2207747" y="40462"/>
                  <a:pt x="2329132" y="0"/>
                </a:cubicBezTo>
                <a:cubicBezTo>
                  <a:pt x="2449902" y="5751"/>
                  <a:pt x="2570952" y="7212"/>
                  <a:pt x="2691441" y="17253"/>
                </a:cubicBezTo>
                <a:cubicBezTo>
                  <a:pt x="2728163" y="20313"/>
                  <a:pt x="2782704" y="57946"/>
                  <a:pt x="2812211" y="69011"/>
                </a:cubicBezTo>
                <a:cubicBezTo>
                  <a:pt x="2834413" y="77337"/>
                  <a:pt x="2858218" y="80513"/>
                  <a:pt x="2881222" y="86264"/>
                </a:cubicBezTo>
                <a:cubicBezTo>
                  <a:pt x="3118374" y="228557"/>
                  <a:pt x="2842637" y="74500"/>
                  <a:pt x="3036498" y="155275"/>
                </a:cubicBezTo>
                <a:cubicBezTo>
                  <a:pt x="3083979" y="175059"/>
                  <a:pt x="3128513" y="201283"/>
                  <a:pt x="3174520" y="224287"/>
                </a:cubicBezTo>
                <a:lnTo>
                  <a:pt x="3243532" y="258792"/>
                </a:lnTo>
                <a:cubicBezTo>
                  <a:pt x="3259798" y="266925"/>
                  <a:pt x="3278037" y="270294"/>
                  <a:pt x="3295290" y="276045"/>
                </a:cubicBezTo>
                <a:cubicBezTo>
                  <a:pt x="3324045" y="299049"/>
                  <a:pt x="3350327" y="325540"/>
                  <a:pt x="3381554" y="345057"/>
                </a:cubicBezTo>
                <a:cubicBezTo>
                  <a:pt x="3396976" y="354696"/>
                  <a:pt x="3417047" y="354176"/>
                  <a:pt x="3433313" y="362309"/>
                </a:cubicBezTo>
                <a:cubicBezTo>
                  <a:pt x="3451859" y="371582"/>
                  <a:pt x="3466525" y="387542"/>
                  <a:pt x="3485071" y="396815"/>
                </a:cubicBezTo>
                <a:cubicBezTo>
                  <a:pt x="3501337" y="404948"/>
                  <a:pt x="3520932" y="405236"/>
                  <a:pt x="3536830" y="414068"/>
                </a:cubicBezTo>
                <a:cubicBezTo>
                  <a:pt x="3573082" y="434208"/>
                  <a:pt x="3605841" y="460075"/>
                  <a:pt x="3640347" y="483079"/>
                </a:cubicBezTo>
                <a:cubicBezTo>
                  <a:pt x="3657600" y="494581"/>
                  <a:pt x="3672434" y="511028"/>
                  <a:pt x="3692105" y="517585"/>
                </a:cubicBezTo>
                <a:lnTo>
                  <a:pt x="3743864" y="534838"/>
                </a:lnTo>
                <a:cubicBezTo>
                  <a:pt x="3761117" y="552091"/>
                  <a:pt x="3776878" y="570976"/>
                  <a:pt x="3795622" y="586596"/>
                </a:cubicBezTo>
                <a:cubicBezTo>
                  <a:pt x="3842901" y="625995"/>
                  <a:pt x="3946117" y="670470"/>
                  <a:pt x="3985403" y="690113"/>
                </a:cubicBezTo>
                <a:cubicBezTo>
                  <a:pt x="4015396" y="705110"/>
                  <a:pt x="4043231" y="724099"/>
                  <a:pt x="4071667" y="741872"/>
                </a:cubicBezTo>
                <a:cubicBezTo>
                  <a:pt x="4089251" y="752862"/>
                  <a:pt x="4104880" y="767104"/>
                  <a:pt x="4123426" y="776377"/>
                </a:cubicBezTo>
                <a:cubicBezTo>
                  <a:pt x="4139692" y="784510"/>
                  <a:pt x="4157931" y="787879"/>
                  <a:pt x="4175184" y="793630"/>
                </a:cubicBezTo>
                <a:cubicBezTo>
                  <a:pt x="4329795" y="909588"/>
                  <a:pt x="4265356" y="865246"/>
                  <a:pt x="4364966" y="931653"/>
                </a:cubicBezTo>
                <a:cubicBezTo>
                  <a:pt x="4376468" y="948906"/>
                  <a:pt x="4384809" y="968749"/>
                  <a:pt x="4399471" y="983411"/>
                </a:cubicBezTo>
                <a:cubicBezTo>
                  <a:pt x="4461631" y="1045571"/>
                  <a:pt x="4461460" y="1020691"/>
                  <a:pt x="4520241" y="1069675"/>
                </a:cubicBezTo>
                <a:cubicBezTo>
                  <a:pt x="4653089" y="1180382"/>
                  <a:pt x="4495247" y="1070264"/>
                  <a:pt x="4623758" y="1155940"/>
                </a:cubicBezTo>
                <a:cubicBezTo>
                  <a:pt x="4635260" y="1173193"/>
                  <a:pt x="4644990" y="1191769"/>
                  <a:pt x="4658264" y="1207698"/>
                </a:cubicBezTo>
                <a:cubicBezTo>
                  <a:pt x="4708943" y="1268513"/>
                  <a:pt x="4741395" y="1280372"/>
                  <a:pt x="4813539" y="1328468"/>
                </a:cubicBezTo>
                <a:cubicBezTo>
                  <a:pt x="4837464" y="1344418"/>
                  <a:pt x="4858993" y="1363736"/>
                  <a:pt x="4882550" y="1380226"/>
                </a:cubicBezTo>
                <a:cubicBezTo>
                  <a:pt x="4916524" y="1404008"/>
                  <a:pt x="4951561" y="1426234"/>
                  <a:pt x="4986067" y="1449238"/>
                </a:cubicBezTo>
                <a:cubicBezTo>
                  <a:pt x="5006368" y="1462772"/>
                  <a:pt x="5019301" y="1485117"/>
                  <a:pt x="5037826" y="1500996"/>
                </a:cubicBezTo>
                <a:cubicBezTo>
                  <a:pt x="5059658" y="1519709"/>
                  <a:pt x="5083280" y="1536265"/>
                  <a:pt x="5106837" y="1552755"/>
                </a:cubicBezTo>
                <a:cubicBezTo>
                  <a:pt x="5140811" y="1576537"/>
                  <a:pt x="5175848" y="1598762"/>
                  <a:pt x="5210354" y="1621766"/>
                </a:cubicBezTo>
                <a:lnTo>
                  <a:pt x="5262113" y="1656272"/>
                </a:lnTo>
                <a:cubicBezTo>
                  <a:pt x="5262115" y="1656274"/>
                  <a:pt x="5365629" y="1725282"/>
                  <a:pt x="5365630" y="1725283"/>
                </a:cubicBezTo>
                <a:cubicBezTo>
                  <a:pt x="5382883" y="1742536"/>
                  <a:pt x="5397087" y="1763507"/>
                  <a:pt x="5417388" y="1777041"/>
                </a:cubicBezTo>
                <a:cubicBezTo>
                  <a:pt x="5474603" y="1815184"/>
                  <a:pt x="5469147" y="1770077"/>
                  <a:pt x="5469147" y="1811547"/>
                </a:cubicBezTo>
              </a:path>
            </a:pathLst>
          </a:custGeom>
          <a:noFill/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687946" y="4175185"/>
            <a:ext cx="261624" cy="1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6970143" y="4175185"/>
            <a:ext cx="267407" cy="1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4451230" y="5795947"/>
            <a:ext cx="0" cy="19553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1673524" y="598673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184045" y="5976871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142810" y="59624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124364" y="3975131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77864" y="3979647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-34510" y="3778372"/>
            <a:ext cx="13676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Genotype</a:t>
            </a:r>
          </a:p>
          <a:p>
            <a:pPr algn="ctr"/>
            <a:r>
              <a:rPr lang="en-US" b="1" dirty="0" smtClean="0"/>
              <a:t> Freq.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890744" y="3761117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5923703" y="3226789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1949570" y="3258929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3393337" y="6280444"/>
            <a:ext cx="227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/>
              <a:t>= Freq. allele A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1345720" y="24741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484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39705"/>
            <a:ext cx="9143999" cy="4525963"/>
          </a:xfrm>
        </p:spPr>
        <p:txBody>
          <a:bodyPr/>
          <a:lstStyle/>
          <a:p>
            <a:r>
              <a:rPr lang="en-US" sz="2800" dirty="0" smtClean="0">
                <a:effectLst/>
              </a:rPr>
              <a:t>When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=(1-</a:t>
            </a:r>
            <a:r>
              <a:rPr lang="en-US" sz="2800" i="1" dirty="0">
                <a:effectLst/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800" dirty="0" smtClean="0">
                <a:effectLst/>
              </a:rPr>
              <a:t>)=0.5 maximum Freq. of A</a:t>
            </a:r>
            <a:r>
              <a:rPr lang="en-US" sz="2800" baseline="-25000" dirty="0" smtClean="0">
                <a:effectLst/>
              </a:rPr>
              <a:t>1</a:t>
            </a:r>
            <a:r>
              <a:rPr lang="en-US" sz="2800" dirty="0" smtClean="0">
                <a:effectLst/>
              </a:rPr>
              <a:t>A</a:t>
            </a:r>
            <a:r>
              <a:rPr lang="en-US" sz="2800" baseline="-25000" dirty="0" smtClean="0">
                <a:effectLst/>
              </a:rPr>
              <a:t>2</a:t>
            </a:r>
            <a:r>
              <a:rPr lang="en-US" sz="2800" dirty="0" smtClean="0">
                <a:effectLst/>
              </a:rPr>
              <a:t> in F</a:t>
            </a:r>
            <a:r>
              <a:rPr lang="en-US" sz="2800" baseline="-25000" dirty="0" smtClean="0">
                <a:effectLst/>
              </a:rPr>
              <a:t>2</a:t>
            </a:r>
            <a:r>
              <a:rPr lang="en-US" sz="2800" dirty="0" smtClean="0">
                <a:effectLst/>
              </a:rPr>
              <a:t> Pop.</a:t>
            </a:r>
          </a:p>
          <a:p>
            <a:r>
              <a:rPr lang="en-US" sz="2800" dirty="0" smtClean="0">
                <a:effectLst/>
              </a:rPr>
              <a:t>When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&gt;0.667 </a:t>
            </a:r>
            <a:r>
              <a:rPr lang="en-US" sz="2800" dirty="0" smtClean="0">
                <a:effectLst/>
                <a:sym typeface="Wingdings" pitchFamily="2" charset="2"/>
              </a:rPr>
              <a:t></a:t>
            </a:r>
          </a:p>
          <a:p>
            <a:r>
              <a:rPr lang="en-US" sz="2800" dirty="0" smtClean="0">
                <a:effectLst/>
                <a:sym typeface="Wingdings" pitchFamily="2" charset="2"/>
              </a:rPr>
              <a:t>When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or (1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-p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smtClean="0">
                <a:effectLst/>
                <a:cs typeface="Times New Roman" pitchFamily="18" charset="0"/>
              </a:rPr>
              <a:t>are rare (low frequency) there will be in the heterozygous</a:t>
            </a:r>
            <a:endParaRPr lang="en-US" sz="2800" dirty="0"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687946" y="2587926"/>
            <a:ext cx="69012" cy="3387302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1794294" y="5952226"/>
            <a:ext cx="5483570" cy="23002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7208852" y="2587925"/>
            <a:ext cx="69012" cy="3387303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Arc 12"/>
          <p:cNvSpPr/>
          <p:nvPr/>
        </p:nvSpPr>
        <p:spPr bwMode="auto">
          <a:xfrm>
            <a:off x="1794294" y="5929509"/>
            <a:ext cx="155276" cy="45719"/>
          </a:xfrm>
          <a:prstGeom prst="arc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1777042" y="2639683"/>
            <a:ext cx="5382883" cy="3347049"/>
          </a:xfrm>
          <a:custGeom>
            <a:avLst/>
            <a:gdLst>
              <a:gd name="connsiteX0" fmla="*/ 0 w 5382883"/>
              <a:gd name="connsiteY0" fmla="*/ 3347049 h 3347049"/>
              <a:gd name="connsiteX1" fmla="*/ 465826 w 5382883"/>
              <a:gd name="connsiteY1" fmla="*/ 3329796 h 3347049"/>
              <a:gd name="connsiteX2" fmla="*/ 586596 w 5382883"/>
              <a:gd name="connsiteY2" fmla="*/ 3312543 h 3347049"/>
              <a:gd name="connsiteX3" fmla="*/ 741871 w 5382883"/>
              <a:gd name="connsiteY3" fmla="*/ 3295291 h 3347049"/>
              <a:gd name="connsiteX4" fmla="*/ 810883 w 5382883"/>
              <a:gd name="connsiteY4" fmla="*/ 3278038 h 3347049"/>
              <a:gd name="connsiteX5" fmla="*/ 983411 w 5382883"/>
              <a:gd name="connsiteY5" fmla="*/ 3243532 h 3347049"/>
              <a:gd name="connsiteX6" fmla="*/ 1086928 w 5382883"/>
              <a:gd name="connsiteY6" fmla="*/ 3209026 h 3347049"/>
              <a:gd name="connsiteX7" fmla="*/ 1224950 w 5382883"/>
              <a:gd name="connsiteY7" fmla="*/ 3174521 h 3347049"/>
              <a:gd name="connsiteX8" fmla="*/ 1276709 w 5382883"/>
              <a:gd name="connsiteY8" fmla="*/ 3157268 h 3347049"/>
              <a:gd name="connsiteX9" fmla="*/ 1414732 w 5382883"/>
              <a:gd name="connsiteY9" fmla="*/ 3122762 h 3347049"/>
              <a:gd name="connsiteX10" fmla="*/ 1570007 w 5382883"/>
              <a:gd name="connsiteY10" fmla="*/ 3071004 h 3347049"/>
              <a:gd name="connsiteX11" fmla="*/ 1621766 w 5382883"/>
              <a:gd name="connsiteY11" fmla="*/ 3053751 h 3347049"/>
              <a:gd name="connsiteX12" fmla="*/ 1690777 w 5382883"/>
              <a:gd name="connsiteY12" fmla="*/ 3036498 h 3347049"/>
              <a:gd name="connsiteX13" fmla="*/ 1846052 w 5382883"/>
              <a:gd name="connsiteY13" fmla="*/ 2984740 h 3347049"/>
              <a:gd name="connsiteX14" fmla="*/ 1915064 w 5382883"/>
              <a:gd name="connsiteY14" fmla="*/ 2967487 h 3347049"/>
              <a:gd name="connsiteX15" fmla="*/ 1966822 w 5382883"/>
              <a:gd name="connsiteY15" fmla="*/ 2950234 h 3347049"/>
              <a:gd name="connsiteX16" fmla="*/ 2035833 w 5382883"/>
              <a:gd name="connsiteY16" fmla="*/ 2932981 h 3347049"/>
              <a:gd name="connsiteX17" fmla="*/ 2156603 w 5382883"/>
              <a:gd name="connsiteY17" fmla="*/ 2898475 h 3347049"/>
              <a:gd name="connsiteX18" fmla="*/ 2260120 w 5382883"/>
              <a:gd name="connsiteY18" fmla="*/ 2846717 h 3347049"/>
              <a:gd name="connsiteX19" fmla="*/ 2311879 w 5382883"/>
              <a:gd name="connsiteY19" fmla="*/ 2812211 h 3347049"/>
              <a:gd name="connsiteX20" fmla="*/ 2363637 w 5382883"/>
              <a:gd name="connsiteY20" fmla="*/ 2794959 h 3347049"/>
              <a:gd name="connsiteX21" fmla="*/ 2501660 w 5382883"/>
              <a:gd name="connsiteY21" fmla="*/ 2725947 h 3347049"/>
              <a:gd name="connsiteX22" fmla="*/ 2553418 w 5382883"/>
              <a:gd name="connsiteY22" fmla="*/ 2691442 h 3347049"/>
              <a:gd name="connsiteX23" fmla="*/ 2674188 w 5382883"/>
              <a:gd name="connsiteY23" fmla="*/ 2639683 h 3347049"/>
              <a:gd name="connsiteX24" fmla="*/ 2881222 w 5382883"/>
              <a:gd name="connsiteY24" fmla="*/ 2518913 h 3347049"/>
              <a:gd name="connsiteX25" fmla="*/ 3001992 w 5382883"/>
              <a:gd name="connsiteY25" fmla="*/ 2449902 h 3347049"/>
              <a:gd name="connsiteX26" fmla="*/ 3105509 w 5382883"/>
              <a:gd name="connsiteY26" fmla="*/ 2380891 h 3347049"/>
              <a:gd name="connsiteX27" fmla="*/ 3209026 w 5382883"/>
              <a:gd name="connsiteY27" fmla="*/ 2311879 h 3347049"/>
              <a:gd name="connsiteX28" fmla="*/ 3278037 w 5382883"/>
              <a:gd name="connsiteY28" fmla="*/ 2294626 h 3347049"/>
              <a:gd name="connsiteX29" fmla="*/ 3381554 w 5382883"/>
              <a:gd name="connsiteY29" fmla="*/ 2225615 h 3347049"/>
              <a:gd name="connsiteX30" fmla="*/ 3536830 w 5382883"/>
              <a:gd name="connsiteY30" fmla="*/ 2139351 h 3347049"/>
              <a:gd name="connsiteX31" fmla="*/ 3640347 w 5382883"/>
              <a:gd name="connsiteY31" fmla="*/ 2070340 h 3347049"/>
              <a:gd name="connsiteX32" fmla="*/ 3743864 w 5382883"/>
              <a:gd name="connsiteY32" fmla="*/ 2001328 h 3347049"/>
              <a:gd name="connsiteX33" fmla="*/ 3795622 w 5382883"/>
              <a:gd name="connsiteY33" fmla="*/ 1949570 h 3347049"/>
              <a:gd name="connsiteX34" fmla="*/ 3847381 w 5382883"/>
              <a:gd name="connsiteY34" fmla="*/ 1915064 h 3347049"/>
              <a:gd name="connsiteX35" fmla="*/ 3916392 w 5382883"/>
              <a:gd name="connsiteY35" fmla="*/ 1863306 h 3347049"/>
              <a:gd name="connsiteX36" fmla="*/ 4037162 w 5382883"/>
              <a:gd name="connsiteY36" fmla="*/ 1777042 h 3347049"/>
              <a:gd name="connsiteX37" fmla="*/ 4088920 w 5382883"/>
              <a:gd name="connsiteY37" fmla="*/ 1725283 h 3347049"/>
              <a:gd name="connsiteX38" fmla="*/ 4226943 w 5382883"/>
              <a:gd name="connsiteY38" fmla="*/ 1621766 h 3347049"/>
              <a:gd name="connsiteX39" fmla="*/ 4313207 w 5382883"/>
              <a:gd name="connsiteY39" fmla="*/ 1518249 h 3347049"/>
              <a:gd name="connsiteX40" fmla="*/ 4416724 w 5382883"/>
              <a:gd name="connsiteY40" fmla="*/ 1449238 h 3347049"/>
              <a:gd name="connsiteX41" fmla="*/ 4520241 w 5382883"/>
              <a:gd name="connsiteY41" fmla="*/ 1345721 h 3347049"/>
              <a:gd name="connsiteX42" fmla="*/ 4623758 w 5382883"/>
              <a:gd name="connsiteY42" fmla="*/ 1224951 h 3347049"/>
              <a:gd name="connsiteX43" fmla="*/ 4727275 w 5382883"/>
              <a:gd name="connsiteY43" fmla="*/ 1121434 h 3347049"/>
              <a:gd name="connsiteX44" fmla="*/ 4813539 w 5382883"/>
              <a:gd name="connsiteY44" fmla="*/ 1000664 h 3347049"/>
              <a:gd name="connsiteX45" fmla="*/ 4865298 w 5382883"/>
              <a:gd name="connsiteY45" fmla="*/ 879894 h 3347049"/>
              <a:gd name="connsiteX46" fmla="*/ 4917056 w 5382883"/>
              <a:gd name="connsiteY46" fmla="*/ 810883 h 3347049"/>
              <a:gd name="connsiteX47" fmla="*/ 4951562 w 5382883"/>
              <a:gd name="connsiteY47" fmla="*/ 759125 h 3347049"/>
              <a:gd name="connsiteX48" fmla="*/ 5003320 w 5382883"/>
              <a:gd name="connsiteY48" fmla="*/ 655608 h 3347049"/>
              <a:gd name="connsiteX49" fmla="*/ 5020573 w 5382883"/>
              <a:gd name="connsiteY49" fmla="*/ 603849 h 3347049"/>
              <a:gd name="connsiteX50" fmla="*/ 5089584 w 5382883"/>
              <a:gd name="connsiteY50" fmla="*/ 500332 h 3347049"/>
              <a:gd name="connsiteX51" fmla="*/ 5124090 w 5382883"/>
              <a:gd name="connsiteY51" fmla="*/ 431321 h 3347049"/>
              <a:gd name="connsiteX52" fmla="*/ 5193101 w 5382883"/>
              <a:gd name="connsiteY52" fmla="*/ 327804 h 3347049"/>
              <a:gd name="connsiteX53" fmla="*/ 5210354 w 5382883"/>
              <a:gd name="connsiteY53" fmla="*/ 258792 h 3347049"/>
              <a:gd name="connsiteX54" fmla="*/ 5279366 w 5382883"/>
              <a:gd name="connsiteY54" fmla="*/ 155275 h 3347049"/>
              <a:gd name="connsiteX55" fmla="*/ 5313871 w 5382883"/>
              <a:gd name="connsiteY55" fmla="*/ 103517 h 3347049"/>
              <a:gd name="connsiteX56" fmla="*/ 5348377 w 5382883"/>
              <a:gd name="connsiteY56" fmla="*/ 51759 h 3347049"/>
              <a:gd name="connsiteX57" fmla="*/ 5382883 w 5382883"/>
              <a:gd name="connsiteY57" fmla="*/ 0 h 3347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382883" h="3347049">
                <a:moveTo>
                  <a:pt x="0" y="3347049"/>
                </a:moveTo>
                <a:cubicBezTo>
                  <a:pt x="155275" y="3341298"/>
                  <a:pt x="310712" y="3338920"/>
                  <a:pt x="465826" y="3329796"/>
                </a:cubicBezTo>
                <a:cubicBezTo>
                  <a:pt x="506421" y="3327408"/>
                  <a:pt x="546245" y="3317587"/>
                  <a:pt x="586596" y="3312543"/>
                </a:cubicBezTo>
                <a:cubicBezTo>
                  <a:pt x="638271" y="3306084"/>
                  <a:pt x="690113" y="3301042"/>
                  <a:pt x="741871" y="3295291"/>
                </a:cubicBezTo>
                <a:cubicBezTo>
                  <a:pt x="764875" y="3289540"/>
                  <a:pt x="787631" y="3282688"/>
                  <a:pt x="810883" y="3278038"/>
                </a:cubicBezTo>
                <a:cubicBezTo>
                  <a:pt x="904152" y="3259384"/>
                  <a:pt x="903263" y="3267577"/>
                  <a:pt x="983411" y="3243532"/>
                </a:cubicBezTo>
                <a:cubicBezTo>
                  <a:pt x="1018249" y="3233080"/>
                  <a:pt x="1051642" y="3217847"/>
                  <a:pt x="1086928" y="3209026"/>
                </a:cubicBezTo>
                <a:cubicBezTo>
                  <a:pt x="1132935" y="3197524"/>
                  <a:pt x="1179960" y="3189518"/>
                  <a:pt x="1224950" y="3174521"/>
                </a:cubicBezTo>
                <a:cubicBezTo>
                  <a:pt x="1242203" y="3168770"/>
                  <a:pt x="1259164" y="3162053"/>
                  <a:pt x="1276709" y="3157268"/>
                </a:cubicBezTo>
                <a:cubicBezTo>
                  <a:pt x="1322462" y="3144790"/>
                  <a:pt x="1369742" y="3137758"/>
                  <a:pt x="1414732" y="3122762"/>
                </a:cubicBezTo>
                <a:lnTo>
                  <a:pt x="1570007" y="3071004"/>
                </a:lnTo>
                <a:cubicBezTo>
                  <a:pt x="1587260" y="3065253"/>
                  <a:pt x="1604123" y="3058162"/>
                  <a:pt x="1621766" y="3053751"/>
                </a:cubicBezTo>
                <a:cubicBezTo>
                  <a:pt x="1644770" y="3048000"/>
                  <a:pt x="1668114" y="3043471"/>
                  <a:pt x="1690777" y="3036498"/>
                </a:cubicBezTo>
                <a:cubicBezTo>
                  <a:pt x="1742922" y="3020453"/>
                  <a:pt x="1794294" y="3001993"/>
                  <a:pt x="1846052" y="2984740"/>
                </a:cubicBezTo>
                <a:cubicBezTo>
                  <a:pt x="1868547" y="2977242"/>
                  <a:pt x="1892264" y="2974001"/>
                  <a:pt x="1915064" y="2967487"/>
                </a:cubicBezTo>
                <a:cubicBezTo>
                  <a:pt x="1932550" y="2962491"/>
                  <a:pt x="1949336" y="2955230"/>
                  <a:pt x="1966822" y="2950234"/>
                </a:cubicBezTo>
                <a:cubicBezTo>
                  <a:pt x="1989621" y="2943720"/>
                  <a:pt x="2013034" y="2939495"/>
                  <a:pt x="2035833" y="2932981"/>
                </a:cubicBezTo>
                <a:cubicBezTo>
                  <a:pt x="2209091" y="2883478"/>
                  <a:pt x="1940865" y="2952410"/>
                  <a:pt x="2156603" y="2898475"/>
                </a:cubicBezTo>
                <a:cubicBezTo>
                  <a:pt x="2304947" y="2799582"/>
                  <a:pt x="2117252" y="2918152"/>
                  <a:pt x="2260120" y="2846717"/>
                </a:cubicBezTo>
                <a:cubicBezTo>
                  <a:pt x="2278666" y="2837444"/>
                  <a:pt x="2293333" y="2821484"/>
                  <a:pt x="2311879" y="2812211"/>
                </a:cubicBezTo>
                <a:cubicBezTo>
                  <a:pt x="2328145" y="2804078"/>
                  <a:pt x="2347081" y="2802484"/>
                  <a:pt x="2363637" y="2794959"/>
                </a:cubicBezTo>
                <a:cubicBezTo>
                  <a:pt x="2410465" y="2773674"/>
                  <a:pt x="2458861" y="2754480"/>
                  <a:pt x="2501660" y="2725947"/>
                </a:cubicBezTo>
                <a:cubicBezTo>
                  <a:pt x="2518913" y="2714445"/>
                  <a:pt x="2534872" y="2700715"/>
                  <a:pt x="2553418" y="2691442"/>
                </a:cubicBezTo>
                <a:cubicBezTo>
                  <a:pt x="2679279" y="2628512"/>
                  <a:pt x="2518621" y="2735417"/>
                  <a:pt x="2674188" y="2639683"/>
                </a:cubicBezTo>
                <a:cubicBezTo>
                  <a:pt x="2875578" y="2515751"/>
                  <a:pt x="2761393" y="2558857"/>
                  <a:pt x="2881222" y="2518913"/>
                </a:cubicBezTo>
                <a:cubicBezTo>
                  <a:pt x="3107601" y="2349129"/>
                  <a:pt x="2832626" y="2543994"/>
                  <a:pt x="3001992" y="2449902"/>
                </a:cubicBezTo>
                <a:cubicBezTo>
                  <a:pt x="3038244" y="2429762"/>
                  <a:pt x="3071003" y="2403895"/>
                  <a:pt x="3105509" y="2380891"/>
                </a:cubicBezTo>
                <a:lnTo>
                  <a:pt x="3209026" y="2311879"/>
                </a:lnTo>
                <a:cubicBezTo>
                  <a:pt x="3228755" y="2298726"/>
                  <a:pt x="3255033" y="2300377"/>
                  <a:pt x="3278037" y="2294626"/>
                </a:cubicBezTo>
                <a:cubicBezTo>
                  <a:pt x="3392905" y="2179760"/>
                  <a:pt x="3269196" y="2288036"/>
                  <a:pt x="3381554" y="2225615"/>
                </a:cubicBezTo>
                <a:cubicBezTo>
                  <a:pt x="3559525" y="2126742"/>
                  <a:pt x="3419714" y="2178390"/>
                  <a:pt x="3536830" y="2139351"/>
                </a:cubicBezTo>
                <a:cubicBezTo>
                  <a:pt x="3571336" y="2116347"/>
                  <a:pt x="3611023" y="2099664"/>
                  <a:pt x="3640347" y="2070340"/>
                </a:cubicBezTo>
                <a:cubicBezTo>
                  <a:pt x="3704965" y="2005721"/>
                  <a:pt x="3668958" y="2026297"/>
                  <a:pt x="3743864" y="2001328"/>
                </a:cubicBezTo>
                <a:cubicBezTo>
                  <a:pt x="3761117" y="1984075"/>
                  <a:pt x="3776878" y="1965190"/>
                  <a:pt x="3795622" y="1949570"/>
                </a:cubicBezTo>
                <a:cubicBezTo>
                  <a:pt x="3811551" y="1936295"/>
                  <a:pt x="3830508" y="1927116"/>
                  <a:pt x="3847381" y="1915064"/>
                </a:cubicBezTo>
                <a:cubicBezTo>
                  <a:pt x="3870780" y="1898351"/>
                  <a:pt x="3894560" y="1882019"/>
                  <a:pt x="3916392" y="1863306"/>
                </a:cubicBezTo>
                <a:cubicBezTo>
                  <a:pt x="4014315" y="1779372"/>
                  <a:pt x="3916834" y="1837204"/>
                  <a:pt x="4037162" y="1777042"/>
                </a:cubicBezTo>
                <a:cubicBezTo>
                  <a:pt x="4054415" y="1759789"/>
                  <a:pt x="4070036" y="1740734"/>
                  <a:pt x="4088920" y="1725283"/>
                </a:cubicBezTo>
                <a:cubicBezTo>
                  <a:pt x="4133430" y="1688866"/>
                  <a:pt x="4195042" y="1669617"/>
                  <a:pt x="4226943" y="1621766"/>
                </a:cubicBezTo>
                <a:cubicBezTo>
                  <a:pt x="4257613" y="1575761"/>
                  <a:pt x="4267226" y="1554012"/>
                  <a:pt x="4313207" y="1518249"/>
                </a:cubicBezTo>
                <a:cubicBezTo>
                  <a:pt x="4345942" y="1492788"/>
                  <a:pt x="4387400" y="1478562"/>
                  <a:pt x="4416724" y="1449238"/>
                </a:cubicBezTo>
                <a:lnTo>
                  <a:pt x="4520241" y="1345721"/>
                </a:lnTo>
                <a:cubicBezTo>
                  <a:pt x="4705016" y="1160946"/>
                  <a:pt x="4424564" y="1446278"/>
                  <a:pt x="4623758" y="1224951"/>
                </a:cubicBezTo>
                <a:cubicBezTo>
                  <a:pt x="4656402" y="1188679"/>
                  <a:pt x="4727275" y="1121434"/>
                  <a:pt x="4727275" y="1121434"/>
                </a:cubicBezTo>
                <a:cubicBezTo>
                  <a:pt x="4821845" y="932296"/>
                  <a:pt x="4696965" y="1163868"/>
                  <a:pt x="4813539" y="1000664"/>
                </a:cubicBezTo>
                <a:cubicBezTo>
                  <a:pt x="4911302" y="863796"/>
                  <a:pt x="4800933" y="992533"/>
                  <a:pt x="4865298" y="879894"/>
                </a:cubicBezTo>
                <a:cubicBezTo>
                  <a:pt x="4879564" y="854928"/>
                  <a:pt x="4900343" y="834281"/>
                  <a:pt x="4917056" y="810883"/>
                </a:cubicBezTo>
                <a:cubicBezTo>
                  <a:pt x="4929108" y="794010"/>
                  <a:pt x="4940060" y="776378"/>
                  <a:pt x="4951562" y="759125"/>
                </a:cubicBezTo>
                <a:cubicBezTo>
                  <a:pt x="4994928" y="629026"/>
                  <a:pt x="4936430" y="789389"/>
                  <a:pt x="5003320" y="655608"/>
                </a:cubicBezTo>
                <a:cubicBezTo>
                  <a:pt x="5011453" y="639342"/>
                  <a:pt x="5011741" y="619747"/>
                  <a:pt x="5020573" y="603849"/>
                </a:cubicBezTo>
                <a:cubicBezTo>
                  <a:pt x="5040713" y="567597"/>
                  <a:pt x="5071038" y="537424"/>
                  <a:pt x="5089584" y="500332"/>
                </a:cubicBezTo>
                <a:cubicBezTo>
                  <a:pt x="5101086" y="477328"/>
                  <a:pt x="5110858" y="453375"/>
                  <a:pt x="5124090" y="431321"/>
                </a:cubicBezTo>
                <a:cubicBezTo>
                  <a:pt x="5145426" y="395760"/>
                  <a:pt x="5193101" y="327804"/>
                  <a:pt x="5193101" y="327804"/>
                </a:cubicBezTo>
                <a:cubicBezTo>
                  <a:pt x="5198852" y="304800"/>
                  <a:pt x="5199750" y="280001"/>
                  <a:pt x="5210354" y="258792"/>
                </a:cubicBezTo>
                <a:cubicBezTo>
                  <a:pt x="5228900" y="221699"/>
                  <a:pt x="5256362" y="189781"/>
                  <a:pt x="5279366" y="155275"/>
                </a:cubicBezTo>
                <a:lnTo>
                  <a:pt x="5313871" y="103517"/>
                </a:lnTo>
                <a:lnTo>
                  <a:pt x="5348377" y="51759"/>
                </a:lnTo>
                <a:lnTo>
                  <a:pt x="5382883" y="0"/>
                </a:lnTo>
              </a:path>
            </a:pathLst>
          </a:custGeom>
          <a:noFill/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1725283" y="2674189"/>
            <a:ext cx="5538159" cy="3300035"/>
          </a:xfrm>
          <a:custGeom>
            <a:avLst/>
            <a:gdLst>
              <a:gd name="connsiteX0" fmla="*/ 0 w 5538159"/>
              <a:gd name="connsiteY0" fmla="*/ 0 h 3300035"/>
              <a:gd name="connsiteX1" fmla="*/ 17253 w 5538159"/>
              <a:gd name="connsiteY1" fmla="*/ 86264 h 3300035"/>
              <a:gd name="connsiteX2" fmla="*/ 34506 w 5538159"/>
              <a:gd name="connsiteY2" fmla="*/ 138022 h 3300035"/>
              <a:gd name="connsiteX3" fmla="*/ 69011 w 5538159"/>
              <a:gd name="connsiteY3" fmla="*/ 276045 h 3300035"/>
              <a:gd name="connsiteX4" fmla="*/ 86264 w 5538159"/>
              <a:gd name="connsiteY4" fmla="*/ 345056 h 3300035"/>
              <a:gd name="connsiteX5" fmla="*/ 138023 w 5538159"/>
              <a:gd name="connsiteY5" fmla="*/ 483079 h 3300035"/>
              <a:gd name="connsiteX6" fmla="*/ 172528 w 5538159"/>
              <a:gd name="connsiteY6" fmla="*/ 534837 h 3300035"/>
              <a:gd name="connsiteX7" fmla="*/ 241540 w 5538159"/>
              <a:gd name="connsiteY7" fmla="*/ 672860 h 3300035"/>
              <a:gd name="connsiteX8" fmla="*/ 293298 w 5538159"/>
              <a:gd name="connsiteY8" fmla="*/ 810883 h 3300035"/>
              <a:gd name="connsiteX9" fmla="*/ 345057 w 5538159"/>
              <a:gd name="connsiteY9" fmla="*/ 862641 h 3300035"/>
              <a:gd name="connsiteX10" fmla="*/ 396815 w 5538159"/>
              <a:gd name="connsiteY10" fmla="*/ 966158 h 3300035"/>
              <a:gd name="connsiteX11" fmla="*/ 431321 w 5538159"/>
              <a:gd name="connsiteY11" fmla="*/ 1035169 h 3300035"/>
              <a:gd name="connsiteX12" fmla="*/ 517585 w 5538159"/>
              <a:gd name="connsiteY12" fmla="*/ 1155939 h 3300035"/>
              <a:gd name="connsiteX13" fmla="*/ 552091 w 5538159"/>
              <a:gd name="connsiteY13" fmla="*/ 1207698 h 3300035"/>
              <a:gd name="connsiteX14" fmla="*/ 603849 w 5538159"/>
              <a:gd name="connsiteY14" fmla="*/ 1259456 h 3300035"/>
              <a:gd name="connsiteX15" fmla="*/ 655608 w 5538159"/>
              <a:gd name="connsiteY15" fmla="*/ 1362973 h 3300035"/>
              <a:gd name="connsiteX16" fmla="*/ 707366 w 5538159"/>
              <a:gd name="connsiteY16" fmla="*/ 1414732 h 3300035"/>
              <a:gd name="connsiteX17" fmla="*/ 741872 w 5538159"/>
              <a:gd name="connsiteY17" fmla="*/ 1466490 h 3300035"/>
              <a:gd name="connsiteX18" fmla="*/ 897147 w 5538159"/>
              <a:gd name="connsiteY18" fmla="*/ 1604513 h 3300035"/>
              <a:gd name="connsiteX19" fmla="*/ 948906 w 5538159"/>
              <a:gd name="connsiteY19" fmla="*/ 1656271 h 3300035"/>
              <a:gd name="connsiteX20" fmla="*/ 1000664 w 5538159"/>
              <a:gd name="connsiteY20" fmla="*/ 1690777 h 3300035"/>
              <a:gd name="connsiteX21" fmla="*/ 1052423 w 5538159"/>
              <a:gd name="connsiteY21" fmla="*/ 1742535 h 3300035"/>
              <a:gd name="connsiteX22" fmla="*/ 1104181 w 5538159"/>
              <a:gd name="connsiteY22" fmla="*/ 1777041 h 3300035"/>
              <a:gd name="connsiteX23" fmla="*/ 1173192 w 5538159"/>
              <a:gd name="connsiteY23" fmla="*/ 1828800 h 3300035"/>
              <a:gd name="connsiteX24" fmla="*/ 1224951 w 5538159"/>
              <a:gd name="connsiteY24" fmla="*/ 1880558 h 3300035"/>
              <a:gd name="connsiteX25" fmla="*/ 1397479 w 5538159"/>
              <a:gd name="connsiteY25" fmla="*/ 1966822 h 3300035"/>
              <a:gd name="connsiteX26" fmla="*/ 1483743 w 5538159"/>
              <a:gd name="connsiteY26" fmla="*/ 2018581 h 3300035"/>
              <a:gd name="connsiteX27" fmla="*/ 1535502 w 5538159"/>
              <a:gd name="connsiteY27" fmla="*/ 2053086 h 3300035"/>
              <a:gd name="connsiteX28" fmla="*/ 1656272 w 5538159"/>
              <a:gd name="connsiteY28" fmla="*/ 2104845 h 3300035"/>
              <a:gd name="connsiteX29" fmla="*/ 1794294 w 5538159"/>
              <a:gd name="connsiteY29" fmla="*/ 2191109 h 3300035"/>
              <a:gd name="connsiteX30" fmla="*/ 1863306 w 5538159"/>
              <a:gd name="connsiteY30" fmla="*/ 2225615 h 3300035"/>
              <a:gd name="connsiteX31" fmla="*/ 1932317 w 5538159"/>
              <a:gd name="connsiteY31" fmla="*/ 2277373 h 3300035"/>
              <a:gd name="connsiteX32" fmla="*/ 2104845 w 5538159"/>
              <a:gd name="connsiteY32" fmla="*/ 2380890 h 3300035"/>
              <a:gd name="connsiteX33" fmla="*/ 2173857 w 5538159"/>
              <a:gd name="connsiteY33" fmla="*/ 2398143 h 3300035"/>
              <a:gd name="connsiteX34" fmla="*/ 2311879 w 5538159"/>
              <a:gd name="connsiteY34" fmla="*/ 2467154 h 3300035"/>
              <a:gd name="connsiteX35" fmla="*/ 2380891 w 5538159"/>
              <a:gd name="connsiteY35" fmla="*/ 2501660 h 3300035"/>
              <a:gd name="connsiteX36" fmla="*/ 2484408 w 5538159"/>
              <a:gd name="connsiteY36" fmla="*/ 2536166 h 3300035"/>
              <a:gd name="connsiteX37" fmla="*/ 2674189 w 5538159"/>
              <a:gd name="connsiteY37" fmla="*/ 2605177 h 3300035"/>
              <a:gd name="connsiteX38" fmla="*/ 2794959 w 5538159"/>
              <a:gd name="connsiteY38" fmla="*/ 2639683 h 3300035"/>
              <a:gd name="connsiteX39" fmla="*/ 2915728 w 5538159"/>
              <a:gd name="connsiteY39" fmla="*/ 2708694 h 3300035"/>
              <a:gd name="connsiteX40" fmla="*/ 2967487 w 5538159"/>
              <a:gd name="connsiteY40" fmla="*/ 2725947 h 3300035"/>
              <a:gd name="connsiteX41" fmla="*/ 3019245 w 5538159"/>
              <a:gd name="connsiteY41" fmla="*/ 2760452 h 3300035"/>
              <a:gd name="connsiteX42" fmla="*/ 3157268 w 5538159"/>
              <a:gd name="connsiteY42" fmla="*/ 2829464 h 3300035"/>
              <a:gd name="connsiteX43" fmla="*/ 3209026 w 5538159"/>
              <a:gd name="connsiteY43" fmla="*/ 2863969 h 3300035"/>
              <a:gd name="connsiteX44" fmla="*/ 3347049 w 5538159"/>
              <a:gd name="connsiteY44" fmla="*/ 2898475 h 3300035"/>
              <a:gd name="connsiteX45" fmla="*/ 3536830 w 5538159"/>
              <a:gd name="connsiteY45" fmla="*/ 2967486 h 3300035"/>
              <a:gd name="connsiteX46" fmla="*/ 3605842 w 5538159"/>
              <a:gd name="connsiteY46" fmla="*/ 3001992 h 3300035"/>
              <a:gd name="connsiteX47" fmla="*/ 3692106 w 5538159"/>
              <a:gd name="connsiteY47" fmla="*/ 3019245 h 3300035"/>
              <a:gd name="connsiteX48" fmla="*/ 3795623 w 5538159"/>
              <a:gd name="connsiteY48" fmla="*/ 3053750 h 3300035"/>
              <a:gd name="connsiteX49" fmla="*/ 3933645 w 5538159"/>
              <a:gd name="connsiteY49" fmla="*/ 3088256 h 3300035"/>
              <a:gd name="connsiteX50" fmla="*/ 3985404 w 5538159"/>
              <a:gd name="connsiteY50" fmla="*/ 3105509 h 3300035"/>
              <a:gd name="connsiteX51" fmla="*/ 4054415 w 5538159"/>
              <a:gd name="connsiteY51" fmla="*/ 3122762 h 3300035"/>
              <a:gd name="connsiteX52" fmla="*/ 4175185 w 5538159"/>
              <a:gd name="connsiteY52" fmla="*/ 3157267 h 3300035"/>
              <a:gd name="connsiteX53" fmla="*/ 4244196 w 5538159"/>
              <a:gd name="connsiteY53" fmla="*/ 3174520 h 3300035"/>
              <a:gd name="connsiteX54" fmla="*/ 4295955 w 5538159"/>
              <a:gd name="connsiteY54" fmla="*/ 3191773 h 3300035"/>
              <a:gd name="connsiteX55" fmla="*/ 4485736 w 5538159"/>
              <a:gd name="connsiteY55" fmla="*/ 3209026 h 3300035"/>
              <a:gd name="connsiteX56" fmla="*/ 4675517 w 5538159"/>
              <a:gd name="connsiteY56" fmla="*/ 3243532 h 3300035"/>
              <a:gd name="connsiteX57" fmla="*/ 4813540 w 5538159"/>
              <a:gd name="connsiteY57" fmla="*/ 3260784 h 3300035"/>
              <a:gd name="connsiteX58" fmla="*/ 5417389 w 5538159"/>
              <a:gd name="connsiteY58" fmla="*/ 3295290 h 3300035"/>
              <a:gd name="connsiteX59" fmla="*/ 5538159 w 5538159"/>
              <a:gd name="connsiteY59" fmla="*/ 3278037 h 330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38159" h="3300035">
                <a:moveTo>
                  <a:pt x="0" y="0"/>
                </a:moveTo>
                <a:cubicBezTo>
                  <a:pt x="5751" y="28755"/>
                  <a:pt x="10141" y="57815"/>
                  <a:pt x="17253" y="86264"/>
                </a:cubicBezTo>
                <a:cubicBezTo>
                  <a:pt x="21664" y="103907"/>
                  <a:pt x="29721" y="120477"/>
                  <a:pt x="34506" y="138022"/>
                </a:cubicBezTo>
                <a:cubicBezTo>
                  <a:pt x="46984" y="183775"/>
                  <a:pt x="57509" y="230037"/>
                  <a:pt x="69011" y="276045"/>
                </a:cubicBezTo>
                <a:lnTo>
                  <a:pt x="86264" y="345056"/>
                </a:lnTo>
                <a:cubicBezTo>
                  <a:pt x="93731" y="374922"/>
                  <a:pt x="130106" y="467245"/>
                  <a:pt x="138023" y="483079"/>
                </a:cubicBezTo>
                <a:cubicBezTo>
                  <a:pt x="147296" y="501625"/>
                  <a:pt x="163255" y="516291"/>
                  <a:pt x="172528" y="534837"/>
                </a:cubicBezTo>
                <a:cubicBezTo>
                  <a:pt x="256940" y="703660"/>
                  <a:pt x="161597" y="552946"/>
                  <a:pt x="241540" y="672860"/>
                </a:cubicBezTo>
                <a:cubicBezTo>
                  <a:pt x="255433" y="728433"/>
                  <a:pt x="258597" y="762302"/>
                  <a:pt x="293298" y="810883"/>
                </a:cubicBezTo>
                <a:cubicBezTo>
                  <a:pt x="307480" y="830737"/>
                  <a:pt x="327804" y="845388"/>
                  <a:pt x="345057" y="862641"/>
                </a:cubicBezTo>
                <a:cubicBezTo>
                  <a:pt x="376687" y="957536"/>
                  <a:pt x="343304" y="872515"/>
                  <a:pt x="396815" y="966158"/>
                </a:cubicBezTo>
                <a:cubicBezTo>
                  <a:pt x="409575" y="988488"/>
                  <a:pt x="418561" y="1012839"/>
                  <a:pt x="431321" y="1035169"/>
                </a:cubicBezTo>
                <a:cubicBezTo>
                  <a:pt x="454562" y="1075842"/>
                  <a:pt x="491123" y="1118893"/>
                  <a:pt x="517585" y="1155939"/>
                </a:cubicBezTo>
                <a:cubicBezTo>
                  <a:pt x="529637" y="1172812"/>
                  <a:pt x="538816" y="1191769"/>
                  <a:pt x="552091" y="1207698"/>
                </a:cubicBezTo>
                <a:cubicBezTo>
                  <a:pt x="567711" y="1226442"/>
                  <a:pt x="588229" y="1240712"/>
                  <a:pt x="603849" y="1259456"/>
                </a:cubicBezTo>
                <a:cubicBezTo>
                  <a:pt x="739584" y="1422338"/>
                  <a:pt x="551863" y="1207355"/>
                  <a:pt x="655608" y="1362973"/>
                </a:cubicBezTo>
                <a:cubicBezTo>
                  <a:pt x="669142" y="1383274"/>
                  <a:pt x="691746" y="1395988"/>
                  <a:pt x="707366" y="1414732"/>
                </a:cubicBezTo>
                <a:cubicBezTo>
                  <a:pt x="720640" y="1430661"/>
                  <a:pt x="728096" y="1450992"/>
                  <a:pt x="741872" y="1466490"/>
                </a:cubicBezTo>
                <a:cubicBezTo>
                  <a:pt x="933602" y="1682185"/>
                  <a:pt x="773533" y="1501502"/>
                  <a:pt x="897147" y="1604513"/>
                </a:cubicBezTo>
                <a:cubicBezTo>
                  <a:pt x="915891" y="1620133"/>
                  <a:pt x="930162" y="1640651"/>
                  <a:pt x="948906" y="1656271"/>
                </a:cubicBezTo>
                <a:cubicBezTo>
                  <a:pt x="964835" y="1669545"/>
                  <a:pt x="984735" y="1677503"/>
                  <a:pt x="1000664" y="1690777"/>
                </a:cubicBezTo>
                <a:cubicBezTo>
                  <a:pt x="1019408" y="1706397"/>
                  <a:pt x="1033679" y="1726915"/>
                  <a:pt x="1052423" y="1742535"/>
                </a:cubicBezTo>
                <a:cubicBezTo>
                  <a:pt x="1068352" y="1755809"/>
                  <a:pt x="1087308" y="1764989"/>
                  <a:pt x="1104181" y="1777041"/>
                </a:cubicBezTo>
                <a:cubicBezTo>
                  <a:pt x="1127580" y="1793755"/>
                  <a:pt x="1151360" y="1810087"/>
                  <a:pt x="1173192" y="1828800"/>
                </a:cubicBezTo>
                <a:cubicBezTo>
                  <a:pt x="1191717" y="1844679"/>
                  <a:pt x="1205432" y="1865919"/>
                  <a:pt x="1224951" y="1880558"/>
                </a:cubicBezTo>
                <a:cubicBezTo>
                  <a:pt x="1320927" y="1952539"/>
                  <a:pt x="1295636" y="1915900"/>
                  <a:pt x="1397479" y="1966822"/>
                </a:cubicBezTo>
                <a:cubicBezTo>
                  <a:pt x="1427472" y="1981819"/>
                  <a:pt x="1455307" y="2000808"/>
                  <a:pt x="1483743" y="2018581"/>
                </a:cubicBezTo>
                <a:cubicBezTo>
                  <a:pt x="1501327" y="2029571"/>
                  <a:pt x="1516956" y="2043813"/>
                  <a:pt x="1535502" y="2053086"/>
                </a:cubicBezTo>
                <a:cubicBezTo>
                  <a:pt x="1703657" y="2137163"/>
                  <a:pt x="1440887" y="1979203"/>
                  <a:pt x="1656272" y="2104845"/>
                </a:cubicBezTo>
                <a:cubicBezTo>
                  <a:pt x="1703136" y="2132182"/>
                  <a:pt x="1748287" y="2162354"/>
                  <a:pt x="1794294" y="2191109"/>
                </a:cubicBezTo>
                <a:cubicBezTo>
                  <a:pt x="1816104" y="2204740"/>
                  <a:pt x="1841496" y="2211984"/>
                  <a:pt x="1863306" y="2225615"/>
                </a:cubicBezTo>
                <a:cubicBezTo>
                  <a:pt x="1887690" y="2240855"/>
                  <a:pt x="1908760" y="2260883"/>
                  <a:pt x="1932317" y="2277373"/>
                </a:cubicBezTo>
                <a:cubicBezTo>
                  <a:pt x="1978615" y="2309782"/>
                  <a:pt x="2047499" y="2359385"/>
                  <a:pt x="2104845" y="2380890"/>
                </a:cubicBezTo>
                <a:cubicBezTo>
                  <a:pt x="2127047" y="2389216"/>
                  <a:pt x="2150853" y="2392392"/>
                  <a:pt x="2173857" y="2398143"/>
                </a:cubicBezTo>
                <a:cubicBezTo>
                  <a:pt x="2265513" y="2459248"/>
                  <a:pt x="2185259" y="2410879"/>
                  <a:pt x="2311879" y="2467154"/>
                </a:cubicBezTo>
                <a:cubicBezTo>
                  <a:pt x="2335382" y="2477600"/>
                  <a:pt x="2357011" y="2492108"/>
                  <a:pt x="2380891" y="2501660"/>
                </a:cubicBezTo>
                <a:cubicBezTo>
                  <a:pt x="2414662" y="2515168"/>
                  <a:pt x="2450637" y="2522658"/>
                  <a:pt x="2484408" y="2536166"/>
                </a:cubicBezTo>
                <a:cubicBezTo>
                  <a:pt x="2541573" y="2559032"/>
                  <a:pt x="2615128" y="2590412"/>
                  <a:pt x="2674189" y="2605177"/>
                </a:cubicBezTo>
                <a:cubicBezTo>
                  <a:pt x="2709209" y="2613932"/>
                  <a:pt x="2760307" y="2624832"/>
                  <a:pt x="2794959" y="2639683"/>
                </a:cubicBezTo>
                <a:cubicBezTo>
                  <a:pt x="3006682" y="2730421"/>
                  <a:pt x="2742464" y="2622061"/>
                  <a:pt x="2915728" y="2708694"/>
                </a:cubicBezTo>
                <a:cubicBezTo>
                  <a:pt x="2931994" y="2716827"/>
                  <a:pt x="2951221" y="2717814"/>
                  <a:pt x="2967487" y="2725947"/>
                </a:cubicBezTo>
                <a:cubicBezTo>
                  <a:pt x="2986033" y="2735220"/>
                  <a:pt x="3001042" y="2750523"/>
                  <a:pt x="3019245" y="2760452"/>
                </a:cubicBezTo>
                <a:cubicBezTo>
                  <a:pt x="3064402" y="2785083"/>
                  <a:pt x="3111260" y="2806460"/>
                  <a:pt x="3157268" y="2829464"/>
                </a:cubicBezTo>
                <a:cubicBezTo>
                  <a:pt x="3175814" y="2838737"/>
                  <a:pt x="3189539" y="2856883"/>
                  <a:pt x="3209026" y="2863969"/>
                </a:cubicBezTo>
                <a:cubicBezTo>
                  <a:pt x="3253594" y="2880176"/>
                  <a:pt x="3347049" y="2898475"/>
                  <a:pt x="3347049" y="2898475"/>
                </a:cubicBezTo>
                <a:cubicBezTo>
                  <a:pt x="3521506" y="3003148"/>
                  <a:pt x="3339526" y="2908294"/>
                  <a:pt x="3536830" y="2967486"/>
                </a:cubicBezTo>
                <a:cubicBezTo>
                  <a:pt x="3561465" y="2974876"/>
                  <a:pt x="3581443" y="2993859"/>
                  <a:pt x="3605842" y="3001992"/>
                </a:cubicBezTo>
                <a:cubicBezTo>
                  <a:pt x="3633661" y="3011265"/>
                  <a:pt x="3663815" y="3011529"/>
                  <a:pt x="3692106" y="3019245"/>
                </a:cubicBezTo>
                <a:cubicBezTo>
                  <a:pt x="3727197" y="3028815"/>
                  <a:pt x="3761117" y="3042248"/>
                  <a:pt x="3795623" y="3053750"/>
                </a:cubicBezTo>
                <a:cubicBezTo>
                  <a:pt x="3840613" y="3068746"/>
                  <a:pt x="3887638" y="3076754"/>
                  <a:pt x="3933645" y="3088256"/>
                </a:cubicBezTo>
                <a:cubicBezTo>
                  <a:pt x="3951288" y="3092667"/>
                  <a:pt x="3967917" y="3100513"/>
                  <a:pt x="3985404" y="3105509"/>
                </a:cubicBezTo>
                <a:cubicBezTo>
                  <a:pt x="4008203" y="3112023"/>
                  <a:pt x="4031539" y="3116523"/>
                  <a:pt x="4054415" y="3122762"/>
                </a:cubicBezTo>
                <a:cubicBezTo>
                  <a:pt x="4094807" y="3133778"/>
                  <a:pt x="4134793" y="3146251"/>
                  <a:pt x="4175185" y="3157267"/>
                </a:cubicBezTo>
                <a:cubicBezTo>
                  <a:pt x="4198061" y="3163506"/>
                  <a:pt x="4221397" y="3168006"/>
                  <a:pt x="4244196" y="3174520"/>
                </a:cubicBezTo>
                <a:cubicBezTo>
                  <a:pt x="4261683" y="3179516"/>
                  <a:pt x="4277952" y="3189201"/>
                  <a:pt x="4295955" y="3191773"/>
                </a:cubicBezTo>
                <a:cubicBezTo>
                  <a:pt x="4358838" y="3200756"/>
                  <a:pt x="4422476" y="3203275"/>
                  <a:pt x="4485736" y="3209026"/>
                </a:cubicBezTo>
                <a:cubicBezTo>
                  <a:pt x="4560038" y="3223887"/>
                  <a:pt x="4598265" y="3232496"/>
                  <a:pt x="4675517" y="3243532"/>
                </a:cubicBezTo>
                <a:cubicBezTo>
                  <a:pt x="4721417" y="3250089"/>
                  <a:pt x="4767532" y="3255033"/>
                  <a:pt x="4813540" y="3260784"/>
                </a:cubicBezTo>
                <a:cubicBezTo>
                  <a:pt x="5046017" y="3318904"/>
                  <a:pt x="4930921" y="3295290"/>
                  <a:pt x="5417389" y="3295290"/>
                </a:cubicBezTo>
                <a:cubicBezTo>
                  <a:pt x="5458054" y="3295290"/>
                  <a:pt x="5538159" y="3278037"/>
                  <a:pt x="5538159" y="3278037"/>
                </a:cubicBezTo>
              </a:path>
            </a:pathLst>
          </a:custGeom>
          <a:noFill/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1777042" y="4175185"/>
            <a:ext cx="5469286" cy="1828800"/>
          </a:xfrm>
          <a:custGeom>
            <a:avLst/>
            <a:gdLst>
              <a:gd name="connsiteX0" fmla="*/ 0 w 5469286"/>
              <a:gd name="connsiteY0" fmla="*/ 1828800 h 1828800"/>
              <a:gd name="connsiteX1" fmla="*/ 17252 w 5469286"/>
              <a:gd name="connsiteY1" fmla="*/ 1742536 h 1828800"/>
              <a:gd name="connsiteX2" fmla="*/ 86264 w 5469286"/>
              <a:gd name="connsiteY2" fmla="*/ 1690777 h 1828800"/>
              <a:gd name="connsiteX3" fmla="*/ 189781 w 5469286"/>
              <a:gd name="connsiteY3" fmla="*/ 1570007 h 1828800"/>
              <a:gd name="connsiteX4" fmla="*/ 241539 w 5469286"/>
              <a:gd name="connsiteY4" fmla="*/ 1535502 h 1828800"/>
              <a:gd name="connsiteX5" fmla="*/ 310550 w 5469286"/>
              <a:gd name="connsiteY5" fmla="*/ 1431985 h 1828800"/>
              <a:gd name="connsiteX6" fmla="*/ 362309 w 5469286"/>
              <a:gd name="connsiteY6" fmla="*/ 1397479 h 1828800"/>
              <a:gd name="connsiteX7" fmla="*/ 431320 w 5469286"/>
              <a:gd name="connsiteY7" fmla="*/ 1328468 h 1828800"/>
              <a:gd name="connsiteX8" fmla="*/ 569343 w 5469286"/>
              <a:gd name="connsiteY8" fmla="*/ 1242204 h 1828800"/>
              <a:gd name="connsiteX9" fmla="*/ 638354 w 5469286"/>
              <a:gd name="connsiteY9" fmla="*/ 1173192 h 1828800"/>
              <a:gd name="connsiteX10" fmla="*/ 724618 w 5469286"/>
              <a:gd name="connsiteY10" fmla="*/ 1104181 h 1828800"/>
              <a:gd name="connsiteX11" fmla="*/ 776377 w 5469286"/>
              <a:gd name="connsiteY11" fmla="*/ 1052423 h 1828800"/>
              <a:gd name="connsiteX12" fmla="*/ 845388 w 5469286"/>
              <a:gd name="connsiteY12" fmla="*/ 1017917 h 1828800"/>
              <a:gd name="connsiteX13" fmla="*/ 879894 w 5469286"/>
              <a:gd name="connsiteY13" fmla="*/ 966158 h 1828800"/>
              <a:gd name="connsiteX14" fmla="*/ 948905 w 5469286"/>
              <a:gd name="connsiteY14" fmla="*/ 914400 h 1828800"/>
              <a:gd name="connsiteX15" fmla="*/ 1104181 w 5469286"/>
              <a:gd name="connsiteY15" fmla="*/ 810883 h 1828800"/>
              <a:gd name="connsiteX16" fmla="*/ 1155939 w 5469286"/>
              <a:gd name="connsiteY16" fmla="*/ 759124 h 1828800"/>
              <a:gd name="connsiteX17" fmla="*/ 1276709 w 5469286"/>
              <a:gd name="connsiteY17" fmla="*/ 672860 h 1828800"/>
              <a:gd name="connsiteX18" fmla="*/ 1362973 w 5469286"/>
              <a:gd name="connsiteY18" fmla="*/ 621102 h 1828800"/>
              <a:gd name="connsiteX19" fmla="*/ 1431984 w 5469286"/>
              <a:gd name="connsiteY19" fmla="*/ 569343 h 1828800"/>
              <a:gd name="connsiteX20" fmla="*/ 1639018 w 5469286"/>
              <a:gd name="connsiteY20" fmla="*/ 414068 h 1828800"/>
              <a:gd name="connsiteX21" fmla="*/ 1708030 w 5469286"/>
              <a:gd name="connsiteY21" fmla="*/ 345057 h 1828800"/>
              <a:gd name="connsiteX22" fmla="*/ 1759788 w 5469286"/>
              <a:gd name="connsiteY22" fmla="*/ 310551 h 1828800"/>
              <a:gd name="connsiteX23" fmla="*/ 1915064 w 5469286"/>
              <a:gd name="connsiteY23" fmla="*/ 207034 h 1828800"/>
              <a:gd name="connsiteX24" fmla="*/ 2018581 w 5469286"/>
              <a:gd name="connsiteY24" fmla="*/ 138023 h 1828800"/>
              <a:gd name="connsiteX25" fmla="*/ 2208362 w 5469286"/>
              <a:gd name="connsiteY25" fmla="*/ 51758 h 1828800"/>
              <a:gd name="connsiteX26" fmla="*/ 2329132 w 5469286"/>
              <a:gd name="connsiteY26" fmla="*/ 0 h 1828800"/>
              <a:gd name="connsiteX27" fmla="*/ 2691441 w 5469286"/>
              <a:gd name="connsiteY27" fmla="*/ 17253 h 1828800"/>
              <a:gd name="connsiteX28" fmla="*/ 2812211 w 5469286"/>
              <a:gd name="connsiteY28" fmla="*/ 69011 h 1828800"/>
              <a:gd name="connsiteX29" fmla="*/ 2881222 w 5469286"/>
              <a:gd name="connsiteY29" fmla="*/ 86264 h 1828800"/>
              <a:gd name="connsiteX30" fmla="*/ 3036498 w 5469286"/>
              <a:gd name="connsiteY30" fmla="*/ 155275 h 1828800"/>
              <a:gd name="connsiteX31" fmla="*/ 3174520 w 5469286"/>
              <a:gd name="connsiteY31" fmla="*/ 224287 h 1828800"/>
              <a:gd name="connsiteX32" fmla="*/ 3243532 w 5469286"/>
              <a:gd name="connsiteY32" fmla="*/ 258792 h 1828800"/>
              <a:gd name="connsiteX33" fmla="*/ 3295290 w 5469286"/>
              <a:gd name="connsiteY33" fmla="*/ 276045 h 1828800"/>
              <a:gd name="connsiteX34" fmla="*/ 3381554 w 5469286"/>
              <a:gd name="connsiteY34" fmla="*/ 345057 h 1828800"/>
              <a:gd name="connsiteX35" fmla="*/ 3433313 w 5469286"/>
              <a:gd name="connsiteY35" fmla="*/ 362309 h 1828800"/>
              <a:gd name="connsiteX36" fmla="*/ 3485071 w 5469286"/>
              <a:gd name="connsiteY36" fmla="*/ 396815 h 1828800"/>
              <a:gd name="connsiteX37" fmla="*/ 3536830 w 5469286"/>
              <a:gd name="connsiteY37" fmla="*/ 414068 h 1828800"/>
              <a:gd name="connsiteX38" fmla="*/ 3640347 w 5469286"/>
              <a:gd name="connsiteY38" fmla="*/ 483079 h 1828800"/>
              <a:gd name="connsiteX39" fmla="*/ 3692105 w 5469286"/>
              <a:gd name="connsiteY39" fmla="*/ 517585 h 1828800"/>
              <a:gd name="connsiteX40" fmla="*/ 3743864 w 5469286"/>
              <a:gd name="connsiteY40" fmla="*/ 534838 h 1828800"/>
              <a:gd name="connsiteX41" fmla="*/ 3795622 w 5469286"/>
              <a:gd name="connsiteY41" fmla="*/ 586596 h 1828800"/>
              <a:gd name="connsiteX42" fmla="*/ 3985403 w 5469286"/>
              <a:gd name="connsiteY42" fmla="*/ 690113 h 1828800"/>
              <a:gd name="connsiteX43" fmla="*/ 4071667 w 5469286"/>
              <a:gd name="connsiteY43" fmla="*/ 741872 h 1828800"/>
              <a:gd name="connsiteX44" fmla="*/ 4123426 w 5469286"/>
              <a:gd name="connsiteY44" fmla="*/ 776377 h 1828800"/>
              <a:gd name="connsiteX45" fmla="*/ 4175184 w 5469286"/>
              <a:gd name="connsiteY45" fmla="*/ 793630 h 1828800"/>
              <a:gd name="connsiteX46" fmla="*/ 4364966 w 5469286"/>
              <a:gd name="connsiteY46" fmla="*/ 931653 h 1828800"/>
              <a:gd name="connsiteX47" fmla="*/ 4399471 w 5469286"/>
              <a:gd name="connsiteY47" fmla="*/ 983411 h 1828800"/>
              <a:gd name="connsiteX48" fmla="*/ 4520241 w 5469286"/>
              <a:gd name="connsiteY48" fmla="*/ 1069675 h 1828800"/>
              <a:gd name="connsiteX49" fmla="*/ 4623758 w 5469286"/>
              <a:gd name="connsiteY49" fmla="*/ 1155940 h 1828800"/>
              <a:gd name="connsiteX50" fmla="*/ 4658264 w 5469286"/>
              <a:gd name="connsiteY50" fmla="*/ 1207698 h 1828800"/>
              <a:gd name="connsiteX51" fmla="*/ 4813539 w 5469286"/>
              <a:gd name="connsiteY51" fmla="*/ 1328468 h 1828800"/>
              <a:gd name="connsiteX52" fmla="*/ 4882550 w 5469286"/>
              <a:gd name="connsiteY52" fmla="*/ 1380226 h 1828800"/>
              <a:gd name="connsiteX53" fmla="*/ 4986067 w 5469286"/>
              <a:gd name="connsiteY53" fmla="*/ 1449238 h 1828800"/>
              <a:gd name="connsiteX54" fmla="*/ 5037826 w 5469286"/>
              <a:gd name="connsiteY54" fmla="*/ 1500996 h 1828800"/>
              <a:gd name="connsiteX55" fmla="*/ 5106837 w 5469286"/>
              <a:gd name="connsiteY55" fmla="*/ 1552755 h 1828800"/>
              <a:gd name="connsiteX56" fmla="*/ 5210354 w 5469286"/>
              <a:gd name="connsiteY56" fmla="*/ 1621766 h 1828800"/>
              <a:gd name="connsiteX57" fmla="*/ 5262113 w 5469286"/>
              <a:gd name="connsiteY57" fmla="*/ 1656272 h 1828800"/>
              <a:gd name="connsiteX58" fmla="*/ 5365630 w 5469286"/>
              <a:gd name="connsiteY58" fmla="*/ 1725283 h 1828800"/>
              <a:gd name="connsiteX59" fmla="*/ 5417388 w 5469286"/>
              <a:gd name="connsiteY59" fmla="*/ 1777041 h 1828800"/>
              <a:gd name="connsiteX60" fmla="*/ 5469147 w 5469286"/>
              <a:gd name="connsiteY60" fmla="*/ 1811547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469286" h="1828800">
                <a:moveTo>
                  <a:pt x="0" y="1828800"/>
                </a:moveTo>
                <a:cubicBezTo>
                  <a:pt x="5751" y="1800045"/>
                  <a:pt x="1710" y="1767403"/>
                  <a:pt x="17252" y="1742536"/>
                </a:cubicBezTo>
                <a:cubicBezTo>
                  <a:pt x="32492" y="1718152"/>
                  <a:pt x="64432" y="1709490"/>
                  <a:pt x="86264" y="1690777"/>
                </a:cubicBezTo>
                <a:cubicBezTo>
                  <a:pt x="217722" y="1578098"/>
                  <a:pt x="53416" y="1706372"/>
                  <a:pt x="189781" y="1570007"/>
                </a:cubicBezTo>
                <a:cubicBezTo>
                  <a:pt x="204443" y="1555345"/>
                  <a:pt x="224286" y="1547004"/>
                  <a:pt x="241539" y="1535502"/>
                </a:cubicBezTo>
                <a:lnTo>
                  <a:pt x="310550" y="1431985"/>
                </a:lnTo>
                <a:cubicBezTo>
                  <a:pt x="322052" y="1414732"/>
                  <a:pt x="346565" y="1410973"/>
                  <a:pt x="362309" y="1397479"/>
                </a:cubicBezTo>
                <a:cubicBezTo>
                  <a:pt x="387009" y="1376307"/>
                  <a:pt x="406620" y="1349640"/>
                  <a:pt x="431320" y="1328468"/>
                </a:cubicBezTo>
                <a:cubicBezTo>
                  <a:pt x="463914" y="1300530"/>
                  <a:pt x="541413" y="1263927"/>
                  <a:pt x="569343" y="1242204"/>
                </a:cubicBezTo>
                <a:cubicBezTo>
                  <a:pt x="595022" y="1222231"/>
                  <a:pt x="614039" y="1194805"/>
                  <a:pt x="638354" y="1173192"/>
                </a:cubicBezTo>
                <a:cubicBezTo>
                  <a:pt x="665876" y="1148727"/>
                  <a:pt x="696905" y="1128430"/>
                  <a:pt x="724618" y="1104181"/>
                </a:cubicBezTo>
                <a:cubicBezTo>
                  <a:pt x="742980" y="1088114"/>
                  <a:pt x="756523" y="1066605"/>
                  <a:pt x="776377" y="1052423"/>
                </a:cubicBezTo>
                <a:cubicBezTo>
                  <a:pt x="797305" y="1037474"/>
                  <a:pt x="822384" y="1029419"/>
                  <a:pt x="845388" y="1017917"/>
                </a:cubicBezTo>
                <a:cubicBezTo>
                  <a:pt x="856890" y="1000664"/>
                  <a:pt x="865232" y="980820"/>
                  <a:pt x="879894" y="966158"/>
                </a:cubicBezTo>
                <a:cubicBezTo>
                  <a:pt x="900227" y="945825"/>
                  <a:pt x="925263" y="930767"/>
                  <a:pt x="948905" y="914400"/>
                </a:cubicBezTo>
                <a:cubicBezTo>
                  <a:pt x="1000050" y="878992"/>
                  <a:pt x="1052422" y="845389"/>
                  <a:pt x="1104181" y="810883"/>
                </a:cubicBezTo>
                <a:cubicBezTo>
                  <a:pt x="1124482" y="797349"/>
                  <a:pt x="1137414" y="775003"/>
                  <a:pt x="1155939" y="759124"/>
                </a:cubicBezTo>
                <a:cubicBezTo>
                  <a:pt x="1183191" y="735765"/>
                  <a:pt x="1243101" y="693865"/>
                  <a:pt x="1276709" y="672860"/>
                </a:cubicBezTo>
                <a:cubicBezTo>
                  <a:pt x="1305145" y="655087"/>
                  <a:pt x="1335072" y="639703"/>
                  <a:pt x="1362973" y="621102"/>
                </a:cubicBezTo>
                <a:cubicBezTo>
                  <a:pt x="1386898" y="605152"/>
                  <a:pt x="1408585" y="586056"/>
                  <a:pt x="1431984" y="569343"/>
                </a:cubicBezTo>
                <a:cubicBezTo>
                  <a:pt x="1513814" y="510894"/>
                  <a:pt x="1544814" y="508271"/>
                  <a:pt x="1639018" y="414068"/>
                </a:cubicBezTo>
                <a:cubicBezTo>
                  <a:pt x="1662022" y="391064"/>
                  <a:pt x="1683330" y="366229"/>
                  <a:pt x="1708030" y="345057"/>
                </a:cubicBezTo>
                <a:cubicBezTo>
                  <a:pt x="1723773" y="331563"/>
                  <a:pt x="1742915" y="322603"/>
                  <a:pt x="1759788" y="310551"/>
                </a:cubicBezTo>
                <a:cubicBezTo>
                  <a:pt x="1943923" y="179025"/>
                  <a:pt x="1701174" y="343145"/>
                  <a:pt x="1915064" y="207034"/>
                </a:cubicBezTo>
                <a:cubicBezTo>
                  <a:pt x="1950051" y="184770"/>
                  <a:pt x="1982574" y="158598"/>
                  <a:pt x="2018581" y="138023"/>
                </a:cubicBezTo>
                <a:cubicBezTo>
                  <a:pt x="2285325" y="-14403"/>
                  <a:pt x="2068045" y="111893"/>
                  <a:pt x="2208362" y="51758"/>
                </a:cubicBezTo>
                <a:cubicBezTo>
                  <a:pt x="2357598" y="-12200"/>
                  <a:pt x="2207747" y="40462"/>
                  <a:pt x="2329132" y="0"/>
                </a:cubicBezTo>
                <a:cubicBezTo>
                  <a:pt x="2449902" y="5751"/>
                  <a:pt x="2570952" y="7212"/>
                  <a:pt x="2691441" y="17253"/>
                </a:cubicBezTo>
                <a:cubicBezTo>
                  <a:pt x="2728163" y="20313"/>
                  <a:pt x="2782704" y="57946"/>
                  <a:pt x="2812211" y="69011"/>
                </a:cubicBezTo>
                <a:cubicBezTo>
                  <a:pt x="2834413" y="77337"/>
                  <a:pt x="2858218" y="80513"/>
                  <a:pt x="2881222" y="86264"/>
                </a:cubicBezTo>
                <a:cubicBezTo>
                  <a:pt x="3118374" y="228557"/>
                  <a:pt x="2842637" y="74500"/>
                  <a:pt x="3036498" y="155275"/>
                </a:cubicBezTo>
                <a:cubicBezTo>
                  <a:pt x="3083979" y="175059"/>
                  <a:pt x="3128513" y="201283"/>
                  <a:pt x="3174520" y="224287"/>
                </a:cubicBezTo>
                <a:lnTo>
                  <a:pt x="3243532" y="258792"/>
                </a:lnTo>
                <a:cubicBezTo>
                  <a:pt x="3259798" y="266925"/>
                  <a:pt x="3278037" y="270294"/>
                  <a:pt x="3295290" y="276045"/>
                </a:cubicBezTo>
                <a:cubicBezTo>
                  <a:pt x="3324045" y="299049"/>
                  <a:pt x="3350327" y="325540"/>
                  <a:pt x="3381554" y="345057"/>
                </a:cubicBezTo>
                <a:cubicBezTo>
                  <a:pt x="3396976" y="354696"/>
                  <a:pt x="3417047" y="354176"/>
                  <a:pt x="3433313" y="362309"/>
                </a:cubicBezTo>
                <a:cubicBezTo>
                  <a:pt x="3451859" y="371582"/>
                  <a:pt x="3466525" y="387542"/>
                  <a:pt x="3485071" y="396815"/>
                </a:cubicBezTo>
                <a:cubicBezTo>
                  <a:pt x="3501337" y="404948"/>
                  <a:pt x="3520932" y="405236"/>
                  <a:pt x="3536830" y="414068"/>
                </a:cubicBezTo>
                <a:cubicBezTo>
                  <a:pt x="3573082" y="434208"/>
                  <a:pt x="3605841" y="460075"/>
                  <a:pt x="3640347" y="483079"/>
                </a:cubicBezTo>
                <a:cubicBezTo>
                  <a:pt x="3657600" y="494581"/>
                  <a:pt x="3672434" y="511028"/>
                  <a:pt x="3692105" y="517585"/>
                </a:cubicBezTo>
                <a:lnTo>
                  <a:pt x="3743864" y="534838"/>
                </a:lnTo>
                <a:cubicBezTo>
                  <a:pt x="3761117" y="552091"/>
                  <a:pt x="3776878" y="570976"/>
                  <a:pt x="3795622" y="586596"/>
                </a:cubicBezTo>
                <a:cubicBezTo>
                  <a:pt x="3842901" y="625995"/>
                  <a:pt x="3946117" y="670470"/>
                  <a:pt x="3985403" y="690113"/>
                </a:cubicBezTo>
                <a:cubicBezTo>
                  <a:pt x="4015396" y="705110"/>
                  <a:pt x="4043231" y="724099"/>
                  <a:pt x="4071667" y="741872"/>
                </a:cubicBezTo>
                <a:cubicBezTo>
                  <a:pt x="4089251" y="752862"/>
                  <a:pt x="4104880" y="767104"/>
                  <a:pt x="4123426" y="776377"/>
                </a:cubicBezTo>
                <a:cubicBezTo>
                  <a:pt x="4139692" y="784510"/>
                  <a:pt x="4157931" y="787879"/>
                  <a:pt x="4175184" y="793630"/>
                </a:cubicBezTo>
                <a:cubicBezTo>
                  <a:pt x="4329795" y="909588"/>
                  <a:pt x="4265356" y="865246"/>
                  <a:pt x="4364966" y="931653"/>
                </a:cubicBezTo>
                <a:cubicBezTo>
                  <a:pt x="4376468" y="948906"/>
                  <a:pt x="4384809" y="968749"/>
                  <a:pt x="4399471" y="983411"/>
                </a:cubicBezTo>
                <a:cubicBezTo>
                  <a:pt x="4461631" y="1045571"/>
                  <a:pt x="4461460" y="1020691"/>
                  <a:pt x="4520241" y="1069675"/>
                </a:cubicBezTo>
                <a:cubicBezTo>
                  <a:pt x="4653089" y="1180382"/>
                  <a:pt x="4495247" y="1070264"/>
                  <a:pt x="4623758" y="1155940"/>
                </a:cubicBezTo>
                <a:cubicBezTo>
                  <a:pt x="4635260" y="1173193"/>
                  <a:pt x="4644990" y="1191769"/>
                  <a:pt x="4658264" y="1207698"/>
                </a:cubicBezTo>
                <a:cubicBezTo>
                  <a:pt x="4708943" y="1268513"/>
                  <a:pt x="4741395" y="1280372"/>
                  <a:pt x="4813539" y="1328468"/>
                </a:cubicBezTo>
                <a:cubicBezTo>
                  <a:pt x="4837464" y="1344418"/>
                  <a:pt x="4858993" y="1363736"/>
                  <a:pt x="4882550" y="1380226"/>
                </a:cubicBezTo>
                <a:cubicBezTo>
                  <a:pt x="4916524" y="1404008"/>
                  <a:pt x="4951561" y="1426234"/>
                  <a:pt x="4986067" y="1449238"/>
                </a:cubicBezTo>
                <a:cubicBezTo>
                  <a:pt x="5006368" y="1462772"/>
                  <a:pt x="5019301" y="1485117"/>
                  <a:pt x="5037826" y="1500996"/>
                </a:cubicBezTo>
                <a:cubicBezTo>
                  <a:pt x="5059658" y="1519709"/>
                  <a:pt x="5083280" y="1536265"/>
                  <a:pt x="5106837" y="1552755"/>
                </a:cubicBezTo>
                <a:cubicBezTo>
                  <a:pt x="5140811" y="1576537"/>
                  <a:pt x="5175848" y="1598762"/>
                  <a:pt x="5210354" y="1621766"/>
                </a:cubicBezTo>
                <a:lnTo>
                  <a:pt x="5262113" y="1656272"/>
                </a:lnTo>
                <a:cubicBezTo>
                  <a:pt x="5262115" y="1656274"/>
                  <a:pt x="5365629" y="1725282"/>
                  <a:pt x="5365630" y="1725283"/>
                </a:cubicBezTo>
                <a:cubicBezTo>
                  <a:pt x="5382883" y="1742536"/>
                  <a:pt x="5397087" y="1763507"/>
                  <a:pt x="5417388" y="1777041"/>
                </a:cubicBezTo>
                <a:cubicBezTo>
                  <a:pt x="5474603" y="1815184"/>
                  <a:pt x="5469147" y="1770077"/>
                  <a:pt x="5469147" y="1811547"/>
                </a:cubicBezTo>
              </a:path>
            </a:pathLst>
          </a:custGeom>
          <a:noFill/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687946" y="4175185"/>
            <a:ext cx="261624" cy="1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6970143" y="4175185"/>
            <a:ext cx="267407" cy="1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4451230" y="5795947"/>
            <a:ext cx="0" cy="19553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1673524" y="598673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184045" y="5976871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142810" y="59624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124364" y="3975131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77864" y="3979647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-34510" y="3778372"/>
            <a:ext cx="13676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Genotype</a:t>
            </a:r>
          </a:p>
          <a:p>
            <a:pPr algn="ctr"/>
            <a:r>
              <a:rPr lang="en-US" b="1" dirty="0" smtClean="0"/>
              <a:t> Freq.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890744" y="3761117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b="1" baseline="-25000" dirty="0" smtClean="0"/>
              <a:t>1</a:t>
            </a:r>
            <a:r>
              <a:rPr lang="en-US" b="1" dirty="0" smtClean="0"/>
              <a:t>A</a:t>
            </a:r>
            <a:r>
              <a:rPr lang="en-US" b="1" baseline="-25000" dirty="0"/>
              <a:t>2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954183" y="3226789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b="1" baseline="-25000" dirty="0" smtClean="0"/>
              <a:t>1</a:t>
            </a:r>
            <a:r>
              <a:rPr lang="en-US" b="1" dirty="0" smtClean="0"/>
              <a:t>A</a:t>
            </a:r>
            <a:r>
              <a:rPr lang="en-US" b="1" baseline="-25000" dirty="0" smtClean="0"/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949570" y="3258929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b="1" baseline="-25000" dirty="0"/>
              <a:t>2</a:t>
            </a:r>
            <a:r>
              <a:rPr lang="en-US" b="1" dirty="0" smtClean="0"/>
              <a:t>A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3807409" y="6228685"/>
            <a:ext cx="1443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 </a:t>
            </a:r>
            <a:r>
              <a:rPr lang="en-US" b="1" dirty="0" smtClean="0"/>
              <a:t>= Freq. A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1345720" y="24741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895300"/>
              </p:ext>
            </p:extLst>
          </p:nvPr>
        </p:nvGraphicFramePr>
        <p:xfrm>
          <a:off x="3582988" y="428625"/>
          <a:ext cx="21082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4" name="Equation" r:id="rId3" imgW="1015920" imgH="253800" progId="Equation.3">
                  <p:embed/>
                </p:oleObj>
              </mc:Choice>
              <mc:Fallback>
                <p:oleObj name="Equation" r:id="rId3" imgW="101592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428625"/>
                        <a:ext cx="2108200" cy="523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373164"/>
              </p:ext>
            </p:extLst>
          </p:nvPr>
        </p:nvGraphicFramePr>
        <p:xfrm>
          <a:off x="6105426" y="2781046"/>
          <a:ext cx="443230" cy="521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5" name="Equation" r:id="rId5" imgW="215640" imgH="253800" progId="Equation.3">
                  <p:embed/>
                </p:oleObj>
              </mc:Choice>
              <mc:Fallback>
                <p:oleObj name="Equation" r:id="rId5" imgW="2156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05426" y="2781046"/>
                        <a:ext cx="443230" cy="521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427586"/>
              </p:ext>
            </p:extLst>
          </p:nvPr>
        </p:nvGraphicFramePr>
        <p:xfrm>
          <a:off x="2089785" y="2775903"/>
          <a:ext cx="431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" name="Equation" r:id="rId7" imgW="190440" imgH="253800" progId="Equation.3">
                  <p:embed/>
                </p:oleObj>
              </mc:Choice>
              <mc:Fallback>
                <p:oleObj name="Equation" r:id="rId7" imgW="1904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89785" y="2775903"/>
                        <a:ext cx="431800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235364"/>
              </p:ext>
            </p:extLst>
          </p:nvPr>
        </p:nvGraphicFramePr>
        <p:xfrm>
          <a:off x="3841433" y="3348038"/>
          <a:ext cx="7286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7" name="Equation" r:id="rId9" imgW="342720" imgH="228600" progId="Equation.3">
                  <p:embed/>
                </p:oleObj>
              </mc:Choice>
              <mc:Fallback>
                <p:oleObj name="Equation" r:id="rId9" imgW="3427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41433" y="3348038"/>
                        <a:ext cx="728662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197333"/>
              </p:ext>
            </p:extLst>
          </p:nvPr>
        </p:nvGraphicFramePr>
        <p:xfrm>
          <a:off x="3658553" y="6266498"/>
          <a:ext cx="3413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8" name="Equation" r:id="rId11" imgW="164880" imgH="190440" progId="Equation.3">
                  <p:embed/>
                </p:oleObj>
              </mc:Choice>
              <mc:Fallback>
                <p:oleObj name="Equation" r:id="rId11" imgW="16488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58553" y="6266498"/>
                        <a:ext cx="341312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7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733"/>
            <a:ext cx="8229600" cy="11398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/>
              </a:rPr>
              <a:t>HW for more than one locus</a:t>
            </a:r>
            <a:endParaRPr lang="en-US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8046"/>
            <a:ext cx="9144000" cy="5856890"/>
          </a:xfrm>
        </p:spPr>
        <p:txBody>
          <a:bodyPr/>
          <a:lstStyle/>
          <a:p>
            <a:r>
              <a:rPr lang="en-US" dirty="0" smtClean="0">
                <a:effectLst/>
              </a:rPr>
              <a:t>Two populations with two alleles at two loci. Equal number of individuals from both populations are mixed and mate at random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 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x 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           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 </a:t>
            </a:r>
          </a:p>
          <a:p>
            <a:pPr marL="0" indent="0">
              <a:buNone/>
            </a:pPr>
            <a:endParaRPr lang="en-US" baseline="-25000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From 9 possible genotypes, in the first generation, there will be three types of genotypes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 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,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,</a:t>
            </a:r>
            <a:r>
              <a:rPr lang="en-US" baseline="-25000" dirty="0" smtClean="0">
                <a:effectLst/>
              </a:rPr>
              <a:t> </a:t>
            </a:r>
            <a:r>
              <a:rPr lang="en-US" dirty="0" smtClean="0">
                <a:effectLst/>
              </a:rPr>
              <a:t>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 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w</a:t>
            </a:r>
            <a:r>
              <a:rPr lang="en-US" dirty="0" smtClean="0">
                <a:effectLst/>
              </a:rPr>
              <a:t>hereas all the other 6 possible genotype classes are ‘</a:t>
            </a:r>
            <a:r>
              <a:rPr lang="en-US" dirty="0" err="1" smtClean="0">
                <a:effectLst/>
              </a:rPr>
              <a:t>missings</a:t>
            </a:r>
            <a:r>
              <a:rPr lang="en-US" dirty="0" smtClean="0">
                <a:effectLst/>
              </a:rPr>
              <a:t>’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02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0"/>
            <a:ext cx="8229600" cy="11398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/>
              </a:rPr>
              <a:t>9 possible genotypes</a:t>
            </a:r>
            <a:endParaRPr lang="en-US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11582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A</a:t>
            </a:r>
            <a:r>
              <a:rPr lang="en-US" b="1" baseline="-25000" dirty="0">
                <a:effectLst/>
              </a:rPr>
              <a:t>1</a:t>
            </a:r>
            <a:r>
              <a:rPr lang="en-US" b="1" dirty="0">
                <a:effectLst/>
              </a:rPr>
              <a:t>A</a:t>
            </a:r>
            <a:r>
              <a:rPr lang="en-US" b="1" baseline="-25000" dirty="0">
                <a:effectLst/>
              </a:rPr>
              <a:t>1</a:t>
            </a:r>
            <a:r>
              <a:rPr lang="en-US" b="1" dirty="0">
                <a:effectLst/>
              </a:rPr>
              <a:t>B</a:t>
            </a:r>
            <a:r>
              <a:rPr lang="en-US" b="1" baseline="-25000" dirty="0">
                <a:effectLst/>
              </a:rPr>
              <a:t>1</a:t>
            </a:r>
            <a:r>
              <a:rPr lang="en-US" b="1" dirty="0">
                <a:effectLst/>
              </a:rPr>
              <a:t>B</a:t>
            </a:r>
            <a:r>
              <a:rPr lang="en-US" b="1" baseline="-25000" dirty="0">
                <a:effectLst/>
              </a:rPr>
              <a:t>1 </a:t>
            </a:r>
            <a:r>
              <a:rPr lang="en-US" b="1" baseline="-25000" dirty="0" smtClean="0">
                <a:effectLst/>
              </a:rPr>
              <a:t> </a:t>
            </a:r>
            <a:r>
              <a:rPr lang="en-US" baseline="-25000" dirty="0" smtClean="0">
                <a:effectLst/>
              </a:rPr>
              <a:t>           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             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               </a:t>
            </a:r>
            <a:r>
              <a:rPr lang="en-US" b="1" dirty="0" smtClean="0">
                <a:effectLst/>
              </a:rPr>
              <a:t>A</a:t>
            </a:r>
            <a:r>
              <a:rPr lang="en-US" b="1" baseline="-25000" dirty="0" smtClean="0">
                <a:effectLst/>
              </a:rPr>
              <a:t>1</a:t>
            </a:r>
            <a:r>
              <a:rPr lang="en-US" b="1" dirty="0" smtClean="0">
                <a:effectLst/>
              </a:rPr>
              <a:t>A</a:t>
            </a:r>
            <a:r>
              <a:rPr lang="en-US" b="1" baseline="-25000" dirty="0" smtClean="0">
                <a:effectLst/>
              </a:rPr>
              <a:t>2</a:t>
            </a:r>
            <a:r>
              <a:rPr lang="en-US" b="1" dirty="0" smtClean="0">
                <a:effectLst/>
              </a:rPr>
              <a:t>B</a:t>
            </a:r>
            <a:r>
              <a:rPr lang="en-US" b="1" baseline="-25000" dirty="0" smtClean="0">
                <a:effectLst/>
              </a:rPr>
              <a:t>1</a:t>
            </a:r>
            <a:r>
              <a:rPr lang="en-US" b="1" dirty="0" smtClean="0">
                <a:effectLst/>
              </a:rPr>
              <a:t>B</a:t>
            </a:r>
            <a:r>
              <a:rPr lang="en-US" b="1" baseline="-25000" dirty="0" smtClean="0">
                <a:effectLst/>
              </a:rPr>
              <a:t>2 </a:t>
            </a:r>
            <a:r>
              <a:rPr lang="en-US" baseline="-25000" dirty="0" smtClean="0">
                <a:effectLst/>
              </a:rPr>
              <a:t>            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</a:t>
            </a:r>
            <a:endParaRPr lang="en-US" baseline="-250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>
                <a:effectLst/>
              </a:rPr>
              <a:t>1</a:t>
            </a:r>
            <a:r>
              <a:rPr lang="en-US" baseline="-25000" dirty="0" smtClean="0">
                <a:effectLst/>
              </a:rPr>
              <a:t>              </a:t>
            </a:r>
            <a:r>
              <a:rPr lang="en-US" dirty="0" smtClean="0">
                <a:effectLst/>
              </a:rPr>
              <a:t>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B</a:t>
            </a:r>
            <a:r>
              <a:rPr lang="en-US" baseline="-25000" dirty="0" smtClean="0">
                <a:effectLst/>
              </a:rPr>
              <a:t>2             </a:t>
            </a:r>
            <a:r>
              <a:rPr lang="en-US" b="1" dirty="0" smtClean="0">
                <a:effectLst/>
              </a:rPr>
              <a:t>A</a:t>
            </a:r>
            <a:r>
              <a:rPr lang="en-US" b="1" baseline="-25000" dirty="0" smtClean="0">
                <a:effectLst/>
              </a:rPr>
              <a:t>2</a:t>
            </a:r>
            <a:r>
              <a:rPr lang="en-US" b="1" dirty="0" smtClean="0">
                <a:effectLst/>
              </a:rPr>
              <a:t>A</a:t>
            </a:r>
            <a:r>
              <a:rPr lang="en-US" b="1" baseline="-25000" dirty="0" smtClean="0">
                <a:effectLst/>
              </a:rPr>
              <a:t>2</a:t>
            </a:r>
            <a:r>
              <a:rPr lang="en-US" b="1" dirty="0" smtClean="0">
                <a:effectLst/>
              </a:rPr>
              <a:t>B</a:t>
            </a:r>
            <a:r>
              <a:rPr lang="en-US" b="1" baseline="-25000" dirty="0" smtClean="0">
                <a:effectLst/>
              </a:rPr>
              <a:t>2</a:t>
            </a:r>
            <a:r>
              <a:rPr lang="en-US" b="1" dirty="0" smtClean="0">
                <a:effectLst/>
              </a:rPr>
              <a:t>B</a:t>
            </a:r>
            <a:r>
              <a:rPr lang="en-US" b="1" baseline="-25000" dirty="0" smtClean="0">
                <a:effectLst/>
              </a:rPr>
              <a:t>2</a:t>
            </a:r>
            <a:endParaRPr lang="en-US" b="1" baseline="-25000" dirty="0">
              <a:effectLst/>
            </a:endParaRPr>
          </a:p>
          <a:p>
            <a:pPr marL="0" indent="0">
              <a:buNone/>
            </a:pPr>
            <a:endParaRPr lang="en-US" baseline="-25000" dirty="0">
              <a:effectLst/>
            </a:endParaRPr>
          </a:p>
          <a:p>
            <a:pPr marL="0" indent="0">
              <a:buNone/>
            </a:pPr>
            <a:endParaRPr lang="en-US" baseline="-25000" dirty="0">
              <a:effectLst/>
            </a:endParaRPr>
          </a:p>
          <a:p>
            <a:pPr marL="0" indent="0">
              <a:buNone/>
            </a:pPr>
            <a:r>
              <a:rPr lang="en-US" dirty="0">
                <a:effectLst/>
              </a:rPr>
              <a:t>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44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8">
      <a:dk1>
        <a:srgbClr val="000000"/>
      </a:dk1>
      <a:lt1>
        <a:srgbClr val="EAEAEA"/>
      </a:lt1>
      <a:dk2>
        <a:srgbClr val="000000"/>
      </a:dk2>
      <a:lt2>
        <a:srgbClr val="B2B2B2"/>
      </a:lt2>
      <a:accent1>
        <a:srgbClr val="A4BCC4"/>
      </a:accent1>
      <a:accent2>
        <a:srgbClr val="FFFFFF"/>
      </a:accent2>
      <a:accent3>
        <a:srgbClr val="F3F3F3"/>
      </a:accent3>
      <a:accent4>
        <a:srgbClr val="000000"/>
      </a:accent4>
      <a:accent5>
        <a:srgbClr val="CFDADE"/>
      </a:accent5>
      <a:accent6>
        <a:srgbClr val="E7E7E7"/>
      </a:accent6>
      <a:hlink>
        <a:srgbClr val="0066FF"/>
      </a:hlink>
      <a:folHlink>
        <a:srgbClr val="00CC66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17990</TotalTime>
  <Words>1150</Words>
  <Application>Microsoft Office PowerPoint</Application>
  <PresentationFormat>On-screen Show (4:3)</PresentationFormat>
  <Paragraphs>221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Ripple</vt:lpstr>
      <vt:lpstr>Equation</vt:lpstr>
      <vt:lpstr>Basic concepts on population genetics</vt:lpstr>
      <vt:lpstr>Allele and genotypic frequency under HW</vt:lpstr>
      <vt:lpstr> HARDY-WEINBERG EQUILIBRIUM FOR ONE LOCUS OR SEVERAL LOCI CONSIDERED SEPARATELY </vt:lpstr>
      <vt:lpstr>Assumptions of HW model</vt:lpstr>
      <vt:lpstr>Geneticists and breeders use procedures that cause deviation from HW equilibrium </vt:lpstr>
      <vt:lpstr>Frequency of Heterozygous at HW</vt:lpstr>
      <vt:lpstr>PowerPoint Presentation</vt:lpstr>
      <vt:lpstr>HW for more than one locus</vt:lpstr>
      <vt:lpstr>9 possible genotypes</vt:lpstr>
      <vt:lpstr>More than 1 generation of random mating</vt:lpstr>
      <vt:lpstr> Linkage Disequilibrium</vt:lpstr>
      <vt:lpstr>When alleles at locus A are in random association with alleles in locus B?</vt:lpstr>
      <vt:lpstr>Linkage</vt:lpstr>
      <vt:lpstr>Decay of LD in a population (in LD) mating at random</vt:lpstr>
      <vt:lpstr>Decay of LD in a population (in LD) mating at random</vt:lpstr>
      <vt:lpstr>Decay of LD in a population (in LD) mating at random</vt:lpstr>
      <vt:lpstr>Decay of LD in a population (in LD) mating at random</vt:lpstr>
      <vt:lpstr>The Haldane (1919) function  </vt:lpstr>
      <vt:lpstr>The Haldane (1919) function</vt:lpstr>
    </vt:vector>
  </TitlesOfParts>
  <Company>CIMMYT, Int.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ALUNA</dc:creator>
  <cp:lastModifiedBy>CROSSA HIRIART, José Luis Francisco (CIMMYT)</cp:lastModifiedBy>
  <cp:revision>780</cp:revision>
  <dcterms:created xsi:type="dcterms:W3CDTF">2005-06-20T21:25:00Z</dcterms:created>
  <dcterms:modified xsi:type="dcterms:W3CDTF">2015-09-30T11:48:42Z</dcterms:modified>
</cp:coreProperties>
</file>