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3"/>
  </p:notesMasterIdLst>
  <p:handoutMasterIdLst>
    <p:handoutMasterId r:id="rId34"/>
  </p:handoutMasterIdLst>
  <p:sldIdLst>
    <p:sldId id="641" r:id="rId2"/>
    <p:sldId id="602" r:id="rId3"/>
    <p:sldId id="657" r:id="rId4"/>
    <p:sldId id="661" r:id="rId5"/>
    <p:sldId id="664" r:id="rId6"/>
    <p:sldId id="663" r:id="rId7"/>
    <p:sldId id="662" r:id="rId8"/>
    <p:sldId id="665" r:id="rId9"/>
    <p:sldId id="659" r:id="rId10"/>
    <p:sldId id="658" r:id="rId11"/>
    <p:sldId id="675" r:id="rId12"/>
    <p:sldId id="674" r:id="rId13"/>
    <p:sldId id="673" r:id="rId14"/>
    <p:sldId id="672" r:id="rId15"/>
    <p:sldId id="671" r:id="rId16"/>
    <p:sldId id="670" r:id="rId17"/>
    <p:sldId id="669" r:id="rId18"/>
    <p:sldId id="668" r:id="rId19"/>
    <p:sldId id="666" r:id="rId20"/>
    <p:sldId id="678" r:id="rId21"/>
    <p:sldId id="677" r:id="rId22"/>
    <p:sldId id="686" r:id="rId23"/>
    <p:sldId id="676" r:id="rId24"/>
    <p:sldId id="667" r:id="rId25"/>
    <p:sldId id="682" r:id="rId26"/>
    <p:sldId id="688" r:id="rId27"/>
    <p:sldId id="687" r:id="rId28"/>
    <p:sldId id="689" r:id="rId29"/>
    <p:sldId id="690" r:id="rId30"/>
    <p:sldId id="691" r:id="rId31"/>
    <p:sldId id="692" r:id="rId3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4610E0"/>
    <a:srgbClr val="292929"/>
    <a:srgbClr val="00FF99"/>
    <a:srgbClr val="FFFFFF"/>
    <a:srgbClr val="D4FDCD"/>
    <a:srgbClr val="DDFECC"/>
    <a:srgbClr val="FCE3CE"/>
    <a:srgbClr val="AFB0B0"/>
    <a:srgbClr val="8CA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3" autoAdjust="0"/>
    <p:restoredTop sz="84970" autoAdjust="0"/>
  </p:normalViewPr>
  <p:slideViewPr>
    <p:cSldViewPr snapToGrid="0">
      <p:cViewPr varScale="1">
        <p:scale>
          <a:sx n="41" d="100"/>
          <a:sy n="41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FA76B6A-A928-49A6-9FC5-2C795C793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97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02201966-3613-4FDC-9254-1B8C73034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53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48 w 5740"/>
                <a:gd name="T1" fmla="*/ 12 h 4316"/>
                <a:gd name="T2" fmla="*/ 0 w 5740"/>
                <a:gd name="T3" fmla="*/ 12 h 4316"/>
                <a:gd name="T4" fmla="*/ 0 w 5740"/>
                <a:gd name="T5" fmla="*/ 0 h 4316"/>
                <a:gd name="T6" fmla="*/ 5848 w 5740"/>
                <a:gd name="T7" fmla="*/ 0 h 4316"/>
                <a:gd name="T8" fmla="*/ 5848 w 5740"/>
                <a:gd name="T9" fmla="*/ 12 h 4316"/>
                <a:gd name="T10" fmla="*/ 5848 w 5740"/>
                <a:gd name="T11" fmla="*/ 1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5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5 w 382"/>
                  <a:gd name="T19" fmla="*/ 96 h 96"/>
                  <a:gd name="T20" fmla="*/ 269 w 382"/>
                  <a:gd name="T21" fmla="*/ 90 h 96"/>
                  <a:gd name="T22" fmla="*/ 317 w 382"/>
                  <a:gd name="T23" fmla="*/ 84 h 96"/>
                  <a:gd name="T24" fmla="*/ 358 w 382"/>
                  <a:gd name="T25" fmla="*/ 66 h 96"/>
                  <a:gd name="T26" fmla="*/ 388 w 382"/>
                  <a:gd name="T27" fmla="*/ 42 h 96"/>
                  <a:gd name="T28" fmla="*/ 382 w 382"/>
                  <a:gd name="T29" fmla="*/ 42 h 96"/>
                  <a:gd name="T30" fmla="*/ 352 w 382"/>
                  <a:gd name="T31" fmla="*/ 66 h 96"/>
                  <a:gd name="T32" fmla="*/ 311 w 382"/>
                  <a:gd name="T33" fmla="*/ 78 h 96"/>
                  <a:gd name="T34" fmla="*/ 269 w 382"/>
                  <a:gd name="T35" fmla="*/ 90 h 96"/>
                  <a:gd name="T36" fmla="*/ 215 w 382"/>
                  <a:gd name="T37" fmla="*/ 96 h 96"/>
                  <a:gd name="T38" fmla="*/ 215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5 w 185"/>
                  <a:gd name="T5" fmla="*/ 36 h 210"/>
                  <a:gd name="T6" fmla="*/ 161 w 185"/>
                  <a:gd name="T7" fmla="*/ 72 h 210"/>
                  <a:gd name="T8" fmla="*/ 167 w 185"/>
                  <a:gd name="T9" fmla="*/ 90 h 210"/>
                  <a:gd name="T10" fmla="*/ 173 w 185"/>
                  <a:gd name="T11" fmla="*/ 114 h 210"/>
                  <a:gd name="T12" fmla="*/ 167 w 185"/>
                  <a:gd name="T13" fmla="*/ 138 h 210"/>
                  <a:gd name="T14" fmla="*/ 155 w 185"/>
                  <a:gd name="T15" fmla="*/ 162 h 210"/>
                  <a:gd name="T16" fmla="*/ 125 w 185"/>
                  <a:gd name="T17" fmla="*/ 180 h 210"/>
                  <a:gd name="T18" fmla="*/ 90 w 185"/>
                  <a:gd name="T19" fmla="*/ 198 h 210"/>
                  <a:gd name="T20" fmla="*/ 102 w 185"/>
                  <a:gd name="T21" fmla="*/ 210 h 210"/>
                  <a:gd name="T22" fmla="*/ 137 w 185"/>
                  <a:gd name="T23" fmla="*/ 192 h 210"/>
                  <a:gd name="T24" fmla="*/ 167 w 185"/>
                  <a:gd name="T25" fmla="*/ 168 h 210"/>
                  <a:gd name="T26" fmla="*/ 185 w 185"/>
                  <a:gd name="T27" fmla="*/ 144 h 210"/>
                  <a:gd name="T28" fmla="*/ 191 w 185"/>
                  <a:gd name="T29" fmla="*/ 114 h 210"/>
                  <a:gd name="T30" fmla="*/ 185 w 185"/>
                  <a:gd name="T31" fmla="*/ 90 h 210"/>
                  <a:gd name="T32" fmla="*/ 179 w 185"/>
                  <a:gd name="T33" fmla="*/ 66 h 210"/>
                  <a:gd name="T34" fmla="*/ 161 w 185"/>
                  <a:gd name="T35" fmla="*/ 48 h 210"/>
                  <a:gd name="T36" fmla="*/ 137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8" name="Freeform 71"/>
          <p:cNvSpPr>
            <a:spLocks/>
          </p:cNvSpPr>
          <p:nvPr userDrawn="1"/>
        </p:nvSpPr>
        <p:spPr bwMode="auto">
          <a:xfrm>
            <a:off x="5821363" y="-6350"/>
            <a:ext cx="4456112" cy="6867525"/>
          </a:xfrm>
          <a:custGeom>
            <a:avLst/>
            <a:gdLst>
              <a:gd name="T0" fmla="*/ 2147483647 w 1412"/>
              <a:gd name="T1" fmla="*/ 0 h 2160"/>
              <a:gd name="T2" fmla="*/ 2147483647 w 1412"/>
              <a:gd name="T3" fmla="*/ 2147483647 h 2160"/>
              <a:gd name="T4" fmla="*/ 2147483647 w 1412"/>
              <a:gd name="T5" fmla="*/ 2147483647 h 2160"/>
              <a:gd name="T6" fmla="*/ 0 w 1412"/>
              <a:gd name="T7" fmla="*/ 0 h 2160"/>
              <a:gd name="T8" fmla="*/ 2147483647 w 1412"/>
              <a:gd name="T9" fmla="*/ 0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2" h="2160">
                <a:moveTo>
                  <a:pt x="123" y="0"/>
                </a:moveTo>
                <a:cubicBezTo>
                  <a:pt x="1412" y="1013"/>
                  <a:pt x="1005" y="640"/>
                  <a:pt x="472" y="2160"/>
                </a:cubicBezTo>
                <a:cubicBezTo>
                  <a:pt x="472" y="2160"/>
                  <a:pt x="380" y="2160"/>
                  <a:pt x="192" y="2160"/>
                </a:cubicBezTo>
                <a:cubicBezTo>
                  <a:pt x="899" y="608"/>
                  <a:pt x="1304" y="1064"/>
                  <a:pt x="0" y="0"/>
                </a:cubicBezTo>
                <a:cubicBezTo>
                  <a:pt x="72" y="0"/>
                  <a:pt x="57" y="0"/>
                  <a:pt x="123" y="0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A8AFB5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Freeform 72"/>
          <p:cNvSpPr>
            <a:spLocks/>
          </p:cNvSpPr>
          <p:nvPr userDrawn="1"/>
        </p:nvSpPr>
        <p:spPr bwMode="auto">
          <a:xfrm>
            <a:off x="4595813" y="-6350"/>
            <a:ext cx="4783137" cy="6867525"/>
          </a:xfrm>
          <a:custGeom>
            <a:avLst/>
            <a:gdLst>
              <a:gd name="T0" fmla="*/ 2147483647 w 1515"/>
              <a:gd name="T1" fmla="*/ 0 h 2160"/>
              <a:gd name="T2" fmla="*/ 2147483647 w 1515"/>
              <a:gd name="T3" fmla="*/ 2147483647 h 2160"/>
              <a:gd name="T4" fmla="*/ 0 w 1515"/>
              <a:gd name="T5" fmla="*/ 2147483647 h 2160"/>
              <a:gd name="T6" fmla="*/ 2147483647 w 1515"/>
              <a:gd name="T7" fmla="*/ 0 h 2160"/>
              <a:gd name="T8" fmla="*/ 2147483647 w 1515"/>
              <a:gd name="T9" fmla="*/ 0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5" h="2160">
                <a:moveTo>
                  <a:pt x="334" y="0"/>
                </a:moveTo>
                <a:cubicBezTo>
                  <a:pt x="1515" y="1123"/>
                  <a:pt x="979" y="741"/>
                  <a:pt x="390" y="2160"/>
                </a:cubicBezTo>
                <a:cubicBezTo>
                  <a:pt x="390" y="2160"/>
                  <a:pt x="188" y="2160"/>
                  <a:pt x="0" y="2160"/>
                </a:cubicBezTo>
                <a:cubicBezTo>
                  <a:pt x="902" y="835"/>
                  <a:pt x="1350" y="1099"/>
                  <a:pt x="211" y="0"/>
                </a:cubicBezTo>
                <a:cubicBezTo>
                  <a:pt x="283" y="0"/>
                  <a:pt x="268" y="0"/>
                  <a:pt x="334" y="0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A8AFB5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Freeform 73"/>
          <p:cNvSpPr>
            <a:spLocks/>
          </p:cNvSpPr>
          <p:nvPr userDrawn="1"/>
        </p:nvSpPr>
        <p:spPr bwMode="auto">
          <a:xfrm>
            <a:off x="4287838" y="-6350"/>
            <a:ext cx="4510087" cy="6877050"/>
          </a:xfrm>
          <a:custGeom>
            <a:avLst/>
            <a:gdLst>
              <a:gd name="T0" fmla="*/ 2147483647 w 1429"/>
              <a:gd name="T1" fmla="*/ 0 h 2160"/>
              <a:gd name="T2" fmla="*/ 0 w 1429"/>
              <a:gd name="T3" fmla="*/ 2147483647 h 216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29" h="2160">
                <a:moveTo>
                  <a:pt x="253" y="0"/>
                </a:moveTo>
                <a:cubicBezTo>
                  <a:pt x="1429" y="1147"/>
                  <a:pt x="808" y="875"/>
                  <a:pt x="0" y="2160"/>
                </a:cubicBezTo>
              </a:path>
            </a:pathLst>
          </a:custGeom>
          <a:noFill/>
          <a:ln w="28575" cap="flat" cmpd="sng">
            <a:solidFill>
              <a:srgbClr val="FFFFFF">
                <a:alpha val="25098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1" name="Group 74"/>
          <p:cNvGrpSpPr>
            <a:grpSpLocks/>
          </p:cNvGrpSpPr>
          <p:nvPr userDrawn="1"/>
        </p:nvGrpSpPr>
        <p:grpSpPr bwMode="auto">
          <a:xfrm>
            <a:off x="133350" y="1809750"/>
            <a:ext cx="4352925" cy="5038725"/>
            <a:chOff x="84" y="1344"/>
            <a:chExt cx="2566" cy="2970"/>
          </a:xfrm>
        </p:grpSpPr>
        <p:sp>
          <p:nvSpPr>
            <p:cNvPr id="72" name="Freeform 75"/>
            <p:cNvSpPr>
              <a:spLocks/>
            </p:cNvSpPr>
            <p:nvPr userDrawn="1"/>
          </p:nvSpPr>
          <p:spPr bwMode="auto">
            <a:xfrm>
              <a:off x="84" y="1349"/>
              <a:ext cx="965" cy="2965"/>
            </a:xfrm>
            <a:custGeom>
              <a:avLst/>
              <a:gdLst>
                <a:gd name="T0" fmla="*/ 16007 w 519"/>
                <a:gd name="T1" fmla="*/ 61979 h 1594"/>
                <a:gd name="T2" fmla="*/ 21027 w 519"/>
                <a:gd name="T3" fmla="*/ 54131 h 1594"/>
                <a:gd name="T4" fmla="*/ 21310 w 519"/>
                <a:gd name="T5" fmla="*/ 37901 h 1594"/>
                <a:gd name="T6" fmla="*/ 21310 w 519"/>
                <a:gd name="T7" fmla="*/ 45 h 1594"/>
                <a:gd name="T8" fmla="*/ 19627 w 519"/>
                <a:gd name="T9" fmla="*/ 37901 h 1594"/>
                <a:gd name="T10" fmla="*/ 17556 w 519"/>
                <a:gd name="T11" fmla="*/ 45360 h 1594"/>
                <a:gd name="T12" fmla="*/ 14047 w 519"/>
                <a:gd name="T13" fmla="*/ 52927 h 1594"/>
                <a:gd name="T14" fmla="*/ 16111 w 519"/>
                <a:gd name="T15" fmla="*/ 44942 h 1594"/>
                <a:gd name="T16" fmla="*/ 18132 w 519"/>
                <a:gd name="T17" fmla="*/ 45 h 1594"/>
                <a:gd name="T18" fmla="*/ 16578 w 519"/>
                <a:gd name="T19" fmla="*/ 28255 h 1594"/>
                <a:gd name="T20" fmla="*/ 13601 w 519"/>
                <a:gd name="T21" fmla="*/ 36499 h 1594"/>
                <a:gd name="T22" fmla="*/ 14953 w 519"/>
                <a:gd name="T23" fmla="*/ 26877 h 1594"/>
                <a:gd name="T24" fmla="*/ 13352 w 519"/>
                <a:gd name="T25" fmla="*/ 45 h 1594"/>
                <a:gd name="T26" fmla="*/ 12729 w 519"/>
                <a:gd name="T27" fmla="*/ 15504 h 1594"/>
                <a:gd name="T28" fmla="*/ 11686 w 519"/>
                <a:gd name="T29" fmla="*/ 128 h 1594"/>
                <a:gd name="T30" fmla="*/ 10195 w 519"/>
                <a:gd name="T31" fmla="*/ 17816 h 1594"/>
                <a:gd name="T32" fmla="*/ 11402 w 519"/>
                <a:gd name="T33" fmla="*/ 29174 h 1594"/>
                <a:gd name="T34" fmla="*/ 8609 w 519"/>
                <a:gd name="T35" fmla="*/ 19209 h 1594"/>
                <a:gd name="T36" fmla="*/ 7064 w 519"/>
                <a:gd name="T37" fmla="*/ 45 h 1594"/>
                <a:gd name="T38" fmla="*/ 7160 w 519"/>
                <a:gd name="T39" fmla="*/ 31555 h 1594"/>
                <a:gd name="T40" fmla="*/ 9470 w 519"/>
                <a:gd name="T41" fmla="*/ 39531 h 1594"/>
                <a:gd name="T42" fmla="*/ 11686 w 519"/>
                <a:gd name="T43" fmla="*/ 47477 h 1594"/>
                <a:gd name="T44" fmla="*/ 5870 w 519"/>
                <a:gd name="T45" fmla="*/ 33627 h 1594"/>
                <a:gd name="T46" fmla="*/ 5379 w 519"/>
                <a:gd name="T47" fmla="*/ 0 h 1594"/>
                <a:gd name="T48" fmla="*/ 3934 w 519"/>
                <a:gd name="T49" fmla="*/ 44484 h 1594"/>
                <a:gd name="T50" fmla="*/ 10001 w 519"/>
                <a:gd name="T51" fmla="*/ 56778 h 1594"/>
                <a:gd name="T52" fmla="*/ 10665 w 519"/>
                <a:gd name="T53" fmla="*/ 60969 h 1594"/>
                <a:gd name="T54" fmla="*/ 4756 w 519"/>
                <a:gd name="T55" fmla="*/ 53435 h 1594"/>
                <a:gd name="T56" fmla="*/ 2268 w 519"/>
                <a:gd name="T57" fmla="*/ 43956 h 1594"/>
                <a:gd name="T58" fmla="*/ 623 w 519"/>
                <a:gd name="T59" fmla="*/ 45 h 1594"/>
                <a:gd name="T60" fmla="*/ 668 w 519"/>
                <a:gd name="T61" fmla="*/ 50039 h 1594"/>
                <a:gd name="T62" fmla="*/ 13960 w 519"/>
                <a:gd name="T63" fmla="*/ 66021 h 15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9" h="1594">
                  <a:moveTo>
                    <a:pt x="343" y="1561"/>
                  </a:moveTo>
                  <a:cubicBezTo>
                    <a:pt x="343" y="1561"/>
                    <a:pt x="354" y="1524"/>
                    <a:pt x="387" y="1496"/>
                  </a:cubicBezTo>
                  <a:cubicBezTo>
                    <a:pt x="420" y="1469"/>
                    <a:pt x="451" y="1431"/>
                    <a:pt x="451" y="1431"/>
                  </a:cubicBezTo>
                  <a:cubicBezTo>
                    <a:pt x="498" y="1387"/>
                    <a:pt x="509" y="1307"/>
                    <a:pt x="509" y="1307"/>
                  </a:cubicBezTo>
                  <a:cubicBezTo>
                    <a:pt x="519" y="1193"/>
                    <a:pt x="519" y="1193"/>
                    <a:pt x="519" y="1193"/>
                  </a:cubicBezTo>
                  <a:cubicBezTo>
                    <a:pt x="516" y="915"/>
                    <a:pt x="516" y="915"/>
                    <a:pt x="516" y="915"/>
                  </a:cubicBezTo>
                  <a:cubicBezTo>
                    <a:pt x="517" y="913"/>
                    <a:pt x="517" y="913"/>
                    <a:pt x="517" y="913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474" y="1"/>
                    <a:pt x="474" y="1"/>
                    <a:pt x="474" y="1"/>
                  </a:cubicBezTo>
                  <a:cubicBezTo>
                    <a:pt x="475" y="915"/>
                    <a:pt x="475" y="915"/>
                    <a:pt x="475" y="915"/>
                  </a:cubicBezTo>
                  <a:cubicBezTo>
                    <a:pt x="456" y="1011"/>
                    <a:pt x="456" y="1011"/>
                    <a:pt x="456" y="1011"/>
                  </a:cubicBezTo>
                  <a:cubicBezTo>
                    <a:pt x="437" y="1065"/>
                    <a:pt x="425" y="1095"/>
                    <a:pt x="425" y="1095"/>
                  </a:cubicBezTo>
                  <a:cubicBezTo>
                    <a:pt x="425" y="1095"/>
                    <a:pt x="406" y="1133"/>
                    <a:pt x="393" y="1159"/>
                  </a:cubicBezTo>
                  <a:cubicBezTo>
                    <a:pt x="340" y="1278"/>
                    <a:pt x="340" y="1278"/>
                    <a:pt x="340" y="1278"/>
                  </a:cubicBezTo>
                  <a:cubicBezTo>
                    <a:pt x="340" y="1278"/>
                    <a:pt x="338" y="1239"/>
                    <a:pt x="345" y="1201"/>
                  </a:cubicBezTo>
                  <a:cubicBezTo>
                    <a:pt x="351" y="1174"/>
                    <a:pt x="364" y="1160"/>
                    <a:pt x="390" y="1085"/>
                  </a:cubicBezTo>
                  <a:cubicBezTo>
                    <a:pt x="429" y="975"/>
                    <a:pt x="439" y="900"/>
                    <a:pt x="439" y="900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01" y="1"/>
                    <a:pt x="401" y="1"/>
                    <a:pt x="401" y="1"/>
                  </a:cubicBezTo>
                  <a:cubicBezTo>
                    <a:pt x="401" y="682"/>
                    <a:pt x="401" y="682"/>
                    <a:pt x="401" y="682"/>
                  </a:cubicBezTo>
                  <a:cubicBezTo>
                    <a:pt x="401" y="682"/>
                    <a:pt x="378" y="768"/>
                    <a:pt x="369" y="796"/>
                  </a:cubicBezTo>
                  <a:cubicBezTo>
                    <a:pt x="352" y="855"/>
                    <a:pt x="329" y="881"/>
                    <a:pt x="329" y="881"/>
                  </a:cubicBezTo>
                  <a:cubicBezTo>
                    <a:pt x="329" y="881"/>
                    <a:pt x="321" y="843"/>
                    <a:pt x="341" y="782"/>
                  </a:cubicBezTo>
                  <a:cubicBezTo>
                    <a:pt x="358" y="732"/>
                    <a:pt x="362" y="649"/>
                    <a:pt x="362" y="649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3" y="304"/>
                    <a:pt x="323" y="304"/>
                    <a:pt x="323" y="304"/>
                  </a:cubicBezTo>
                  <a:cubicBezTo>
                    <a:pt x="323" y="304"/>
                    <a:pt x="321" y="340"/>
                    <a:pt x="308" y="374"/>
                  </a:cubicBezTo>
                  <a:cubicBezTo>
                    <a:pt x="296" y="406"/>
                    <a:pt x="284" y="285"/>
                    <a:pt x="284" y="285"/>
                  </a:cubicBezTo>
                  <a:cubicBezTo>
                    <a:pt x="283" y="3"/>
                    <a:pt x="283" y="3"/>
                    <a:pt x="283" y="3"/>
                  </a:cubicBezTo>
                  <a:cubicBezTo>
                    <a:pt x="247" y="3"/>
                    <a:pt x="247" y="3"/>
                    <a:pt x="247" y="3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7" y="430"/>
                    <a:pt x="254" y="533"/>
                    <a:pt x="261" y="561"/>
                  </a:cubicBezTo>
                  <a:cubicBezTo>
                    <a:pt x="287" y="669"/>
                    <a:pt x="276" y="704"/>
                    <a:pt x="276" y="704"/>
                  </a:cubicBezTo>
                  <a:cubicBezTo>
                    <a:pt x="276" y="704"/>
                    <a:pt x="259" y="645"/>
                    <a:pt x="244" y="613"/>
                  </a:cubicBezTo>
                  <a:cubicBezTo>
                    <a:pt x="230" y="581"/>
                    <a:pt x="208" y="550"/>
                    <a:pt x="208" y="464"/>
                  </a:cubicBezTo>
                  <a:cubicBezTo>
                    <a:pt x="208" y="416"/>
                    <a:pt x="208" y="1"/>
                    <a:pt x="208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2" y="722"/>
                    <a:pt x="172" y="722"/>
                    <a:pt x="172" y="722"/>
                  </a:cubicBezTo>
                  <a:cubicBezTo>
                    <a:pt x="173" y="762"/>
                    <a:pt x="173" y="762"/>
                    <a:pt x="173" y="762"/>
                  </a:cubicBezTo>
                  <a:cubicBezTo>
                    <a:pt x="186" y="813"/>
                    <a:pt x="186" y="813"/>
                    <a:pt x="186" y="813"/>
                  </a:cubicBezTo>
                  <a:cubicBezTo>
                    <a:pt x="186" y="813"/>
                    <a:pt x="199" y="879"/>
                    <a:pt x="229" y="954"/>
                  </a:cubicBezTo>
                  <a:cubicBezTo>
                    <a:pt x="229" y="954"/>
                    <a:pt x="253" y="1009"/>
                    <a:pt x="266" y="1032"/>
                  </a:cubicBezTo>
                  <a:cubicBezTo>
                    <a:pt x="277" y="1054"/>
                    <a:pt x="283" y="1146"/>
                    <a:pt x="283" y="1146"/>
                  </a:cubicBezTo>
                  <a:cubicBezTo>
                    <a:pt x="283" y="1146"/>
                    <a:pt x="247" y="1080"/>
                    <a:pt x="199" y="967"/>
                  </a:cubicBezTo>
                  <a:cubicBezTo>
                    <a:pt x="170" y="899"/>
                    <a:pt x="142" y="812"/>
                    <a:pt x="142" y="812"/>
                  </a:cubicBezTo>
                  <a:cubicBezTo>
                    <a:pt x="130" y="748"/>
                    <a:pt x="130" y="748"/>
                    <a:pt x="130" y="748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1074"/>
                    <a:pt x="95" y="1074"/>
                    <a:pt x="95" y="1074"/>
                  </a:cubicBezTo>
                  <a:cubicBezTo>
                    <a:pt x="95" y="1074"/>
                    <a:pt x="74" y="1221"/>
                    <a:pt x="213" y="1335"/>
                  </a:cubicBezTo>
                  <a:cubicBezTo>
                    <a:pt x="242" y="1371"/>
                    <a:pt x="242" y="1371"/>
                    <a:pt x="242" y="1371"/>
                  </a:cubicBezTo>
                  <a:cubicBezTo>
                    <a:pt x="260" y="1422"/>
                    <a:pt x="260" y="1422"/>
                    <a:pt x="260" y="1422"/>
                  </a:cubicBezTo>
                  <a:cubicBezTo>
                    <a:pt x="258" y="1472"/>
                    <a:pt x="258" y="1472"/>
                    <a:pt x="258" y="1472"/>
                  </a:cubicBezTo>
                  <a:cubicBezTo>
                    <a:pt x="258" y="1472"/>
                    <a:pt x="237" y="1419"/>
                    <a:pt x="201" y="1378"/>
                  </a:cubicBezTo>
                  <a:cubicBezTo>
                    <a:pt x="164" y="1335"/>
                    <a:pt x="160" y="1338"/>
                    <a:pt x="115" y="1290"/>
                  </a:cubicBezTo>
                  <a:cubicBezTo>
                    <a:pt x="51" y="1222"/>
                    <a:pt x="59" y="1133"/>
                    <a:pt x="59" y="1133"/>
                  </a:cubicBezTo>
                  <a:cubicBezTo>
                    <a:pt x="55" y="1061"/>
                    <a:pt x="55" y="1061"/>
                    <a:pt x="55" y="106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170"/>
                    <a:pt x="14" y="1170"/>
                    <a:pt x="14" y="1170"/>
                  </a:cubicBezTo>
                  <a:cubicBezTo>
                    <a:pt x="16" y="1208"/>
                    <a:pt x="16" y="1208"/>
                    <a:pt x="16" y="1208"/>
                  </a:cubicBezTo>
                  <a:cubicBezTo>
                    <a:pt x="16" y="1208"/>
                    <a:pt x="0" y="1377"/>
                    <a:pt x="132" y="1594"/>
                  </a:cubicBezTo>
                  <a:cubicBezTo>
                    <a:pt x="338" y="1594"/>
                    <a:pt x="338" y="1594"/>
                    <a:pt x="338" y="1594"/>
                  </a:cubicBezTo>
                  <a:lnTo>
                    <a:pt x="343" y="1561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6"/>
            <p:cNvSpPr>
              <a:spLocks/>
            </p:cNvSpPr>
            <p:nvPr userDrawn="1"/>
          </p:nvSpPr>
          <p:spPr bwMode="auto">
            <a:xfrm>
              <a:off x="750" y="1355"/>
              <a:ext cx="442" cy="2959"/>
            </a:xfrm>
            <a:custGeom>
              <a:avLst/>
              <a:gdLst>
                <a:gd name="T0" fmla="*/ 9767 w 238"/>
                <a:gd name="T1" fmla="*/ 54091 h 1591"/>
                <a:gd name="T2" fmla="*/ 9767 w 238"/>
                <a:gd name="T3" fmla="*/ 0 h 1591"/>
                <a:gd name="T4" fmla="*/ 8040 w 238"/>
                <a:gd name="T5" fmla="*/ 0 h 1591"/>
                <a:gd name="T6" fmla="*/ 8040 w 238"/>
                <a:gd name="T7" fmla="*/ 51685 h 1591"/>
                <a:gd name="T8" fmla="*/ 7956 w 238"/>
                <a:gd name="T9" fmla="*/ 53137 h 1591"/>
                <a:gd name="T10" fmla="*/ 1859 w 238"/>
                <a:gd name="T11" fmla="*/ 63327 h 1591"/>
                <a:gd name="T12" fmla="*/ 0 w 238"/>
                <a:gd name="T13" fmla="*/ 65842 h 1591"/>
                <a:gd name="T14" fmla="*/ 7622 w 238"/>
                <a:gd name="T15" fmla="*/ 65842 h 1591"/>
                <a:gd name="T16" fmla="*/ 9717 w 238"/>
                <a:gd name="T17" fmla="*/ 54586 h 1591"/>
                <a:gd name="T18" fmla="*/ 9767 w 238"/>
                <a:gd name="T19" fmla="*/ 54091 h 15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8" h="1591">
                  <a:moveTo>
                    <a:pt x="238" y="1307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1249"/>
                    <a:pt x="196" y="1249"/>
                    <a:pt x="196" y="1249"/>
                  </a:cubicBezTo>
                  <a:cubicBezTo>
                    <a:pt x="194" y="1284"/>
                    <a:pt x="194" y="1284"/>
                    <a:pt x="194" y="1284"/>
                  </a:cubicBezTo>
                  <a:cubicBezTo>
                    <a:pt x="184" y="1395"/>
                    <a:pt x="117" y="1456"/>
                    <a:pt x="45" y="1530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86" y="1591"/>
                    <a:pt x="186" y="1591"/>
                    <a:pt x="186" y="1591"/>
                  </a:cubicBezTo>
                  <a:cubicBezTo>
                    <a:pt x="232" y="1452"/>
                    <a:pt x="237" y="1319"/>
                    <a:pt x="237" y="1319"/>
                  </a:cubicBezTo>
                  <a:lnTo>
                    <a:pt x="238" y="1307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7"/>
            <p:cNvSpPr>
              <a:spLocks/>
            </p:cNvSpPr>
            <p:nvPr userDrawn="1"/>
          </p:nvSpPr>
          <p:spPr bwMode="auto">
            <a:xfrm>
              <a:off x="1815" y="2669"/>
              <a:ext cx="272" cy="243"/>
            </a:xfrm>
            <a:custGeom>
              <a:avLst/>
              <a:gdLst>
                <a:gd name="T0" fmla="*/ 3881 w 146"/>
                <a:gd name="T1" fmla="*/ 416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28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416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1"/>
                    <a:pt x="7" y="91"/>
                    <a:pt x="4" y="74"/>
                  </a:cubicBezTo>
                  <a:cubicBezTo>
                    <a:pt x="0" y="57"/>
                    <a:pt x="2" y="46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8"/>
            <p:cNvSpPr>
              <a:spLocks/>
            </p:cNvSpPr>
            <p:nvPr userDrawn="1"/>
          </p:nvSpPr>
          <p:spPr bwMode="auto">
            <a:xfrm>
              <a:off x="1543" y="2306"/>
              <a:ext cx="67" cy="248"/>
            </a:xfrm>
            <a:custGeom>
              <a:avLst/>
              <a:gdLst>
                <a:gd name="T0" fmla="*/ 824 w 36"/>
                <a:gd name="T1" fmla="*/ 431 h 134"/>
                <a:gd name="T2" fmla="*/ 1046 w 36"/>
                <a:gd name="T3" fmla="*/ 2275 h 134"/>
                <a:gd name="T4" fmla="*/ 1452 w 36"/>
                <a:gd name="T5" fmla="*/ 4440 h 134"/>
                <a:gd name="T6" fmla="*/ 1115 w 36"/>
                <a:gd name="T7" fmla="*/ 5254 h 134"/>
                <a:gd name="T8" fmla="*/ 824 w 36"/>
                <a:gd name="T9" fmla="*/ 5336 h 134"/>
                <a:gd name="T10" fmla="*/ 290 w 36"/>
                <a:gd name="T11" fmla="*/ 4590 h 134"/>
                <a:gd name="T12" fmla="*/ 45 w 36"/>
                <a:gd name="T13" fmla="*/ 2606 h 134"/>
                <a:gd name="T14" fmla="*/ 45 w 36"/>
                <a:gd name="T15" fmla="*/ 894 h 134"/>
                <a:gd name="T16" fmla="*/ 208 w 36"/>
                <a:gd name="T17" fmla="*/ 126 h 134"/>
                <a:gd name="T18" fmla="*/ 488 w 36"/>
                <a:gd name="T19" fmla="*/ 81 h 134"/>
                <a:gd name="T20" fmla="*/ 824 w 36"/>
                <a:gd name="T21" fmla="*/ 43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3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3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1" y="22"/>
                  </a:cubicBezTo>
                  <a:cubicBezTo>
                    <a:pt x="2" y="13"/>
                    <a:pt x="4" y="6"/>
                    <a:pt x="5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6" y="3"/>
                    <a:pt x="18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9"/>
            <p:cNvSpPr>
              <a:spLocks/>
            </p:cNvSpPr>
            <p:nvPr userDrawn="1"/>
          </p:nvSpPr>
          <p:spPr bwMode="auto">
            <a:xfrm>
              <a:off x="1536" y="2013"/>
              <a:ext cx="77" cy="287"/>
            </a:xfrm>
            <a:custGeom>
              <a:avLst/>
              <a:gdLst>
                <a:gd name="T0" fmla="*/ 1193 w 41"/>
                <a:gd name="T1" fmla="*/ 546 h 154"/>
                <a:gd name="T2" fmla="*/ 1193 w 41"/>
                <a:gd name="T3" fmla="*/ 1215 h 154"/>
                <a:gd name="T4" fmla="*/ 1442 w 41"/>
                <a:gd name="T5" fmla="*/ 3491 h 154"/>
                <a:gd name="T6" fmla="*/ 1615 w 41"/>
                <a:gd name="T7" fmla="*/ 5863 h 154"/>
                <a:gd name="T8" fmla="*/ 1358 w 41"/>
                <a:gd name="T9" fmla="*/ 6245 h 154"/>
                <a:gd name="T10" fmla="*/ 695 w 41"/>
                <a:gd name="T11" fmla="*/ 6161 h 154"/>
                <a:gd name="T12" fmla="*/ 212 w 41"/>
                <a:gd name="T13" fmla="*/ 4706 h 154"/>
                <a:gd name="T14" fmla="*/ 137 w 41"/>
                <a:gd name="T15" fmla="*/ 3547 h 154"/>
                <a:gd name="T16" fmla="*/ 188 w 41"/>
                <a:gd name="T17" fmla="*/ 1073 h 154"/>
                <a:gd name="T18" fmla="*/ 483 w 41"/>
                <a:gd name="T19" fmla="*/ 136 h 154"/>
                <a:gd name="T20" fmla="*/ 794 w 41"/>
                <a:gd name="T21" fmla="*/ 45 h 154"/>
                <a:gd name="T22" fmla="*/ 1193 w 41"/>
                <a:gd name="T23" fmla="*/ 546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54">
                  <a:moveTo>
                    <a:pt x="27" y="1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41"/>
                    <a:pt x="28" y="61"/>
                    <a:pt x="33" y="83"/>
                  </a:cubicBezTo>
                  <a:cubicBezTo>
                    <a:pt x="40" y="114"/>
                    <a:pt x="41" y="128"/>
                    <a:pt x="37" y="140"/>
                  </a:cubicBezTo>
                  <a:cubicBezTo>
                    <a:pt x="36" y="143"/>
                    <a:pt x="34" y="146"/>
                    <a:pt x="31" y="149"/>
                  </a:cubicBezTo>
                  <a:cubicBezTo>
                    <a:pt x="24" y="154"/>
                    <a:pt x="21" y="153"/>
                    <a:pt x="16" y="147"/>
                  </a:cubicBezTo>
                  <a:cubicBezTo>
                    <a:pt x="10" y="139"/>
                    <a:pt x="7" y="128"/>
                    <a:pt x="5" y="112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59"/>
                    <a:pt x="1" y="42"/>
                    <a:pt x="4" y="26"/>
                  </a:cubicBezTo>
                  <a:cubicBezTo>
                    <a:pt x="5" y="15"/>
                    <a:pt x="6" y="8"/>
                    <a:pt x="11" y="3"/>
                  </a:cubicBezTo>
                  <a:cubicBezTo>
                    <a:pt x="12" y="1"/>
                    <a:pt x="14" y="0"/>
                    <a:pt x="18" y="1"/>
                  </a:cubicBezTo>
                  <a:cubicBezTo>
                    <a:pt x="25" y="2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80"/>
            <p:cNvSpPr>
              <a:spLocks/>
            </p:cNvSpPr>
            <p:nvPr userDrawn="1"/>
          </p:nvSpPr>
          <p:spPr bwMode="auto">
            <a:xfrm>
              <a:off x="1542" y="2558"/>
              <a:ext cx="67" cy="250"/>
            </a:xfrm>
            <a:custGeom>
              <a:avLst/>
              <a:gdLst>
                <a:gd name="T0" fmla="*/ 824 w 36"/>
                <a:gd name="T1" fmla="*/ 474 h 134"/>
                <a:gd name="T2" fmla="*/ 1070 w 36"/>
                <a:gd name="T3" fmla="*/ 2396 h 134"/>
                <a:gd name="T4" fmla="*/ 1452 w 36"/>
                <a:gd name="T5" fmla="*/ 4629 h 134"/>
                <a:gd name="T6" fmla="*/ 1115 w 36"/>
                <a:gd name="T7" fmla="*/ 5513 h 134"/>
                <a:gd name="T8" fmla="*/ 824 w 36"/>
                <a:gd name="T9" fmla="*/ 5610 h 134"/>
                <a:gd name="T10" fmla="*/ 337 w 36"/>
                <a:gd name="T11" fmla="*/ 4810 h 134"/>
                <a:gd name="T12" fmla="*/ 45 w 36"/>
                <a:gd name="T13" fmla="*/ 2739 h 134"/>
                <a:gd name="T14" fmla="*/ 84 w 36"/>
                <a:gd name="T15" fmla="*/ 884 h 134"/>
                <a:gd name="T16" fmla="*/ 238 w 36"/>
                <a:gd name="T17" fmla="*/ 136 h 134"/>
                <a:gd name="T18" fmla="*/ 488 w 36"/>
                <a:gd name="T19" fmla="*/ 84 h 134"/>
                <a:gd name="T20" fmla="*/ 824 w 36"/>
                <a:gd name="T21" fmla="*/ 47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81"/>
            <p:cNvSpPr>
              <a:spLocks/>
            </p:cNvSpPr>
            <p:nvPr userDrawn="1"/>
          </p:nvSpPr>
          <p:spPr bwMode="auto">
            <a:xfrm>
              <a:off x="1815" y="2420"/>
              <a:ext cx="272" cy="245"/>
            </a:xfrm>
            <a:custGeom>
              <a:avLst/>
              <a:gdLst>
                <a:gd name="T0" fmla="*/ 3881 w 146"/>
                <a:gd name="T1" fmla="*/ 438 h 131"/>
                <a:gd name="T2" fmla="*/ 5433 w 146"/>
                <a:gd name="T3" fmla="*/ 1491 h 131"/>
                <a:gd name="T4" fmla="*/ 5949 w 146"/>
                <a:gd name="T5" fmla="*/ 2601 h 131"/>
                <a:gd name="T6" fmla="*/ 5567 w 146"/>
                <a:gd name="T7" fmla="*/ 4864 h 131"/>
                <a:gd name="T8" fmla="*/ 3842 w 146"/>
                <a:gd name="T9" fmla="*/ 5555 h 131"/>
                <a:gd name="T10" fmla="*/ 2083 w 146"/>
                <a:gd name="T11" fmla="*/ 5216 h 131"/>
                <a:gd name="T12" fmla="*/ 833 w 146"/>
                <a:gd name="T13" fmla="*/ 4526 h 131"/>
                <a:gd name="T14" fmla="*/ 156 w 146"/>
                <a:gd name="T15" fmla="*/ 3204 h 131"/>
                <a:gd name="T16" fmla="*/ 209 w 146"/>
                <a:gd name="T17" fmla="*/ 1420 h 131"/>
                <a:gd name="T18" fmla="*/ 833 w 146"/>
                <a:gd name="T19" fmla="*/ 294 h 131"/>
                <a:gd name="T20" fmla="*/ 2217 w 146"/>
                <a:gd name="T21" fmla="*/ 45 h 131"/>
                <a:gd name="T22" fmla="*/ 3044 w 146"/>
                <a:gd name="T23" fmla="*/ 157 h 131"/>
                <a:gd name="T24" fmla="*/ 3881 w 146"/>
                <a:gd name="T25" fmla="*/ 438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82"/>
            <p:cNvSpPr>
              <a:spLocks/>
            </p:cNvSpPr>
            <p:nvPr userDrawn="1"/>
          </p:nvSpPr>
          <p:spPr bwMode="auto">
            <a:xfrm>
              <a:off x="1815" y="3161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524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0"/>
                    <a:pt x="142" y="62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6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2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2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83"/>
            <p:cNvSpPr>
              <a:spLocks/>
            </p:cNvSpPr>
            <p:nvPr userDrawn="1"/>
          </p:nvSpPr>
          <p:spPr bwMode="auto">
            <a:xfrm>
              <a:off x="1815" y="2916"/>
              <a:ext cx="272" cy="243"/>
            </a:xfrm>
            <a:custGeom>
              <a:avLst/>
              <a:gdLst>
                <a:gd name="T0" fmla="*/ 3881 w 146"/>
                <a:gd name="T1" fmla="*/ 375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15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375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3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29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0"/>
                    <a:pt x="7" y="91"/>
                    <a:pt x="4" y="74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84"/>
            <p:cNvSpPr>
              <a:spLocks/>
            </p:cNvSpPr>
            <p:nvPr userDrawn="1"/>
          </p:nvSpPr>
          <p:spPr bwMode="auto">
            <a:xfrm>
              <a:off x="1815" y="3656"/>
              <a:ext cx="272" cy="246"/>
            </a:xfrm>
            <a:custGeom>
              <a:avLst/>
              <a:gdLst>
                <a:gd name="T0" fmla="*/ 3881 w 146"/>
                <a:gd name="T1" fmla="*/ 421 h 132"/>
                <a:gd name="T2" fmla="*/ 5433 w 146"/>
                <a:gd name="T3" fmla="*/ 1463 h 132"/>
                <a:gd name="T4" fmla="*/ 5949 w 146"/>
                <a:gd name="T5" fmla="*/ 2557 h 132"/>
                <a:gd name="T6" fmla="*/ 5567 w 146"/>
                <a:gd name="T7" fmla="*/ 4765 h 132"/>
                <a:gd name="T8" fmla="*/ 3842 w 146"/>
                <a:gd name="T9" fmla="*/ 5488 h 132"/>
                <a:gd name="T10" fmla="*/ 2083 w 146"/>
                <a:gd name="T11" fmla="*/ 5103 h 132"/>
                <a:gd name="T12" fmla="*/ 833 w 146"/>
                <a:gd name="T13" fmla="*/ 4452 h 132"/>
                <a:gd name="T14" fmla="*/ 156 w 146"/>
                <a:gd name="T15" fmla="*/ 3146 h 132"/>
                <a:gd name="T16" fmla="*/ 209 w 146"/>
                <a:gd name="T17" fmla="*/ 1411 h 132"/>
                <a:gd name="T18" fmla="*/ 833 w 146"/>
                <a:gd name="T19" fmla="*/ 337 h 132"/>
                <a:gd name="T20" fmla="*/ 2217 w 146"/>
                <a:gd name="T21" fmla="*/ 45 h 132"/>
                <a:gd name="T22" fmla="*/ 3044 w 146"/>
                <a:gd name="T23" fmla="*/ 157 h 132"/>
                <a:gd name="T24" fmla="*/ 3881 w 146"/>
                <a:gd name="T25" fmla="*/ 421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85"/>
            <p:cNvSpPr>
              <a:spLocks/>
            </p:cNvSpPr>
            <p:nvPr userDrawn="1"/>
          </p:nvSpPr>
          <p:spPr bwMode="auto">
            <a:xfrm>
              <a:off x="1815" y="3409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495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1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86"/>
            <p:cNvSpPr>
              <a:spLocks/>
            </p:cNvSpPr>
            <p:nvPr userDrawn="1"/>
          </p:nvSpPr>
          <p:spPr bwMode="auto">
            <a:xfrm>
              <a:off x="1815" y="3903"/>
              <a:ext cx="272" cy="244"/>
            </a:xfrm>
            <a:custGeom>
              <a:avLst/>
              <a:gdLst>
                <a:gd name="T0" fmla="*/ 3881 w 146"/>
                <a:gd name="T1" fmla="*/ 389 h 131"/>
                <a:gd name="T2" fmla="*/ 5433 w 146"/>
                <a:gd name="T3" fmla="*/ 1453 h 131"/>
                <a:gd name="T4" fmla="*/ 5949 w 146"/>
                <a:gd name="T5" fmla="*/ 2554 h 131"/>
                <a:gd name="T6" fmla="*/ 5567 w 146"/>
                <a:gd name="T7" fmla="*/ 4757 h 131"/>
                <a:gd name="T8" fmla="*/ 3842 w 146"/>
                <a:gd name="T9" fmla="*/ 5429 h 131"/>
                <a:gd name="T10" fmla="*/ 2083 w 146"/>
                <a:gd name="T11" fmla="*/ 5092 h 131"/>
                <a:gd name="T12" fmla="*/ 833 w 146"/>
                <a:gd name="T13" fmla="*/ 4420 h 131"/>
                <a:gd name="T14" fmla="*/ 156 w 146"/>
                <a:gd name="T15" fmla="*/ 3140 h 131"/>
                <a:gd name="T16" fmla="*/ 209 w 146"/>
                <a:gd name="T17" fmla="*/ 1371 h 131"/>
                <a:gd name="T18" fmla="*/ 833 w 146"/>
                <a:gd name="T19" fmla="*/ 337 h 131"/>
                <a:gd name="T20" fmla="*/ 2217 w 146"/>
                <a:gd name="T21" fmla="*/ 45 h 131"/>
                <a:gd name="T22" fmla="*/ 3044 w 146"/>
                <a:gd name="T23" fmla="*/ 156 h 131"/>
                <a:gd name="T24" fmla="*/ 3881 w 146"/>
                <a:gd name="T25" fmla="*/ 389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8" y="112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87"/>
            <p:cNvSpPr>
              <a:spLocks/>
            </p:cNvSpPr>
            <p:nvPr userDrawn="1"/>
          </p:nvSpPr>
          <p:spPr bwMode="auto">
            <a:xfrm>
              <a:off x="1603" y="2510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88"/>
            <p:cNvSpPr>
              <a:spLocks/>
            </p:cNvSpPr>
            <p:nvPr userDrawn="1"/>
          </p:nvSpPr>
          <p:spPr bwMode="auto">
            <a:xfrm>
              <a:off x="1603" y="2761"/>
              <a:ext cx="209" cy="257"/>
            </a:xfrm>
            <a:custGeom>
              <a:avLst/>
              <a:gdLst>
                <a:gd name="T0" fmla="*/ 4576 w 112"/>
                <a:gd name="T1" fmla="*/ 4883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8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7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89"/>
            <p:cNvSpPr>
              <a:spLocks/>
            </p:cNvSpPr>
            <p:nvPr userDrawn="1"/>
          </p:nvSpPr>
          <p:spPr bwMode="auto">
            <a:xfrm>
              <a:off x="1603" y="3013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526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56 h 138"/>
                <a:gd name="T10" fmla="*/ 136 w 112"/>
                <a:gd name="T11" fmla="*/ 1187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391 w 112"/>
                <a:gd name="T19" fmla="*/ 2656 h 138"/>
                <a:gd name="T20" fmla="*/ 4680 w 112"/>
                <a:gd name="T21" fmla="*/ 4001 h 138"/>
                <a:gd name="T22" fmla="*/ 4576 w 112"/>
                <a:gd name="T23" fmla="*/ 4725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2" y="43"/>
                    <a:pt x="99" y="54"/>
                    <a:pt x="104" y="65"/>
                  </a:cubicBezTo>
                  <a:cubicBezTo>
                    <a:pt x="109" y="76"/>
                    <a:pt x="112" y="87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90"/>
            <p:cNvSpPr>
              <a:spLocks/>
            </p:cNvSpPr>
            <p:nvPr userDrawn="1"/>
          </p:nvSpPr>
          <p:spPr bwMode="auto">
            <a:xfrm>
              <a:off x="1603" y="3263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91"/>
            <p:cNvSpPr>
              <a:spLocks/>
            </p:cNvSpPr>
            <p:nvPr userDrawn="1"/>
          </p:nvSpPr>
          <p:spPr bwMode="auto">
            <a:xfrm>
              <a:off x="1603" y="3514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3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92"/>
            <p:cNvSpPr>
              <a:spLocks/>
            </p:cNvSpPr>
            <p:nvPr userDrawn="1"/>
          </p:nvSpPr>
          <p:spPr bwMode="auto">
            <a:xfrm>
              <a:off x="1603" y="3766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497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32 h 138"/>
                <a:gd name="T10" fmla="*/ 136 w 112"/>
                <a:gd name="T11" fmla="*/ 1135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680 w 112"/>
                <a:gd name="T19" fmla="*/ 4001 h 138"/>
                <a:gd name="T20" fmla="*/ 4576 w 112"/>
                <a:gd name="T21" fmla="*/ 4725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30" y="106"/>
                    <a:pt x="20" y="97"/>
                    <a:pt x="13" y="79"/>
                  </a:cubicBezTo>
                  <a:cubicBezTo>
                    <a:pt x="6" y="63"/>
                    <a:pt x="0" y="46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8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93"/>
            <p:cNvSpPr>
              <a:spLocks/>
            </p:cNvSpPr>
            <p:nvPr userDrawn="1"/>
          </p:nvSpPr>
          <p:spPr bwMode="auto">
            <a:xfrm>
              <a:off x="1603" y="4017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458 h 138"/>
                <a:gd name="T6" fmla="*/ 1469 w 112"/>
                <a:gd name="T7" fmla="*/ 4702 h 138"/>
                <a:gd name="T8" fmla="*/ 547 w 112"/>
                <a:gd name="T9" fmla="*/ 3294 h 138"/>
                <a:gd name="T10" fmla="*/ 136 w 112"/>
                <a:gd name="T11" fmla="*/ 1170 h 138"/>
                <a:gd name="T12" fmla="*/ 1177 w 112"/>
                <a:gd name="T13" fmla="*/ 84 h 138"/>
                <a:gd name="T14" fmla="*/ 2618 w 112"/>
                <a:gd name="T15" fmla="*/ 447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4" y="128"/>
                    <a:pt x="98" y="133"/>
                    <a:pt x="87" y="135"/>
                  </a:cubicBezTo>
                  <a:cubicBezTo>
                    <a:pt x="76" y="138"/>
                    <a:pt x="70" y="137"/>
                    <a:pt x="59" y="131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4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94"/>
            <p:cNvSpPr>
              <a:spLocks/>
            </p:cNvSpPr>
            <p:nvPr userDrawn="1"/>
          </p:nvSpPr>
          <p:spPr bwMode="auto">
            <a:xfrm>
              <a:off x="1542" y="2808"/>
              <a:ext cx="67" cy="247"/>
            </a:xfrm>
            <a:custGeom>
              <a:avLst/>
              <a:gdLst>
                <a:gd name="T0" fmla="*/ 824 w 36"/>
                <a:gd name="T1" fmla="*/ 418 h 133"/>
                <a:gd name="T2" fmla="*/ 1070 w 36"/>
                <a:gd name="T3" fmla="*/ 2346 h 133"/>
                <a:gd name="T4" fmla="*/ 1452 w 36"/>
                <a:gd name="T5" fmla="*/ 4459 h 133"/>
                <a:gd name="T6" fmla="*/ 1115 w 36"/>
                <a:gd name="T7" fmla="*/ 5328 h 133"/>
                <a:gd name="T8" fmla="*/ 824 w 36"/>
                <a:gd name="T9" fmla="*/ 5412 h 133"/>
                <a:gd name="T10" fmla="*/ 337 w 36"/>
                <a:gd name="T11" fmla="*/ 4639 h 133"/>
                <a:gd name="T12" fmla="*/ 45 w 36"/>
                <a:gd name="T13" fmla="*/ 2676 h 133"/>
                <a:gd name="T14" fmla="*/ 84 w 36"/>
                <a:gd name="T15" fmla="*/ 858 h 133"/>
                <a:gd name="T16" fmla="*/ 238 w 36"/>
                <a:gd name="T17" fmla="*/ 84 h 133"/>
                <a:gd name="T18" fmla="*/ 488 w 36"/>
                <a:gd name="T19" fmla="*/ 45 h 133"/>
                <a:gd name="T20" fmla="*/ 824 w 36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4" y="40"/>
                    <a:pt x="26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4" y="133"/>
                    <a:pt x="21" y="133"/>
                    <a:pt x="20" y="132"/>
                  </a:cubicBezTo>
                  <a:cubicBezTo>
                    <a:pt x="14" y="130"/>
                    <a:pt x="9" y="127"/>
                    <a:pt x="8" y="113"/>
                  </a:cubicBezTo>
                  <a:cubicBezTo>
                    <a:pt x="6" y="98"/>
                    <a:pt x="2" y="82"/>
                    <a:pt x="1" y="65"/>
                  </a:cubicBezTo>
                  <a:cubicBezTo>
                    <a:pt x="1" y="48"/>
                    <a:pt x="0" y="39"/>
                    <a:pt x="2" y="21"/>
                  </a:cubicBezTo>
                  <a:cubicBezTo>
                    <a:pt x="3" y="12"/>
                    <a:pt x="4" y="6"/>
                    <a:pt x="6" y="2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5"/>
            <p:cNvSpPr>
              <a:spLocks/>
            </p:cNvSpPr>
            <p:nvPr userDrawn="1"/>
          </p:nvSpPr>
          <p:spPr bwMode="auto">
            <a:xfrm>
              <a:off x="1540" y="3055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6"/>
            <p:cNvSpPr>
              <a:spLocks/>
            </p:cNvSpPr>
            <p:nvPr userDrawn="1"/>
          </p:nvSpPr>
          <p:spPr bwMode="auto">
            <a:xfrm>
              <a:off x="1540" y="3304"/>
              <a:ext cx="67" cy="248"/>
            </a:xfrm>
            <a:custGeom>
              <a:avLst/>
              <a:gdLst>
                <a:gd name="T0" fmla="*/ 824 w 36"/>
                <a:gd name="T1" fmla="*/ 421 h 133"/>
                <a:gd name="T2" fmla="*/ 1046 w 36"/>
                <a:gd name="T3" fmla="*/ 2392 h 133"/>
                <a:gd name="T4" fmla="*/ 1452 w 36"/>
                <a:gd name="T5" fmla="*/ 4583 h 133"/>
                <a:gd name="T6" fmla="*/ 1115 w 36"/>
                <a:gd name="T7" fmla="*/ 5452 h 133"/>
                <a:gd name="T8" fmla="*/ 824 w 36"/>
                <a:gd name="T9" fmla="*/ 5581 h 133"/>
                <a:gd name="T10" fmla="*/ 290 w 36"/>
                <a:gd name="T11" fmla="*/ 4753 h 133"/>
                <a:gd name="T12" fmla="*/ 45 w 36"/>
                <a:gd name="T13" fmla="*/ 2730 h 133"/>
                <a:gd name="T14" fmla="*/ 84 w 36"/>
                <a:gd name="T15" fmla="*/ 884 h 133"/>
                <a:gd name="T16" fmla="*/ 238 w 36"/>
                <a:gd name="T17" fmla="*/ 136 h 133"/>
                <a:gd name="T18" fmla="*/ 488 w 36"/>
                <a:gd name="T19" fmla="*/ 45 h 133"/>
                <a:gd name="T20" fmla="*/ 824 w 36"/>
                <a:gd name="T21" fmla="*/ 421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3" y="40"/>
                    <a:pt x="25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3" y="133"/>
                    <a:pt x="21" y="133"/>
                    <a:pt x="20" y="133"/>
                  </a:cubicBezTo>
                  <a:cubicBezTo>
                    <a:pt x="14" y="130"/>
                    <a:pt x="9" y="127"/>
                    <a:pt x="7" y="113"/>
                  </a:cubicBezTo>
                  <a:cubicBezTo>
                    <a:pt x="5" y="98"/>
                    <a:pt x="2" y="81"/>
                    <a:pt x="1" y="65"/>
                  </a:cubicBezTo>
                  <a:cubicBezTo>
                    <a:pt x="0" y="48"/>
                    <a:pt x="0" y="40"/>
                    <a:pt x="2" y="21"/>
                  </a:cubicBezTo>
                  <a:cubicBezTo>
                    <a:pt x="3" y="12"/>
                    <a:pt x="4" y="6"/>
                    <a:pt x="6" y="3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7"/>
            <p:cNvSpPr>
              <a:spLocks/>
            </p:cNvSpPr>
            <p:nvPr userDrawn="1"/>
          </p:nvSpPr>
          <p:spPr bwMode="auto">
            <a:xfrm>
              <a:off x="1542" y="3552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70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337 w 36"/>
                <a:gd name="T11" fmla="*/ 4696 h 134"/>
                <a:gd name="T12" fmla="*/ 45 w 36"/>
                <a:gd name="T13" fmla="*/ 2735 h 134"/>
                <a:gd name="T14" fmla="*/ 84 w 36"/>
                <a:gd name="T15" fmla="*/ 905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5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6"/>
                  </a:cubicBezTo>
                  <a:cubicBezTo>
                    <a:pt x="1" y="49"/>
                    <a:pt x="0" y="40"/>
                    <a:pt x="2" y="22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8"/>
            <p:cNvSpPr>
              <a:spLocks/>
            </p:cNvSpPr>
            <p:nvPr userDrawn="1"/>
          </p:nvSpPr>
          <p:spPr bwMode="auto">
            <a:xfrm>
              <a:off x="1540" y="3803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3" y="134"/>
                    <a:pt x="21" y="133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6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9"/>
            <p:cNvSpPr>
              <a:spLocks/>
            </p:cNvSpPr>
            <p:nvPr userDrawn="1"/>
          </p:nvSpPr>
          <p:spPr bwMode="auto">
            <a:xfrm>
              <a:off x="1543" y="4054"/>
              <a:ext cx="70" cy="247"/>
            </a:xfrm>
            <a:custGeom>
              <a:avLst/>
              <a:gdLst>
                <a:gd name="T0" fmla="*/ 919 w 37"/>
                <a:gd name="T1" fmla="*/ 418 h 133"/>
                <a:gd name="T2" fmla="*/ 1192 w 37"/>
                <a:gd name="T3" fmla="*/ 2346 h 133"/>
                <a:gd name="T4" fmla="*/ 1654 w 37"/>
                <a:gd name="T5" fmla="*/ 4507 h 133"/>
                <a:gd name="T6" fmla="*/ 1281 w 37"/>
                <a:gd name="T7" fmla="*/ 5328 h 133"/>
                <a:gd name="T8" fmla="*/ 919 w 37"/>
                <a:gd name="T9" fmla="*/ 5456 h 133"/>
                <a:gd name="T10" fmla="*/ 358 w 37"/>
                <a:gd name="T11" fmla="*/ 4639 h 133"/>
                <a:gd name="T12" fmla="*/ 53 w 37"/>
                <a:gd name="T13" fmla="*/ 2676 h 133"/>
                <a:gd name="T14" fmla="*/ 100 w 37"/>
                <a:gd name="T15" fmla="*/ 858 h 133"/>
                <a:gd name="T16" fmla="*/ 272 w 37"/>
                <a:gd name="T17" fmla="*/ 84 h 133"/>
                <a:gd name="T18" fmla="*/ 602 w 37"/>
                <a:gd name="T19" fmla="*/ 84 h 133"/>
                <a:gd name="T20" fmla="*/ 919 w 37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133">
                  <a:moveTo>
                    <a:pt x="20" y="10"/>
                  </a:moveTo>
                  <a:cubicBezTo>
                    <a:pt x="23" y="24"/>
                    <a:pt x="24" y="41"/>
                    <a:pt x="26" y="57"/>
                  </a:cubicBezTo>
                  <a:cubicBezTo>
                    <a:pt x="30" y="84"/>
                    <a:pt x="34" y="100"/>
                    <a:pt x="36" y="110"/>
                  </a:cubicBezTo>
                  <a:cubicBezTo>
                    <a:pt x="37" y="118"/>
                    <a:pt x="35" y="125"/>
                    <a:pt x="28" y="130"/>
                  </a:cubicBezTo>
                  <a:cubicBezTo>
                    <a:pt x="24" y="133"/>
                    <a:pt x="22" y="133"/>
                    <a:pt x="20" y="133"/>
                  </a:cubicBezTo>
                  <a:cubicBezTo>
                    <a:pt x="15" y="130"/>
                    <a:pt x="10" y="126"/>
                    <a:pt x="8" y="113"/>
                  </a:cubicBezTo>
                  <a:cubicBezTo>
                    <a:pt x="6" y="98"/>
                    <a:pt x="3" y="81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2"/>
                    <a:pt x="5" y="6"/>
                    <a:pt x="6" y="2"/>
                  </a:cubicBezTo>
                  <a:cubicBezTo>
                    <a:pt x="7" y="1"/>
                    <a:pt x="7" y="0"/>
                    <a:pt x="13" y="2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100"/>
            <p:cNvSpPr>
              <a:spLocks/>
            </p:cNvSpPr>
            <p:nvPr userDrawn="1"/>
          </p:nvSpPr>
          <p:spPr bwMode="auto">
            <a:xfrm>
              <a:off x="1603" y="2268"/>
              <a:ext cx="209" cy="255"/>
            </a:xfrm>
            <a:custGeom>
              <a:avLst/>
              <a:gdLst>
                <a:gd name="T0" fmla="*/ 4576 w 112"/>
                <a:gd name="T1" fmla="*/ 4823 h 137"/>
                <a:gd name="T2" fmla="*/ 3663 w 112"/>
                <a:gd name="T3" fmla="*/ 5603 h 137"/>
                <a:gd name="T4" fmla="*/ 2489 w 112"/>
                <a:gd name="T5" fmla="*/ 5450 h 137"/>
                <a:gd name="T6" fmla="*/ 1469 w 112"/>
                <a:gd name="T7" fmla="*/ 4694 h 137"/>
                <a:gd name="T8" fmla="*/ 547 w 112"/>
                <a:gd name="T9" fmla="*/ 3287 h 137"/>
                <a:gd name="T10" fmla="*/ 136 w 112"/>
                <a:gd name="T11" fmla="*/ 1167 h 137"/>
                <a:gd name="T12" fmla="*/ 1177 w 112"/>
                <a:gd name="T13" fmla="*/ 84 h 137"/>
                <a:gd name="T14" fmla="*/ 2618 w 112"/>
                <a:gd name="T15" fmla="*/ 443 h 137"/>
                <a:gd name="T16" fmla="*/ 3663 w 112"/>
                <a:gd name="T17" fmla="*/ 1504 h 137"/>
                <a:gd name="T18" fmla="*/ 4391 w 112"/>
                <a:gd name="T19" fmla="*/ 2651 h 137"/>
                <a:gd name="T20" fmla="*/ 4680 w 112"/>
                <a:gd name="T21" fmla="*/ 4067 h 137"/>
                <a:gd name="T22" fmla="*/ 4576 w 112"/>
                <a:gd name="T23" fmla="*/ 4823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7">
                  <a:moveTo>
                    <a:pt x="108" y="116"/>
                  </a:moveTo>
                  <a:cubicBezTo>
                    <a:pt x="105" y="127"/>
                    <a:pt x="98" y="133"/>
                    <a:pt x="87" y="135"/>
                  </a:cubicBezTo>
                  <a:cubicBezTo>
                    <a:pt x="76" y="137"/>
                    <a:pt x="70" y="137"/>
                    <a:pt x="59" y="131"/>
                  </a:cubicBezTo>
                  <a:cubicBezTo>
                    <a:pt x="48" y="125"/>
                    <a:pt x="41" y="120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3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19"/>
                    <a:pt x="80" y="28"/>
                    <a:pt x="87" y="36"/>
                  </a:cubicBezTo>
                  <a:cubicBezTo>
                    <a:pt x="92" y="42"/>
                    <a:pt x="99" y="53"/>
                    <a:pt x="104" y="64"/>
                  </a:cubicBezTo>
                  <a:cubicBezTo>
                    <a:pt x="109" y="75"/>
                    <a:pt x="112" y="87"/>
                    <a:pt x="111" y="98"/>
                  </a:cubicBezTo>
                  <a:cubicBezTo>
                    <a:pt x="110" y="103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01"/>
            <p:cNvSpPr>
              <a:spLocks/>
            </p:cNvSpPr>
            <p:nvPr userDrawn="1"/>
          </p:nvSpPr>
          <p:spPr bwMode="auto">
            <a:xfrm>
              <a:off x="2095" y="2665"/>
              <a:ext cx="269" cy="245"/>
            </a:xfrm>
            <a:custGeom>
              <a:avLst/>
              <a:gdLst>
                <a:gd name="T0" fmla="*/ 2963 w 145"/>
                <a:gd name="T1" fmla="*/ 156 h 132"/>
                <a:gd name="T2" fmla="*/ 4527 w 145"/>
                <a:gd name="T3" fmla="*/ 84 h 132"/>
                <a:gd name="T4" fmla="*/ 5579 w 145"/>
                <a:gd name="T5" fmla="*/ 724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776 h 132"/>
                <a:gd name="T22" fmla="*/ 2202 w 145"/>
                <a:gd name="T23" fmla="*/ 418 h 132"/>
                <a:gd name="T24" fmla="*/ 2963 w 145"/>
                <a:gd name="T25" fmla="*/ 15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02"/>
            <p:cNvSpPr>
              <a:spLocks/>
            </p:cNvSpPr>
            <p:nvPr userDrawn="1"/>
          </p:nvSpPr>
          <p:spPr bwMode="auto">
            <a:xfrm>
              <a:off x="2565" y="2285"/>
              <a:ext cx="85" cy="273"/>
            </a:xfrm>
            <a:custGeom>
              <a:avLst/>
              <a:gdLst>
                <a:gd name="T0" fmla="*/ 1116 w 46"/>
                <a:gd name="T1" fmla="*/ 156 h 147"/>
                <a:gd name="T2" fmla="*/ 1748 w 46"/>
                <a:gd name="T3" fmla="*/ 1151 h 147"/>
                <a:gd name="T4" fmla="*/ 1748 w 46"/>
                <a:gd name="T5" fmla="*/ 2958 h 147"/>
                <a:gd name="T6" fmla="*/ 1502 w 46"/>
                <a:gd name="T7" fmla="*/ 4970 h 147"/>
                <a:gd name="T8" fmla="*/ 922 w 46"/>
                <a:gd name="T9" fmla="*/ 5898 h 147"/>
                <a:gd name="T10" fmla="*/ 126 w 46"/>
                <a:gd name="T11" fmla="*/ 5328 h 147"/>
                <a:gd name="T12" fmla="*/ 150 w 46"/>
                <a:gd name="T13" fmla="*/ 4149 h 147"/>
                <a:gd name="T14" fmla="*/ 431 w 46"/>
                <a:gd name="T15" fmla="*/ 2580 h 147"/>
                <a:gd name="T16" fmla="*/ 662 w 46"/>
                <a:gd name="T17" fmla="*/ 665 h 147"/>
                <a:gd name="T18" fmla="*/ 1116 w 46"/>
                <a:gd name="T19" fmla="*/ 156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47">
                  <a:moveTo>
                    <a:pt x="28" y="4"/>
                  </a:moveTo>
                  <a:cubicBezTo>
                    <a:pt x="40" y="0"/>
                    <a:pt x="42" y="9"/>
                    <a:pt x="44" y="28"/>
                  </a:cubicBezTo>
                  <a:cubicBezTo>
                    <a:pt x="46" y="46"/>
                    <a:pt x="45" y="55"/>
                    <a:pt x="44" y="72"/>
                  </a:cubicBezTo>
                  <a:cubicBezTo>
                    <a:pt x="44" y="89"/>
                    <a:pt x="40" y="106"/>
                    <a:pt x="38" y="121"/>
                  </a:cubicBezTo>
                  <a:cubicBezTo>
                    <a:pt x="36" y="136"/>
                    <a:pt x="30" y="141"/>
                    <a:pt x="23" y="144"/>
                  </a:cubicBezTo>
                  <a:cubicBezTo>
                    <a:pt x="16" y="147"/>
                    <a:pt x="5" y="138"/>
                    <a:pt x="3" y="130"/>
                  </a:cubicBezTo>
                  <a:cubicBezTo>
                    <a:pt x="0" y="122"/>
                    <a:pt x="1" y="111"/>
                    <a:pt x="4" y="101"/>
                  </a:cubicBezTo>
                  <a:cubicBezTo>
                    <a:pt x="7" y="90"/>
                    <a:pt x="9" y="78"/>
                    <a:pt x="11" y="63"/>
                  </a:cubicBezTo>
                  <a:cubicBezTo>
                    <a:pt x="13" y="47"/>
                    <a:pt x="14" y="30"/>
                    <a:pt x="17" y="16"/>
                  </a:cubicBezTo>
                  <a:cubicBezTo>
                    <a:pt x="18" y="10"/>
                    <a:pt x="22" y="6"/>
                    <a:pt x="28" y="4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03"/>
            <p:cNvSpPr>
              <a:spLocks/>
            </p:cNvSpPr>
            <p:nvPr userDrawn="1"/>
          </p:nvSpPr>
          <p:spPr bwMode="auto">
            <a:xfrm>
              <a:off x="2578" y="2019"/>
              <a:ext cx="72" cy="287"/>
            </a:xfrm>
            <a:custGeom>
              <a:avLst/>
              <a:gdLst>
                <a:gd name="T0" fmla="*/ 838 w 39"/>
                <a:gd name="T1" fmla="*/ 45 h 154"/>
                <a:gd name="T2" fmla="*/ 1115 w 39"/>
                <a:gd name="T3" fmla="*/ 84 h 154"/>
                <a:gd name="T4" fmla="*/ 1398 w 39"/>
                <a:gd name="T5" fmla="*/ 1073 h 154"/>
                <a:gd name="T6" fmla="*/ 1466 w 39"/>
                <a:gd name="T7" fmla="*/ 3547 h 154"/>
                <a:gd name="T8" fmla="*/ 1346 w 39"/>
                <a:gd name="T9" fmla="*/ 4706 h 154"/>
                <a:gd name="T10" fmla="*/ 906 w 39"/>
                <a:gd name="T11" fmla="*/ 6161 h 154"/>
                <a:gd name="T12" fmla="*/ 327 w 39"/>
                <a:gd name="T13" fmla="*/ 6245 h 154"/>
                <a:gd name="T14" fmla="*/ 0 w 39"/>
                <a:gd name="T15" fmla="*/ 5336 h 154"/>
                <a:gd name="T16" fmla="*/ 233 w 39"/>
                <a:gd name="T17" fmla="*/ 3438 h 154"/>
                <a:gd name="T18" fmla="*/ 476 w 39"/>
                <a:gd name="T19" fmla="*/ 1215 h 154"/>
                <a:gd name="T20" fmla="*/ 476 w 39"/>
                <a:gd name="T21" fmla="*/ 494 h 154"/>
                <a:gd name="T22" fmla="*/ 838 w 39"/>
                <a:gd name="T23" fmla="*/ 4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54">
                  <a:moveTo>
                    <a:pt x="21" y="1"/>
                  </a:moveTo>
                  <a:cubicBezTo>
                    <a:pt x="25" y="0"/>
                    <a:pt x="27" y="1"/>
                    <a:pt x="28" y="2"/>
                  </a:cubicBezTo>
                  <a:cubicBezTo>
                    <a:pt x="33" y="8"/>
                    <a:pt x="33" y="15"/>
                    <a:pt x="35" y="26"/>
                  </a:cubicBezTo>
                  <a:cubicBezTo>
                    <a:pt x="38" y="42"/>
                    <a:pt x="39" y="59"/>
                    <a:pt x="37" y="85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2" y="129"/>
                    <a:pt x="29" y="139"/>
                    <a:pt x="23" y="147"/>
                  </a:cubicBezTo>
                  <a:cubicBezTo>
                    <a:pt x="18" y="153"/>
                    <a:pt x="15" y="154"/>
                    <a:pt x="8" y="149"/>
                  </a:cubicBezTo>
                  <a:cubicBezTo>
                    <a:pt x="1" y="143"/>
                    <a:pt x="0" y="136"/>
                    <a:pt x="0" y="127"/>
                  </a:cubicBezTo>
                  <a:cubicBezTo>
                    <a:pt x="0" y="117"/>
                    <a:pt x="2" y="104"/>
                    <a:pt x="6" y="82"/>
                  </a:cubicBezTo>
                  <a:cubicBezTo>
                    <a:pt x="10" y="61"/>
                    <a:pt x="12" y="41"/>
                    <a:pt x="12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6"/>
                    <a:pt x="14" y="2"/>
                    <a:pt x="21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04"/>
            <p:cNvSpPr>
              <a:spLocks/>
            </p:cNvSpPr>
            <p:nvPr userDrawn="1"/>
          </p:nvSpPr>
          <p:spPr bwMode="auto">
            <a:xfrm>
              <a:off x="2573" y="2554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8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1"/>
                    <a:pt x="13" y="24"/>
                    <a:pt x="16" y="10"/>
                  </a:cubicBezTo>
                  <a:cubicBezTo>
                    <a:pt x="17" y="5"/>
                    <a:pt x="20" y="3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5"/>
            <p:cNvSpPr>
              <a:spLocks/>
            </p:cNvSpPr>
            <p:nvPr userDrawn="1"/>
          </p:nvSpPr>
          <p:spPr bwMode="auto">
            <a:xfrm>
              <a:off x="2095" y="2417"/>
              <a:ext cx="269" cy="245"/>
            </a:xfrm>
            <a:custGeom>
              <a:avLst/>
              <a:gdLst>
                <a:gd name="T0" fmla="*/ 2963 w 145"/>
                <a:gd name="T1" fmla="*/ 204 h 132"/>
                <a:gd name="T2" fmla="*/ 4527 w 145"/>
                <a:gd name="T3" fmla="*/ 84 h 132"/>
                <a:gd name="T4" fmla="*/ 5579 w 145"/>
                <a:gd name="T5" fmla="*/ 776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820 h 132"/>
                <a:gd name="T22" fmla="*/ 2202 w 145"/>
                <a:gd name="T23" fmla="*/ 418 h 132"/>
                <a:gd name="T24" fmla="*/ 2963 w 145"/>
                <a:gd name="T25" fmla="*/ 204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1"/>
                  </a:cubicBezTo>
                  <a:cubicBezTo>
                    <a:pt x="9" y="39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06"/>
            <p:cNvSpPr>
              <a:spLocks/>
            </p:cNvSpPr>
            <p:nvPr userDrawn="1"/>
          </p:nvSpPr>
          <p:spPr bwMode="auto">
            <a:xfrm>
              <a:off x="2095" y="3159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45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52 h 132"/>
                <a:gd name="T12" fmla="*/ 3907 w 145"/>
                <a:gd name="T13" fmla="*/ 5103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157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5" y="0"/>
                    <a:pt x="101" y="0"/>
                    <a:pt x="111" y="1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6"/>
                  </a:cubicBezTo>
                  <a:cubicBezTo>
                    <a:pt x="117" y="113"/>
                    <a:pt x="108" y="120"/>
                    <a:pt x="96" y="122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7"/>
                    <a:pt x="34" y="19"/>
                  </a:cubicBezTo>
                  <a:cubicBezTo>
                    <a:pt x="41" y="14"/>
                    <a:pt x="47" y="11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07"/>
            <p:cNvSpPr>
              <a:spLocks/>
            </p:cNvSpPr>
            <p:nvPr userDrawn="1"/>
          </p:nvSpPr>
          <p:spPr bwMode="auto">
            <a:xfrm>
              <a:off x="2095" y="2912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50 w 145"/>
                <a:gd name="T25" fmla="*/ 209 h 132"/>
                <a:gd name="T26" fmla="*/ 2963 w 145"/>
                <a:gd name="T27" fmla="*/ 157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08"/>
            <p:cNvSpPr>
              <a:spLocks/>
            </p:cNvSpPr>
            <p:nvPr userDrawn="1"/>
          </p:nvSpPr>
          <p:spPr bwMode="auto">
            <a:xfrm>
              <a:off x="2095" y="3652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5" y="101"/>
                    <a:pt x="126" y="107"/>
                  </a:cubicBezTo>
                  <a:cubicBezTo>
                    <a:pt x="117" y="114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09"/>
            <p:cNvSpPr>
              <a:spLocks/>
            </p:cNvSpPr>
            <p:nvPr userDrawn="1"/>
          </p:nvSpPr>
          <p:spPr bwMode="auto">
            <a:xfrm>
              <a:off x="2095" y="3405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64 h 132"/>
                <a:gd name="T8" fmla="*/ 5779 w 145"/>
                <a:gd name="T9" fmla="*/ 3146 h 132"/>
                <a:gd name="T10" fmla="*/ 5139 w 145"/>
                <a:gd name="T11" fmla="*/ 4525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818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7"/>
                    <a:pt x="143" y="41"/>
                    <a:pt x="144" y="54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4" y="102"/>
                    <a:pt x="126" y="108"/>
                  </a:cubicBezTo>
                  <a:cubicBezTo>
                    <a:pt x="117" y="114"/>
                    <a:pt x="108" y="121"/>
                    <a:pt x="96" y="123"/>
                  </a:cubicBezTo>
                  <a:cubicBezTo>
                    <a:pt x="84" y="126"/>
                    <a:pt x="72" y="131"/>
                    <a:pt x="54" y="131"/>
                  </a:cubicBezTo>
                  <a:cubicBezTo>
                    <a:pt x="38" y="132"/>
                    <a:pt x="25" y="130"/>
                    <a:pt x="13" y="115"/>
                  </a:cubicBezTo>
                  <a:cubicBezTo>
                    <a:pt x="0" y="99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10"/>
            <p:cNvSpPr>
              <a:spLocks/>
            </p:cNvSpPr>
            <p:nvPr userDrawn="1"/>
          </p:nvSpPr>
          <p:spPr bwMode="auto">
            <a:xfrm>
              <a:off x="2095" y="3899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7"/>
                    <a:pt x="142" y="75"/>
                  </a:cubicBezTo>
                  <a:cubicBezTo>
                    <a:pt x="139" y="92"/>
                    <a:pt x="134" y="101"/>
                    <a:pt x="126" y="107"/>
                  </a:cubicBezTo>
                  <a:cubicBezTo>
                    <a:pt x="118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11"/>
            <p:cNvSpPr>
              <a:spLocks/>
            </p:cNvSpPr>
            <p:nvPr userDrawn="1"/>
          </p:nvSpPr>
          <p:spPr bwMode="auto">
            <a:xfrm>
              <a:off x="2369" y="2506"/>
              <a:ext cx="209" cy="259"/>
            </a:xfrm>
            <a:custGeom>
              <a:avLst/>
              <a:gdLst>
                <a:gd name="T0" fmla="*/ 45 w 112"/>
                <a:gd name="T1" fmla="*/ 4135 h 139"/>
                <a:gd name="T2" fmla="*/ 728 w 112"/>
                <a:gd name="T3" fmla="*/ 2052 h 139"/>
                <a:gd name="T4" fmla="*/ 1515 w 112"/>
                <a:gd name="T5" fmla="*/ 1062 h 139"/>
                <a:gd name="T6" fmla="*/ 2790 w 112"/>
                <a:gd name="T7" fmla="*/ 157 h 139"/>
                <a:gd name="T8" fmla="*/ 4186 w 112"/>
                <a:gd name="T9" fmla="*/ 494 h 139"/>
                <a:gd name="T10" fmla="*/ 4576 w 112"/>
                <a:gd name="T11" fmla="*/ 2292 h 139"/>
                <a:gd name="T12" fmla="*/ 3712 w 112"/>
                <a:gd name="T13" fmla="*/ 4187 h 139"/>
                <a:gd name="T14" fmla="*/ 2243 w 112"/>
                <a:gd name="T15" fmla="*/ 5569 h 139"/>
                <a:gd name="T16" fmla="*/ 1066 w 112"/>
                <a:gd name="T17" fmla="*/ 5679 h 139"/>
                <a:gd name="T18" fmla="*/ 157 w 112"/>
                <a:gd name="T19" fmla="*/ 4899 h 139"/>
                <a:gd name="T20" fmla="*/ 45 w 112"/>
                <a:gd name="T21" fmla="*/ 4135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80" y="0"/>
                    <a:pt x="90" y="3"/>
                    <a:pt x="99" y="12"/>
                  </a:cubicBezTo>
                  <a:cubicBezTo>
                    <a:pt x="109" y="20"/>
                    <a:pt x="112" y="38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4"/>
                    <a:pt x="71" y="123"/>
                    <a:pt x="53" y="133"/>
                  </a:cubicBezTo>
                  <a:cubicBezTo>
                    <a:pt x="43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12"/>
            <p:cNvSpPr>
              <a:spLocks/>
            </p:cNvSpPr>
            <p:nvPr userDrawn="1"/>
          </p:nvSpPr>
          <p:spPr bwMode="auto">
            <a:xfrm>
              <a:off x="2369" y="2758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204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5"/>
                  </a:cubicBezTo>
                  <a:cubicBezTo>
                    <a:pt x="79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9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13"/>
            <p:cNvSpPr>
              <a:spLocks/>
            </p:cNvSpPr>
            <p:nvPr userDrawn="1"/>
          </p:nvSpPr>
          <p:spPr bwMode="auto">
            <a:xfrm>
              <a:off x="2369" y="3009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156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6"/>
                    <a:pt x="52" y="9"/>
                    <a:pt x="66" y="4"/>
                  </a:cubicBezTo>
                  <a:cubicBezTo>
                    <a:pt x="80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89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14"/>
            <p:cNvSpPr>
              <a:spLocks/>
            </p:cNvSpPr>
            <p:nvPr userDrawn="1"/>
          </p:nvSpPr>
          <p:spPr bwMode="auto">
            <a:xfrm>
              <a:off x="2369" y="3260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90"/>
                    <a:pt x="88" y="100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15"/>
            <p:cNvSpPr>
              <a:spLocks/>
            </p:cNvSpPr>
            <p:nvPr userDrawn="1"/>
          </p:nvSpPr>
          <p:spPr bwMode="auto">
            <a:xfrm>
              <a:off x="2369" y="3511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16"/>
            <p:cNvSpPr>
              <a:spLocks/>
            </p:cNvSpPr>
            <p:nvPr userDrawn="1"/>
          </p:nvSpPr>
          <p:spPr bwMode="auto">
            <a:xfrm>
              <a:off x="2369" y="3762"/>
              <a:ext cx="209" cy="256"/>
            </a:xfrm>
            <a:custGeom>
              <a:avLst/>
              <a:gdLst>
                <a:gd name="T0" fmla="*/ 45 w 112"/>
                <a:gd name="T1" fmla="*/ 4040 h 138"/>
                <a:gd name="T2" fmla="*/ 728 w 112"/>
                <a:gd name="T3" fmla="*/ 2003 h 138"/>
                <a:gd name="T4" fmla="*/ 1515 w 112"/>
                <a:gd name="T5" fmla="*/ 1009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85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4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100"/>
                  </a:cubicBezTo>
                  <a:cubicBezTo>
                    <a:pt x="75" y="115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6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17"/>
            <p:cNvSpPr>
              <a:spLocks/>
            </p:cNvSpPr>
            <p:nvPr userDrawn="1"/>
          </p:nvSpPr>
          <p:spPr bwMode="auto">
            <a:xfrm>
              <a:off x="2369" y="4013"/>
              <a:ext cx="209" cy="257"/>
            </a:xfrm>
            <a:custGeom>
              <a:avLst/>
              <a:gdLst>
                <a:gd name="T0" fmla="*/ 45 w 112"/>
                <a:gd name="T1" fmla="*/ 4103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27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38 h 138"/>
                <a:gd name="T20" fmla="*/ 45 w 112"/>
                <a:gd name="T21" fmla="*/ 410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8"/>
            <p:cNvSpPr>
              <a:spLocks/>
            </p:cNvSpPr>
            <p:nvPr userDrawn="1"/>
          </p:nvSpPr>
          <p:spPr bwMode="auto">
            <a:xfrm>
              <a:off x="2570" y="2804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95 w 36"/>
                <a:gd name="T3" fmla="*/ 128 h 134"/>
                <a:gd name="T4" fmla="*/ 1452 w 36"/>
                <a:gd name="T5" fmla="*/ 860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30" y="0"/>
                    <a:pt x="30" y="2"/>
                    <a:pt x="31" y="3"/>
                  </a:cubicBezTo>
                  <a:cubicBezTo>
                    <a:pt x="32" y="6"/>
                    <a:pt x="34" y="12"/>
                    <a:pt x="35" y="21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0"/>
                    <a:pt x="16" y="133"/>
                  </a:cubicBezTo>
                  <a:cubicBezTo>
                    <a:pt x="16" y="133"/>
                    <a:pt x="14" y="134"/>
                    <a:pt x="9" y="131"/>
                  </a:cubicBezTo>
                  <a:cubicBezTo>
                    <a:pt x="2" y="125"/>
                    <a:pt x="0" y="118"/>
                    <a:pt x="1" y="110"/>
                  </a:cubicBezTo>
                  <a:cubicBezTo>
                    <a:pt x="6" y="90"/>
                    <a:pt x="9" y="71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19"/>
            <p:cNvSpPr>
              <a:spLocks/>
            </p:cNvSpPr>
            <p:nvPr userDrawn="1"/>
          </p:nvSpPr>
          <p:spPr bwMode="auto">
            <a:xfrm>
              <a:off x="2570" y="3059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735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9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50"/>
                    <a:pt x="35" y="66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2" y="126"/>
                    <a:pt x="0" y="119"/>
                    <a:pt x="1" y="110"/>
                  </a:cubicBezTo>
                  <a:cubicBezTo>
                    <a:pt x="5" y="90"/>
                    <a:pt x="8" y="73"/>
                    <a:pt x="11" y="58"/>
                  </a:cubicBezTo>
                  <a:cubicBezTo>
                    <a:pt x="13" y="42"/>
                    <a:pt x="14" y="25"/>
                    <a:pt x="16" y="11"/>
                  </a:cubicBezTo>
                  <a:cubicBezTo>
                    <a:pt x="17" y="7"/>
                    <a:pt x="20" y="4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20"/>
            <p:cNvSpPr>
              <a:spLocks/>
            </p:cNvSpPr>
            <p:nvPr userDrawn="1"/>
          </p:nvSpPr>
          <p:spPr bwMode="auto">
            <a:xfrm>
              <a:off x="2574" y="3301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4" y="13"/>
                    <a:pt x="34" y="22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0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3"/>
                    <a:pt x="13" y="134"/>
                    <a:pt x="9" y="131"/>
                  </a:cubicBezTo>
                  <a:cubicBezTo>
                    <a:pt x="2" y="125"/>
                    <a:pt x="0" y="119"/>
                    <a:pt x="1" y="110"/>
                  </a:cubicBezTo>
                  <a:cubicBezTo>
                    <a:pt x="5" y="90"/>
                    <a:pt x="8" y="72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21"/>
            <p:cNvSpPr>
              <a:spLocks/>
            </p:cNvSpPr>
            <p:nvPr userDrawn="1"/>
          </p:nvSpPr>
          <p:spPr bwMode="auto">
            <a:xfrm>
              <a:off x="2573" y="3554"/>
              <a:ext cx="66" cy="249"/>
            </a:xfrm>
            <a:custGeom>
              <a:avLst/>
              <a:gdLst>
                <a:gd name="T0" fmla="*/ 919 w 36"/>
                <a:gd name="T1" fmla="*/ 84 h 134"/>
                <a:gd name="T2" fmla="*/ 1140 w 36"/>
                <a:gd name="T3" fmla="*/ 128 h 134"/>
                <a:gd name="T4" fmla="*/ 1287 w 36"/>
                <a:gd name="T5" fmla="*/ 905 h 134"/>
                <a:gd name="T6" fmla="*/ 1324 w 36"/>
                <a:gd name="T7" fmla="*/ 2735 h 134"/>
                <a:gd name="T8" fmla="*/ 1060 w 36"/>
                <a:gd name="T9" fmla="*/ 4696 h 134"/>
                <a:gd name="T10" fmla="*/ 598 w 36"/>
                <a:gd name="T11" fmla="*/ 5472 h 134"/>
                <a:gd name="T12" fmla="*/ 354 w 36"/>
                <a:gd name="T13" fmla="*/ 5391 h 134"/>
                <a:gd name="T14" fmla="*/ 44 w 36"/>
                <a:gd name="T15" fmla="*/ 4517 h 134"/>
                <a:gd name="T16" fmla="*/ 376 w 36"/>
                <a:gd name="T17" fmla="*/ 2399 h 134"/>
                <a:gd name="T18" fmla="*/ 598 w 36"/>
                <a:gd name="T19" fmla="*/ 442 h 134"/>
                <a:gd name="T20" fmla="*/ 919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49"/>
                    <a:pt x="35" y="66"/>
                  </a:cubicBezTo>
                  <a:cubicBezTo>
                    <a:pt x="34" y="82"/>
                    <a:pt x="30" y="98"/>
                    <a:pt x="28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1" y="126"/>
                    <a:pt x="0" y="119"/>
                    <a:pt x="1" y="110"/>
                  </a:cubicBezTo>
                  <a:cubicBezTo>
                    <a:pt x="5" y="90"/>
                    <a:pt x="8" y="73"/>
                    <a:pt x="10" y="58"/>
                  </a:cubicBezTo>
                  <a:cubicBezTo>
                    <a:pt x="13" y="41"/>
                    <a:pt x="13" y="25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22"/>
            <p:cNvSpPr>
              <a:spLocks/>
            </p:cNvSpPr>
            <p:nvPr userDrawn="1"/>
          </p:nvSpPr>
          <p:spPr bwMode="auto">
            <a:xfrm>
              <a:off x="2573" y="3799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7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0"/>
                    <a:pt x="13" y="23"/>
                    <a:pt x="16" y="10"/>
                  </a:cubicBezTo>
                  <a:cubicBezTo>
                    <a:pt x="17" y="5"/>
                    <a:pt x="20" y="2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23"/>
            <p:cNvSpPr>
              <a:spLocks/>
            </p:cNvSpPr>
            <p:nvPr userDrawn="1"/>
          </p:nvSpPr>
          <p:spPr bwMode="auto">
            <a:xfrm>
              <a:off x="2369" y="2265"/>
              <a:ext cx="209" cy="256"/>
            </a:xfrm>
            <a:custGeom>
              <a:avLst/>
              <a:gdLst>
                <a:gd name="T0" fmla="*/ 45 w 112"/>
                <a:gd name="T1" fmla="*/ 4001 h 138"/>
                <a:gd name="T2" fmla="*/ 728 w 112"/>
                <a:gd name="T3" fmla="*/ 2003 h 138"/>
                <a:gd name="T4" fmla="*/ 1515 w 112"/>
                <a:gd name="T5" fmla="*/ 985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40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01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4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19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6" y="114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24"/>
            <p:cNvSpPr>
              <a:spLocks/>
            </p:cNvSpPr>
            <p:nvPr userDrawn="1"/>
          </p:nvSpPr>
          <p:spPr bwMode="auto">
            <a:xfrm>
              <a:off x="1531" y="1736"/>
              <a:ext cx="305" cy="291"/>
            </a:xfrm>
            <a:custGeom>
              <a:avLst/>
              <a:gdLst>
                <a:gd name="T0" fmla="*/ 6779 w 164"/>
                <a:gd name="T1" fmla="*/ 3292 h 156"/>
                <a:gd name="T2" fmla="*/ 6078 w 164"/>
                <a:gd name="T3" fmla="*/ 4382 h 156"/>
                <a:gd name="T4" fmla="*/ 1863 w 164"/>
                <a:gd name="T5" fmla="*/ 6478 h 156"/>
                <a:gd name="T6" fmla="*/ 720 w 164"/>
                <a:gd name="T7" fmla="*/ 5609 h 156"/>
                <a:gd name="T8" fmla="*/ 443 w 164"/>
                <a:gd name="T9" fmla="*/ 1513 h 156"/>
                <a:gd name="T10" fmla="*/ 1863 w 164"/>
                <a:gd name="T11" fmla="*/ 157 h 156"/>
                <a:gd name="T12" fmla="*/ 6111 w 164"/>
                <a:gd name="T13" fmla="*/ 2280 h 156"/>
                <a:gd name="T14" fmla="*/ 6779 w 164"/>
                <a:gd name="T15" fmla="*/ 3292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64" y="78"/>
                  </a:moveTo>
                  <a:cubicBezTo>
                    <a:pt x="164" y="86"/>
                    <a:pt x="156" y="98"/>
                    <a:pt x="147" y="104"/>
                  </a:cubicBezTo>
                  <a:cubicBezTo>
                    <a:pt x="125" y="122"/>
                    <a:pt x="87" y="146"/>
                    <a:pt x="45" y="154"/>
                  </a:cubicBezTo>
                  <a:cubicBezTo>
                    <a:pt x="35" y="156"/>
                    <a:pt x="22" y="144"/>
                    <a:pt x="17" y="133"/>
                  </a:cubicBezTo>
                  <a:cubicBezTo>
                    <a:pt x="0" y="104"/>
                    <a:pt x="1" y="61"/>
                    <a:pt x="11" y="36"/>
                  </a:cubicBezTo>
                  <a:cubicBezTo>
                    <a:pt x="18" y="18"/>
                    <a:pt x="32" y="0"/>
                    <a:pt x="45" y="4"/>
                  </a:cubicBezTo>
                  <a:cubicBezTo>
                    <a:pt x="89" y="13"/>
                    <a:pt x="133" y="40"/>
                    <a:pt x="148" y="54"/>
                  </a:cubicBezTo>
                  <a:cubicBezTo>
                    <a:pt x="160" y="66"/>
                    <a:pt x="164" y="70"/>
                    <a:pt x="164" y="7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25"/>
            <p:cNvSpPr>
              <a:spLocks/>
            </p:cNvSpPr>
            <p:nvPr userDrawn="1"/>
          </p:nvSpPr>
          <p:spPr bwMode="auto">
            <a:xfrm>
              <a:off x="2098" y="2117"/>
              <a:ext cx="282" cy="303"/>
            </a:xfrm>
            <a:custGeom>
              <a:avLst/>
              <a:gdLst>
                <a:gd name="T0" fmla="*/ 1590 w 152"/>
                <a:gd name="T1" fmla="*/ 84 h 163"/>
                <a:gd name="T2" fmla="*/ 2809 w 152"/>
                <a:gd name="T3" fmla="*/ 418 h 163"/>
                <a:gd name="T4" fmla="*/ 5996 w 152"/>
                <a:gd name="T5" fmla="*/ 3798 h 163"/>
                <a:gd name="T6" fmla="*/ 5542 w 152"/>
                <a:gd name="T7" fmla="*/ 5197 h 163"/>
                <a:gd name="T8" fmla="*/ 1827 w 152"/>
                <a:gd name="T9" fmla="*/ 6642 h 163"/>
                <a:gd name="T10" fmla="*/ 154 w 152"/>
                <a:gd name="T11" fmla="*/ 5712 h 163"/>
                <a:gd name="T12" fmla="*/ 816 w 152"/>
                <a:gd name="T13" fmla="*/ 1026 h 163"/>
                <a:gd name="T14" fmla="*/ 1590 w 152"/>
                <a:gd name="T15" fmla="*/ 84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2" h="163">
                  <a:moveTo>
                    <a:pt x="39" y="2"/>
                  </a:moveTo>
                  <a:cubicBezTo>
                    <a:pt x="47" y="0"/>
                    <a:pt x="60" y="4"/>
                    <a:pt x="69" y="10"/>
                  </a:cubicBezTo>
                  <a:cubicBezTo>
                    <a:pt x="92" y="26"/>
                    <a:pt x="127" y="55"/>
                    <a:pt x="147" y="92"/>
                  </a:cubicBezTo>
                  <a:cubicBezTo>
                    <a:pt x="152" y="102"/>
                    <a:pt x="144" y="117"/>
                    <a:pt x="136" y="126"/>
                  </a:cubicBezTo>
                  <a:cubicBezTo>
                    <a:pt x="113" y="150"/>
                    <a:pt x="72" y="163"/>
                    <a:pt x="45" y="161"/>
                  </a:cubicBezTo>
                  <a:cubicBezTo>
                    <a:pt x="26" y="160"/>
                    <a:pt x="5" y="152"/>
                    <a:pt x="4" y="138"/>
                  </a:cubicBezTo>
                  <a:cubicBezTo>
                    <a:pt x="0" y="94"/>
                    <a:pt x="12" y="43"/>
                    <a:pt x="20" y="25"/>
                  </a:cubicBezTo>
                  <a:cubicBezTo>
                    <a:pt x="29" y="9"/>
                    <a:pt x="31" y="5"/>
                    <a:pt x="39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26"/>
            <p:cNvSpPr>
              <a:spLocks/>
            </p:cNvSpPr>
            <p:nvPr userDrawn="1"/>
          </p:nvSpPr>
          <p:spPr bwMode="auto">
            <a:xfrm>
              <a:off x="1799" y="2120"/>
              <a:ext cx="288" cy="308"/>
            </a:xfrm>
            <a:custGeom>
              <a:avLst/>
              <a:gdLst>
                <a:gd name="T0" fmla="*/ 4695 w 155"/>
                <a:gd name="T1" fmla="*/ 83 h 166"/>
                <a:gd name="T2" fmla="*/ 5556 w 155"/>
                <a:gd name="T3" fmla="*/ 1054 h 166"/>
                <a:gd name="T4" fmla="*/ 6169 w 155"/>
                <a:gd name="T5" fmla="*/ 5678 h 166"/>
                <a:gd name="T6" fmla="*/ 5030 w 155"/>
                <a:gd name="T7" fmla="*/ 6527 h 166"/>
                <a:gd name="T8" fmla="*/ 1107 w 155"/>
                <a:gd name="T9" fmla="*/ 5501 h 166"/>
                <a:gd name="T10" fmla="*/ 290 w 155"/>
                <a:gd name="T11" fmla="*/ 3807 h 166"/>
                <a:gd name="T12" fmla="*/ 3541 w 155"/>
                <a:gd name="T13" fmla="*/ 440 h 166"/>
                <a:gd name="T14" fmla="*/ 4695 w 155"/>
                <a:gd name="T15" fmla="*/ 83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66">
                  <a:moveTo>
                    <a:pt x="114" y="2"/>
                  </a:moveTo>
                  <a:cubicBezTo>
                    <a:pt x="122" y="5"/>
                    <a:pt x="131" y="16"/>
                    <a:pt x="135" y="26"/>
                  </a:cubicBezTo>
                  <a:cubicBezTo>
                    <a:pt x="144" y="53"/>
                    <a:pt x="155" y="97"/>
                    <a:pt x="150" y="139"/>
                  </a:cubicBezTo>
                  <a:cubicBezTo>
                    <a:pt x="149" y="149"/>
                    <a:pt x="133" y="157"/>
                    <a:pt x="122" y="160"/>
                  </a:cubicBezTo>
                  <a:cubicBezTo>
                    <a:pt x="89" y="166"/>
                    <a:pt x="48" y="152"/>
                    <a:pt x="27" y="135"/>
                  </a:cubicBezTo>
                  <a:cubicBezTo>
                    <a:pt x="12" y="123"/>
                    <a:pt x="0" y="104"/>
                    <a:pt x="7" y="93"/>
                  </a:cubicBezTo>
                  <a:cubicBezTo>
                    <a:pt x="30" y="54"/>
                    <a:pt x="69" y="20"/>
                    <a:pt x="86" y="11"/>
                  </a:cubicBezTo>
                  <a:cubicBezTo>
                    <a:pt x="102" y="2"/>
                    <a:pt x="106" y="0"/>
                    <a:pt x="11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27"/>
            <p:cNvSpPr>
              <a:spLocks/>
            </p:cNvSpPr>
            <p:nvPr userDrawn="1"/>
          </p:nvSpPr>
          <p:spPr bwMode="auto">
            <a:xfrm>
              <a:off x="1609" y="1998"/>
              <a:ext cx="293" cy="283"/>
            </a:xfrm>
            <a:custGeom>
              <a:avLst/>
              <a:gdLst>
                <a:gd name="T0" fmla="*/ 6231 w 158"/>
                <a:gd name="T1" fmla="*/ 540 h 152"/>
                <a:gd name="T2" fmla="*/ 6294 w 158"/>
                <a:gd name="T3" fmla="*/ 1841 h 152"/>
                <a:gd name="T4" fmla="*/ 4098 w 158"/>
                <a:gd name="T5" fmla="*/ 6049 h 152"/>
                <a:gd name="T6" fmla="*/ 2672 w 158"/>
                <a:gd name="T7" fmla="*/ 6049 h 152"/>
                <a:gd name="T8" fmla="*/ 154 w 158"/>
                <a:gd name="T9" fmla="*/ 2860 h 152"/>
                <a:gd name="T10" fmla="*/ 530 w 158"/>
                <a:gd name="T11" fmla="*/ 916 h 152"/>
                <a:gd name="T12" fmla="*/ 5135 w 158"/>
                <a:gd name="T13" fmla="*/ 128 h 152"/>
                <a:gd name="T14" fmla="*/ 6231 w 158"/>
                <a:gd name="T15" fmla="*/ 540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2">
                  <a:moveTo>
                    <a:pt x="153" y="13"/>
                  </a:moveTo>
                  <a:cubicBezTo>
                    <a:pt x="158" y="20"/>
                    <a:pt x="158" y="34"/>
                    <a:pt x="155" y="44"/>
                  </a:cubicBezTo>
                  <a:cubicBezTo>
                    <a:pt x="148" y="72"/>
                    <a:pt x="130" y="114"/>
                    <a:pt x="101" y="145"/>
                  </a:cubicBezTo>
                  <a:cubicBezTo>
                    <a:pt x="94" y="152"/>
                    <a:pt x="77" y="150"/>
                    <a:pt x="66" y="145"/>
                  </a:cubicBezTo>
                  <a:cubicBezTo>
                    <a:pt x="36" y="130"/>
                    <a:pt x="11" y="95"/>
                    <a:pt x="4" y="69"/>
                  </a:cubicBezTo>
                  <a:cubicBezTo>
                    <a:pt x="0" y="50"/>
                    <a:pt x="1" y="28"/>
                    <a:pt x="13" y="22"/>
                  </a:cubicBezTo>
                  <a:cubicBezTo>
                    <a:pt x="54" y="5"/>
                    <a:pt x="106" y="0"/>
                    <a:pt x="126" y="3"/>
                  </a:cubicBezTo>
                  <a:cubicBezTo>
                    <a:pt x="143" y="6"/>
                    <a:pt x="148" y="6"/>
                    <a:pt x="153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28"/>
            <p:cNvSpPr>
              <a:spLocks/>
            </p:cNvSpPr>
            <p:nvPr userDrawn="1"/>
          </p:nvSpPr>
          <p:spPr bwMode="auto">
            <a:xfrm>
              <a:off x="2343" y="1740"/>
              <a:ext cx="306" cy="290"/>
            </a:xfrm>
            <a:custGeom>
              <a:avLst/>
              <a:gdLst>
                <a:gd name="T0" fmla="*/ 45 w 164"/>
                <a:gd name="T1" fmla="*/ 3173 h 156"/>
                <a:gd name="T2" fmla="*/ 765 w 164"/>
                <a:gd name="T3" fmla="*/ 2116 h 156"/>
                <a:gd name="T4" fmla="*/ 5111 w 164"/>
                <a:gd name="T5" fmla="*/ 84 h 156"/>
                <a:gd name="T6" fmla="*/ 6288 w 164"/>
                <a:gd name="T7" fmla="*/ 1002 h 156"/>
                <a:gd name="T8" fmla="*/ 6450 w 164"/>
                <a:gd name="T9" fmla="*/ 4989 h 156"/>
                <a:gd name="T10" fmla="*/ 4969 w 164"/>
                <a:gd name="T11" fmla="*/ 6309 h 156"/>
                <a:gd name="T12" fmla="*/ 728 w 164"/>
                <a:gd name="T13" fmla="*/ 4168 h 156"/>
                <a:gd name="T14" fmla="*/ 45 w 164"/>
                <a:gd name="T15" fmla="*/ 3173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" y="77"/>
                  </a:moveTo>
                  <a:cubicBezTo>
                    <a:pt x="1" y="68"/>
                    <a:pt x="9" y="57"/>
                    <a:pt x="18" y="51"/>
                  </a:cubicBezTo>
                  <a:cubicBezTo>
                    <a:pt x="40" y="33"/>
                    <a:pt x="79" y="10"/>
                    <a:pt x="121" y="2"/>
                  </a:cubicBezTo>
                  <a:cubicBezTo>
                    <a:pt x="131" y="0"/>
                    <a:pt x="143" y="13"/>
                    <a:pt x="149" y="24"/>
                  </a:cubicBezTo>
                  <a:cubicBezTo>
                    <a:pt x="164" y="53"/>
                    <a:pt x="163" y="97"/>
                    <a:pt x="153" y="121"/>
                  </a:cubicBezTo>
                  <a:cubicBezTo>
                    <a:pt x="146" y="139"/>
                    <a:pt x="131" y="156"/>
                    <a:pt x="118" y="153"/>
                  </a:cubicBezTo>
                  <a:cubicBezTo>
                    <a:pt x="74" y="142"/>
                    <a:pt x="31" y="115"/>
                    <a:pt x="17" y="101"/>
                  </a:cubicBezTo>
                  <a:cubicBezTo>
                    <a:pt x="4" y="89"/>
                    <a:pt x="0" y="85"/>
                    <a:pt x="1" y="7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29"/>
            <p:cNvSpPr>
              <a:spLocks/>
            </p:cNvSpPr>
            <p:nvPr userDrawn="1"/>
          </p:nvSpPr>
          <p:spPr bwMode="auto">
            <a:xfrm>
              <a:off x="2098" y="1344"/>
              <a:ext cx="286" cy="306"/>
            </a:xfrm>
            <a:custGeom>
              <a:avLst/>
              <a:gdLst>
                <a:gd name="T0" fmla="*/ 1629 w 154"/>
                <a:gd name="T1" fmla="*/ 6628 h 165"/>
                <a:gd name="T2" fmla="*/ 821 w 154"/>
                <a:gd name="T3" fmla="*/ 5651 h 165"/>
                <a:gd name="T4" fmla="*/ 204 w 154"/>
                <a:gd name="T5" fmla="*/ 1052 h 165"/>
                <a:gd name="T6" fmla="*/ 1345 w 154"/>
                <a:gd name="T7" fmla="*/ 237 h 165"/>
                <a:gd name="T8" fmla="*/ 5259 w 154"/>
                <a:gd name="T9" fmla="*/ 1256 h 165"/>
                <a:gd name="T10" fmla="*/ 6077 w 154"/>
                <a:gd name="T11" fmla="*/ 2962 h 165"/>
                <a:gd name="T12" fmla="*/ 2788 w 154"/>
                <a:gd name="T13" fmla="*/ 6294 h 165"/>
                <a:gd name="T14" fmla="*/ 1629 w 154"/>
                <a:gd name="T15" fmla="*/ 6628 h 1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65">
                  <a:moveTo>
                    <a:pt x="40" y="163"/>
                  </a:moveTo>
                  <a:cubicBezTo>
                    <a:pt x="32" y="160"/>
                    <a:pt x="24" y="149"/>
                    <a:pt x="20" y="139"/>
                  </a:cubicBezTo>
                  <a:cubicBezTo>
                    <a:pt x="10" y="112"/>
                    <a:pt x="0" y="68"/>
                    <a:pt x="5" y="26"/>
                  </a:cubicBezTo>
                  <a:cubicBezTo>
                    <a:pt x="6" y="16"/>
                    <a:pt x="22" y="8"/>
                    <a:pt x="33" y="6"/>
                  </a:cubicBezTo>
                  <a:cubicBezTo>
                    <a:pt x="66" y="0"/>
                    <a:pt x="107" y="13"/>
                    <a:pt x="128" y="31"/>
                  </a:cubicBezTo>
                  <a:cubicBezTo>
                    <a:pt x="142" y="43"/>
                    <a:pt x="154" y="62"/>
                    <a:pt x="148" y="73"/>
                  </a:cubicBezTo>
                  <a:cubicBezTo>
                    <a:pt x="125" y="112"/>
                    <a:pt x="85" y="146"/>
                    <a:pt x="68" y="155"/>
                  </a:cubicBezTo>
                  <a:cubicBezTo>
                    <a:pt x="52" y="163"/>
                    <a:pt x="48" y="165"/>
                    <a:pt x="40" y="16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30"/>
            <p:cNvSpPr>
              <a:spLocks/>
            </p:cNvSpPr>
            <p:nvPr userDrawn="1"/>
          </p:nvSpPr>
          <p:spPr bwMode="auto">
            <a:xfrm>
              <a:off x="1804" y="1349"/>
              <a:ext cx="285" cy="301"/>
            </a:xfrm>
            <a:custGeom>
              <a:avLst/>
              <a:gdLst>
                <a:gd name="T0" fmla="*/ 4802 w 153"/>
                <a:gd name="T1" fmla="*/ 6579 h 162"/>
                <a:gd name="T2" fmla="*/ 3504 w 153"/>
                <a:gd name="T3" fmla="*/ 6293 h 162"/>
                <a:gd name="T4" fmla="*/ 209 w 153"/>
                <a:gd name="T5" fmla="*/ 2917 h 162"/>
                <a:gd name="T6" fmla="*/ 672 w 153"/>
                <a:gd name="T7" fmla="*/ 1525 h 162"/>
                <a:gd name="T8" fmla="*/ 4420 w 153"/>
                <a:gd name="T9" fmla="*/ 45 h 162"/>
                <a:gd name="T10" fmla="*/ 6186 w 153"/>
                <a:gd name="T11" fmla="*/ 957 h 162"/>
                <a:gd name="T12" fmla="*/ 5566 w 153"/>
                <a:gd name="T13" fmla="*/ 5652 h 162"/>
                <a:gd name="T14" fmla="*/ 4802 w 153"/>
                <a:gd name="T15" fmla="*/ 6579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162">
                  <a:moveTo>
                    <a:pt x="115" y="160"/>
                  </a:moveTo>
                  <a:cubicBezTo>
                    <a:pt x="107" y="162"/>
                    <a:pt x="94" y="158"/>
                    <a:pt x="84" y="153"/>
                  </a:cubicBezTo>
                  <a:cubicBezTo>
                    <a:pt x="61" y="137"/>
                    <a:pt x="26" y="108"/>
                    <a:pt x="5" y="71"/>
                  </a:cubicBezTo>
                  <a:cubicBezTo>
                    <a:pt x="0" y="62"/>
                    <a:pt x="8" y="46"/>
                    <a:pt x="16" y="37"/>
                  </a:cubicBezTo>
                  <a:cubicBezTo>
                    <a:pt x="38" y="13"/>
                    <a:pt x="80" y="0"/>
                    <a:pt x="106" y="1"/>
                  </a:cubicBezTo>
                  <a:cubicBezTo>
                    <a:pt x="126" y="2"/>
                    <a:pt x="146" y="10"/>
                    <a:pt x="148" y="23"/>
                  </a:cubicBezTo>
                  <a:cubicBezTo>
                    <a:pt x="153" y="68"/>
                    <a:pt x="141" y="119"/>
                    <a:pt x="133" y="137"/>
                  </a:cubicBezTo>
                  <a:cubicBezTo>
                    <a:pt x="125" y="153"/>
                    <a:pt x="123" y="157"/>
                    <a:pt x="115" y="16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31"/>
            <p:cNvSpPr>
              <a:spLocks/>
            </p:cNvSpPr>
            <p:nvPr userDrawn="1"/>
          </p:nvSpPr>
          <p:spPr bwMode="auto">
            <a:xfrm>
              <a:off x="2287" y="1475"/>
              <a:ext cx="297" cy="283"/>
            </a:xfrm>
            <a:custGeom>
              <a:avLst/>
              <a:gdLst>
                <a:gd name="T0" fmla="*/ 209 w 159"/>
                <a:gd name="T1" fmla="*/ 5744 h 152"/>
                <a:gd name="T2" fmla="*/ 157 w 159"/>
                <a:gd name="T3" fmla="*/ 4493 h 152"/>
                <a:gd name="T4" fmla="*/ 2456 w 159"/>
                <a:gd name="T5" fmla="*/ 337 h 152"/>
                <a:gd name="T6" fmla="*/ 3956 w 159"/>
                <a:gd name="T7" fmla="*/ 337 h 152"/>
                <a:gd name="T8" fmla="*/ 6549 w 159"/>
                <a:gd name="T9" fmla="*/ 3484 h 152"/>
                <a:gd name="T10" fmla="*/ 6159 w 159"/>
                <a:gd name="T11" fmla="*/ 5422 h 152"/>
                <a:gd name="T12" fmla="*/ 1414 w 159"/>
                <a:gd name="T13" fmla="*/ 6202 h 152"/>
                <a:gd name="T14" fmla="*/ 209 w 159"/>
                <a:gd name="T15" fmla="*/ 5744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5" y="138"/>
                  </a:moveTo>
                  <a:cubicBezTo>
                    <a:pt x="0" y="132"/>
                    <a:pt x="0" y="118"/>
                    <a:pt x="4" y="108"/>
                  </a:cubicBezTo>
                  <a:cubicBezTo>
                    <a:pt x="12" y="80"/>
                    <a:pt x="29" y="39"/>
                    <a:pt x="58" y="8"/>
                  </a:cubicBezTo>
                  <a:cubicBezTo>
                    <a:pt x="65" y="0"/>
                    <a:pt x="83" y="3"/>
                    <a:pt x="93" y="8"/>
                  </a:cubicBezTo>
                  <a:cubicBezTo>
                    <a:pt x="124" y="23"/>
                    <a:pt x="148" y="58"/>
                    <a:pt x="154" y="84"/>
                  </a:cubicBezTo>
                  <a:cubicBezTo>
                    <a:pt x="159" y="103"/>
                    <a:pt x="158" y="125"/>
                    <a:pt x="145" y="130"/>
                  </a:cubicBezTo>
                  <a:cubicBezTo>
                    <a:pt x="104" y="148"/>
                    <a:pt x="52" y="152"/>
                    <a:pt x="33" y="149"/>
                  </a:cubicBezTo>
                  <a:cubicBezTo>
                    <a:pt x="15" y="146"/>
                    <a:pt x="10" y="145"/>
                    <a:pt x="5" y="13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32"/>
            <p:cNvSpPr>
              <a:spLocks/>
            </p:cNvSpPr>
            <p:nvPr userDrawn="1"/>
          </p:nvSpPr>
          <p:spPr bwMode="auto">
            <a:xfrm>
              <a:off x="2287" y="2006"/>
              <a:ext cx="295" cy="285"/>
            </a:xfrm>
            <a:custGeom>
              <a:avLst/>
              <a:gdLst>
                <a:gd name="T0" fmla="*/ 209 w 158"/>
                <a:gd name="T1" fmla="*/ 494 h 153"/>
                <a:gd name="T2" fmla="*/ 1432 w 158"/>
                <a:gd name="T3" fmla="*/ 45 h 153"/>
                <a:gd name="T4" fmla="*/ 6195 w 158"/>
                <a:gd name="T5" fmla="*/ 920 h 153"/>
                <a:gd name="T6" fmla="*/ 6645 w 158"/>
                <a:gd name="T7" fmla="*/ 2287 h 153"/>
                <a:gd name="T8" fmla="*/ 4347 w 158"/>
                <a:gd name="T9" fmla="*/ 5722 h 153"/>
                <a:gd name="T10" fmla="*/ 2409 w 158"/>
                <a:gd name="T11" fmla="*/ 5957 h 153"/>
                <a:gd name="T12" fmla="*/ 157 w 158"/>
                <a:gd name="T13" fmla="*/ 1714 h 153"/>
                <a:gd name="T14" fmla="*/ 209 w 158"/>
                <a:gd name="T15" fmla="*/ 494 h 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3">
                  <a:moveTo>
                    <a:pt x="5" y="12"/>
                  </a:moveTo>
                  <a:cubicBezTo>
                    <a:pt x="10" y="5"/>
                    <a:pt x="23" y="1"/>
                    <a:pt x="34" y="1"/>
                  </a:cubicBezTo>
                  <a:cubicBezTo>
                    <a:pt x="62" y="0"/>
                    <a:pt x="108" y="4"/>
                    <a:pt x="146" y="22"/>
                  </a:cubicBezTo>
                  <a:cubicBezTo>
                    <a:pt x="156" y="26"/>
                    <a:pt x="158" y="44"/>
                    <a:pt x="157" y="55"/>
                  </a:cubicBezTo>
                  <a:cubicBezTo>
                    <a:pt x="152" y="89"/>
                    <a:pt x="126" y="123"/>
                    <a:pt x="103" y="137"/>
                  </a:cubicBezTo>
                  <a:cubicBezTo>
                    <a:pt x="87" y="147"/>
                    <a:pt x="65" y="153"/>
                    <a:pt x="57" y="143"/>
                  </a:cubicBezTo>
                  <a:cubicBezTo>
                    <a:pt x="27" y="109"/>
                    <a:pt x="7" y="61"/>
                    <a:pt x="4" y="41"/>
                  </a:cubicBezTo>
                  <a:cubicBezTo>
                    <a:pt x="1" y="24"/>
                    <a:pt x="0" y="19"/>
                    <a:pt x="5" y="1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33"/>
            <p:cNvSpPr>
              <a:spLocks/>
            </p:cNvSpPr>
            <p:nvPr userDrawn="1"/>
          </p:nvSpPr>
          <p:spPr bwMode="auto">
            <a:xfrm>
              <a:off x="1602" y="1474"/>
              <a:ext cx="295" cy="283"/>
            </a:xfrm>
            <a:custGeom>
              <a:avLst/>
              <a:gdLst>
                <a:gd name="T0" fmla="*/ 6293 w 159"/>
                <a:gd name="T1" fmla="*/ 5788 h 152"/>
                <a:gd name="T2" fmla="*/ 5098 w 159"/>
                <a:gd name="T3" fmla="*/ 6286 h 152"/>
                <a:gd name="T4" fmla="*/ 531 w 159"/>
                <a:gd name="T5" fmla="*/ 5505 h 152"/>
                <a:gd name="T6" fmla="*/ 83 w 159"/>
                <a:gd name="T7" fmla="*/ 4074 h 152"/>
                <a:gd name="T8" fmla="*/ 2202 w 159"/>
                <a:gd name="T9" fmla="*/ 672 h 152"/>
                <a:gd name="T10" fmla="*/ 4113 w 159"/>
                <a:gd name="T11" fmla="*/ 419 h 152"/>
                <a:gd name="T12" fmla="*/ 6330 w 159"/>
                <a:gd name="T13" fmla="*/ 4589 h 152"/>
                <a:gd name="T14" fmla="*/ 6293 w 159"/>
                <a:gd name="T15" fmla="*/ 5788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154" y="139"/>
                  </a:moveTo>
                  <a:cubicBezTo>
                    <a:pt x="148" y="146"/>
                    <a:pt x="136" y="151"/>
                    <a:pt x="125" y="151"/>
                  </a:cubicBezTo>
                  <a:cubicBezTo>
                    <a:pt x="97" y="152"/>
                    <a:pt x="51" y="149"/>
                    <a:pt x="13" y="132"/>
                  </a:cubicBezTo>
                  <a:cubicBezTo>
                    <a:pt x="3" y="127"/>
                    <a:pt x="0" y="109"/>
                    <a:pt x="2" y="98"/>
                  </a:cubicBezTo>
                  <a:cubicBezTo>
                    <a:pt x="6" y="65"/>
                    <a:pt x="31" y="30"/>
                    <a:pt x="54" y="16"/>
                  </a:cubicBezTo>
                  <a:cubicBezTo>
                    <a:pt x="70" y="5"/>
                    <a:pt x="92" y="0"/>
                    <a:pt x="101" y="10"/>
                  </a:cubicBezTo>
                  <a:cubicBezTo>
                    <a:pt x="131" y="43"/>
                    <a:pt x="151" y="90"/>
                    <a:pt x="155" y="110"/>
                  </a:cubicBezTo>
                  <a:cubicBezTo>
                    <a:pt x="158" y="127"/>
                    <a:pt x="159" y="133"/>
                    <a:pt x="154" y="13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34"/>
            <p:cNvSpPr>
              <a:spLocks/>
            </p:cNvSpPr>
            <p:nvPr userDrawn="1"/>
          </p:nvSpPr>
          <p:spPr bwMode="auto">
            <a:xfrm>
              <a:off x="1858" y="1647"/>
              <a:ext cx="473" cy="470"/>
            </a:xfrm>
            <a:custGeom>
              <a:avLst/>
              <a:gdLst>
                <a:gd name="T0" fmla="*/ 5302 w 254"/>
                <a:gd name="T1" fmla="*/ 10398 h 253"/>
                <a:gd name="T2" fmla="*/ 10598 w 254"/>
                <a:gd name="T3" fmla="*/ 5218 h 253"/>
                <a:gd name="T4" fmla="*/ 5302 w 254"/>
                <a:gd name="T5" fmla="*/ 0 h 253"/>
                <a:gd name="T6" fmla="*/ 0 w 254"/>
                <a:gd name="T7" fmla="*/ 5218 h 253"/>
                <a:gd name="T8" fmla="*/ 5302 w 254"/>
                <a:gd name="T9" fmla="*/ 1039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197" y="253"/>
                    <a:pt x="254" y="196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7" y="0"/>
                    <a:pt x="0" y="56"/>
                    <a:pt x="0" y="127"/>
                  </a:cubicBezTo>
                  <a:cubicBezTo>
                    <a:pt x="0" y="196"/>
                    <a:pt x="57" y="253"/>
                    <a:pt x="127" y="25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2" name="Picture 135" descr="ID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50"/>
            <a:ext cx="9144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" name="Group 136"/>
          <p:cNvGrpSpPr>
            <a:grpSpLocks/>
          </p:cNvGrpSpPr>
          <p:nvPr userDrawn="1"/>
        </p:nvGrpSpPr>
        <p:grpSpPr bwMode="auto">
          <a:xfrm>
            <a:off x="6675438" y="6189663"/>
            <a:ext cx="2100262" cy="338137"/>
            <a:chOff x="4223" y="3880"/>
            <a:chExt cx="1323" cy="213"/>
          </a:xfrm>
        </p:grpSpPr>
        <p:grpSp>
          <p:nvGrpSpPr>
            <p:cNvPr id="134" name="Group 137"/>
            <p:cNvGrpSpPr>
              <a:grpSpLocks/>
            </p:cNvGrpSpPr>
            <p:nvPr/>
          </p:nvGrpSpPr>
          <p:grpSpPr bwMode="auto">
            <a:xfrm>
              <a:off x="4223" y="3880"/>
              <a:ext cx="145" cy="213"/>
              <a:chOff x="3018" y="829"/>
              <a:chExt cx="426" cy="623"/>
            </a:xfrm>
          </p:grpSpPr>
          <p:sp>
            <p:nvSpPr>
              <p:cNvPr id="143" name="Freeform 138"/>
              <p:cNvSpPr>
                <a:spLocks/>
              </p:cNvSpPr>
              <p:nvPr/>
            </p:nvSpPr>
            <p:spPr bwMode="auto">
              <a:xfrm>
                <a:off x="3018" y="829"/>
                <a:ext cx="182" cy="616"/>
              </a:xfrm>
              <a:custGeom>
                <a:avLst/>
                <a:gdLst>
                  <a:gd name="T0" fmla="*/ 626 w 138"/>
                  <a:gd name="T1" fmla="*/ 1328 h 476"/>
                  <a:gd name="T2" fmla="*/ 590 w 138"/>
                  <a:gd name="T3" fmla="*/ 1527 h 476"/>
                  <a:gd name="T4" fmla="*/ 530 w 138"/>
                  <a:gd name="T5" fmla="*/ 1607 h 476"/>
                  <a:gd name="T6" fmla="*/ 452 w 138"/>
                  <a:gd name="T7" fmla="*/ 1675 h 476"/>
                  <a:gd name="T8" fmla="*/ 415 w 138"/>
                  <a:gd name="T9" fmla="*/ 1737 h 476"/>
                  <a:gd name="T10" fmla="*/ 576 w 138"/>
                  <a:gd name="T11" fmla="*/ 1612 h 476"/>
                  <a:gd name="T12" fmla="*/ 675 w 138"/>
                  <a:gd name="T13" fmla="*/ 1394 h 476"/>
                  <a:gd name="T14" fmla="*/ 713 w 138"/>
                  <a:gd name="T15" fmla="*/ 1497 h 476"/>
                  <a:gd name="T16" fmla="*/ 626 w 138"/>
                  <a:gd name="T17" fmla="*/ 1849 h 476"/>
                  <a:gd name="T18" fmla="*/ 584 w 138"/>
                  <a:gd name="T19" fmla="*/ 1915 h 476"/>
                  <a:gd name="T20" fmla="*/ 476 w 138"/>
                  <a:gd name="T21" fmla="*/ 2049 h 476"/>
                  <a:gd name="T22" fmla="*/ 331 w 138"/>
                  <a:gd name="T23" fmla="*/ 2234 h 476"/>
                  <a:gd name="T24" fmla="*/ 315 w 138"/>
                  <a:gd name="T25" fmla="*/ 2062 h 476"/>
                  <a:gd name="T26" fmla="*/ 295 w 138"/>
                  <a:gd name="T27" fmla="*/ 1966 h 476"/>
                  <a:gd name="T28" fmla="*/ 274 w 138"/>
                  <a:gd name="T29" fmla="*/ 1926 h 476"/>
                  <a:gd name="T30" fmla="*/ 28 w 138"/>
                  <a:gd name="T31" fmla="*/ 1519 h 476"/>
                  <a:gd name="T32" fmla="*/ 0 w 138"/>
                  <a:gd name="T33" fmla="*/ 1 h 476"/>
                  <a:gd name="T34" fmla="*/ 59 w 138"/>
                  <a:gd name="T35" fmla="*/ 1297 h 476"/>
                  <a:gd name="T36" fmla="*/ 149 w 138"/>
                  <a:gd name="T37" fmla="*/ 1457 h 476"/>
                  <a:gd name="T38" fmla="*/ 211 w 138"/>
                  <a:gd name="T39" fmla="*/ 1515 h 476"/>
                  <a:gd name="T40" fmla="*/ 295 w 138"/>
                  <a:gd name="T41" fmla="*/ 1612 h 476"/>
                  <a:gd name="T42" fmla="*/ 251 w 138"/>
                  <a:gd name="T43" fmla="*/ 1480 h 476"/>
                  <a:gd name="T44" fmla="*/ 100 w 138"/>
                  <a:gd name="T45" fmla="*/ 1220 h 476"/>
                  <a:gd name="T46" fmla="*/ 164 w 138"/>
                  <a:gd name="T47" fmla="*/ 907 h 476"/>
                  <a:gd name="T48" fmla="*/ 202 w 138"/>
                  <a:gd name="T49" fmla="*/ 1021 h 476"/>
                  <a:gd name="T50" fmla="*/ 301 w 138"/>
                  <a:gd name="T51" fmla="*/ 1220 h 476"/>
                  <a:gd name="T52" fmla="*/ 331 w 138"/>
                  <a:gd name="T53" fmla="*/ 1258 h 476"/>
                  <a:gd name="T54" fmla="*/ 311 w 138"/>
                  <a:gd name="T55" fmla="*/ 1150 h 476"/>
                  <a:gd name="T56" fmla="*/ 274 w 138"/>
                  <a:gd name="T57" fmla="*/ 1070 h 476"/>
                  <a:gd name="T58" fmla="*/ 228 w 138"/>
                  <a:gd name="T59" fmla="*/ 952 h 476"/>
                  <a:gd name="T60" fmla="*/ 200 w 138"/>
                  <a:gd name="T61" fmla="*/ 810 h 476"/>
                  <a:gd name="T62" fmla="*/ 244 w 138"/>
                  <a:gd name="T63" fmla="*/ 236 h 476"/>
                  <a:gd name="T64" fmla="*/ 244 w 138"/>
                  <a:gd name="T65" fmla="*/ 581 h 476"/>
                  <a:gd name="T66" fmla="*/ 290 w 138"/>
                  <a:gd name="T67" fmla="*/ 679 h 476"/>
                  <a:gd name="T68" fmla="*/ 326 w 138"/>
                  <a:gd name="T69" fmla="*/ 769 h 476"/>
                  <a:gd name="T70" fmla="*/ 331 w 138"/>
                  <a:gd name="T71" fmla="*/ 751 h 476"/>
                  <a:gd name="T72" fmla="*/ 301 w 138"/>
                  <a:gd name="T73" fmla="*/ 590 h 476"/>
                  <a:gd name="T74" fmla="*/ 290 w 138"/>
                  <a:gd name="T75" fmla="*/ 479 h 476"/>
                  <a:gd name="T76" fmla="*/ 336 w 138"/>
                  <a:gd name="T77" fmla="*/ 355 h 476"/>
                  <a:gd name="T78" fmla="*/ 367 w 138"/>
                  <a:gd name="T79" fmla="*/ 404 h 476"/>
                  <a:gd name="T80" fmla="*/ 382 w 138"/>
                  <a:gd name="T81" fmla="*/ 342 h 476"/>
                  <a:gd name="T82" fmla="*/ 426 w 138"/>
                  <a:gd name="T83" fmla="*/ 736 h 476"/>
                  <a:gd name="T84" fmla="*/ 409 w 138"/>
                  <a:gd name="T85" fmla="*/ 876 h 476"/>
                  <a:gd name="T86" fmla="*/ 389 w 138"/>
                  <a:gd name="T87" fmla="*/ 973 h 476"/>
                  <a:gd name="T88" fmla="*/ 409 w 138"/>
                  <a:gd name="T89" fmla="*/ 960 h 476"/>
                  <a:gd name="T90" fmla="*/ 452 w 138"/>
                  <a:gd name="T91" fmla="*/ 849 h 476"/>
                  <a:gd name="T92" fmla="*/ 476 w 138"/>
                  <a:gd name="T93" fmla="*/ 764 h 476"/>
                  <a:gd name="T94" fmla="*/ 525 w 138"/>
                  <a:gd name="T95" fmla="*/ 1026 h 476"/>
                  <a:gd name="T96" fmla="*/ 459 w 138"/>
                  <a:gd name="T97" fmla="*/ 1232 h 476"/>
                  <a:gd name="T98" fmla="*/ 415 w 138"/>
                  <a:gd name="T99" fmla="*/ 1321 h 476"/>
                  <a:gd name="T100" fmla="*/ 409 w 138"/>
                  <a:gd name="T101" fmla="*/ 1402 h 476"/>
                  <a:gd name="T102" fmla="*/ 491 w 138"/>
                  <a:gd name="T103" fmla="*/ 1260 h 476"/>
                  <a:gd name="T104" fmla="*/ 512 w 138"/>
                  <a:gd name="T105" fmla="*/ 1218 h 476"/>
                  <a:gd name="T106" fmla="*/ 530 w 138"/>
                  <a:gd name="T107" fmla="*/ 1163 h 47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8" h="476">
                    <a:moveTo>
                      <a:pt x="109" y="217"/>
                    </a:moveTo>
                    <a:lnTo>
                      <a:pt x="109" y="1"/>
                    </a:lnTo>
                    <a:lnTo>
                      <a:pt x="119" y="1"/>
                    </a:lnTo>
                    <a:lnTo>
                      <a:pt x="119" y="217"/>
                    </a:lnTo>
                    <a:lnTo>
                      <a:pt x="119" y="283"/>
                    </a:lnTo>
                    <a:lnTo>
                      <a:pt x="117" y="310"/>
                    </a:lnTo>
                    <a:lnTo>
                      <a:pt x="117" y="312"/>
                    </a:lnTo>
                    <a:lnTo>
                      <a:pt x="115" y="315"/>
                    </a:lnTo>
                    <a:lnTo>
                      <a:pt x="114" y="319"/>
                    </a:lnTo>
                    <a:lnTo>
                      <a:pt x="112" y="325"/>
                    </a:lnTo>
                    <a:lnTo>
                      <a:pt x="109" y="329"/>
                    </a:lnTo>
                    <a:lnTo>
                      <a:pt x="107" y="335"/>
                    </a:lnTo>
                    <a:lnTo>
                      <a:pt x="104" y="339"/>
                    </a:lnTo>
                    <a:lnTo>
                      <a:pt x="102" y="339"/>
                    </a:lnTo>
                    <a:lnTo>
                      <a:pt x="102" y="341"/>
                    </a:lnTo>
                    <a:lnTo>
                      <a:pt x="101" y="342"/>
                    </a:lnTo>
                    <a:lnTo>
                      <a:pt x="98" y="343"/>
                    </a:lnTo>
                    <a:lnTo>
                      <a:pt x="97" y="346"/>
                    </a:lnTo>
                    <a:lnTo>
                      <a:pt x="94" y="349"/>
                    </a:lnTo>
                    <a:lnTo>
                      <a:pt x="91" y="352"/>
                    </a:lnTo>
                    <a:lnTo>
                      <a:pt x="88" y="355"/>
                    </a:lnTo>
                    <a:lnTo>
                      <a:pt x="86" y="356"/>
                    </a:lnTo>
                    <a:lnTo>
                      <a:pt x="83" y="359"/>
                    </a:lnTo>
                    <a:lnTo>
                      <a:pt x="81" y="362"/>
                    </a:lnTo>
                    <a:lnTo>
                      <a:pt x="80" y="365"/>
                    </a:lnTo>
                    <a:lnTo>
                      <a:pt x="79" y="366"/>
                    </a:lnTo>
                    <a:lnTo>
                      <a:pt x="79" y="367"/>
                    </a:lnTo>
                    <a:lnTo>
                      <a:pt x="79" y="369"/>
                    </a:lnTo>
                    <a:lnTo>
                      <a:pt x="77" y="369"/>
                    </a:lnTo>
                    <a:lnTo>
                      <a:pt x="76" y="384"/>
                    </a:lnTo>
                    <a:lnTo>
                      <a:pt x="93" y="363"/>
                    </a:lnTo>
                    <a:lnTo>
                      <a:pt x="98" y="356"/>
                    </a:lnTo>
                    <a:lnTo>
                      <a:pt x="104" y="350"/>
                    </a:lnTo>
                    <a:lnTo>
                      <a:pt x="109" y="343"/>
                    </a:lnTo>
                    <a:lnTo>
                      <a:pt x="115" y="336"/>
                    </a:lnTo>
                    <a:lnTo>
                      <a:pt x="119" y="329"/>
                    </a:lnTo>
                    <a:lnTo>
                      <a:pt x="124" y="322"/>
                    </a:lnTo>
                    <a:lnTo>
                      <a:pt x="126" y="314"/>
                    </a:lnTo>
                    <a:lnTo>
                      <a:pt x="128" y="304"/>
                    </a:lnTo>
                    <a:lnTo>
                      <a:pt x="128" y="297"/>
                    </a:lnTo>
                    <a:lnTo>
                      <a:pt x="128" y="1"/>
                    </a:lnTo>
                    <a:lnTo>
                      <a:pt x="138" y="1"/>
                    </a:lnTo>
                    <a:lnTo>
                      <a:pt x="138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36" y="319"/>
                    </a:lnTo>
                    <a:lnTo>
                      <a:pt x="136" y="328"/>
                    </a:lnTo>
                    <a:lnTo>
                      <a:pt x="135" y="339"/>
                    </a:lnTo>
                    <a:lnTo>
                      <a:pt x="132" y="350"/>
                    </a:lnTo>
                    <a:lnTo>
                      <a:pt x="129" y="365"/>
                    </a:lnTo>
                    <a:lnTo>
                      <a:pt x="125" y="379"/>
                    </a:lnTo>
                    <a:lnTo>
                      <a:pt x="119" y="393"/>
                    </a:lnTo>
                    <a:lnTo>
                      <a:pt x="119" y="394"/>
                    </a:lnTo>
                    <a:lnTo>
                      <a:pt x="118" y="396"/>
                    </a:lnTo>
                    <a:lnTo>
                      <a:pt x="117" y="398"/>
                    </a:lnTo>
                    <a:lnTo>
                      <a:pt x="115" y="401"/>
                    </a:lnTo>
                    <a:lnTo>
                      <a:pt x="114" y="404"/>
                    </a:lnTo>
                    <a:lnTo>
                      <a:pt x="111" y="408"/>
                    </a:lnTo>
                    <a:lnTo>
                      <a:pt x="108" y="412"/>
                    </a:lnTo>
                    <a:lnTo>
                      <a:pt x="107" y="417"/>
                    </a:lnTo>
                    <a:lnTo>
                      <a:pt x="102" y="422"/>
                    </a:lnTo>
                    <a:lnTo>
                      <a:pt x="100" y="427"/>
                    </a:lnTo>
                    <a:lnTo>
                      <a:pt x="95" y="432"/>
                    </a:lnTo>
                    <a:lnTo>
                      <a:pt x="91" y="436"/>
                    </a:lnTo>
                    <a:lnTo>
                      <a:pt x="88" y="441"/>
                    </a:lnTo>
                    <a:lnTo>
                      <a:pt x="84" y="446"/>
                    </a:lnTo>
                    <a:lnTo>
                      <a:pt x="80" y="453"/>
                    </a:lnTo>
                    <a:lnTo>
                      <a:pt x="76" y="460"/>
                    </a:lnTo>
                    <a:lnTo>
                      <a:pt x="76" y="476"/>
                    </a:lnTo>
                    <a:lnTo>
                      <a:pt x="63" y="476"/>
                    </a:lnTo>
                    <a:lnTo>
                      <a:pt x="62" y="445"/>
                    </a:lnTo>
                    <a:lnTo>
                      <a:pt x="60" y="443"/>
                    </a:lnTo>
                    <a:lnTo>
                      <a:pt x="60" y="442"/>
                    </a:lnTo>
                    <a:lnTo>
                      <a:pt x="60" y="439"/>
                    </a:lnTo>
                    <a:lnTo>
                      <a:pt x="59" y="436"/>
                    </a:lnTo>
                    <a:lnTo>
                      <a:pt x="59" y="434"/>
                    </a:lnTo>
                    <a:lnTo>
                      <a:pt x="59" y="429"/>
                    </a:lnTo>
                    <a:lnTo>
                      <a:pt x="57" y="427"/>
                    </a:lnTo>
                    <a:lnTo>
                      <a:pt x="57" y="422"/>
                    </a:lnTo>
                    <a:lnTo>
                      <a:pt x="56" y="419"/>
                    </a:lnTo>
                    <a:lnTo>
                      <a:pt x="55" y="417"/>
                    </a:lnTo>
                    <a:lnTo>
                      <a:pt x="55" y="414"/>
                    </a:lnTo>
                    <a:lnTo>
                      <a:pt x="53" y="412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42" y="397"/>
                    </a:lnTo>
                    <a:lnTo>
                      <a:pt x="33" y="386"/>
                    </a:lnTo>
                    <a:lnTo>
                      <a:pt x="25" y="373"/>
                    </a:lnTo>
                    <a:lnTo>
                      <a:pt x="19" y="362"/>
                    </a:lnTo>
                    <a:lnTo>
                      <a:pt x="11" y="342"/>
                    </a:lnTo>
                    <a:lnTo>
                      <a:pt x="5" y="324"/>
                    </a:lnTo>
                    <a:lnTo>
                      <a:pt x="2" y="308"/>
                    </a:lnTo>
                    <a:lnTo>
                      <a:pt x="1" y="295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0" y="277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9" y="250"/>
                    </a:lnTo>
                    <a:lnTo>
                      <a:pt x="11" y="269"/>
                    </a:lnTo>
                    <a:lnTo>
                      <a:pt x="11" y="272"/>
                    </a:lnTo>
                    <a:lnTo>
                      <a:pt x="11" y="276"/>
                    </a:lnTo>
                    <a:lnTo>
                      <a:pt x="11" y="280"/>
                    </a:lnTo>
                    <a:lnTo>
                      <a:pt x="12" y="287"/>
                    </a:lnTo>
                    <a:lnTo>
                      <a:pt x="15" y="293"/>
                    </a:lnTo>
                    <a:lnTo>
                      <a:pt x="19" y="300"/>
                    </a:lnTo>
                    <a:lnTo>
                      <a:pt x="24" y="305"/>
                    </a:lnTo>
                    <a:lnTo>
                      <a:pt x="28" y="310"/>
                    </a:lnTo>
                    <a:lnTo>
                      <a:pt x="31" y="312"/>
                    </a:lnTo>
                    <a:lnTo>
                      <a:pt x="32" y="314"/>
                    </a:lnTo>
                    <a:lnTo>
                      <a:pt x="35" y="317"/>
                    </a:lnTo>
                    <a:lnTo>
                      <a:pt x="36" y="318"/>
                    </a:lnTo>
                    <a:lnTo>
                      <a:pt x="39" y="321"/>
                    </a:lnTo>
                    <a:lnTo>
                      <a:pt x="40" y="322"/>
                    </a:lnTo>
                    <a:lnTo>
                      <a:pt x="45" y="326"/>
                    </a:lnTo>
                    <a:lnTo>
                      <a:pt x="48" y="329"/>
                    </a:lnTo>
                    <a:lnTo>
                      <a:pt x="50" y="334"/>
                    </a:lnTo>
                    <a:lnTo>
                      <a:pt x="52" y="338"/>
                    </a:lnTo>
                    <a:lnTo>
                      <a:pt x="55" y="341"/>
                    </a:lnTo>
                    <a:lnTo>
                      <a:pt x="56" y="343"/>
                    </a:lnTo>
                    <a:lnTo>
                      <a:pt x="57" y="346"/>
                    </a:lnTo>
                    <a:lnTo>
                      <a:pt x="57" y="348"/>
                    </a:lnTo>
                    <a:lnTo>
                      <a:pt x="57" y="349"/>
                    </a:lnTo>
                    <a:lnTo>
                      <a:pt x="59" y="336"/>
                    </a:lnTo>
                    <a:lnTo>
                      <a:pt x="53" y="325"/>
                    </a:lnTo>
                    <a:lnTo>
                      <a:pt x="48" y="315"/>
                    </a:lnTo>
                    <a:lnTo>
                      <a:pt x="36" y="305"/>
                    </a:lnTo>
                    <a:lnTo>
                      <a:pt x="29" y="295"/>
                    </a:lnTo>
                    <a:lnTo>
                      <a:pt x="24" y="284"/>
                    </a:lnTo>
                    <a:lnTo>
                      <a:pt x="21" y="274"/>
                    </a:lnTo>
                    <a:lnTo>
                      <a:pt x="19" y="267"/>
                    </a:lnTo>
                    <a:lnTo>
                      <a:pt x="19" y="260"/>
                    </a:lnTo>
                    <a:lnTo>
                      <a:pt x="19" y="256"/>
                    </a:lnTo>
                    <a:lnTo>
                      <a:pt x="19" y="255"/>
                    </a:lnTo>
                    <a:lnTo>
                      <a:pt x="18" y="0"/>
                    </a:lnTo>
                    <a:lnTo>
                      <a:pt x="28" y="1"/>
                    </a:lnTo>
                    <a:lnTo>
                      <a:pt x="28" y="177"/>
                    </a:lnTo>
                    <a:lnTo>
                      <a:pt x="31" y="193"/>
                    </a:lnTo>
                    <a:lnTo>
                      <a:pt x="31" y="195"/>
                    </a:lnTo>
                    <a:lnTo>
                      <a:pt x="32" y="200"/>
                    </a:lnTo>
                    <a:lnTo>
                      <a:pt x="35" y="205"/>
                    </a:lnTo>
                    <a:lnTo>
                      <a:pt x="36" y="211"/>
                    </a:lnTo>
                    <a:lnTo>
                      <a:pt x="39" y="217"/>
                    </a:lnTo>
                    <a:lnTo>
                      <a:pt x="40" y="222"/>
                    </a:lnTo>
                    <a:lnTo>
                      <a:pt x="43" y="229"/>
                    </a:lnTo>
                    <a:lnTo>
                      <a:pt x="48" y="238"/>
                    </a:lnTo>
                    <a:lnTo>
                      <a:pt x="52" y="246"/>
                    </a:lnTo>
                    <a:lnTo>
                      <a:pt x="55" y="255"/>
                    </a:lnTo>
                    <a:lnTo>
                      <a:pt x="57" y="260"/>
                    </a:lnTo>
                    <a:lnTo>
                      <a:pt x="60" y="265"/>
                    </a:lnTo>
                    <a:lnTo>
                      <a:pt x="62" y="269"/>
                    </a:lnTo>
                    <a:lnTo>
                      <a:pt x="63" y="270"/>
                    </a:lnTo>
                    <a:lnTo>
                      <a:pt x="63" y="272"/>
                    </a:lnTo>
                    <a:lnTo>
                      <a:pt x="63" y="270"/>
                    </a:lnTo>
                    <a:lnTo>
                      <a:pt x="63" y="267"/>
                    </a:lnTo>
                    <a:lnTo>
                      <a:pt x="63" y="265"/>
                    </a:lnTo>
                    <a:lnTo>
                      <a:pt x="63" y="260"/>
                    </a:lnTo>
                    <a:lnTo>
                      <a:pt x="62" y="255"/>
                    </a:lnTo>
                    <a:lnTo>
                      <a:pt x="62" y="250"/>
                    </a:lnTo>
                    <a:lnTo>
                      <a:pt x="60" y="248"/>
                    </a:lnTo>
                    <a:lnTo>
                      <a:pt x="59" y="245"/>
                    </a:lnTo>
                    <a:lnTo>
                      <a:pt x="59" y="242"/>
                    </a:lnTo>
                    <a:lnTo>
                      <a:pt x="57" y="239"/>
                    </a:lnTo>
                    <a:lnTo>
                      <a:pt x="56" y="236"/>
                    </a:lnTo>
                    <a:lnTo>
                      <a:pt x="55" y="234"/>
                    </a:lnTo>
                    <a:lnTo>
                      <a:pt x="53" y="231"/>
                    </a:lnTo>
                    <a:lnTo>
                      <a:pt x="52" y="228"/>
                    </a:lnTo>
                    <a:lnTo>
                      <a:pt x="52" y="226"/>
                    </a:lnTo>
                    <a:lnTo>
                      <a:pt x="50" y="225"/>
                    </a:lnTo>
                    <a:lnTo>
                      <a:pt x="49" y="219"/>
                    </a:lnTo>
                    <a:lnTo>
                      <a:pt x="46" y="214"/>
                    </a:lnTo>
                    <a:lnTo>
                      <a:pt x="45" y="208"/>
                    </a:lnTo>
                    <a:lnTo>
                      <a:pt x="43" y="203"/>
                    </a:lnTo>
                    <a:lnTo>
                      <a:pt x="42" y="198"/>
                    </a:lnTo>
                    <a:lnTo>
                      <a:pt x="40" y="195"/>
                    </a:lnTo>
                    <a:lnTo>
                      <a:pt x="40" y="193"/>
                    </a:lnTo>
                    <a:lnTo>
                      <a:pt x="38" y="180"/>
                    </a:lnTo>
                    <a:lnTo>
                      <a:pt x="38" y="172"/>
                    </a:lnTo>
                    <a:lnTo>
                      <a:pt x="38" y="1"/>
                    </a:lnTo>
                    <a:lnTo>
                      <a:pt x="46" y="1"/>
                    </a:lnTo>
                    <a:lnTo>
                      <a:pt x="46" y="5"/>
                    </a:lnTo>
                    <a:lnTo>
                      <a:pt x="46" y="17"/>
                    </a:lnTo>
                    <a:lnTo>
                      <a:pt x="46" y="32"/>
                    </a:lnTo>
                    <a:lnTo>
                      <a:pt x="46" y="50"/>
                    </a:lnTo>
                    <a:lnTo>
                      <a:pt x="46" y="70"/>
                    </a:lnTo>
                    <a:lnTo>
                      <a:pt x="46" y="88"/>
                    </a:lnTo>
                    <a:lnTo>
                      <a:pt x="46" y="102"/>
                    </a:lnTo>
                    <a:lnTo>
                      <a:pt x="46" y="110"/>
                    </a:lnTo>
                    <a:lnTo>
                      <a:pt x="46" y="117"/>
                    </a:lnTo>
                    <a:lnTo>
                      <a:pt x="46" y="124"/>
                    </a:lnTo>
                    <a:lnTo>
                      <a:pt x="48" y="128"/>
                    </a:lnTo>
                    <a:lnTo>
                      <a:pt x="49" y="132"/>
                    </a:lnTo>
                    <a:lnTo>
                      <a:pt x="50" y="136"/>
                    </a:lnTo>
                    <a:lnTo>
                      <a:pt x="52" y="139"/>
                    </a:lnTo>
                    <a:lnTo>
                      <a:pt x="53" y="142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7" y="152"/>
                    </a:lnTo>
                    <a:lnTo>
                      <a:pt x="59" y="156"/>
                    </a:lnTo>
                    <a:lnTo>
                      <a:pt x="59" y="159"/>
                    </a:lnTo>
                    <a:lnTo>
                      <a:pt x="60" y="162"/>
                    </a:lnTo>
                    <a:lnTo>
                      <a:pt x="62" y="164"/>
                    </a:lnTo>
                    <a:lnTo>
                      <a:pt x="62" y="166"/>
                    </a:lnTo>
                    <a:lnTo>
                      <a:pt x="62" y="167"/>
                    </a:lnTo>
                    <a:lnTo>
                      <a:pt x="62" y="166"/>
                    </a:lnTo>
                    <a:lnTo>
                      <a:pt x="62" y="164"/>
                    </a:lnTo>
                    <a:lnTo>
                      <a:pt x="62" y="163"/>
                    </a:lnTo>
                    <a:lnTo>
                      <a:pt x="63" y="159"/>
                    </a:lnTo>
                    <a:lnTo>
                      <a:pt x="62" y="155"/>
                    </a:lnTo>
                    <a:lnTo>
                      <a:pt x="62" y="149"/>
                    </a:lnTo>
                    <a:lnTo>
                      <a:pt x="60" y="142"/>
                    </a:lnTo>
                    <a:lnTo>
                      <a:pt x="59" y="133"/>
                    </a:lnTo>
                    <a:lnTo>
                      <a:pt x="57" y="129"/>
                    </a:lnTo>
                    <a:lnTo>
                      <a:pt x="57" y="125"/>
                    </a:lnTo>
                    <a:lnTo>
                      <a:pt x="56" y="121"/>
                    </a:lnTo>
                    <a:lnTo>
                      <a:pt x="56" y="115"/>
                    </a:lnTo>
                    <a:lnTo>
                      <a:pt x="56" y="110"/>
                    </a:lnTo>
                    <a:lnTo>
                      <a:pt x="56" y="105"/>
                    </a:lnTo>
                    <a:lnTo>
                      <a:pt x="55" y="102"/>
                    </a:lnTo>
                    <a:lnTo>
                      <a:pt x="55" y="1"/>
                    </a:lnTo>
                    <a:lnTo>
                      <a:pt x="63" y="1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6" y="81"/>
                    </a:lnTo>
                    <a:lnTo>
                      <a:pt x="66" y="86"/>
                    </a:lnTo>
                    <a:lnTo>
                      <a:pt x="67" y="88"/>
                    </a:lnTo>
                    <a:lnTo>
                      <a:pt x="69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1" y="83"/>
                    </a:lnTo>
                    <a:lnTo>
                      <a:pt x="71" y="80"/>
                    </a:lnTo>
                    <a:lnTo>
                      <a:pt x="73" y="77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3" y="73"/>
                    </a:lnTo>
                    <a:lnTo>
                      <a:pt x="73" y="1"/>
                    </a:lnTo>
                    <a:lnTo>
                      <a:pt x="83" y="1"/>
                    </a:lnTo>
                    <a:lnTo>
                      <a:pt x="83" y="153"/>
                    </a:lnTo>
                    <a:lnTo>
                      <a:pt x="83" y="155"/>
                    </a:lnTo>
                    <a:lnTo>
                      <a:pt x="81" y="157"/>
                    </a:lnTo>
                    <a:lnTo>
                      <a:pt x="81" y="160"/>
                    </a:lnTo>
                    <a:lnTo>
                      <a:pt x="81" y="164"/>
                    </a:lnTo>
                    <a:lnTo>
                      <a:pt x="80" y="170"/>
                    </a:lnTo>
                    <a:lnTo>
                      <a:pt x="80" y="176"/>
                    </a:lnTo>
                    <a:lnTo>
                      <a:pt x="79" y="180"/>
                    </a:lnTo>
                    <a:lnTo>
                      <a:pt x="77" y="186"/>
                    </a:lnTo>
                    <a:lnTo>
                      <a:pt x="76" y="190"/>
                    </a:lnTo>
                    <a:lnTo>
                      <a:pt x="74" y="195"/>
                    </a:lnTo>
                    <a:lnTo>
                      <a:pt x="74" y="198"/>
                    </a:lnTo>
                    <a:lnTo>
                      <a:pt x="74" y="203"/>
                    </a:lnTo>
                    <a:lnTo>
                      <a:pt x="74" y="205"/>
                    </a:lnTo>
                    <a:lnTo>
                      <a:pt x="74" y="207"/>
                    </a:lnTo>
                    <a:lnTo>
                      <a:pt x="74" y="208"/>
                    </a:lnTo>
                    <a:lnTo>
                      <a:pt x="76" y="207"/>
                    </a:lnTo>
                    <a:lnTo>
                      <a:pt x="77" y="205"/>
                    </a:lnTo>
                    <a:lnTo>
                      <a:pt x="77" y="204"/>
                    </a:lnTo>
                    <a:lnTo>
                      <a:pt x="79" y="201"/>
                    </a:lnTo>
                    <a:lnTo>
                      <a:pt x="81" y="197"/>
                    </a:lnTo>
                    <a:lnTo>
                      <a:pt x="83" y="194"/>
                    </a:lnTo>
                    <a:lnTo>
                      <a:pt x="84" y="188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87" y="177"/>
                    </a:lnTo>
                    <a:lnTo>
                      <a:pt x="88" y="173"/>
                    </a:lnTo>
                    <a:lnTo>
                      <a:pt x="90" y="169"/>
                    </a:lnTo>
                    <a:lnTo>
                      <a:pt x="91" y="164"/>
                    </a:lnTo>
                    <a:lnTo>
                      <a:pt x="91" y="163"/>
                    </a:lnTo>
                    <a:lnTo>
                      <a:pt x="91" y="162"/>
                    </a:lnTo>
                    <a:lnTo>
                      <a:pt x="91" y="1"/>
                    </a:lnTo>
                    <a:lnTo>
                      <a:pt x="101" y="1"/>
                    </a:lnTo>
                    <a:lnTo>
                      <a:pt x="101" y="214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98" y="225"/>
                    </a:lnTo>
                    <a:lnTo>
                      <a:pt x="97" y="232"/>
                    </a:lnTo>
                    <a:lnTo>
                      <a:pt x="94" y="239"/>
                    </a:lnTo>
                    <a:lnTo>
                      <a:pt x="93" y="248"/>
                    </a:lnTo>
                    <a:lnTo>
                      <a:pt x="88" y="256"/>
                    </a:lnTo>
                    <a:lnTo>
                      <a:pt x="87" y="263"/>
                    </a:lnTo>
                    <a:lnTo>
                      <a:pt x="86" y="267"/>
                    </a:lnTo>
                    <a:lnTo>
                      <a:pt x="83" y="272"/>
                    </a:lnTo>
                    <a:lnTo>
                      <a:pt x="81" y="274"/>
                    </a:lnTo>
                    <a:lnTo>
                      <a:pt x="80" y="277"/>
                    </a:lnTo>
                    <a:lnTo>
                      <a:pt x="80" y="280"/>
                    </a:lnTo>
                    <a:lnTo>
                      <a:pt x="79" y="281"/>
                    </a:lnTo>
                    <a:lnTo>
                      <a:pt x="79" y="284"/>
                    </a:lnTo>
                    <a:lnTo>
                      <a:pt x="77" y="287"/>
                    </a:lnTo>
                    <a:lnTo>
                      <a:pt x="77" y="291"/>
                    </a:lnTo>
                    <a:lnTo>
                      <a:pt x="77" y="294"/>
                    </a:lnTo>
                    <a:lnTo>
                      <a:pt x="77" y="297"/>
                    </a:lnTo>
                    <a:lnTo>
                      <a:pt x="77" y="298"/>
                    </a:lnTo>
                    <a:lnTo>
                      <a:pt x="77" y="301"/>
                    </a:lnTo>
                    <a:lnTo>
                      <a:pt x="77" y="303"/>
                    </a:lnTo>
                    <a:lnTo>
                      <a:pt x="90" y="274"/>
                    </a:lnTo>
                    <a:lnTo>
                      <a:pt x="91" y="272"/>
                    </a:lnTo>
                    <a:lnTo>
                      <a:pt x="93" y="269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5" y="263"/>
                    </a:lnTo>
                    <a:lnTo>
                      <a:pt x="97" y="260"/>
                    </a:lnTo>
                    <a:lnTo>
                      <a:pt x="97" y="259"/>
                    </a:lnTo>
                    <a:lnTo>
                      <a:pt x="98" y="257"/>
                    </a:lnTo>
                    <a:lnTo>
                      <a:pt x="98" y="256"/>
                    </a:lnTo>
                    <a:lnTo>
                      <a:pt x="100" y="255"/>
                    </a:lnTo>
                    <a:lnTo>
                      <a:pt x="100" y="252"/>
                    </a:lnTo>
                    <a:lnTo>
                      <a:pt x="101" y="248"/>
                    </a:lnTo>
                    <a:lnTo>
                      <a:pt x="102" y="243"/>
                    </a:lnTo>
                    <a:lnTo>
                      <a:pt x="104" y="239"/>
                    </a:lnTo>
                    <a:lnTo>
                      <a:pt x="109" y="2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Freeform 139"/>
              <p:cNvSpPr>
                <a:spLocks/>
              </p:cNvSpPr>
              <p:nvPr/>
            </p:nvSpPr>
            <p:spPr bwMode="auto">
              <a:xfrm>
                <a:off x="3305" y="1046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22 h 31"/>
                  <a:gd name="T4" fmla="*/ 180 w 33"/>
                  <a:gd name="T5" fmla="*/ 28 h 31"/>
                  <a:gd name="T6" fmla="*/ 190 w 33"/>
                  <a:gd name="T7" fmla="*/ 41 h 31"/>
                  <a:gd name="T8" fmla="*/ 194 w 33"/>
                  <a:gd name="T9" fmla="*/ 46 h 31"/>
                  <a:gd name="T10" fmla="*/ 209 w 33"/>
                  <a:gd name="T11" fmla="*/ 53 h 31"/>
                  <a:gd name="T12" fmla="*/ 209 w 33"/>
                  <a:gd name="T13" fmla="*/ 59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26 h 31"/>
                  <a:gd name="T26" fmla="*/ 180 w 33"/>
                  <a:gd name="T27" fmla="*/ 14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43 h 31"/>
                  <a:gd name="T38" fmla="*/ 76 w 33"/>
                  <a:gd name="T39" fmla="*/ 139 h 31"/>
                  <a:gd name="T40" fmla="*/ 68 w 33"/>
                  <a:gd name="T41" fmla="*/ 139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25 h 31"/>
                  <a:gd name="T48" fmla="*/ 26 w 33"/>
                  <a:gd name="T49" fmla="*/ 123 h 31"/>
                  <a:gd name="T50" fmla="*/ 14 w 33"/>
                  <a:gd name="T51" fmla="*/ 111 h 31"/>
                  <a:gd name="T52" fmla="*/ 14 w 33"/>
                  <a:gd name="T53" fmla="*/ 108 h 31"/>
                  <a:gd name="T54" fmla="*/ 1 w 33"/>
                  <a:gd name="T55" fmla="*/ 95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3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8 h 31"/>
                  <a:gd name="T68" fmla="*/ 14 w 33"/>
                  <a:gd name="T69" fmla="*/ 22 h 31"/>
                  <a:gd name="T70" fmla="*/ 26 w 33"/>
                  <a:gd name="T71" fmla="*/ 13 h 31"/>
                  <a:gd name="T72" fmla="*/ 35 w 33"/>
                  <a:gd name="T73" fmla="*/ 10 h 31"/>
                  <a:gd name="T74" fmla="*/ 48 w 33"/>
                  <a:gd name="T75" fmla="*/ 10 h 31"/>
                  <a:gd name="T76" fmla="*/ 56 w 33"/>
                  <a:gd name="T77" fmla="*/ 10 h 31"/>
                  <a:gd name="T78" fmla="*/ 68 w 33"/>
                  <a:gd name="T79" fmla="*/ 0 h 31"/>
                  <a:gd name="T80" fmla="*/ 89 w 33"/>
                  <a:gd name="T81" fmla="*/ 10 h 31"/>
                  <a:gd name="T82" fmla="*/ 89 w 33"/>
                  <a:gd name="T83" fmla="*/ 10 h 31"/>
                  <a:gd name="T84" fmla="*/ 93 w 33"/>
                  <a:gd name="T85" fmla="*/ 10 h 31"/>
                  <a:gd name="T86" fmla="*/ 104 w 33"/>
                  <a:gd name="T87" fmla="*/ 10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6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Freeform 140"/>
              <p:cNvSpPr>
                <a:spLocks/>
              </p:cNvSpPr>
              <p:nvPr/>
            </p:nvSpPr>
            <p:spPr bwMode="auto">
              <a:xfrm>
                <a:off x="3259" y="987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8 h 31"/>
                  <a:gd name="T4" fmla="*/ 62 w 8"/>
                  <a:gd name="T5" fmla="*/ 41 h 31"/>
                  <a:gd name="T6" fmla="*/ 62 w 8"/>
                  <a:gd name="T7" fmla="*/ 50 h 31"/>
                  <a:gd name="T8" fmla="*/ 62 w 8"/>
                  <a:gd name="T9" fmla="*/ 75 h 31"/>
                  <a:gd name="T10" fmla="*/ 89 w 8"/>
                  <a:gd name="T11" fmla="*/ 95 h 31"/>
                  <a:gd name="T12" fmla="*/ 89 w 8"/>
                  <a:gd name="T13" fmla="*/ 108 h 31"/>
                  <a:gd name="T14" fmla="*/ 89 w 8"/>
                  <a:gd name="T15" fmla="*/ 111 h 31"/>
                  <a:gd name="T16" fmla="*/ 93 w 8"/>
                  <a:gd name="T17" fmla="*/ 125 h 31"/>
                  <a:gd name="T18" fmla="*/ 89 w 8"/>
                  <a:gd name="T19" fmla="*/ 126 h 31"/>
                  <a:gd name="T20" fmla="*/ 89 w 8"/>
                  <a:gd name="T21" fmla="*/ 139 h 31"/>
                  <a:gd name="T22" fmla="*/ 89 w 8"/>
                  <a:gd name="T23" fmla="*/ 139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9 h 31"/>
                  <a:gd name="T36" fmla="*/ 18 w 8"/>
                  <a:gd name="T37" fmla="*/ 139 h 31"/>
                  <a:gd name="T38" fmla="*/ 18 w 8"/>
                  <a:gd name="T39" fmla="*/ 126 h 31"/>
                  <a:gd name="T40" fmla="*/ 18 w 8"/>
                  <a:gd name="T41" fmla="*/ 123 h 31"/>
                  <a:gd name="T42" fmla="*/ 0 w 8"/>
                  <a:gd name="T43" fmla="*/ 108 h 31"/>
                  <a:gd name="T44" fmla="*/ 0 w 8"/>
                  <a:gd name="T45" fmla="*/ 95 h 31"/>
                  <a:gd name="T46" fmla="*/ 0 w 8"/>
                  <a:gd name="T47" fmla="*/ 76 h 31"/>
                  <a:gd name="T48" fmla="*/ 0 w 8"/>
                  <a:gd name="T49" fmla="*/ 65 h 31"/>
                  <a:gd name="T50" fmla="*/ 0 w 8"/>
                  <a:gd name="T51" fmla="*/ 50 h 31"/>
                  <a:gd name="T52" fmla="*/ 0 w 8"/>
                  <a:gd name="T53" fmla="*/ 41 h 31"/>
                  <a:gd name="T54" fmla="*/ 0 w 8"/>
                  <a:gd name="T55" fmla="*/ 28 h 31"/>
                  <a:gd name="T56" fmla="*/ 0 w 8"/>
                  <a:gd name="T57" fmla="*/ 17 h 31"/>
                  <a:gd name="T58" fmla="*/ 0 w 8"/>
                  <a:gd name="T59" fmla="*/ 13 h 31"/>
                  <a:gd name="T60" fmla="*/ 0 w 8"/>
                  <a:gd name="T61" fmla="*/ 10 h 31"/>
                  <a:gd name="T62" fmla="*/ 0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10 h 31"/>
                  <a:gd name="T78" fmla="*/ 48 w 8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Freeform 141"/>
              <p:cNvSpPr>
                <a:spLocks/>
              </p:cNvSpPr>
              <p:nvPr/>
            </p:nvSpPr>
            <p:spPr bwMode="auto">
              <a:xfrm>
                <a:off x="3259" y="939"/>
                <a:ext cx="12" cy="47"/>
              </a:xfrm>
              <a:custGeom>
                <a:avLst/>
                <a:gdLst>
                  <a:gd name="T0" fmla="*/ 62 w 8"/>
                  <a:gd name="T1" fmla="*/ 29 h 37"/>
                  <a:gd name="T2" fmla="*/ 62 w 8"/>
                  <a:gd name="T3" fmla="*/ 46 h 37"/>
                  <a:gd name="T4" fmla="*/ 62 w 8"/>
                  <a:gd name="T5" fmla="*/ 58 h 37"/>
                  <a:gd name="T6" fmla="*/ 62 w 8"/>
                  <a:gd name="T7" fmla="*/ 74 h 37"/>
                  <a:gd name="T8" fmla="*/ 89 w 8"/>
                  <a:gd name="T9" fmla="*/ 84 h 37"/>
                  <a:gd name="T10" fmla="*/ 89 w 8"/>
                  <a:gd name="T11" fmla="*/ 108 h 37"/>
                  <a:gd name="T12" fmla="*/ 93 w 8"/>
                  <a:gd name="T13" fmla="*/ 119 h 37"/>
                  <a:gd name="T14" fmla="*/ 93 w 8"/>
                  <a:gd name="T15" fmla="*/ 131 h 37"/>
                  <a:gd name="T16" fmla="*/ 89 w 8"/>
                  <a:gd name="T17" fmla="*/ 144 h 37"/>
                  <a:gd name="T18" fmla="*/ 89 w 8"/>
                  <a:gd name="T19" fmla="*/ 144 h 37"/>
                  <a:gd name="T20" fmla="*/ 89 w 8"/>
                  <a:gd name="T21" fmla="*/ 145 h 37"/>
                  <a:gd name="T22" fmla="*/ 89 w 8"/>
                  <a:gd name="T23" fmla="*/ 145 h 37"/>
                  <a:gd name="T24" fmla="*/ 62 w 8"/>
                  <a:gd name="T25" fmla="*/ 145 h 37"/>
                  <a:gd name="T26" fmla="*/ 48 w 8"/>
                  <a:gd name="T27" fmla="*/ 156 h 37"/>
                  <a:gd name="T28" fmla="*/ 48 w 8"/>
                  <a:gd name="T29" fmla="*/ 156 h 37"/>
                  <a:gd name="T30" fmla="*/ 41 w 8"/>
                  <a:gd name="T31" fmla="*/ 156 h 37"/>
                  <a:gd name="T32" fmla="*/ 41 w 8"/>
                  <a:gd name="T33" fmla="*/ 145 h 37"/>
                  <a:gd name="T34" fmla="*/ 18 w 8"/>
                  <a:gd name="T35" fmla="*/ 144 h 37"/>
                  <a:gd name="T36" fmla="*/ 18 w 8"/>
                  <a:gd name="T37" fmla="*/ 137 h 37"/>
                  <a:gd name="T38" fmla="*/ 0 w 8"/>
                  <a:gd name="T39" fmla="*/ 124 h 37"/>
                  <a:gd name="T40" fmla="*/ 0 w 8"/>
                  <a:gd name="T41" fmla="*/ 113 h 37"/>
                  <a:gd name="T42" fmla="*/ 0 w 8"/>
                  <a:gd name="T43" fmla="*/ 29 h 37"/>
                  <a:gd name="T44" fmla="*/ 0 w 8"/>
                  <a:gd name="T45" fmla="*/ 28 h 37"/>
                  <a:gd name="T46" fmla="*/ 0 w 8"/>
                  <a:gd name="T47" fmla="*/ 13 h 37"/>
                  <a:gd name="T48" fmla="*/ 0 w 8"/>
                  <a:gd name="T49" fmla="*/ 13 h 37"/>
                  <a:gd name="T50" fmla="*/ 18 w 8"/>
                  <a:gd name="T51" fmla="*/ 10 h 37"/>
                  <a:gd name="T52" fmla="*/ 18 w 8"/>
                  <a:gd name="T53" fmla="*/ 10 h 37"/>
                  <a:gd name="T54" fmla="*/ 18 w 8"/>
                  <a:gd name="T55" fmla="*/ 0 h 37"/>
                  <a:gd name="T56" fmla="*/ 41 w 8"/>
                  <a:gd name="T57" fmla="*/ 0 h 37"/>
                  <a:gd name="T58" fmla="*/ 41 w 8"/>
                  <a:gd name="T59" fmla="*/ 0 h 37"/>
                  <a:gd name="T60" fmla="*/ 48 w 8"/>
                  <a:gd name="T61" fmla="*/ 10 h 37"/>
                  <a:gd name="T62" fmla="*/ 48 w 8"/>
                  <a:gd name="T63" fmla="*/ 10 h 37"/>
                  <a:gd name="T64" fmla="*/ 48 w 8"/>
                  <a:gd name="T65" fmla="*/ 13 h 37"/>
                  <a:gd name="T66" fmla="*/ 62 w 8"/>
                  <a:gd name="T67" fmla="*/ 17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" h="37">
                    <a:moveTo>
                      <a:pt x="5" y="4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3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 142"/>
              <p:cNvSpPr>
                <a:spLocks/>
              </p:cNvSpPr>
              <p:nvPr/>
            </p:nvSpPr>
            <p:spPr bwMode="auto">
              <a:xfrm>
                <a:off x="3259" y="1031"/>
                <a:ext cx="12" cy="38"/>
              </a:xfrm>
              <a:custGeom>
                <a:avLst/>
                <a:gdLst>
                  <a:gd name="T0" fmla="*/ 106 w 7"/>
                  <a:gd name="T1" fmla="*/ 2 h 31"/>
                  <a:gd name="T2" fmla="*/ 106 w 7"/>
                  <a:gd name="T3" fmla="*/ 16 h 31"/>
                  <a:gd name="T4" fmla="*/ 106 w 7"/>
                  <a:gd name="T5" fmla="*/ 27 h 31"/>
                  <a:gd name="T6" fmla="*/ 132 w 7"/>
                  <a:gd name="T7" fmla="*/ 38 h 31"/>
                  <a:gd name="T8" fmla="*/ 132 w 7"/>
                  <a:gd name="T9" fmla="*/ 49 h 31"/>
                  <a:gd name="T10" fmla="*/ 182 w 7"/>
                  <a:gd name="T11" fmla="*/ 63 h 31"/>
                  <a:gd name="T12" fmla="*/ 182 w 7"/>
                  <a:gd name="T13" fmla="*/ 74 h 31"/>
                  <a:gd name="T14" fmla="*/ 182 w 7"/>
                  <a:gd name="T15" fmla="*/ 81 h 31"/>
                  <a:gd name="T16" fmla="*/ 182 w 7"/>
                  <a:gd name="T17" fmla="*/ 88 h 31"/>
                  <a:gd name="T18" fmla="*/ 182 w 7"/>
                  <a:gd name="T19" fmla="*/ 88 h 31"/>
                  <a:gd name="T20" fmla="*/ 182 w 7"/>
                  <a:gd name="T21" fmla="*/ 94 h 31"/>
                  <a:gd name="T22" fmla="*/ 182 w 7"/>
                  <a:gd name="T23" fmla="*/ 99 h 31"/>
                  <a:gd name="T24" fmla="*/ 132 w 7"/>
                  <a:gd name="T25" fmla="*/ 107 h 31"/>
                  <a:gd name="T26" fmla="*/ 132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106 w 7"/>
                  <a:gd name="T33" fmla="*/ 107 h 31"/>
                  <a:gd name="T34" fmla="*/ 77 w 7"/>
                  <a:gd name="T35" fmla="*/ 99 h 31"/>
                  <a:gd name="T36" fmla="*/ 26 w 7"/>
                  <a:gd name="T37" fmla="*/ 99 h 31"/>
                  <a:gd name="T38" fmla="*/ 26 w 7"/>
                  <a:gd name="T39" fmla="*/ 88 h 31"/>
                  <a:gd name="T40" fmla="*/ 26 w 7"/>
                  <a:gd name="T41" fmla="*/ 87 h 31"/>
                  <a:gd name="T42" fmla="*/ 0 w 7"/>
                  <a:gd name="T43" fmla="*/ 74 h 31"/>
                  <a:gd name="T44" fmla="*/ 0 w 7"/>
                  <a:gd name="T45" fmla="*/ 63 h 31"/>
                  <a:gd name="T46" fmla="*/ 0 w 7"/>
                  <a:gd name="T47" fmla="*/ 59 h 31"/>
                  <a:gd name="T48" fmla="*/ 0 w 7"/>
                  <a:gd name="T49" fmla="*/ 48 h 31"/>
                  <a:gd name="T50" fmla="*/ 0 w 7"/>
                  <a:gd name="T51" fmla="*/ 38 h 31"/>
                  <a:gd name="T52" fmla="*/ 0 w 7"/>
                  <a:gd name="T53" fmla="*/ 27 h 31"/>
                  <a:gd name="T54" fmla="*/ 0 w 7"/>
                  <a:gd name="T55" fmla="*/ 16 h 31"/>
                  <a:gd name="T56" fmla="*/ 0 w 7"/>
                  <a:gd name="T57" fmla="*/ 13 h 31"/>
                  <a:gd name="T58" fmla="*/ 0 w 7"/>
                  <a:gd name="T59" fmla="*/ 2 h 31"/>
                  <a:gd name="T60" fmla="*/ 0 w 7"/>
                  <a:gd name="T61" fmla="*/ 1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Freeform 143"/>
              <p:cNvSpPr>
                <a:spLocks/>
              </p:cNvSpPr>
              <p:nvPr/>
            </p:nvSpPr>
            <p:spPr bwMode="auto">
              <a:xfrm>
                <a:off x="3305" y="1005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5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2 h 31"/>
                  <a:gd name="T86" fmla="*/ 104 w 33"/>
                  <a:gd name="T87" fmla="*/ 12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Freeform 144"/>
              <p:cNvSpPr>
                <a:spLocks/>
              </p:cNvSpPr>
              <p:nvPr/>
            </p:nvSpPr>
            <p:spPr bwMode="auto">
              <a:xfrm>
                <a:off x="3305" y="1130"/>
                <a:ext cx="45" cy="38"/>
              </a:xfrm>
              <a:custGeom>
                <a:avLst/>
                <a:gdLst>
                  <a:gd name="T0" fmla="*/ 145 w 33"/>
                  <a:gd name="T1" fmla="*/ 11 h 31"/>
                  <a:gd name="T2" fmla="*/ 160 w 33"/>
                  <a:gd name="T3" fmla="*/ 13 h 31"/>
                  <a:gd name="T4" fmla="*/ 180 w 33"/>
                  <a:gd name="T5" fmla="*/ 16 h 31"/>
                  <a:gd name="T6" fmla="*/ 190 w 33"/>
                  <a:gd name="T7" fmla="*/ 25 h 31"/>
                  <a:gd name="T8" fmla="*/ 194 w 33"/>
                  <a:gd name="T9" fmla="*/ 27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8 h 31"/>
                  <a:gd name="T16" fmla="*/ 210 w 33"/>
                  <a:gd name="T17" fmla="*/ 59 h 31"/>
                  <a:gd name="T18" fmla="*/ 210 w 33"/>
                  <a:gd name="T19" fmla="*/ 63 h 31"/>
                  <a:gd name="T20" fmla="*/ 210 w 33"/>
                  <a:gd name="T21" fmla="*/ 74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99 h 31"/>
                  <a:gd name="T28" fmla="*/ 160 w 33"/>
                  <a:gd name="T29" fmla="*/ 107 h 31"/>
                  <a:gd name="T30" fmla="*/ 145 w 33"/>
                  <a:gd name="T31" fmla="*/ 107 h 31"/>
                  <a:gd name="T32" fmla="*/ 139 w 33"/>
                  <a:gd name="T33" fmla="*/ 107 h 31"/>
                  <a:gd name="T34" fmla="*/ 117 w 33"/>
                  <a:gd name="T35" fmla="*/ 107 h 31"/>
                  <a:gd name="T36" fmla="*/ 93 w 33"/>
                  <a:gd name="T37" fmla="*/ 99 h 31"/>
                  <a:gd name="T38" fmla="*/ 76 w 33"/>
                  <a:gd name="T39" fmla="*/ 99 h 31"/>
                  <a:gd name="T40" fmla="*/ 68 w 33"/>
                  <a:gd name="T41" fmla="*/ 94 h 31"/>
                  <a:gd name="T42" fmla="*/ 50 w 33"/>
                  <a:gd name="T43" fmla="*/ 94 h 31"/>
                  <a:gd name="T44" fmla="*/ 48 w 33"/>
                  <a:gd name="T45" fmla="*/ 88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4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49 h 31"/>
                  <a:gd name="T58" fmla="*/ 0 w 33"/>
                  <a:gd name="T59" fmla="*/ 48 h 31"/>
                  <a:gd name="T60" fmla="*/ 1 w 33"/>
                  <a:gd name="T61" fmla="*/ 38 h 31"/>
                  <a:gd name="T62" fmla="*/ 1 w 33"/>
                  <a:gd name="T63" fmla="*/ 27 h 31"/>
                  <a:gd name="T64" fmla="*/ 1 w 33"/>
                  <a:gd name="T65" fmla="*/ 25 h 31"/>
                  <a:gd name="T66" fmla="*/ 1 w 33"/>
                  <a:gd name="T67" fmla="*/ 16 h 31"/>
                  <a:gd name="T68" fmla="*/ 14 w 33"/>
                  <a:gd name="T69" fmla="*/ 13 h 31"/>
                  <a:gd name="T70" fmla="*/ 26 w 33"/>
                  <a:gd name="T71" fmla="*/ 1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 h 31"/>
                  <a:gd name="T88" fmla="*/ 142 w 33"/>
                  <a:gd name="T89" fmla="*/ 1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145"/>
              <p:cNvSpPr>
                <a:spLocks/>
              </p:cNvSpPr>
              <p:nvPr/>
            </p:nvSpPr>
            <p:spPr bwMode="auto">
              <a:xfrm>
                <a:off x="3305" y="10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16 h 31"/>
                  <a:gd name="T4" fmla="*/ 180 w 33"/>
                  <a:gd name="T5" fmla="*/ 21 h 31"/>
                  <a:gd name="T6" fmla="*/ 190 w 33"/>
                  <a:gd name="T7" fmla="*/ 37 h 31"/>
                  <a:gd name="T8" fmla="*/ 194 w 33"/>
                  <a:gd name="T9" fmla="*/ 45 h 31"/>
                  <a:gd name="T10" fmla="*/ 209 w 33"/>
                  <a:gd name="T11" fmla="*/ 50 h 31"/>
                  <a:gd name="T12" fmla="*/ 209 w 33"/>
                  <a:gd name="T13" fmla="*/ 60 h 31"/>
                  <a:gd name="T14" fmla="*/ 210 w 33"/>
                  <a:gd name="T15" fmla="*/ 65 h 31"/>
                  <a:gd name="T16" fmla="*/ 210 w 33"/>
                  <a:gd name="T17" fmla="*/ 79 h 31"/>
                  <a:gd name="T18" fmla="*/ 210 w 33"/>
                  <a:gd name="T19" fmla="*/ 102 h 31"/>
                  <a:gd name="T20" fmla="*/ 210 w 33"/>
                  <a:gd name="T21" fmla="*/ 115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52 h 31"/>
                  <a:gd name="T28" fmla="*/ 160 w 33"/>
                  <a:gd name="T29" fmla="*/ 152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52 h 31"/>
                  <a:gd name="T36" fmla="*/ 93 w 33"/>
                  <a:gd name="T37" fmla="*/ 152 h 31"/>
                  <a:gd name="T38" fmla="*/ 76 w 33"/>
                  <a:gd name="T39" fmla="*/ 151 h 31"/>
                  <a:gd name="T40" fmla="*/ 68 w 33"/>
                  <a:gd name="T41" fmla="*/ 151 h 31"/>
                  <a:gd name="T42" fmla="*/ 50 w 33"/>
                  <a:gd name="T43" fmla="*/ 138 h 31"/>
                  <a:gd name="T44" fmla="*/ 48 w 33"/>
                  <a:gd name="T45" fmla="*/ 138 h 31"/>
                  <a:gd name="T46" fmla="*/ 35 w 33"/>
                  <a:gd name="T47" fmla="*/ 135 h 31"/>
                  <a:gd name="T48" fmla="*/ 26 w 33"/>
                  <a:gd name="T49" fmla="*/ 130 h 31"/>
                  <a:gd name="T50" fmla="*/ 14 w 33"/>
                  <a:gd name="T51" fmla="*/ 115 h 31"/>
                  <a:gd name="T52" fmla="*/ 14 w 33"/>
                  <a:gd name="T53" fmla="*/ 114 h 31"/>
                  <a:gd name="T54" fmla="*/ 1 w 33"/>
                  <a:gd name="T55" fmla="*/ 98 h 31"/>
                  <a:gd name="T56" fmla="*/ 1 w 33"/>
                  <a:gd name="T57" fmla="*/ 79 h 31"/>
                  <a:gd name="T58" fmla="*/ 0 w 33"/>
                  <a:gd name="T59" fmla="*/ 65 h 31"/>
                  <a:gd name="T60" fmla="*/ 1 w 33"/>
                  <a:gd name="T61" fmla="*/ 60 h 31"/>
                  <a:gd name="T62" fmla="*/ 1 w 33"/>
                  <a:gd name="T63" fmla="*/ 45 h 31"/>
                  <a:gd name="T64" fmla="*/ 1 w 33"/>
                  <a:gd name="T65" fmla="*/ 37 h 31"/>
                  <a:gd name="T66" fmla="*/ 1 w 33"/>
                  <a:gd name="T67" fmla="*/ 21 h 31"/>
                  <a:gd name="T68" fmla="*/ 14 w 33"/>
                  <a:gd name="T69" fmla="*/ 16 h 31"/>
                  <a:gd name="T70" fmla="*/ 26 w 33"/>
                  <a:gd name="T71" fmla="*/ 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29"/>
                    </a:lnTo>
                    <a:lnTo>
                      <a:pt x="26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146"/>
              <p:cNvSpPr>
                <a:spLocks/>
              </p:cNvSpPr>
              <p:nvPr/>
            </p:nvSpPr>
            <p:spPr bwMode="auto">
              <a:xfrm>
                <a:off x="3305" y="1211"/>
                <a:ext cx="45" cy="38"/>
              </a:xfrm>
              <a:custGeom>
                <a:avLst/>
                <a:gdLst>
                  <a:gd name="T0" fmla="*/ 145 w 33"/>
                  <a:gd name="T1" fmla="*/ 1 h 31"/>
                  <a:gd name="T2" fmla="*/ 160 w 33"/>
                  <a:gd name="T3" fmla="*/ 11 h 31"/>
                  <a:gd name="T4" fmla="*/ 180 w 33"/>
                  <a:gd name="T5" fmla="*/ 13 h 31"/>
                  <a:gd name="T6" fmla="*/ 190 w 33"/>
                  <a:gd name="T7" fmla="*/ 25 h 31"/>
                  <a:gd name="T8" fmla="*/ 194 w 33"/>
                  <a:gd name="T9" fmla="*/ 31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7 h 31"/>
                  <a:gd name="T16" fmla="*/ 210 w 33"/>
                  <a:gd name="T17" fmla="*/ 58 h 31"/>
                  <a:gd name="T18" fmla="*/ 210 w 33"/>
                  <a:gd name="T19" fmla="*/ 71 h 31"/>
                  <a:gd name="T20" fmla="*/ 210 w 33"/>
                  <a:gd name="T21" fmla="*/ 77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101 h 31"/>
                  <a:gd name="T28" fmla="*/ 160 w 33"/>
                  <a:gd name="T29" fmla="*/ 101 h 31"/>
                  <a:gd name="T30" fmla="*/ 145 w 33"/>
                  <a:gd name="T31" fmla="*/ 107 h 31"/>
                  <a:gd name="T32" fmla="*/ 139 w 33"/>
                  <a:gd name="T33" fmla="*/ 101 h 31"/>
                  <a:gd name="T34" fmla="*/ 117 w 33"/>
                  <a:gd name="T35" fmla="*/ 101 h 31"/>
                  <a:gd name="T36" fmla="*/ 93 w 33"/>
                  <a:gd name="T37" fmla="*/ 101 h 31"/>
                  <a:gd name="T38" fmla="*/ 76 w 33"/>
                  <a:gd name="T39" fmla="*/ 94 h 31"/>
                  <a:gd name="T40" fmla="*/ 68 w 33"/>
                  <a:gd name="T41" fmla="*/ 94 h 31"/>
                  <a:gd name="T42" fmla="*/ 50 w 33"/>
                  <a:gd name="T43" fmla="*/ 91 h 31"/>
                  <a:gd name="T44" fmla="*/ 48 w 33"/>
                  <a:gd name="T45" fmla="*/ 91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7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58 h 31"/>
                  <a:gd name="T58" fmla="*/ 0 w 33"/>
                  <a:gd name="T59" fmla="*/ 47 h 31"/>
                  <a:gd name="T60" fmla="*/ 1 w 33"/>
                  <a:gd name="T61" fmla="*/ 38 h 31"/>
                  <a:gd name="T62" fmla="*/ 1 w 33"/>
                  <a:gd name="T63" fmla="*/ 31 h 31"/>
                  <a:gd name="T64" fmla="*/ 1 w 33"/>
                  <a:gd name="T65" fmla="*/ 20 h 31"/>
                  <a:gd name="T66" fmla="*/ 1 w 33"/>
                  <a:gd name="T67" fmla="*/ 13 h 31"/>
                  <a:gd name="T68" fmla="*/ 14 w 33"/>
                  <a:gd name="T69" fmla="*/ 11 h 31"/>
                  <a:gd name="T70" fmla="*/ 26 w 33"/>
                  <a:gd name="T71" fmla="*/ 1 h 31"/>
                  <a:gd name="T72" fmla="*/ 35 w 33"/>
                  <a:gd name="T73" fmla="*/ 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1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147"/>
              <p:cNvSpPr>
                <a:spLocks/>
              </p:cNvSpPr>
              <p:nvPr/>
            </p:nvSpPr>
            <p:spPr bwMode="auto">
              <a:xfrm>
                <a:off x="3305" y="1168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2 h 31"/>
                  <a:gd name="T6" fmla="*/ 190 w 33"/>
                  <a:gd name="T7" fmla="*/ 32 h 31"/>
                  <a:gd name="T8" fmla="*/ 194 w 33"/>
                  <a:gd name="T9" fmla="*/ 46 h 31"/>
                  <a:gd name="T10" fmla="*/ 209 w 33"/>
                  <a:gd name="T11" fmla="*/ 50 h 31"/>
                  <a:gd name="T12" fmla="*/ 209 w 33"/>
                  <a:gd name="T13" fmla="*/ 53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88 h 31"/>
                  <a:gd name="T20" fmla="*/ 210 w 33"/>
                  <a:gd name="T21" fmla="*/ 9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33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26 h 31"/>
                  <a:gd name="T44" fmla="*/ 48 w 33"/>
                  <a:gd name="T45" fmla="*/ 123 h 31"/>
                  <a:gd name="T46" fmla="*/ 35 w 33"/>
                  <a:gd name="T47" fmla="*/ 123 h 31"/>
                  <a:gd name="T48" fmla="*/ 26 w 33"/>
                  <a:gd name="T49" fmla="*/ 114 h 31"/>
                  <a:gd name="T50" fmla="*/ 14 w 33"/>
                  <a:gd name="T51" fmla="*/ 111 h 31"/>
                  <a:gd name="T52" fmla="*/ 14 w 33"/>
                  <a:gd name="T53" fmla="*/ 97 h 31"/>
                  <a:gd name="T54" fmla="*/ 1 w 33"/>
                  <a:gd name="T55" fmla="*/ 88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2 h 31"/>
                  <a:gd name="T68" fmla="*/ 14 w 33"/>
                  <a:gd name="T69" fmla="*/ 17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1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148"/>
              <p:cNvSpPr>
                <a:spLocks/>
              </p:cNvSpPr>
              <p:nvPr/>
            </p:nvSpPr>
            <p:spPr bwMode="auto">
              <a:xfrm>
                <a:off x="3305" y="12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1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6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5 h 31"/>
                  <a:gd name="T48" fmla="*/ 26 w 33"/>
                  <a:gd name="T49" fmla="*/ 135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0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1 h 31"/>
                  <a:gd name="T70" fmla="*/ 26 w 33"/>
                  <a:gd name="T71" fmla="*/ 16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149"/>
              <p:cNvSpPr>
                <a:spLocks/>
              </p:cNvSpPr>
              <p:nvPr/>
            </p:nvSpPr>
            <p:spPr bwMode="auto">
              <a:xfrm>
                <a:off x="3305" y="1249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8 h 31"/>
                  <a:gd name="T6" fmla="*/ 190 w 33"/>
                  <a:gd name="T7" fmla="*/ 32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0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9 h 31"/>
                  <a:gd name="T40" fmla="*/ 68 w 33"/>
                  <a:gd name="T41" fmla="*/ 126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14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7 h 31"/>
                  <a:gd name="T54" fmla="*/ 1 w 33"/>
                  <a:gd name="T55" fmla="*/ 84 h 31"/>
                  <a:gd name="T56" fmla="*/ 1 w 33"/>
                  <a:gd name="T57" fmla="*/ 75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1 h 31"/>
                  <a:gd name="T64" fmla="*/ 1 w 33"/>
                  <a:gd name="T65" fmla="*/ 32 h 31"/>
                  <a:gd name="T66" fmla="*/ 1 w 33"/>
                  <a:gd name="T67" fmla="*/ 17 h 31"/>
                  <a:gd name="T68" fmla="*/ 14 w 33"/>
                  <a:gd name="T69" fmla="*/ 13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150"/>
              <p:cNvSpPr>
                <a:spLocks/>
              </p:cNvSpPr>
              <p:nvPr/>
            </p:nvSpPr>
            <p:spPr bwMode="auto">
              <a:xfrm>
                <a:off x="3305" y="1371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3 h 31"/>
                  <a:gd name="T4" fmla="*/ 180 w 33"/>
                  <a:gd name="T5" fmla="*/ 22 h 31"/>
                  <a:gd name="T6" fmla="*/ 190 w 33"/>
                  <a:gd name="T7" fmla="*/ 36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3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33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33 h 31"/>
                  <a:gd name="T44" fmla="*/ 48 w 33"/>
                  <a:gd name="T45" fmla="*/ 125 h 31"/>
                  <a:gd name="T46" fmla="*/ 35 w 33"/>
                  <a:gd name="T47" fmla="*/ 123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8 h 31"/>
                  <a:gd name="T54" fmla="*/ 1 w 33"/>
                  <a:gd name="T55" fmla="*/ 88 h 31"/>
                  <a:gd name="T56" fmla="*/ 1 w 33"/>
                  <a:gd name="T57" fmla="*/ 75 h 31"/>
                  <a:gd name="T58" fmla="*/ 0 w 33"/>
                  <a:gd name="T59" fmla="*/ 59 h 31"/>
                  <a:gd name="T60" fmla="*/ 1 w 33"/>
                  <a:gd name="T61" fmla="*/ 53 h 31"/>
                  <a:gd name="T62" fmla="*/ 1 w 33"/>
                  <a:gd name="T63" fmla="*/ 41 h 31"/>
                  <a:gd name="T64" fmla="*/ 1 w 33"/>
                  <a:gd name="T65" fmla="*/ 36 h 31"/>
                  <a:gd name="T66" fmla="*/ 1 w 33"/>
                  <a:gd name="T67" fmla="*/ 22 h 31"/>
                  <a:gd name="T68" fmla="*/ 14 w 33"/>
                  <a:gd name="T69" fmla="*/ 13 h 31"/>
                  <a:gd name="T70" fmla="*/ 26 w 33"/>
                  <a:gd name="T71" fmla="*/ 10 h 31"/>
                  <a:gd name="T72" fmla="*/ 35 w 33"/>
                  <a:gd name="T73" fmla="*/ 1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2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151"/>
              <p:cNvSpPr>
                <a:spLocks/>
              </p:cNvSpPr>
              <p:nvPr/>
            </p:nvSpPr>
            <p:spPr bwMode="auto">
              <a:xfrm>
                <a:off x="3305" y="1330"/>
                <a:ext cx="45" cy="41"/>
              </a:xfrm>
              <a:custGeom>
                <a:avLst/>
                <a:gdLst>
                  <a:gd name="T0" fmla="*/ 145 w 33"/>
                  <a:gd name="T1" fmla="*/ 14 h 30"/>
                  <a:gd name="T2" fmla="*/ 160 w 33"/>
                  <a:gd name="T3" fmla="*/ 19 h 30"/>
                  <a:gd name="T4" fmla="*/ 180 w 33"/>
                  <a:gd name="T5" fmla="*/ 36 h 30"/>
                  <a:gd name="T6" fmla="*/ 190 w 33"/>
                  <a:gd name="T7" fmla="*/ 55 h 30"/>
                  <a:gd name="T8" fmla="*/ 194 w 33"/>
                  <a:gd name="T9" fmla="*/ 56 h 30"/>
                  <a:gd name="T10" fmla="*/ 209 w 33"/>
                  <a:gd name="T11" fmla="*/ 67 h 30"/>
                  <a:gd name="T12" fmla="*/ 209 w 33"/>
                  <a:gd name="T13" fmla="*/ 77 h 30"/>
                  <a:gd name="T14" fmla="*/ 210 w 33"/>
                  <a:gd name="T15" fmla="*/ 86 h 30"/>
                  <a:gd name="T16" fmla="*/ 210 w 33"/>
                  <a:gd name="T17" fmla="*/ 105 h 30"/>
                  <a:gd name="T18" fmla="*/ 210 w 33"/>
                  <a:gd name="T19" fmla="*/ 126 h 30"/>
                  <a:gd name="T20" fmla="*/ 210 w 33"/>
                  <a:gd name="T21" fmla="*/ 146 h 30"/>
                  <a:gd name="T22" fmla="*/ 209 w 33"/>
                  <a:gd name="T23" fmla="*/ 172 h 30"/>
                  <a:gd name="T24" fmla="*/ 194 w 33"/>
                  <a:gd name="T25" fmla="*/ 179 h 30"/>
                  <a:gd name="T26" fmla="*/ 180 w 33"/>
                  <a:gd name="T27" fmla="*/ 197 h 30"/>
                  <a:gd name="T28" fmla="*/ 160 w 33"/>
                  <a:gd name="T29" fmla="*/ 197 h 30"/>
                  <a:gd name="T30" fmla="*/ 145 w 33"/>
                  <a:gd name="T31" fmla="*/ 197 h 30"/>
                  <a:gd name="T32" fmla="*/ 139 w 33"/>
                  <a:gd name="T33" fmla="*/ 197 h 30"/>
                  <a:gd name="T34" fmla="*/ 117 w 33"/>
                  <a:gd name="T35" fmla="*/ 197 h 30"/>
                  <a:gd name="T36" fmla="*/ 93 w 33"/>
                  <a:gd name="T37" fmla="*/ 197 h 30"/>
                  <a:gd name="T38" fmla="*/ 76 w 33"/>
                  <a:gd name="T39" fmla="*/ 193 h 30"/>
                  <a:gd name="T40" fmla="*/ 68 w 33"/>
                  <a:gd name="T41" fmla="*/ 193 h 30"/>
                  <a:gd name="T42" fmla="*/ 56 w 33"/>
                  <a:gd name="T43" fmla="*/ 179 h 30"/>
                  <a:gd name="T44" fmla="*/ 48 w 33"/>
                  <a:gd name="T45" fmla="*/ 179 h 30"/>
                  <a:gd name="T46" fmla="*/ 35 w 33"/>
                  <a:gd name="T47" fmla="*/ 172 h 30"/>
                  <a:gd name="T48" fmla="*/ 26 w 33"/>
                  <a:gd name="T49" fmla="*/ 159 h 30"/>
                  <a:gd name="T50" fmla="*/ 14 w 33"/>
                  <a:gd name="T51" fmla="*/ 146 h 30"/>
                  <a:gd name="T52" fmla="*/ 14 w 33"/>
                  <a:gd name="T53" fmla="*/ 144 h 30"/>
                  <a:gd name="T54" fmla="*/ 1 w 33"/>
                  <a:gd name="T55" fmla="*/ 126 h 30"/>
                  <a:gd name="T56" fmla="*/ 1 w 33"/>
                  <a:gd name="T57" fmla="*/ 105 h 30"/>
                  <a:gd name="T58" fmla="*/ 0 w 33"/>
                  <a:gd name="T59" fmla="*/ 86 h 30"/>
                  <a:gd name="T60" fmla="*/ 1 w 33"/>
                  <a:gd name="T61" fmla="*/ 67 h 30"/>
                  <a:gd name="T62" fmla="*/ 1 w 33"/>
                  <a:gd name="T63" fmla="*/ 56 h 30"/>
                  <a:gd name="T64" fmla="*/ 1 w 33"/>
                  <a:gd name="T65" fmla="*/ 40 h 30"/>
                  <a:gd name="T66" fmla="*/ 1 w 33"/>
                  <a:gd name="T67" fmla="*/ 36 h 30"/>
                  <a:gd name="T68" fmla="*/ 14 w 33"/>
                  <a:gd name="T69" fmla="*/ 19 h 30"/>
                  <a:gd name="T70" fmla="*/ 26 w 33"/>
                  <a:gd name="T71" fmla="*/ 14 h 30"/>
                  <a:gd name="T72" fmla="*/ 35 w 33"/>
                  <a:gd name="T73" fmla="*/ 0 h 30"/>
                  <a:gd name="T74" fmla="*/ 48 w 33"/>
                  <a:gd name="T75" fmla="*/ 0 h 30"/>
                  <a:gd name="T76" fmla="*/ 56 w 33"/>
                  <a:gd name="T77" fmla="*/ 0 h 30"/>
                  <a:gd name="T78" fmla="*/ 68 w 33"/>
                  <a:gd name="T79" fmla="*/ 0 h 30"/>
                  <a:gd name="T80" fmla="*/ 89 w 33"/>
                  <a:gd name="T81" fmla="*/ 0 h 30"/>
                  <a:gd name="T82" fmla="*/ 89 w 33"/>
                  <a:gd name="T83" fmla="*/ 0 h 30"/>
                  <a:gd name="T84" fmla="*/ 93 w 33"/>
                  <a:gd name="T85" fmla="*/ 0 h 30"/>
                  <a:gd name="T86" fmla="*/ 104 w 33"/>
                  <a:gd name="T87" fmla="*/ 0 h 30"/>
                  <a:gd name="T88" fmla="*/ 142 w 33"/>
                  <a:gd name="T89" fmla="*/ 14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0">
                    <a:moveTo>
                      <a:pt x="22" y="2"/>
                    </a:moveTo>
                    <a:lnTo>
                      <a:pt x="23" y="2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7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152"/>
              <p:cNvSpPr>
                <a:spLocks/>
              </p:cNvSpPr>
              <p:nvPr/>
            </p:nvSpPr>
            <p:spPr bwMode="auto">
              <a:xfrm>
                <a:off x="3305" y="1411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45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9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2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2 h 31"/>
                  <a:gd name="T42" fmla="*/ 50 w 33"/>
                  <a:gd name="T43" fmla="*/ 152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5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9 h 31"/>
                  <a:gd name="T60" fmla="*/ 1 w 33"/>
                  <a:gd name="T61" fmla="*/ 65 h 31"/>
                  <a:gd name="T62" fmla="*/ 1 w 33"/>
                  <a:gd name="T63" fmla="*/ 49 h 31"/>
                  <a:gd name="T64" fmla="*/ 1 w 33"/>
                  <a:gd name="T65" fmla="*/ 45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2 h 31"/>
                  <a:gd name="T88" fmla="*/ 117 w 33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153"/>
              <p:cNvSpPr>
                <a:spLocks/>
              </p:cNvSpPr>
              <p:nvPr/>
            </p:nvSpPr>
            <p:spPr bwMode="auto">
              <a:xfrm>
                <a:off x="3271" y="1023"/>
                <a:ext cx="34" cy="40"/>
              </a:xfrm>
              <a:custGeom>
                <a:avLst/>
                <a:gdLst>
                  <a:gd name="T0" fmla="*/ 98 w 27"/>
                  <a:gd name="T1" fmla="*/ 125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59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0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96 w 27"/>
                  <a:gd name="T67" fmla="*/ 59 h 31"/>
                  <a:gd name="T68" fmla="*/ 98 w 27"/>
                  <a:gd name="T69" fmla="*/ 68 h 31"/>
                  <a:gd name="T70" fmla="*/ 108 w 27"/>
                  <a:gd name="T71" fmla="*/ 95 h 31"/>
                  <a:gd name="T72" fmla="*/ 108 w 27"/>
                  <a:gd name="T73" fmla="*/ 108 h 31"/>
                  <a:gd name="T74" fmla="*/ 108 w 27"/>
                  <a:gd name="T75" fmla="*/ 111 h 31"/>
                  <a:gd name="T76" fmla="*/ 98 w 27"/>
                  <a:gd name="T77" fmla="*/ 114 h 31"/>
                  <a:gd name="T78" fmla="*/ 98 w 27"/>
                  <a:gd name="T79" fmla="*/ 114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154"/>
              <p:cNvSpPr>
                <a:spLocks/>
              </p:cNvSpPr>
              <p:nvPr/>
            </p:nvSpPr>
            <p:spPr bwMode="auto">
              <a:xfrm>
                <a:off x="3271" y="1063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33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36 h 32"/>
                  <a:gd name="T18" fmla="*/ 47 w 27"/>
                  <a:gd name="T19" fmla="*/ 133 h 32"/>
                  <a:gd name="T20" fmla="*/ 39 w 27"/>
                  <a:gd name="T21" fmla="*/ 124 h 32"/>
                  <a:gd name="T22" fmla="*/ 31 w 27"/>
                  <a:gd name="T23" fmla="*/ 122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9 h 32"/>
                  <a:gd name="T30" fmla="*/ 16 w 27"/>
                  <a:gd name="T31" fmla="*/ 88 h 32"/>
                  <a:gd name="T32" fmla="*/ 13 w 27"/>
                  <a:gd name="T33" fmla="*/ 76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8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7 h 32"/>
                  <a:gd name="T60" fmla="*/ 74 w 27"/>
                  <a:gd name="T61" fmla="*/ 28 h 32"/>
                  <a:gd name="T62" fmla="*/ 76 w 27"/>
                  <a:gd name="T63" fmla="*/ 31 h 32"/>
                  <a:gd name="T64" fmla="*/ 84 w 27"/>
                  <a:gd name="T65" fmla="*/ 46 h 32"/>
                  <a:gd name="T66" fmla="*/ 96 w 27"/>
                  <a:gd name="T67" fmla="*/ 59 h 32"/>
                  <a:gd name="T68" fmla="*/ 98 w 27"/>
                  <a:gd name="T69" fmla="*/ 76 h 32"/>
                  <a:gd name="T70" fmla="*/ 108 w 27"/>
                  <a:gd name="T71" fmla="*/ 95 h 32"/>
                  <a:gd name="T72" fmla="*/ 108 w 27"/>
                  <a:gd name="T73" fmla="*/ 106 h 32"/>
                  <a:gd name="T74" fmla="*/ 108 w 27"/>
                  <a:gd name="T75" fmla="*/ 106 h 32"/>
                  <a:gd name="T76" fmla="*/ 98 w 27"/>
                  <a:gd name="T77" fmla="*/ 111 h 32"/>
                  <a:gd name="T78" fmla="*/ 98 w 27"/>
                  <a:gd name="T79" fmla="*/ 12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155"/>
              <p:cNvSpPr>
                <a:spLocks/>
              </p:cNvSpPr>
              <p:nvPr/>
            </p:nvSpPr>
            <p:spPr bwMode="auto">
              <a:xfrm>
                <a:off x="3271" y="1104"/>
                <a:ext cx="34" cy="41"/>
              </a:xfrm>
              <a:custGeom>
                <a:avLst/>
                <a:gdLst>
                  <a:gd name="T0" fmla="*/ 98 w 27"/>
                  <a:gd name="T1" fmla="*/ 152 h 31"/>
                  <a:gd name="T2" fmla="*/ 96 w 27"/>
                  <a:gd name="T3" fmla="*/ 163 h 31"/>
                  <a:gd name="T4" fmla="*/ 87 w 27"/>
                  <a:gd name="T5" fmla="*/ 164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63 h 31"/>
                  <a:gd name="T20" fmla="*/ 39 w 27"/>
                  <a:gd name="T21" fmla="*/ 152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65 h 31"/>
                  <a:gd name="T38" fmla="*/ 1 w 27"/>
                  <a:gd name="T39" fmla="*/ 37 h 31"/>
                  <a:gd name="T40" fmla="*/ 1 w 27"/>
                  <a:gd name="T41" fmla="*/ 28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8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87 w 27"/>
                  <a:gd name="T67" fmla="*/ 50 h 31"/>
                  <a:gd name="T68" fmla="*/ 87 w 27"/>
                  <a:gd name="T69" fmla="*/ 65 h 31"/>
                  <a:gd name="T70" fmla="*/ 96 w 27"/>
                  <a:gd name="T71" fmla="*/ 77 h 31"/>
                  <a:gd name="T72" fmla="*/ 98 w 27"/>
                  <a:gd name="T73" fmla="*/ 86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5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8 h 31"/>
                  <a:gd name="T86" fmla="*/ 98 w 27"/>
                  <a:gd name="T87" fmla="*/ 14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9"/>
                    </a:lnTo>
                    <a:lnTo>
                      <a:pt x="24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7" y="20"/>
                    </a:lnTo>
                    <a:lnTo>
                      <a:pt x="27" y="22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156"/>
              <p:cNvSpPr>
                <a:spLocks/>
              </p:cNvSpPr>
              <p:nvPr/>
            </p:nvSpPr>
            <p:spPr bwMode="auto">
              <a:xfrm>
                <a:off x="3271" y="1145"/>
                <a:ext cx="34" cy="42"/>
              </a:xfrm>
              <a:custGeom>
                <a:avLst/>
                <a:gdLst>
                  <a:gd name="T0" fmla="*/ 98 w 27"/>
                  <a:gd name="T1" fmla="*/ 123 h 33"/>
                  <a:gd name="T2" fmla="*/ 96 w 27"/>
                  <a:gd name="T3" fmla="*/ 126 h 33"/>
                  <a:gd name="T4" fmla="*/ 87 w 27"/>
                  <a:gd name="T5" fmla="*/ 131 h 33"/>
                  <a:gd name="T6" fmla="*/ 84 w 27"/>
                  <a:gd name="T7" fmla="*/ 137 h 33"/>
                  <a:gd name="T8" fmla="*/ 76 w 27"/>
                  <a:gd name="T9" fmla="*/ 137 h 33"/>
                  <a:gd name="T10" fmla="*/ 74 w 27"/>
                  <a:gd name="T11" fmla="*/ 137 h 33"/>
                  <a:gd name="T12" fmla="*/ 67 w 27"/>
                  <a:gd name="T13" fmla="*/ 137 h 33"/>
                  <a:gd name="T14" fmla="*/ 60 w 27"/>
                  <a:gd name="T15" fmla="*/ 137 h 33"/>
                  <a:gd name="T16" fmla="*/ 48 w 27"/>
                  <a:gd name="T17" fmla="*/ 131 h 33"/>
                  <a:gd name="T18" fmla="*/ 47 w 27"/>
                  <a:gd name="T19" fmla="*/ 126 h 33"/>
                  <a:gd name="T20" fmla="*/ 39 w 27"/>
                  <a:gd name="T21" fmla="*/ 123 h 33"/>
                  <a:gd name="T22" fmla="*/ 31 w 27"/>
                  <a:gd name="T23" fmla="*/ 123 h 33"/>
                  <a:gd name="T24" fmla="*/ 31 w 27"/>
                  <a:gd name="T25" fmla="*/ 113 h 33"/>
                  <a:gd name="T26" fmla="*/ 29 w 27"/>
                  <a:gd name="T27" fmla="*/ 108 h 33"/>
                  <a:gd name="T28" fmla="*/ 20 w 27"/>
                  <a:gd name="T29" fmla="*/ 97 h 33"/>
                  <a:gd name="T30" fmla="*/ 16 w 27"/>
                  <a:gd name="T31" fmla="*/ 95 h 33"/>
                  <a:gd name="T32" fmla="*/ 13 w 27"/>
                  <a:gd name="T33" fmla="*/ 81 h 33"/>
                  <a:gd name="T34" fmla="*/ 1 w 27"/>
                  <a:gd name="T35" fmla="*/ 60 h 33"/>
                  <a:gd name="T36" fmla="*/ 1 w 27"/>
                  <a:gd name="T37" fmla="*/ 50 h 33"/>
                  <a:gd name="T38" fmla="*/ 1 w 27"/>
                  <a:gd name="T39" fmla="*/ 37 h 33"/>
                  <a:gd name="T40" fmla="*/ 1 w 27"/>
                  <a:gd name="T41" fmla="*/ 28 h 33"/>
                  <a:gd name="T42" fmla="*/ 13 w 27"/>
                  <a:gd name="T43" fmla="*/ 13 h 33"/>
                  <a:gd name="T44" fmla="*/ 16 w 27"/>
                  <a:gd name="T45" fmla="*/ 10 h 33"/>
                  <a:gd name="T46" fmla="*/ 20 w 27"/>
                  <a:gd name="T47" fmla="*/ 10 h 33"/>
                  <a:gd name="T48" fmla="*/ 29 w 27"/>
                  <a:gd name="T49" fmla="*/ 0 h 33"/>
                  <a:gd name="T50" fmla="*/ 39 w 27"/>
                  <a:gd name="T51" fmla="*/ 10 h 33"/>
                  <a:gd name="T52" fmla="*/ 48 w 27"/>
                  <a:gd name="T53" fmla="*/ 10 h 33"/>
                  <a:gd name="T54" fmla="*/ 59 w 27"/>
                  <a:gd name="T55" fmla="*/ 13 h 33"/>
                  <a:gd name="T56" fmla="*/ 60 w 27"/>
                  <a:gd name="T57" fmla="*/ 22 h 33"/>
                  <a:gd name="T58" fmla="*/ 67 w 27"/>
                  <a:gd name="T59" fmla="*/ 28 h 33"/>
                  <a:gd name="T60" fmla="*/ 74 w 27"/>
                  <a:gd name="T61" fmla="*/ 29 h 33"/>
                  <a:gd name="T62" fmla="*/ 76 w 27"/>
                  <a:gd name="T63" fmla="*/ 37 h 33"/>
                  <a:gd name="T64" fmla="*/ 84 w 27"/>
                  <a:gd name="T65" fmla="*/ 46 h 33"/>
                  <a:gd name="T66" fmla="*/ 96 w 27"/>
                  <a:gd name="T67" fmla="*/ 60 h 33"/>
                  <a:gd name="T68" fmla="*/ 98 w 27"/>
                  <a:gd name="T69" fmla="*/ 75 h 33"/>
                  <a:gd name="T70" fmla="*/ 108 w 27"/>
                  <a:gd name="T71" fmla="*/ 95 h 33"/>
                  <a:gd name="T72" fmla="*/ 108 w 27"/>
                  <a:gd name="T73" fmla="*/ 103 h 33"/>
                  <a:gd name="T74" fmla="*/ 108 w 27"/>
                  <a:gd name="T75" fmla="*/ 108 h 33"/>
                  <a:gd name="T76" fmla="*/ 98 w 27"/>
                  <a:gd name="T77" fmla="*/ 108 h 33"/>
                  <a:gd name="T78" fmla="*/ 98 w 27"/>
                  <a:gd name="T79" fmla="*/ 11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9"/>
                    </a:move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157"/>
              <p:cNvSpPr>
                <a:spLocks/>
              </p:cNvSpPr>
              <p:nvPr/>
            </p:nvSpPr>
            <p:spPr bwMode="auto">
              <a:xfrm>
                <a:off x="3271" y="1187"/>
                <a:ext cx="34" cy="40"/>
              </a:xfrm>
              <a:custGeom>
                <a:avLst/>
                <a:gdLst>
                  <a:gd name="T0" fmla="*/ 98 w 27"/>
                  <a:gd name="T1" fmla="*/ 108 h 32"/>
                  <a:gd name="T2" fmla="*/ 96 w 27"/>
                  <a:gd name="T3" fmla="*/ 110 h 32"/>
                  <a:gd name="T4" fmla="*/ 87 w 27"/>
                  <a:gd name="T5" fmla="*/ 119 h 32"/>
                  <a:gd name="T6" fmla="*/ 84 w 27"/>
                  <a:gd name="T7" fmla="*/ 119 h 32"/>
                  <a:gd name="T8" fmla="*/ 76 w 27"/>
                  <a:gd name="T9" fmla="*/ 124 h 32"/>
                  <a:gd name="T10" fmla="*/ 74 w 27"/>
                  <a:gd name="T11" fmla="*/ 124 h 32"/>
                  <a:gd name="T12" fmla="*/ 67 w 27"/>
                  <a:gd name="T13" fmla="*/ 124 h 32"/>
                  <a:gd name="T14" fmla="*/ 60 w 27"/>
                  <a:gd name="T15" fmla="*/ 119 h 32"/>
                  <a:gd name="T16" fmla="*/ 48 w 27"/>
                  <a:gd name="T17" fmla="*/ 119 h 32"/>
                  <a:gd name="T18" fmla="*/ 47 w 27"/>
                  <a:gd name="T19" fmla="*/ 110 h 32"/>
                  <a:gd name="T20" fmla="*/ 39 w 27"/>
                  <a:gd name="T21" fmla="*/ 108 h 32"/>
                  <a:gd name="T22" fmla="*/ 31 w 27"/>
                  <a:gd name="T23" fmla="*/ 106 h 32"/>
                  <a:gd name="T24" fmla="*/ 31 w 27"/>
                  <a:gd name="T25" fmla="*/ 95 h 32"/>
                  <a:gd name="T26" fmla="*/ 29 w 27"/>
                  <a:gd name="T27" fmla="*/ 94 h 32"/>
                  <a:gd name="T28" fmla="*/ 20 w 27"/>
                  <a:gd name="T29" fmla="*/ 86 h 32"/>
                  <a:gd name="T30" fmla="*/ 16 w 27"/>
                  <a:gd name="T31" fmla="*/ 75 h 32"/>
                  <a:gd name="T32" fmla="*/ 13 w 27"/>
                  <a:gd name="T33" fmla="*/ 64 h 32"/>
                  <a:gd name="T34" fmla="*/ 1 w 27"/>
                  <a:gd name="T35" fmla="*/ 56 h 32"/>
                  <a:gd name="T36" fmla="*/ 1 w 27"/>
                  <a:gd name="T37" fmla="*/ 45 h 32"/>
                  <a:gd name="T38" fmla="*/ 1 w 27"/>
                  <a:gd name="T39" fmla="*/ 31 h 32"/>
                  <a:gd name="T40" fmla="*/ 1 w 27"/>
                  <a:gd name="T41" fmla="*/ 20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6 h 32"/>
                  <a:gd name="T60" fmla="*/ 74 w 27"/>
                  <a:gd name="T61" fmla="*/ 20 h 32"/>
                  <a:gd name="T62" fmla="*/ 76 w 27"/>
                  <a:gd name="T63" fmla="*/ 29 h 32"/>
                  <a:gd name="T64" fmla="*/ 84 w 27"/>
                  <a:gd name="T65" fmla="*/ 39 h 32"/>
                  <a:gd name="T66" fmla="*/ 96 w 27"/>
                  <a:gd name="T67" fmla="*/ 48 h 32"/>
                  <a:gd name="T68" fmla="*/ 98 w 27"/>
                  <a:gd name="T69" fmla="*/ 64 h 32"/>
                  <a:gd name="T70" fmla="*/ 108 w 27"/>
                  <a:gd name="T71" fmla="*/ 80 h 32"/>
                  <a:gd name="T72" fmla="*/ 108 w 27"/>
                  <a:gd name="T73" fmla="*/ 94 h 32"/>
                  <a:gd name="T74" fmla="*/ 108 w 27"/>
                  <a:gd name="T75" fmla="*/ 94 h 32"/>
                  <a:gd name="T76" fmla="*/ 98 w 27"/>
                  <a:gd name="T77" fmla="*/ 95 h 32"/>
                  <a:gd name="T78" fmla="*/ 98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3271" y="1227"/>
                <a:ext cx="34" cy="41"/>
              </a:xfrm>
              <a:custGeom>
                <a:avLst/>
                <a:gdLst>
                  <a:gd name="T0" fmla="*/ 98 w 27"/>
                  <a:gd name="T1" fmla="*/ 151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96 w 27"/>
                  <a:gd name="T67" fmla="*/ 66 h 31"/>
                  <a:gd name="T68" fmla="*/ 98 w 27"/>
                  <a:gd name="T69" fmla="*/ 87 h 31"/>
                  <a:gd name="T70" fmla="*/ 108 w 27"/>
                  <a:gd name="T71" fmla="*/ 114 h 31"/>
                  <a:gd name="T72" fmla="*/ 108 w 27"/>
                  <a:gd name="T73" fmla="*/ 123 h 31"/>
                  <a:gd name="T74" fmla="*/ 108 w 27"/>
                  <a:gd name="T75" fmla="*/ 130 h 31"/>
                  <a:gd name="T76" fmla="*/ 98 w 27"/>
                  <a:gd name="T77" fmla="*/ 138 h 31"/>
                  <a:gd name="T78" fmla="*/ 98 w 27"/>
                  <a:gd name="T79" fmla="*/ 14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159"/>
              <p:cNvSpPr>
                <a:spLocks/>
              </p:cNvSpPr>
              <p:nvPr/>
            </p:nvSpPr>
            <p:spPr bwMode="auto">
              <a:xfrm>
                <a:off x="3271" y="1268"/>
                <a:ext cx="34" cy="43"/>
              </a:xfrm>
              <a:custGeom>
                <a:avLst/>
                <a:gdLst>
                  <a:gd name="T0" fmla="*/ 98 w 27"/>
                  <a:gd name="T1" fmla="*/ 134 h 33"/>
                  <a:gd name="T2" fmla="*/ 96 w 27"/>
                  <a:gd name="T3" fmla="*/ 146 h 33"/>
                  <a:gd name="T4" fmla="*/ 87 w 27"/>
                  <a:gd name="T5" fmla="*/ 151 h 33"/>
                  <a:gd name="T6" fmla="*/ 84 w 27"/>
                  <a:gd name="T7" fmla="*/ 162 h 33"/>
                  <a:gd name="T8" fmla="*/ 76 w 27"/>
                  <a:gd name="T9" fmla="*/ 162 h 33"/>
                  <a:gd name="T10" fmla="*/ 74 w 27"/>
                  <a:gd name="T11" fmla="*/ 162 h 33"/>
                  <a:gd name="T12" fmla="*/ 67 w 27"/>
                  <a:gd name="T13" fmla="*/ 162 h 33"/>
                  <a:gd name="T14" fmla="*/ 60 w 27"/>
                  <a:gd name="T15" fmla="*/ 162 h 33"/>
                  <a:gd name="T16" fmla="*/ 48 w 27"/>
                  <a:gd name="T17" fmla="*/ 151 h 33"/>
                  <a:gd name="T18" fmla="*/ 47 w 27"/>
                  <a:gd name="T19" fmla="*/ 146 h 33"/>
                  <a:gd name="T20" fmla="*/ 39 w 27"/>
                  <a:gd name="T21" fmla="*/ 134 h 33"/>
                  <a:gd name="T22" fmla="*/ 31 w 27"/>
                  <a:gd name="T23" fmla="*/ 134 h 33"/>
                  <a:gd name="T24" fmla="*/ 31 w 27"/>
                  <a:gd name="T25" fmla="*/ 133 h 33"/>
                  <a:gd name="T26" fmla="*/ 29 w 27"/>
                  <a:gd name="T27" fmla="*/ 116 h 33"/>
                  <a:gd name="T28" fmla="*/ 20 w 27"/>
                  <a:gd name="T29" fmla="*/ 112 h 33"/>
                  <a:gd name="T30" fmla="*/ 16 w 27"/>
                  <a:gd name="T31" fmla="*/ 96 h 33"/>
                  <a:gd name="T32" fmla="*/ 13 w 27"/>
                  <a:gd name="T33" fmla="*/ 85 h 33"/>
                  <a:gd name="T34" fmla="*/ 1 w 27"/>
                  <a:gd name="T35" fmla="*/ 66 h 33"/>
                  <a:gd name="T36" fmla="*/ 1 w 27"/>
                  <a:gd name="T37" fmla="*/ 51 h 33"/>
                  <a:gd name="T38" fmla="*/ 1 w 27"/>
                  <a:gd name="T39" fmla="*/ 46 h 33"/>
                  <a:gd name="T40" fmla="*/ 1 w 27"/>
                  <a:gd name="T41" fmla="*/ 29 h 33"/>
                  <a:gd name="T42" fmla="*/ 13 w 27"/>
                  <a:gd name="T43" fmla="*/ 16 h 33"/>
                  <a:gd name="T44" fmla="*/ 16 w 27"/>
                  <a:gd name="T45" fmla="*/ 12 h 33"/>
                  <a:gd name="T46" fmla="*/ 20 w 27"/>
                  <a:gd name="T47" fmla="*/ 12 h 33"/>
                  <a:gd name="T48" fmla="*/ 29 w 27"/>
                  <a:gd name="T49" fmla="*/ 0 h 33"/>
                  <a:gd name="T50" fmla="*/ 39 w 27"/>
                  <a:gd name="T51" fmla="*/ 0 h 33"/>
                  <a:gd name="T52" fmla="*/ 48 w 27"/>
                  <a:gd name="T53" fmla="*/ 12 h 33"/>
                  <a:gd name="T54" fmla="*/ 59 w 27"/>
                  <a:gd name="T55" fmla="*/ 16 h 33"/>
                  <a:gd name="T56" fmla="*/ 60 w 27"/>
                  <a:gd name="T57" fmla="*/ 21 h 33"/>
                  <a:gd name="T58" fmla="*/ 67 w 27"/>
                  <a:gd name="T59" fmla="*/ 29 h 33"/>
                  <a:gd name="T60" fmla="*/ 74 w 27"/>
                  <a:gd name="T61" fmla="*/ 35 h 33"/>
                  <a:gd name="T62" fmla="*/ 76 w 27"/>
                  <a:gd name="T63" fmla="*/ 46 h 33"/>
                  <a:gd name="T64" fmla="*/ 84 w 27"/>
                  <a:gd name="T65" fmla="*/ 50 h 33"/>
                  <a:gd name="T66" fmla="*/ 96 w 27"/>
                  <a:gd name="T67" fmla="*/ 65 h 33"/>
                  <a:gd name="T68" fmla="*/ 98 w 27"/>
                  <a:gd name="T69" fmla="*/ 85 h 33"/>
                  <a:gd name="T70" fmla="*/ 108 w 27"/>
                  <a:gd name="T71" fmla="*/ 102 h 33"/>
                  <a:gd name="T72" fmla="*/ 108 w 27"/>
                  <a:gd name="T73" fmla="*/ 116 h 33"/>
                  <a:gd name="T74" fmla="*/ 108 w 27"/>
                  <a:gd name="T75" fmla="*/ 125 h 33"/>
                  <a:gd name="T76" fmla="*/ 98 w 27"/>
                  <a:gd name="T77" fmla="*/ 125 h 33"/>
                  <a:gd name="T78" fmla="*/ 98 w 27"/>
                  <a:gd name="T79" fmla="*/ 13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8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1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160"/>
              <p:cNvSpPr>
                <a:spLocks/>
              </p:cNvSpPr>
              <p:nvPr/>
            </p:nvSpPr>
            <p:spPr bwMode="auto">
              <a:xfrm>
                <a:off x="3271" y="1311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27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27 h 32"/>
                  <a:gd name="T18" fmla="*/ 47 w 27"/>
                  <a:gd name="T19" fmla="*/ 127 h 32"/>
                  <a:gd name="T20" fmla="*/ 39 w 27"/>
                  <a:gd name="T21" fmla="*/ 124 h 32"/>
                  <a:gd name="T22" fmla="*/ 31 w 27"/>
                  <a:gd name="T23" fmla="*/ 113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7 h 32"/>
                  <a:gd name="T30" fmla="*/ 16 w 27"/>
                  <a:gd name="T31" fmla="*/ 83 h 32"/>
                  <a:gd name="T32" fmla="*/ 13 w 27"/>
                  <a:gd name="T33" fmla="*/ 74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2 h 32"/>
                  <a:gd name="T42" fmla="*/ 13 w 27"/>
                  <a:gd name="T43" fmla="*/ 10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0 h 32"/>
                  <a:gd name="T58" fmla="*/ 67 w 27"/>
                  <a:gd name="T59" fmla="*/ 17 h 32"/>
                  <a:gd name="T60" fmla="*/ 74 w 27"/>
                  <a:gd name="T61" fmla="*/ 22 h 32"/>
                  <a:gd name="T62" fmla="*/ 76 w 27"/>
                  <a:gd name="T63" fmla="*/ 31 h 32"/>
                  <a:gd name="T64" fmla="*/ 84 w 27"/>
                  <a:gd name="T65" fmla="*/ 36 h 32"/>
                  <a:gd name="T66" fmla="*/ 87 w 27"/>
                  <a:gd name="T67" fmla="*/ 40 h 32"/>
                  <a:gd name="T68" fmla="*/ 87 w 27"/>
                  <a:gd name="T69" fmla="*/ 51 h 32"/>
                  <a:gd name="T70" fmla="*/ 96 w 27"/>
                  <a:gd name="T71" fmla="*/ 60 h 32"/>
                  <a:gd name="T72" fmla="*/ 98 w 27"/>
                  <a:gd name="T73" fmla="*/ 65 h 32"/>
                  <a:gd name="T74" fmla="*/ 98 w 27"/>
                  <a:gd name="T75" fmla="*/ 77 h 32"/>
                  <a:gd name="T76" fmla="*/ 108 w 27"/>
                  <a:gd name="T77" fmla="*/ 83 h 32"/>
                  <a:gd name="T78" fmla="*/ 108 w 27"/>
                  <a:gd name="T79" fmla="*/ 97 h 32"/>
                  <a:gd name="T80" fmla="*/ 108 w 27"/>
                  <a:gd name="T81" fmla="*/ 106 h 32"/>
                  <a:gd name="T82" fmla="*/ 108 w 27"/>
                  <a:gd name="T83" fmla="*/ 106 h 32"/>
                  <a:gd name="T84" fmla="*/ 98 w 27"/>
                  <a:gd name="T85" fmla="*/ 111 h 32"/>
                  <a:gd name="T86" fmla="*/ 98 w 27"/>
                  <a:gd name="T87" fmla="*/ 11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161"/>
              <p:cNvSpPr>
                <a:spLocks/>
              </p:cNvSpPr>
              <p:nvPr/>
            </p:nvSpPr>
            <p:spPr bwMode="auto">
              <a:xfrm>
                <a:off x="3271" y="1352"/>
                <a:ext cx="34" cy="40"/>
              </a:xfrm>
              <a:custGeom>
                <a:avLst/>
                <a:gdLst>
                  <a:gd name="T0" fmla="*/ 98 w 27"/>
                  <a:gd name="T1" fmla="*/ 126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65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87 w 27"/>
                  <a:gd name="T67" fmla="*/ 46 h 31"/>
                  <a:gd name="T68" fmla="*/ 87 w 27"/>
                  <a:gd name="T69" fmla="*/ 50 h 31"/>
                  <a:gd name="T70" fmla="*/ 96 w 27"/>
                  <a:gd name="T71" fmla="*/ 65 h 31"/>
                  <a:gd name="T72" fmla="*/ 98 w 27"/>
                  <a:gd name="T73" fmla="*/ 68 h 31"/>
                  <a:gd name="T74" fmla="*/ 98 w 27"/>
                  <a:gd name="T75" fmla="*/ 76 h 31"/>
                  <a:gd name="T76" fmla="*/ 108 w 27"/>
                  <a:gd name="T77" fmla="*/ 95 h 31"/>
                  <a:gd name="T78" fmla="*/ 108 w 27"/>
                  <a:gd name="T79" fmla="*/ 97 h 31"/>
                  <a:gd name="T80" fmla="*/ 108 w 27"/>
                  <a:gd name="T81" fmla="*/ 108 h 31"/>
                  <a:gd name="T82" fmla="*/ 108 w 27"/>
                  <a:gd name="T83" fmla="*/ 111 h 31"/>
                  <a:gd name="T84" fmla="*/ 98 w 27"/>
                  <a:gd name="T85" fmla="*/ 114 h 31"/>
                  <a:gd name="T86" fmla="*/ 98 w 27"/>
                  <a:gd name="T87" fmla="*/ 114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162"/>
              <p:cNvSpPr>
                <a:spLocks/>
              </p:cNvSpPr>
              <p:nvPr/>
            </p:nvSpPr>
            <p:spPr bwMode="auto">
              <a:xfrm>
                <a:off x="3271" y="1390"/>
                <a:ext cx="31" cy="43"/>
              </a:xfrm>
              <a:custGeom>
                <a:avLst/>
                <a:gdLst>
                  <a:gd name="T0" fmla="*/ 89 w 25"/>
                  <a:gd name="T1" fmla="*/ 168 h 32"/>
                  <a:gd name="T2" fmla="*/ 88 w 25"/>
                  <a:gd name="T3" fmla="*/ 169 h 32"/>
                  <a:gd name="T4" fmla="*/ 78 w 25"/>
                  <a:gd name="T5" fmla="*/ 183 h 32"/>
                  <a:gd name="T6" fmla="*/ 77 w 25"/>
                  <a:gd name="T7" fmla="*/ 183 h 32"/>
                  <a:gd name="T8" fmla="*/ 71 w 25"/>
                  <a:gd name="T9" fmla="*/ 189 h 32"/>
                  <a:gd name="T10" fmla="*/ 63 w 25"/>
                  <a:gd name="T11" fmla="*/ 189 h 32"/>
                  <a:gd name="T12" fmla="*/ 62 w 25"/>
                  <a:gd name="T13" fmla="*/ 189 h 32"/>
                  <a:gd name="T14" fmla="*/ 50 w 25"/>
                  <a:gd name="T15" fmla="*/ 183 h 32"/>
                  <a:gd name="T16" fmla="*/ 46 w 25"/>
                  <a:gd name="T17" fmla="*/ 183 h 32"/>
                  <a:gd name="T18" fmla="*/ 40 w 25"/>
                  <a:gd name="T19" fmla="*/ 169 h 32"/>
                  <a:gd name="T20" fmla="*/ 37 w 25"/>
                  <a:gd name="T21" fmla="*/ 168 h 32"/>
                  <a:gd name="T22" fmla="*/ 30 w 25"/>
                  <a:gd name="T23" fmla="*/ 153 h 32"/>
                  <a:gd name="T24" fmla="*/ 26 w 25"/>
                  <a:gd name="T25" fmla="*/ 151 h 32"/>
                  <a:gd name="T26" fmla="*/ 17 w 25"/>
                  <a:gd name="T27" fmla="*/ 141 h 32"/>
                  <a:gd name="T28" fmla="*/ 14 w 25"/>
                  <a:gd name="T29" fmla="*/ 132 h 32"/>
                  <a:gd name="T30" fmla="*/ 11 w 25"/>
                  <a:gd name="T31" fmla="*/ 114 h 32"/>
                  <a:gd name="T32" fmla="*/ 11 w 25"/>
                  <a:gd name="T33" fmla="*/ 98 h 32"/>
                  <a:gd name="T34" fmla="*/ 1 w 25"/>
                  <a:gd name="T35" fmla="*/ 85 h 32"/>
                  <a:gd name="T36" fmla="*/ 0 w 25"/>
                  <a:gd name="T37" fmla="*/ 65 h 32"/>
                  <a:gd name="T38" fmla="*/ 0 w 25"/>
                  <a:gd name="T39" fmla="*/ 48 h 32"/>
                  <a:gd name="T40" fmla="*/ 1 w 25"/>
                  <a:gd name="T41" fmla="*/ 30 h 32"/>
                  <a:gd name="T42" fmla="*/ 1 w 25"/>
                  <a:gd name="T43" fmla="*/ 12 h 32"/>
                  <a:gd name="T44" fmla="*/ 14 w 25"/>
                  <a:gd name="T45" fmla="*/ 1 h 32"/>
                  <a:gd name="T46" fmla="*/ 17 w 25"/>
                  <a:gd name="T47" fmla="*/ 0 h 32"/>
                  <a:gd name="T48" fmla="*/ 26 w 25"/>
                  <a:gd name="T49" fmla="*/ 0 h 32"/>
                  <a:gd name="T50" fmla="*/ 37 w 25"/>
                  <a:gd name="T51" fmla="*/ 0 h 32"/>
                  <a:gd name="T52" fmla="*/ 40 w 25"/>
                  <a:gd name="T53" fmla="*/ 1 h 32"/>
                  <a:gd name="T54" fmla="*/ 50 w 25"/>
                  <a:gd name="T55" fmla="*/ 1 h 32"/>
                  <a:gd name="T56" fmla="*/ 57 w 25"/>
                  <a:gd name="T57" fmla="*/ 12 h 32"/>
                  <a:gd name="T58" fmla="*/ 62 w 25"/>
                  <a:gd name="T59" fmla="*/ 22 h 32"/>
                  <a:gd name="T60" fmla="*/ 63 w 25"/>
                  <a:gd name="T61" fmla="*/ 30 h 32"/>
                  <a:gd name="T62" fmla="*/ 71 w 25"/>
                  <a:gd name="T63" fmla="*/ 40 h 32"/>
                  <a:gd name="T64" fmla="*/ 77 w 25"/>
                  <a:gd name="T65" fmla="*/ 48 h 32"/>
                  <a:gd name="T66" fmla="*/ 78 w 25"/>
                  <a:gd name="T67" fmla="*/ 54 h 32"/>
                  <a:gd name="T68" fmla="*/ 78 w 25"/>
                  <a:gd name="T69" fmla="*/ 73 h 32"/>
                  <a:gd name="T70" fmla="*/ 88 w 25"/>
                  <a:gd name="T71" fmla="*/ 85 h 32"/>
                  <a:gd name="T72" fmla="*/ 89 w 25"/>
                  <a:gd name="T73" fmla="*/ 87 h 32"/>
                  <a:gd name="T74" fmla="*/ 89 w 25"/>
                  <a:gd name="T75" fmla="*/ 105 h 32"/>
                  <a:gd name="T76" fmla="*/ 89 w 25"/>
                  <a:gd name="T77" fmla="*/ 114 h 32"/>
                  <a:gd name="T78" fmla="*/ 89 w 25"/>
                  <a:gd name="T79" fmla="*/ 132 h 32"/>
                  <a:gd name="T80" fmla="*/ 89 w 25"/>
                  <a:gd name="T81" fmla="*/ 141 h 32"/>
                  <a:gd name="T82" fmla="*/ 89 w 25"/>
                  <a:gd name="T83" fmla="*/ 141 h 32"/>
                  <a:gd name="T84" fmla="*/ 89 w 25"/>
                  <a:gd name="T85" fmla="*/ 151 h 32"/>
                  <a:gd name="T86" fmla="*/ 89 w 25"/>
                  <a:gd name="T87" fmla="*/ 15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29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7" y="25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163"/>
              <p:cNvSpPr>
                <a:spLocks/>
              </p:cNvSpPr>
              <p:nvPr/>
            </p:nvSpPr>
            <p:spPr bwMode="auto">
              <a:xfrm>
                <a:off x="3259" y="1069"/>
                <a:ext cx="12" cy="40"/>
              </a:xfrm>
              <a:custGeom>
                <a:avLst/>
                <a:gdLst>
                  <a:gd name="T0" fmla="*/ 106 w 7"/>
                  <a:gd name="T1" fmla="*/ 17 h 31"/>
                  <a:gd name="T2" fmla="*/ 106 w 7"/>
                  <a:gd name="T3" fmla="*/ 32 h 31"/>
                  <a:gd name="T4" fmla="*/ 106 w 7"/>
                  <a:gd name="T5" fmla="*/ 36 h 31"/>
                  <a:gd name="T6" fmla="*/ 132 w 7"/>
                  <a:gd name="T7" fmla="*/ 53 h 31"/>
                  <a:gd name="T8" fmla="*/ 132 w 7"/>
                  <a:gd name="T9" fmla="*/ 68 h 31"/>
                  <a:gd name="T10" fmla="*/ 182 w 7"/>
                  <a:gd name="T11" fmla="*/ 88 h 31"/>
                  <a:gd name="T12" fmla="*/ 182 w 7"/>
                  <a:gd name="T13" fmla="*/ 98 h 31"/>
                  <a:gd name="T14" fmla="*/ 182 w 7"/>
                  <a:gd name="T15" fmla="*/ 114 h 31"/>
                  <a:gd name="T16" fmla="*/ 182 w 7"/>
                  <a:gd name="T17" fmla="*/ 123 h 31"/>
                  <a:gd name="T18" fmla="*/ 182 w 7"/>
                  <a:gd name="T19" fmla="*/ 126 h 31"/>
                  <a:gd name="T20" fmla="*/ 182 w 7"/>
                  <a:gd name="T21" fmla="*/ 133 h 31"/>
                  <a:gd name="T22" fmla="*/ 182 w 7"/>
                  <a:gd name="T23" fmla="*/ 143 h 31"/>
                  <a:gd name="T24" fmla="*/ 132 w 7"/>
                  <a:gd name="T25" fmla="*/ 143 h 31"/>
                  <a:gd name="T26" fmla="*/ 132 w 7"/>
                  <a:gd name="T27" fmla="*/ 143 h 31"/>
                  <a:gd name="T28" fmla="*/ 106 w 7"/>
                  <a:gd name="T29" fmla="*/ 143 h 31"/>
                  <a:gd name="T30" fmla="*/ 106 w 7"/>
                  <a:gd name="T31" fmla="*/ 143 h 31"/>
                  <a:gd name="T32" fmla="*/ 106 w 7"/>
                  <a:gd name="T33" fmla="*/ 143 h 31"/>
                  <a:gd name="T34" fmla="*/ 77 w 7"/>
                  <a:gd name="T35" fmla="*/ 143 h 31"/>
                  <a:gd name="T36" fmla="*/ 26 w 7"/>
                  <a:gd name="T37" fmla="*/ 133 h 31"/>
                  <a:gd name="T38" fmla="*/ 26 w 7"/>
                  <a:gd name="T39" fmla="*/ 126 h 31"/>
                  <a:gd name="T40" fmla="*/ 26 w 7"/>
                  <a:gd name="T41" fmla="*/ 114 h 31"/>
                  <a:gd name="T42" fmla="*/ 0 w 7"/>
                  <a:gd name="T43" fmla="*/ 98 h 31"/>
                  <a:gd name="T44" fmla="*/ 0 w 7"/>
                  <a:gd name="T45" fmla="*/ 88 h 31"/>
                  <a:gd name="T46" fmla="*/ 0 w 7"/>
                  <a:gd name="T47" fmla="*/ 76 h 31"/>
                  <a:gd name="T48" fmla="*/ 0 w 7"/>
                  <a:gd name="T49" fmla="*/ 65 h 31"/>
                  <a:gd name="T50" fmla="*/ 0 w 7"/>
                  <a:gd name="T51" fmla="*/ 50 h 31"/>
                  <a:gd name="T52" fmla="*/ 0 w 7"/>
                  <a:gd name="T53" fmla="*/ 41 h 31"/>
                  <a:gd name="T54" fmla="*/ 0 w 7"/>
                  <a:gd name="T55" fmla="*/ 32 h 31"/>
                  <a:gd name="T56" fmla="*/ 0 w 7"/>
                  <a:gd name="T57" fmla="*/ 17 h 31"/>
                  <a:gd name="T58" fmla="*/ 0 w 7"/>
                  <a:gd name="T59" fmla="*/ 10 h 31"/>
                  <a:gd name="T60" fmla="*/ 0 w 7"/>
                  <a:gd name="T61" fmla="*/ 1 h 31"/>
                  <a:gd name="T62" fmla="*/ 0 w 7"/>
                  <a:gd name="T63" fmla="*/ 1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1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164"/>
              <p:cNvSpPr>
                <a:spLocks/>
              </p:cNvSpPr>
              <p:nvPr/>
            </p:nvSpPr>
            <p:spPr bwMode="auto">
              <a:xfrm>
                <a:off x="3259" y="1112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27 h 31"/>
                  <a:gd name="T6" fmla="*/ 106 w 7"/>
                  <a:gd name="T7" fmla="*/ 38 h 31"/>
                  <a:gd name="T8" fmla="*/ 132 w 7"/>
                  <a:gd name="T9" fmla="*/ 58 h 31"/>
                  <a:gd name="T10" fmla="*/ 132 w 7"/>
                  <a:gd name="T11" fmla="*/ 60 h 31"/>
                  <a:gd name="T12" fmla="*/ 182 w 7"/>
                  <a:gd name="T13" fmla="*/ 72 h 31"/>
                  <a:gd name="T14" fmla="*/ 182 w 7"/>
                  <a:gd name="T15" fmla="*/ 81 h 31"/>
                  <a:gd name="T16" fmla="*/ 182 w 7"/>
                  <a:gd name="T17" fmla="*/ 87 h 31"/>
                  <a:gd name="T18" fmla="*/ 182 w 7"/>
                  <a:gd name="T19" fmla="*/ 91 h 31"/>
                  <a:gd name="T20" fmla="*/ 182 w 7"/>
                  <a:gd name="T21" fmla="*/ 94 h 31"/>
                  <a:gd name="T22" fmla="*/ 132 w 7"/>
                  <a:gd name="T23" fmla="*/ 101 h 31"/>
                  <a:gd name="T24" fmla="*/ 132 w 7"/>
                  <a:gd name="T25" fmla="*/ 101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1 h 31"/>
                  <a:gd name="T36" fmla="*/ 26 w 7"/>
                  <a:gd name="T37" fmla="*/ 94 h 31"/>
                  <a:gd name="T38" fmla="*/ 26 w 7"/>
                  <a:gd name="T39" fmla="*/ 91 h 31"/>
                  <a:gd name="T40" fmla="*/ 0 w 7"/>
                  <a:gd name="T41" fmla="*/ 81 h 31"/>
                  <a:gd name="T42" fmla="*/ 0 w 7"/>
                  <a:gd name="T43" fmla="*/ 72 h 31"/>
                  <a:gd name="T44" fmla="*/ 0 w 7"/>
                  <a:gd name="T45" fmla="*/ 60 h 31"/>
                  <a:gd name="T46" fmla="*/ 0 w 7"/>
                  <a:gd name="T47" fmla="*/ 58 h 31"/>
                  <a:gd name="T48" fmla="*/ 0 w 7"/>
                  <a:gd name="T49" fmla="*/ 20 h 31"/>
                  <a:gd name="T50" fmla="*/ 0 w 7"/>
                  <a:gd name="T51" fmla="*/ 11 h 31"/>
                  <a:gd name="T52" fmla="*/ 0 w 7"/>
                  <a:gd name="T53" fmla="*/ 1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0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165"/>
              <p:cNvSpPr>
                <a:spLocks/>
              </p:cNvSpPr>
              <p:nvPr/>
            </p:nvSpPr>
            <p:spPr bwMode="auto">
              <a:xfrm>
                <a:off x="3259" y="1150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5 h 31"/>
                  <a:gd name="T6" fmla="*/ 106 w 7"/>
                  <a:gd name="T7" fmla="*/ 60 h 31"/>
                  <a:gd name="T8" fmla="*/ 132 w 7"/>
                  <a:gd name="T9" fmla="*/ 86 h 31"/>
                  <a:gd name="T10" fmla="*/ 132 w 7"/>
                  <a:gd name="T11" fmla="*/ 104 h 31"/>
                  <a:gd name="T12" fmla="*/ 182 w 7"/>
                  <a:gd name="T13" fmla="*/ 123 h 31"/>
                  <a:gd name="T14" fmla="*/ 182 w 7"/>
                  <a:gd name="T15" fmla="*/ 135 h 31"/>
                  <a:gd name="T16" fmla="*/ 182 w 7"/>
                  <a:gd name="T17" fmla="*/ 145 h 31"/>
                  <a:gd name="T18" fmla="*/ 182 w 7"/>
                  <a:gd name="T19" fmla="*/ 151 h 31"/>
                  <a:gd name="T20" fmla="*/ 182 w 7"/>
                  <a:gd name="T21" fmla="*/ 163 h 31"/>
                  <a:gd name="T22" fmla="*/ 132 w 7"/>
                  <a:gd name="T23" fmla="*/ 163 h 31"/>
                  <a:gd name="T24" fmla="*/ 132 w 7"/>
                  <a:gd name="T25" fmla="*/ 164 h 31"/>
                  <a:gd name="T26" fmla="*/ 106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77 w 7"/>
                  <a:gd name="T33" fmla="*/ 164 h 31"/>
                  <a:gd name="T34" fmla="*/ 77 w 7"/>
                  <a:gd name="T35" fmla="*/ 163 h 31"/>
                  <a:gd name="T36" fmla="*/ 26 w 7"/>
                  <a:gd name="T37" fmla="*/ 163 h 31"/>
                  <a:gd name="T38" fmla="*/ 26 w 7"/>
                  <a:gd name="T39" fmla="*/ 151 h 31"/>
                  <a:gd name="T40" fmla="*/ 0 w 7"/>
                  <a:gd name="T41" fmla="*/ 135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7 h 31"/>
                  <a:gd name="T48" fmla="*/ 0 w 7"/>
                  <a:gd name="T49" fmla="*/ 34 h 31"/>
                  <a:gd name="T50" fmla="*/ 0 w 7"/>
                  <a:gd name="T51" fmla="*/ 21 h 31"/>
                  <a:gd name="T52" fmla="*/ 0 w 7"/>
                  <a:gd name="T53" fmla="*/ 16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1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166"/>
              <p:cNvSpPr>
                <a:spLocks/>
              </p:cNvSpPr>
              <p:nvPr/>
            </p:nvSpPr>
            <p:spPr bwMode="auto">
              <a:xfrm>
                <a:off x="3259" y="1191"/>
                <a:ext cx="12" cy="43"/>
              </a:xfrm>
              <a:custGeom>
                <a:avLst/>
                <a:gdLst>
                  <a:gd name="T0" fmla="*/ 106 w 7"/>
                  <a:gd name="T1" fmla="*/ 22 h 32"/>
                  <a:gd name="T2" fmla="*/ 106 w 7"/>
                  <a:gd name="T3" fmla="*/ 40 h 32"/>
                  <a:gd name="T4" fmla="*/ 106 w 7"/>
                  <a:gd name="T5" fmla="*/ 56 h 32"/>
                  <a:gd name="T6" fmla="*/ 132 w 7"/>
                  <a:gd name="T7" fmla="*/ 75 h 32"/>
                  <a:gd name="T8" fmla="*/ 132 w 7"/>
                  <a:gd name="T9" fmla="*/ 87 h 32"/>
                  <a:gd name="T10" fmla="*/ 182 w 7"/>
                  <a:gd name="T11" fmla="*/ 117 h 32"/>
                  <a:gd name="T12" fmla="*/ 182 w 7"/>
                  <a:gd name="T13" fmla="*/ 136 h 32"/>
                  <a:gd name="T14" fmla="*/ 182 w 7"/>
                  <a:gd name="T15" fmla="*/ 151 h 32"/>
                  <a:gd name="T16" fmla="*/ 182 w 7"/>
                  <a:gd name="T17" fmla="*/ 157 h 32"/>
                  <a:gd name="T18" fmla="*/ 182 w 7"/>
                  <a:gd name="T19" fmla="*/ 168 h 32"/>
                  <a:gd name="T20" fmla="*/ 182 w 7"/>
                  <a:gd name="T21" fmla="*/ 177 h 32"/>
                  <a:gd name="T22" fmla="*/ 182 w 7"/>
                  <a:gd name="T23" fmla="*/ 183 h 32"/>
                  <a:gd name="T24" fmla="*/ 132 w 7"/>
                  <a:gd name="T25" fmla="*/ 183 h 32"/>
                  <a:gd name="T26" fmla="*/ 132 w 7"/>
                  <a:gd name="T27" fmla="*/ 183 h 32"/>
                  <a:gd name="T28" fmla="*/ 106 w 7"/>
                  <a:gd name="T29" fmla="*/ 189 h 32"/>
                  <a:gd name="T30" fmla="*/ 106 w 7"/>
                  <a:gd name="T31" fmla="*/ 189 h 32"/>
                  <a:gd name="T32" fmla="*/ 106 w 7"/>
                  <a:gd name="T33" fmla="*/ 183 h 32"/>
                  <a:gd name="T34" fmla="*/ 77 w 7"/>
                  <a:gd name="T35" fmla="*/ 183 h 32"/>
                  <a:gd name="T36" fmla="*/ 26 w 7"/>
                  <a:gd name="T37" fmla="*/ 177 h 32"/>
                  <a:gd name="T38" fmla="*/ 26 w 7"/>
                  <a:gd name="T39" fmla="*/ 168 h 32"/>
                  <a:gd name="T40" fmla="*/ 26 w 7"/>
                  <a:gd name="T41" fmla="*/ 151 h 32"/>
                  <a:gd name="T42" fmla="*/ 0 w 7"/>
                  <a:gd name="T43" fmla="*/ 136 h 32"/>
                  <a:gd name="T44" fmla="*/ 0 w 7"/>
                  <a:gd name="T45" fmla="*/ 117 h 32"/>
                  <a:gd name="T46" fmla="*/ 0 w 7"/>
                  <a:gd name="T47" fmla="*/ 101 h 32"/>
                  <a:gd name="T48" fmla="*/ 0 w 7"/>
                  <a:gd name="T49" fmla="*/ 85 h 32"/>
                  <a:gd name="T50" fmla="*/ 0 w 7"/>
                  <a:gd name="T51" fmla="*/ 65 h 32"/>
                  <a:gd name="T52" fmla="*/ 0 w 7"/>
                  <a:gd name="T53" fmla="*/ 56 h 32"/>
                  <a:gd name="T54" fmla="*/ 0 w 7"/>
                  <a:gd name="T55" fmla="*/ 40 h 32"/>
                  <a:gd name="T56" fmla="*/ 0 w 7"/>
                  <a:gd name="T57" fmla="*/ 22 h 32"/>
                  <a:gd name="T58" fmla="*/ 0 w 7"/>
                  <a:gd name="T59" fmla="*/ 16 h 32"/>
                  <a:gd name="T60" fmla="*/ 0 w 7"/>
                  <a:gd name="T61" fmla="*/ 16 h 32"/>
                  <a:gd name="T62" fmla="*/ 0 w 7"/>
                  <a:gd name="T63" fmla="*/ 1 h 32"/>
                  <a:gd name="T64" fmla="*/ 26 w 7"/>
                  <a:gd name="T65" fmla="*/ 1 h 32"/>
                  <a:gd name="T66" fmla="*/ 26 w 7"/>
                  <a:gd name="T67" fmla="*/ 0 h 32"/>
                  <a:gd name="T68" fmla="*/ 26 w 7"/>
                  <a:gd name="T69" fmla="*/ 0 h 32"/>
                  <a:gd name="T70" fmla="*/ 26 w 7"/>
                  <a:gd name="T71" fmla="*/ 0 h 32"/>
                  <a:gd name="T72" fmla="*/ 77 w 7"/>
                  <a:gd name="T73" fmla="*/ 1 h 32"/>
                  <a:gd name="T74" fmla="*/ 77 w 7"/>
                  <a:gd name="T75" fmla="*/ 1 h 32"/>
                  <a:gd name="T76" fmla="*/ 106 w 7"/>
                  <a:gd name="T77" fmla="*/ 1 h 32"/>
                  <a:gd name="T78" fmla="*/ 106 w 7"/>
                  <a:gd name="T79" fmla="*/ 1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2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167"/>
              <p:cNvSpPr>
                <a:spLocks/>
              </p:cNvSpPr>
              <p:nvPr/>
            </p:nvSpPr>
            <p:spPr bwMode="auto">
              <a:xfrm>
                <a:off x="3259" y="1234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31 h 31"/>
                  <a:gd name="T6" fmla="*/ 106 w 7"/>
                  <a:gd name="T7" fmla="*/ 40 h 31"/>
                  <a:gd name="T8" fmla="*/ 132 w 7"/>
                  <a:gd name="T9" fmla="*/ 58 h 31"/>
                  <a:gd name="T10" fmla="*/ 132 w 7"/>
                  <a:gd name="T11" fmla="*/ 71 h 31"/>
                  <a:gd name="T12" fmla="*/ 182 w 7"/>
                  <a:gd name="T13" fmla="*/ 77 h 31"/>
                  <a:gd name="T14" fmla="*/ 182 w 7"/>
                  <a:gd name="T15" fmla="*/ 88 h 31"/>
                  <a:gd name="T16" fmla="*/ 182 w 7"/>
                  <a:gd name="T17" fmla="*/ 91 h 31"/>
                  <a:gd name="T18" fmla="*/ 182 w 7"/>
                  <a:gd name="T19" fmla="*/ 99 h 31"/>
                  <a:gd name="T20" fmla="*/ 182 w 7"/>
                  <a:gd name="T21" fmla="*/ 101 h 31"/>
                  <a:gd name="T22" fmla="*/ 132 w 7"/>
                  <a:gd name="T23" fmla="*/ 101 h 31"/>
                  <a:gd name="T24" fmla="*/ 132 w 7"/>
                  <a:gd name="T25" fmla="*/ 107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7 h 31"/>
                  <a:gd name="T36" fmla="*/ 26 w 7"/>
                  <a:gd name="T37" fmla="*/ 101 h 31"/>
                  <a:gd name="T38" fmla="*/ 26 w 7"/>
                  <a:gd name="T39" fmla="*/ 99 h 31"/>
                  <a:gd name="T40" fmla="*/ 0 w 7"/>
                  <a:gd name="T41" fmla="*/ 88 h 31"/>
                  <a:gd name="T42" fmla="*/ 0 w 7"/>
                  <a:gd name="T43" fmla="*/ 77 h 31"/>
                  <a:gd name="T44" fmla="*/ 0 w 7"/>
                  <a:gd name="T45" fmla="*/ 71 h 31"/>
                  <a:gd name="T46" fmla="*/ 0 w 7"/>
                  <a:gd name="T47" fmla="*/ 58 h 31"/>
                  <a:gd name="T48" fmla="*/ 0 w 7"/>
                  <a:gd name="T49" fmla="*/ 16 h 31"/>
                  <a:gd name="T50" fmla="*/ 0 w 7"/>
                  <a:gd name="T51" fmla="*/ 11 h 31"/>
                  <a:gd name="T52" fmla="*/ 0 w 7"/>
                  <a:gd name="T53" fmla="*/ 11 h 31"/>
                  <a:gd name="T54" fmla="*/ 0 w 7"/>
                  <a:gd name="T55" fmla="*/ 2 h 31"/>
                  <a:gd name="T56" fmla="*/ 0 w 7"/>
                  <a:gd name="T57" fmla="*/ 0 h 31"/>
                  <a:gd name="T58" fmla="*/ 0 w 7"/>
                  <a:gd name="T59" fmla="*/ 0 h 31"/>
                  <a:gd name="T60" fmla="*/ 26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2 h 31"/>
                  <a:gd name="T70" fmla="*/ 106 w 7"/>
                  <a:gd name="T71" fmla="*/ 2 h 31"/>
                  <a:gd name="T72" fmla="*/ 106 w 7"/>
                  <a:gd name="T73" fmla="*/ 1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168"/>
              <p:cNvSpPr>
                <a:spLocks/>
              </p:cNvSpPr>
              <p:nvPr/>
            </p:nvSpPr>
            <p:spPr bwMode="auto">
              <a:xfrm>
                <a:off x="3259" y="1275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2 h 31"/>
                  <a:gd name="T4" fmla="*/ 62 w 8"/>
                  <a:gd name="T5" fmla="*/ 36 h 31"/>
                  <a:gd name="T6" fmla="*/ 62 w 8"/>
                  <a:gd name="T7" fmla="*/ 50 h 31"/>
                  <a:gd name="T8" fmla="*/ 62 w 8"/>
                  <a:gd name="T9" fmla="*/ 68 h 31"/>
                  <a:gd name="T10" fmla="*/ 89 w 8"/>
                  <a:gd name="T11" fmla="*/ 84 h 31"/>
                  <a:gd name="T12" fmla="*/ 89 w 8"/>
                  <a:gd name="T13" fmla="*/ 98 h 31"/>
                  <a:gd name="T14" fmla="*/ 93 w 8"/>
                  <a:gd name="T15" fmla="*/ 111 h 31"/>
                  <a:gd name="T16" fmla="*/ 93 w 8"/>
                  <a:gd name="T17" fmla="*/ 114 h 31"/>
                  <a:gd name="T18" fmla="*/ 93 w 8"/>
                  <a:gd name="T19" fmla="*/ 125 h 31"/>
                  <a:gd name="T20" fmla="*/ 89 w 8"/>
                  <a:gd name="T21" fmla="*/ 126 h 31"/>
                  <a:gd name="T22" fmla="*/ 89 w 8"/>
                  <a:gd name="T23" fmla="*/ 133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3 h 31"/>
                  <a:gd name="T36" fmla="*/ 41 w 8"/>
                  <a:gd name="T37" fmla="*/ 126 h 31"/>
                  <a:gd name="T38" fmla="*/ 18 w 8"/>
                  <a:gd name="T39" fmla="*/ 125 h 31"/>
                  <a:gd name="T40" fmla="*/ 18 w 8"/>
                  <a:gd name="T41" fmla="*/ 114 h 31"/>
                  <a:gd name="T42" fmla="*/ 18 w 8"/>
                  <a:gd name="T43" fmla="*/ 98 h 31"/>
                  <a:gd name="T44" fmla="*/ 0 w 8"/>
                  <a:gd name="T45" fmla="*/ 84 h 31"/>
                  <a:gd name="T46" fmla="*/ 0 w 8"/>
                  <a:gd name="T47" fmla="*/ 68 h 31"/>
                  <a:gd name="T48" fmla="*/ 0 w 8"/>
                  <a:gd name="T49" fmla="*/ 53 h 31"/>
                  <a:gd name="T50" fmla="*/ 0 w 8"/>
                  <a:gd name="T51" fmla="*/ 50 h 31"/>
                  <a:gd name="T52" fmla="*/ 0 w 8"/>
                  <a:gd name="T53" fmla="*/ 36 h 31"/>
                  <a:gd name="T54" fmla="*/ 0 w 8"/>
                  <a:gd name="T55" fmla="*/ 22 h 31"/>
                  <a:gd name="T56" fmla="*/ 0 w 8"/>
                  <a:gd name="T57" fmla="*/ 13 h 31"/>
                  <a:gd name="T58" fmla="*/ 0 w 8"/>
                  <a:gd name="T59" fmla="*/ 13 h 31"/>
                  <a:gd name="T60" fmla="*/ 0 w 8"/>
                  <a:gd name="T61" fmla="*/ 1 h 31"/>
                  <a:gd name="T62" fmla="*/ 18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0 h 31"/>
                  <a:gd name="T78" fmla="*/ 48 w 8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8" y="24"/>
                    </a:lnTo>
                    <a:lnTo>
                      <a:pt x="8" y="25"/>
                    </a:lnTo>
                    <a:lnTo>
                      <a:pt x="8" y="27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169"/>
              <p:cNvSpPr>
                <a:spLocks/>
              </p:cNvSpPr>
              <p:nvPr/>
            </p:nvSpPr>
            <p:spPr bwMode="auto">
              <a:xfrm>
                <a:off x="3259" y="1318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9 h 31"/>
                  <a:gd name="T6" fmla="*/ 132 w 7"/>
                  <a:gd name="T7" fmla="*/ 60 h 31"/>
                  <a:gd name="T8" fmla="*/ 132 w 7"/>
                  <a:gd name="T9" fmla="*/ 86 h 31"/>
                  <a:gd name="T10" fmla="*/ 182 w 7"/>
                  <a:gd name="T11" fmla="*/ 102 h 31"/>
                  <a:gd name="T12" fmla="*/ 182 w 7"/>
                  <a:gd name="T13" fmla="*/ 123 h 31"/>
                  <a:gd name="T14" fmla="*/ 182 w 7"/>
                  <a:gd name="T15" fmla="*/ 130 h 31"/>
                  <a:gd name="T16" fmla="*/ 182 w 7"/>
                  <a:gd name="T17" fmla="*/ 138 h 31"/>
                  <a:gd name="T18" fmla="*/ 182 w 7"/>
                  <a:gd name="T19" fmla="*/ 145 h 31"/>
                  <a:gd name="T20" fmla="*/ 182 w 7"/>
                  <a:gd name="T21" fmla="*/ 151 h 31"/>
                  <a:gd name="T22" fmla="*/ 182 w 7"/>
                  <a:gd name="T23" fmla="*/ 163 h 31"/>
                  <a:gd name="T24" fmla="*/ 132 w 7"/>
                  <a:gd name="T25" fmla="*/ 164 h 31"/>
                  <a:gd name="T26" fmla="*/ 132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106 w 7"/>
                  <a:gd name="T33" fmla="*/ 164 h 31"/>
                  <a:gd name="T34" fmla="*/ 77 w 7"/>
                  <a:gd name="T35" fmla="*/ 163 h 31"/>
                  <a:gd name="T36" fmla="*/ 26 w 7"/>
                  <a:gd name="T37" fmla="*/ 151 h 31"/>
                  <a:gd name="T38" fmla="*/ 26 w 7"/>
                  <a:gd name="T39" fmla="*/ 145 h 31"/>
                  <a:gd name="T40" fmla="*/ 26 w 7"/>
                  <a:gd name="T41" fmla="*/ 138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6 h 31"/>
                  <a:gd name="T48" fmla="*/ 0 w 7"/>
                  <a:gd name="T49" fmla="*/ 66 h 31"/>
                  <a:gd name="T50" fmla="*/ 0 w 7"/>
                  <a:gd name="T51" fmla="*/ 60 h 31"/>
                  <a:gd name="T52" fmla="*/ 0 w 7"/>
                  <a:gd name="T53" fmla="*/ 49 h 31"/>
                  <a:gd name="T54" fmla="*/ 0 w 7"/>
                  <a:gd name="T55" fmla="*/ 34 h 31"/>
                  <a:gd name="T56" fmla="*/ 0 w 7"/>
                  <a:gd name="T57" fmla="*/ 21 h 31"/>
                  <a:gd name="T58" fmla="*/ 0 w 7"/>
                  <a:gd name="T59" fmla="*/ 16 h 31"/>
                  <a:gd name="T60" fmla="*/ 0 w 7"/>
                  <a:gd name="T61" fmla="*/ 12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2 h 31"/>
                  <a:gd name="T78" fmla="*/ 106 w 7"/>
                  <a:gd name="T79" fmla="*/ 12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170"/>
              <p:cNvSpPr>
                <a:spLocks/>
              </p:cNvSpPr>
              <p:nvPr/>
            </p:nvSpPr>
            <p:spPr bwMode="auto">
              <a:xfrm>
                <a:off x="3259" y="1359"/>
                <a:ext cx="12" cy="40"/>
              </a:xfrm>
              <a:custGeom>
                <a:avLst/>
                <a:gdLst>
                  <a:gd name="T0" fmla="*/ 106 w 7"/>
                  <a:gd name="T1" fmla="*/ 12 h 33"/>
                  <a:gd name="T2" fmla="*/ 106 w 7"/>
                  <a:gd name="T3" fmla="*/ 22 h 33"/>
                  <a:gd name="T4" fmla="*/ 106 w 7"/>
                  <a:gd name="T5" fmla="*/ 33 h 33"/>
                  <a:gd name="T6" fmla="*/ 132 w 7"/>
                  <a:gd name="T7" fmla="*/ 41 h 33"/>
                  <a:gd name="T8" fmla="*/ 132 w 7"/>
                  <a:gd name="T9" fmla="*/ 53 h 33"/>
                  <a:gd name="T10" fmla="*/ 182 w 7"/>
                  <a:gd name="T11" fmla="*/ 62 h 33"/>
                  <a:gd name="T12" fmla="*/ 182 w 7"/>
                  <a:gd name="T13" fmla="*/ 74 h 33"/>
                  <a:gd name="T14" fmla="*/ 182 w 7"/>
                  <a:gd name="T15" fmla="*/ 84 h 33"/>
                  <a:gd name="T16" fmla="*/ 182 w 7"/>
                  <a:gd name="T17" fmla="*/ 85 h 33"/>
                  <a:gd name="T18" fmla="*/ 182 w 7"/>
                  <a:gd name="T19" fmla="*/ 90 h 33"/>
                  <a:gd name="T20" fmla="*/ 182 w 7"/>
                  <a:gd name="T21" fmla="*/ 95 h 33"/>
                  <a:gd name="T22" fmla="*/ 182 w 7"/>
                  <a:gd name="T23" fmla="*/ 99 h 33"/>
                  <a:gd name="T24" fmla="*/ 132 w 7"/>
                  <a:gd name="T25" fmla="*/ 99 h 33"/>
                  <a:gd name="T26" fmla="*/ 132 w 7"/>
                  <a:gd name="T27" fmla="*/ 103 h 33"/>
                  <a:gd name="T28" fmla="*/ 106 w 7"/>
                  <a:gd name="T29" fmla="*/ 103 h 33"/>
                  <a:gd name="T30" fmla="*/ 106 w 7"/>
                  <a:gd name="T31" fmla="*/ 103 h 33"/>
                  <a:gd name="T32" fmla="*/ 106 w 7"/>
                  <a:gd name="T33" fmla="*/ 99 h 33"/>
                  <a:gd name="T34" fmla="*/ 77 w 7"/>
                  <a:gd name="T35" fmla="*/ 99 h 33"/>
                  <a:gd name="T36" fmla="*/ 26 w 7"/>
                  <a:gd name="T37" fmla="*/ 95 h 33"/>
                  <a:gd name="T38" fmla="*/ 26 w 7"/>
                  <a:gd name="T39" fmla="*/ 90 h 33"/>
                  <a:gd name="T40" fmla="*/ 26 w 7"/>
                  <a:gd name="T41" fmla="*/ 84 h 33"/>
                  <a:gd name="T42" fmla="*/ 0 w 7"/>
                  <a:gd name="T43" fmla="*/ 74 h 33"/>
                  <a:gd name="T44" fmla="*/ 0 w 7"/>
                  <a:gd name="T45" fmla="*/ 62 h 33"/>
                  <a:gd name="T46" fmla="*/ 0 w 7"/>
                  <a:gd name="T47" fmla="*/ 53 h 33"/>
                  <a:gd name="T48" fmla="*/ 0 w 7"/>
                  <a:gd name="T49" fmla="*/ 44 h 33"/>
                  <a:gd name="T50" fmla="*/ 0 w 7"/>
                  <a:gd name="T51" fmla="*/ 41 h 33"/>
                  <a:gd name="T52" fmla="*/ 0 w 7"/>
                  <a:gd name="T53" fmla="*/ 33 h 33"/>
                  <a:gd name="T54" fmla="*/ 0 w 7"/>
                  <a:gd name="T55" fmla="*/ 22 h 33"/>
                  <a:gd name="T56" fmla="*/ 0 w 7"/>
                  <a:gd name="T57" fmla="*/ 12 h 33"/>
                  <a:gd name="T58" fmla="*/ 0 w 7"/>
                  <a:gd name="T59" fmla="*/ 10 h 33"/>
                  <a:gd name="T60" fmla="*/ 0 w 7"/>
                  <a:gd name="T61" fmla="*/ 10 h 33"/>
                  <a:gd name="T62" fmla="*/ 0 w 7"/>
                  <a:gd name="T63" fmla="*/ 2 h 33"/>
                  <a:gd name="T64" fmla="*/ 26 w 7"/>
                  <a:gd name="T65" fmla="*/ 2 h 33"/>
                  <a:gd name="T66" fmla="*/ 26 w 7"/>
                  <a:gd name="T67" fmla="*/ 2 h 33"/>
                  <a:gd name="T68" fmla="*/ 26 w 7"/>
                  <a:gd name="T69" fmla="*/ 0 h 33"/>
                  <a:gd name="T70" fmla="*/ 26 w 7"/>
                  <a:gd name="T71" fmla="*/ 2 h 33"/>
                  <a:gd name="T72" fmla="*/ 77 w 7"/>
                  <a:gd name="T73" fmla="*/ 2 h 33"/>
                  <a:gd name="T74" fmla="*/ 77 w 7"/>
                  <a:gd name="T75" fmla="*/ 2 h 33"/>
                  <a:gd name="T76" fmla="*/ 106 w 7"/>
                  <a:gd name="T77" fmla="*/ 2 h 33"/>
                  <a:gd name="T78" fmla="*/ 106 w 7"/>
                  <a:gd name="T79" fmla="*/ 10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3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171"/>
              <p:cNvSpPr>
                <a:spLocks/>
              </p:cNvSpPr>
              <p:nvPr/>
            </p:nvSpPr>
            <p:spPr bwMode="auto">
              <a:xfrm>
                <a:off x="3271" y="982"/>
                <a:ext cx="34" cy="41"/>
              </a:xfrm>
              <a:custGeom>
                <a:avLst/>
                <a:gdLst>
                  <a:gd name="T0" fmla="*/ 98 w 27"/>
                  <a:gd name="T1" fmla="*/ 145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5 h 31"/>
                  <a:gd name="T26" fmla="*/ 29 w 27"/>
                  <a:gd name="T27" fmla="*/ 130 h 31"/>
                  <a:gd name="T28" fmla="*/ 20 w 27"/>
                  <a:gd name="T29" fmla="*/ 114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5 h 31"/>
                  <a:gd name="T66" fmla="*/ 87 w 27"/>
                  <a:gd name="T67" fmla="*/ 50 h 31"/>
                  <a:gd name="T68" fmla="*/ 87 w 27"/>
                  <a:gd name="T69" fmla="*/ 60 h 31"/>
                  <a:gd name="T70" fmla="*/ 96 w 27"/>
                  <a:gd name="T71" fmla="*/ 66 h 31"/>
                  <a:gd name="T72" fmla="*/ 98 w 27"/>
                  <a:gd name="T73" fmla="*/ 79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4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5 h 31"/>
                  <a:gd name="T86" fmla="*/ 98 w 27"/>
                  <a:gd name="T87" fmla="*/ 13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172"/>
              <p:cNvSpPr>
                <a:spLocks/>
              </p:cNvSpPr>
              <p:nvPr/>
            </p:nvSpPr>
            <p:spPr bwMode="auto">
              <a:xfrm>
                <a:off x="3354" y="1046"/>
                <a:ext cx="44" cy="40"/>
              </a:xfrm>
              <a:custGeom>
                <a:avLst/>
                <a:gdLst>
                  <a:gd name="T0" fmla="*/ 79 w 34"/>
                  <a:gd name="T1" fmla="*/ 1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0 h 31"/>
                  <a:gd name="T10" fmla="*/ 132 w 34"/>
                  <a:gd name="T11" fmla="*/ 10 h 31"/>
                  <a:gd name="T12" fmla="*/ 141 w 34"/>
                  <a:gd name="T13" fmla="*/ 13 h 31"/>
                  <a:gd name="T14" fmla="*/ 146 w 34"/>
                  <a:gd name="T15" fmla="*/ 22 h 31"/>
                  <a:gd name="T16" fmla="*/ 155 w 34"/>
                  <a:gd name="T17" fmla="*/ 28 h 31"/>
                  <a:gd name="T18" fmla="*/ 155 w 34"/>
                  <a:gd name="T19" fmla="*/ 32 h 31"/>
                  <a:gd name="T20" fmla="*/ 155 w 34"/>
                  <a:gd name="T21" fmla="*/ 46 h 31"/>
                  <a:gd name="T22" fmla="*/ 160 w 34"/>
                  <a:gd name="T23" fmla="*/ 53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95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23 h 31"/>
                  <a:gd name="T40" fmla="*/ 132 w 34"/>
                  <a:gd name="T41" fmla="*/ 123 h 31"/>
                  <a:gd name="T42" fmla="*/ 126 w 34"/>
                  <a:gd name="T43" fmla="*/ 125 h 31"/>
                  <a:gd name="T44" fmla="*/ 115 w 34"/>
                  <a:gd name="T45" fmla="*/ 126 h 31"/>
                  <a:gd name="T46" fmla="*/ 109 w 34"/>
                  <a:gd name="T47" fmla="*/ 139 h 31"/>
                  <a:gd name="T48" fmla="*/ 97 w 34"/>
                  <a:gd name="T49" fmla="*/ 139 h 31"/>
                  <a:gd name="T50" fmla="*/ 84 w 34"/>
                  <a:gd name="T51" fmla="*/ 139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23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6 h 31"/>
                  <a:gd name="T72" fmla="*/ 0 w 34"/>
                  <a:gd name="T73" fmla="*/ 59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8 h 31"/>
                  <a:gd name="T80" fmla="*/ 45 w 34"/>
                  <a:gd name="T81" fmla="*/ 22 h 31"/>
                  <a:gd name="T82" fmla="*/ 45 w 34"/>
                  <a:gd name="T83" fmla="*/ 22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173"/>
              <p:cNvSpPr>
                <a:spLocks/>
              </p:cNvSpPr>
              <p:nvPr/>
            </p:nvSpPr>
            <p:spPr bwMode="auto">
              <a:xfrm>
                <a:off x="3430" y="983"/>
                <a:ext cx="14" cy="44"/>
              </a:xfrm>
              <a:custGeom>
                <a:avLst/>
                <a:gdLst>
                  <a:gd name="T0" fmla="*/ 55 w 10"/>
                  <a:gd name="T1" fmla="*/ 0 h 34"/>
                  <a:gd name="T2" fmla="*/ 69 w 10"/>
                  <a:gd name="T3" fmla="*/ 10 h 34"/>
                  <a:gd name="T4" fmla="*/ 77 w 10"/>
                  <a:gd name="T5" fmla="*/ 13 h 34"/>
                  <a:gd name="T6" fmla="*/ 77 w 10"/>
                  <a:gd name="T7" fmla="*/ 22 h 34"/>
                  <a:gd name="T8" fmla="*/ 77 w 10"/>
                  <a:gd name="T9" fmla="*/ 45 h 34"/>
                  <a:gd name="T10" fmla="*/ 77 w 10"/>
                  <a:gd name="T11" fmla="*/ 58 h 34"/>
                  <a:gd name="T12" fmla="*/ 77 w 10"/>
                  <a:gd name="T13" fmla="*/ 61 h 34"/>
                  <a:gd name="T14" fmla="*/ 77 w 10"/>
                  <a:gd name="T15" fmla="*/ 75 h 34"/>
                  <a:gd name="T16" fmla="*/ 77 w 10"/>
                  <a:gd name="T17" fmla="*/ 89 h 34"/>
                  <a:gd name="T18" fmla="*/ 77 w 10"/>
                  <a:gd name="T19" fmla="*/ 102 h 34"/>
                  <a:gd name="T20" fmla="*/ 77 w 10"/>
                  <a:gd name="T21" fmla="*/ 113 h 34"/>
                  <a:gd name="T22" fmla="*/ 69 w 10"/>
                  <a:gd name="T23" fmla="*/ 126 h 34"/>
                  <a:gd name="T24" fmla="*/ 69 w 10"/>
                  <a:gd name="T25" fmla="*/ 141 h 34"/>
                  <a:gd name="T26" fmla="*/ 69 w 10"/>
                  <a:gd name="T27" fmla="*/ 146 h 34"/>
                  <a:gd name="T28" fmla="*/ 55 w 10"/>
                  <a:gd name="T29" fmla="*/ 155 h 34"/>
                  <a:gd name="T30" fmla="*/ 41 w 10"/>
                  <a:gd name="T31" fmla="*/ 160 h 34"/>
                  <a:gd name="T32" fmla="*/ 39 w 10"/>
                  <a:gd name="T33" fmla="*/ 160 h 34"/>
                  <a:gd name="T34" fmla="*/ 21 w 10"/>
                  <a:gd name="T35" fmla="*/ 160 h 34"/>
                  <a:gd name="T36" fmla="*/ 15 w 10"/>
                  <a:gd name="T37" fmla="*/ 155 h 34"/>
                  <a:gd name="T38" fmla="*/ 15 w 10"/>
                  <a:gd name="T39" fmla="*/ 146 h 34"/>
                  <a:gd name="T40" fmla="*/ 0 w 10"/>
                  <a:gd name="T41" fmla="*/ 141 h 34"/>
                  <a:gd name="T42" fmla="*/ 0 w 10"/>
                  <a:gd name="T43" fmla="*/ 137 h 34"/>
                  <a:gd name="T44" fmla="*/ 0 w 10"/>
                  <a:gd name="T45" fmla="*/ 126 h 34"/>
                  <a:gd name="T46" fmla="*/ 0 w 10"/>
                  <a:gd name="T47" fmla="*/ 113 h 34"/>
                  <a:gd name="T48" fmla="*/ 15 w 10"/>
                  <a:gd name="T49" fmla="*/ 109 h 34"/>
                  <a:gd name="T50" fmla="*/ 15 w 10"/>
                  <a:gd name="T51" fmla="*/ 102 h 34"/>
                  <a:gd name="T52" fmla="*/ 15 w 10"/>
                  <a:gd name="T53" fmla="*/ 89 h 34"/>
                  <a:gd name="T54" fmla="*/ 21 w 10"/>
                  <a:gd name="T55" fmla="*/ 75 h 34"/>
                  <a:gd name="T56" fmla="*/ 21 w 10"/>
                  <a:gd name="T57" fmla="*/ 61 h 34"/>
                  <a:gd name="T58" fmla="*/ 21 w 10"/>
                  <a:gd name="T59" fmla="*/ 47 h 34"/>
                  <a:gd name="T60" fmla="*/ 21 w 10"/>
                  <a:gd name="T61" fmla="*/ 35 h 34"/>
                  <a:gd name="T62" fmla="*/ 39 w 10"/>
                  <a:gd name="T63" fmla="*/ 28 h 34"/>
                  <a:gd name="T64" fmla="*/ 39 w 10"/>
                  <a:gd name="T65" fmla="*/ 13 h 34"/>
                  <a:gd name="T66" fmla="*/ 39 w 10"/>
                  <a:gd name="T67" fmla="*/ 13 h 34"/>
                  <a:gd name="T68" fmla="*/ 41 w 10"/>
                  <a:gd name="T69" fmla="*/ 10 h 34"/>
                  <a:gd name="T70" fmla="*/ 41 w 10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" h="34">
                    <a:moveTo>
                      <a:pt x="7" y="2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174"/>
              <p:cNvSpPr>
                <a:spLocks/>
              </p:cNvSpPr>
              <p:nvPr/>
            </p:nvSpPr>
            <p:spPr bwMode="auto">
              <a:xfrm>
                <a:off x="3433" y="941"/>
                <a:ext cx="11" cy="45"/>
              </a:xfrm>
              <a:custGeom>
                <a:avLst/>
                <a:gdLst>
                  <a:gd name="T0" fmla="*/ 36 w 8"/>
                  <a:gd name="T1" fmla="*/ 0 h 35"/>
                  <a:gd name="T2" fmla="*/ 36 w 8"/>
                  <a:gd name="T3" fmla="*/ 0 h 35"/>
                  <a:gd name="T4" fmla="*/ 36 w 8"/>
                  <a:gd name="T5" fmla="*/ 0 h 35"/>
                  <a:gd name="T6" fmla="*/ 50 w 8"/>
                  <a:gd name="T7" fmla="*/ 0 h 35"/>
                  <a:gd name="T8" fmla="*/ 50 w 8"/>
                  <a:gd name="T9" fmla="*/ 1 h 35"/>
                  <a:gd name="T10" fmla="*/ 50 w 8"/>
                  <a:gd name="T11" fmla="*/ 1 h 35"/>
                  <a:gd name="T12" fmla="*/ 55 w 8"/>
                  <a:gd name="T13" fmla="*/ 10 h 35"/>
                  <a:gd name="T14" fmla="*/ 55 w 8"/>
                  <a:gd name="T15" fmla="*/ 22 h 35"/>
                  <a:gd name="T16" fmla="*/ 55 w 8"/>
                  <a:gd name="T17" fmla="*/ 31 h 35"/>
                  <a:gd name="T18" fmla="*/ 55 w 8"/>
                  <a:gd name="T19" fmla="*/ 40 h 35"/>
                  <a:gd name="T20" fmla="*/ 55 w 8"/>
                  <a:gd name="T21" fmla="*/ 64 h 35"/>
                  <a:gd name="T22" fmla="*/ 55 w 8"/>
                  <a:gd name="T23" fmla="*/ 82 h 35"/>
                  <a:gd name="T24" fmla="*/ 55 w 8"/>
                  <a:gd name="T25" fmla="*/ 114 h 35"/>
                  <a:gd name="T26" fmla="*/ 50 w 8"/>
                  <a:gd name="T27" fmla="*/ 132 h 35"/>
                  <a:gd name="T28" fmla="*/ 50 w 8"/>
                  <a:gd name="T29" fmla="*/ 140 h 35"/>
                  <a:gd name="T30" fmla="*/ 50 w 8"/>
                  <a:gd name="T31" fmla="*/ 144 h 35"/>
                  <a:gd name="T32" fmla="*/ 36 w 8"/>
                  <a:gd name="T33" fmla="*/ 158 h 35"/>
                  <a:gd name="T34" fmla="*/ 29 w 8"/>
                  <a:gd name="T35" fmla="*/ 158 h 35"/>
                  <a:gd name="T36" fmla="*/ 29 w 8"/>
                  <a:gd name="T37" fmla="*/ 158 h 35"/>
                  <a:gd name="T38" fmla="*/ 21 w 8"/>
                  <a:gd name="T39" fmla="*/ 158 h 35"/>
                  <a:gd name="T40" fmla="*/ 1 w 8"/>
                  <a:gd name="T41" fmla="*/ 158 h 35"/>
                  <a:gd name="T42" fmla="*/ 1 w 8"/>
                  <a:gd name="T43" fmla="*/ 147 h 35"/>
                  <a:gd name="T44" fmla="*/ 0 w 8"/>
                  <a:gd name="T45" fmla="*/ 144 h 35"/>
                  <a:gd name="T46" fmla="*/ 0 w 8"/>
                  <a:gd name="T47" fmla="*/ 140 h 35"/>
                  <a:gd name="T48" fmla="*/ 0 w 8"/>
                  <a:gd name="T49" fmla="*/ 132 h 35"/>
                  <a:gd name="T50" fmla="*/ 0 w 8"/>
                  <a:gd name="T51" fmla="*/ 126 h 35"/>
                  <a:gd name="T52" fmla="*/ 0 w 8"/>
                  <a:gd name="T53" fmla="*/ 112 h 35"/>
                  <a:gd name="T54" fmla="*/ 1 w 8"/>
                  <a:gd name="T55" fmla="*/ 98 h 35"/>
                  <a:gd name="T56" fmla="*/ 1 w 8"/>
                  <a:gd name="T57" fmla="*/ 85 h 35"/>
                  <a:gd name="T58" fmla="*/ 21 w 8"/>
                  <a:gd name="T59" fmla="*/ 66 h 35"/>
                  <a:gd name="T60" fmla="*/ 21 w 8"/>
                  <a:gd name="T61" fmla="*/ 51 h 35"/>
                  <a:gd name="T62" fmla="*/ 21 w 8"/>
                  <a:gd name="T63" fmla="*/ 36 h 35"/>
                  <a:gd name="T64" fmla="*/ 21 w 8"/>
                  <a:gd name="T65" fmla="*/ 31 h 35"/>
                  <a:gd name="T66" fmla="*/ 21 w 8"/>
                  <a:gd name="T67" fmla="*/ 10 h 35"/>
                  <a:gd name="T68" fmla="*/ 21 w 8"/>
                  <a:gd name="T69" fmla="*/ 1 h 35"/>
                  <a:gd name="T70" fmla="*/ 29 w 8"/>
                  <a:gd name="T71" fmla="*/ 0 h 35"/>
                  <a:gd name="T72" fmla="*/ 29 w 8"/>
                  <a:gd name="T73" fmla="*/ 0 h 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" h="3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175"/>
              <p:cNvSpPr>
                <a:spLocks/>
              </p:cNvSpPr>
              <p:nvPr/>
            </p:nvSpPr>
            <p:spPr bwMode="auto">
              <a:xfrm>
                <a:off x="3433" y="1027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10 h 31"/>
                  <a:gd name="T8" fmla="*/ 104 w 7"/>
                  <a:gd name="T9" fmla="*/ 10 h 31"/>
                  <a:gd name="T10" fmla="*/ 104 w 7"/>
                  <a:gd name="T11" fmla="*/ 10 h 31"/>
                  <a:gd name="T12" fmla="*/ 104 w 7"/>
                  <a:gd name="T13" fmla="*/ 13 h 31"/>
                  <a:gd name="T14" fmla="*/ 104 w 7"/>
                  <a:gd name="T15" fmla="*/ 17 h 31"/>
                  <a:gd name="T16" fmla="*/ 104 w 7"/>
                  <a:gd name="T17" fmla="*/ 32 h 31"/>
                  <a:gd name="T18" fmla="*/ 104 w 7"/>
                  <a:gd name="T19" fmla="*/ 4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95 h 31"/>
                  <a:gd name="T28" fmla="*/ 104 w 7"/>
                  <a:gd name="T29" fmla="*/ 108 h 31"/>
                  <a:gd name="T30" fmla="*/ 77 w 7"/>
                  <a:gd name="T31" fmla="*/ 123 h 31"/>
                  <a:gd name="T32" fmla="*/ 77 w 7"/>
                  <a:gd name="T33" fmla="*/ 126 h 31"/>
                  <a:gd name="T34" fmla="*/ 77 w 7"/>
                  <a:gd name="T35" fmla="*/ 139 h 31"/>
                  <a:gd name="T36" fmla="*/ 55 w 7"/>
                  <a:gd name="T37" fmla="*/ 14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43 h 31"/>
                  <a:gd name="T50" fmla="*/ 0 w 7"/>
                  <a:gd name="T51" fmla="*/ 139 h 31"/>
                  <a:gd name="T52" fmla="*/ 0 w 7"/>
                  <a:gd name="T53" fmla="*/ 126 h 31"/>
                  <a:gd name="T54" fmla="*/ 0 w 7"/>
                  <a:gd name="T55" fmla="*/ 125 h 31"/>
                  <a:gd name="T56" fmla="*/ 0 w 7"/>
                  <a:gd name="T57" fmla="*/ 111 h 31"/>
                  <a:gd name="T58" fmla="*/ 0 w 7"/>
                  <a:gd name="T59" fmla="*/ 97 h 31"/>
                  <a:gd name="T60" fmla="*/ 20 w 7"/>
                  <a:gd name="T61" fmla="*/ 88 h 31"/>
                  <a:gd name="T62" fmla="*/ 20 w 7"/>
                  <a:gd name="T63" fmla="*/ 75 h 31"/>
                  <a:gd name="T64" fmla="*/ 20 w 7"/>
                  <a:gd name="T65" fmla="*/ 59 h 31"/>
                  <a:gd name="T66" fmla="*/ 49 w 7"/>
                  <a:gd name="T67" fmla="*/ 46 h 31"/>
                  <a:gd name="T68" fmla="*/ 49 w 7"/>
                  <a:gd name="T69" fmla="*/ 32 h 31"/>
                  <a:gd name="T70" fmla="*/ 49 w 7"/>
                  <a:gd name="T71" fmla="*/ 17 h 31"/>
                  <a:gd name="T72" fmla="*/ 49 w 7"/>
                  <a:gd name="T73" fmla="*/ 13 h 31"/>
                  <a:gd name="T74" fmla="*/ 55 w 7"/>
                  <a:gd name="T75" fmla="*/ 10 h 31"/>
                  <a:gd name="T76" fmla="*/ 55 w 7"/>
                  <a:gd name="T77" fmla="*/ 10 h 31"/>
                  <a:gd name="T78" fmla="*/ 55 w 7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176"/>
              <p:cNvSpPr>
                <a:spLocks/>
              </p:cNvSpPr>
              <p:nvPr/>
            </p:nvSpPr>
            <p:spPr bwMode="auto">
              <a:xfrm>
                <a:off x="3354" y="1005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177"/>
              <p:cNvSpPr>
                <a:spLocks/>
              </p:cNvSpPr>
              <p:nvPr/>
            </p:nvSpPr>
            <p:spPr bwMode="auto">
              <a:xfrm>
                <a:off x="3354" y="1130"/>
                <a:ext cx="44" cy="38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1 h 31"/>
                  <a:gd name="T16" fmla="*/ 155 w 34"/>
                  <a:gd name="T17" fmla="*/ 13 h 31"/>
                  <a:gd name="T18" fmla="*/ 155 w 34"/>
                  <a:gd name="T19" fmla="*/ 25 h 31"/>
                  <a:gd name="T20" fmla="*/ 155 w 34"/>
                  <a:gd name="T21" fmla="*/ 27 h 31"/>
                  <a:gd name="T22" fmla="*/ 160 w 34"/>
                  <a:gd name="T23" fmla="*/ 38 h 31"/>
                  <a:gd name="T24" fmla="*/ 160 w 34"/>
                  <a:gd name="T25" fmla="*/ 40 h 31"/>
                  <a:gd name="T26" fmla="*/ 160 w 34"/>
                  <a:gd name="T27" fmla="*/ 48 h 31"/>
                  <a:gd name="T28" fmla="*/ 160 w 34"/>
                  <a:gd name="T29" fmla="*/ 49 h 31"/>
                  <a:gd name="T30" fmla="*/ 155 w 34"/>
                  <a:gd name="T31" fmla="*/ 59 h 31"/>
                  <a:gd name="T32" fmla="*/ 155 w 34"/>
                  <a:gd name="T33" fmla="*/ 60 h 31"/>
                  <a:gd name="T34" fmla="*/ 155 w 34"/>
                  <a:gd name="T35" fmla="*/ 72 h 31"/>
                  <a:gd name="T36" fmla="*/ 146 w 34"/>
                  <a:gd name="T37" fmla="*/ 74 h 31"/>
                  <a:gd name="T38" fmla="*/ 141 w 34"/>
                  <a:gd name="T39" fmla="*/ 81 h 31"/>
                  <a:gd name="T40" fmla="*/ 132 w 34"/>
                  <a:gd name="T41" fmla="*/ 87 h 31"/>
                  <a:gd name="T42" fmla="*/ 126 w 34"/>
                  <a:gd name="T43" fmla="*/ 88 h 31"/>
                  <a:gd name="T44" fmla="*/ 115 w 34"/>
                  <a:gd name="T45" fmla="*/ 94 h 31"/>
                  <a:gd name="T46" fmla="*/ 109 w 34"/>
                  <a:gd name="T47" fmla="*/ 94 h 31"/>
                  <a:gd name="T48" fmla="*/ 97 w 34"/>
                  <a:gd name="T49" fmla="*/ 94 h 31"/>
                  <a:gd name="T50" fmla="*/ 84 w 34"/>
                  <a:gd name="T51" fmla="*/ 99 h 31"/>
                  <a:gd name="T52" fmla="*/ 75 w 34"/>
                  <a:gd name="T53" fmla="*/ 99 h 31"/>
                  <a:gd name="T54" fmla="*/ 65 w 34"/>
                  <a:gd name="T55" fmla="*/ 107 h 31"/>
                  <a:gd name="T56" fmla="*/ 47 w 34"/>
                  <a:gd name="T57" fmla="*/ 107 h 31"/>
                  <a:gd name="T58" fmla="*/ 45 w 34"/>
                  <a:gd name="T59" fmla="*/ 107 h 31"/>
                  <a:gd name="T60" fmla="*/ 28 w 34"/>
                  <a:gd name="T61" fmla="*/ 99 h 31"/>
                  <a:gd name="T62" fmla="*/ 13 w 34"/>
                  <a:gd name="T63" fmla="*/ 94 h 31"/>
                  <a:gd name="T64" fmla="*/ 10 w 34"/>
                  <a:gd name="T65" fmla="*/ 87 h 31"/>
                  <a:gd name="T66" fmla="*/ 0 w 34"/>
                  <a:gd name="T67" fmla="*/ 74 h 31"/>
                  <a:gd name="T68" fmla="*/ 0 w 34"/>
                  <a:gd name="T69" fmla="*/ 63 h 31"/>
                  <a:gd name="T70" fmla="*/ 0 w 34"/>
                  <a:gd name="T71" fmla="*/ 49 h 31"/>
                  <a:gd name="T72" fmla="*/ 0 w 34"/>
                  <a:gd name="T73" fmla="*/ 40 h 31"/>
                  <a:gd name="T74" fmla="*/ 10 w 34"/>
                  <a:gd name="T75" fmla="*/ 33 h 31"/>
                  <a:gd name="T76" fmla="*/ 17 w 34"/>
                  <a:gd name="T77" fmla="*/ 25 h 31"/>
                  <a:gd name="T78" fmla="*/ 28 w 34"/>
                  <a:gd name="T79" fmla="*/ 13 h 31"/>
                  <a:gd name="T80" fmla="*/ 45 w 34"/>
                  <a:gd name="T81" fmla="*/ 13 h 31"/>
                  <a:gd name="T82" fmla="*/ 45 w 34"/>
                  <a:gd name="T83" fmla="*/ 11 h 31"/>
                  <a:gd name="T84" fmla="*/ 47 w 34"/>
                  <a:gd name="T85" fmla="*/ 11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178"/>
              <p:cNvSpPr>
                <a:spLocks/>
              </p:cNvSpPr>
              <p:nvPr/>
            </p:nvSpPr>
            <p:spPr bwMode="auto">
              <a:xfrm>
                <a:off x="3354" y="1089"/>
                <a:ext cx="44" cy="35"/>
              </a:xfrm>
              <a:custGeom>
                <a:avLst/>
                <a:gdLst>
                  <a:gd name="T0" fmla="*/ 79 w 34"/>
                  <a:gd name="T1" fmla="*/ 0 h 29"/>
                  <a:gd name="T2" fmla="*/ 96 w 34"/>
                  <a:gd name="T3" fmla="*/ 0 h 29"/>
                  <a:gd name="T4" fmla="*/ 109 w 34"/>
                  <a:gd name="T5" fmla="*/ 0 h 29"/>
                  <a:gd name="T6" fmla="*/ 113 w 34"/>
                  <a:gd name="T7" fmla="*/ 0 h 29"/>
                  <a:gd name="T8" fmla="*/ 126 w 34"/>
                  <a:gd name="T9" fmla="*/ 0 h 29"/>
                  <a:gd name="T10" fmla="*/ 132 w 34"/>
                  <a:gd name="T11" fmla="*/ 0 h 29"/>
                  <a:gd name="T12" fmla="*/ 141 w 34"/>
                  <a:gd name="T13" fmla="*/ 1 h 29"/>
                  <a:gd name="T14" fmla="*/ 146 w 34"/>
                  <a:gd name="T15" fmla="*/ 10 h 29"/>
                  <a:gd name="T16" fmla="*/ 155 w 34"/>
                  <a:gd name="T17" fmla="*/ 12 h 29"/>
                  <a:gd name="T18" fmla="*/ 155 w 34"/>
                  <a:gd name="T19" fmla="*/ 14 h 29"/>
                  <a:gd name="T20" fmla="*/ 155 w 34"/>
                  <a:gd name="T21" fmla="*/ 25 h 29"/>
                  <a:gd name="T22" fmla="*/ 160 w 34"/>
                  <a:gd name="T23" fmla="*/ 34 h 29"/>
                  <a:gd name="T24" fmla="*/ 160 w 34"/>
                  <a:gd name="T25" fmla="*/ 36 h 29"/>
                  <a:gd name="T26" fmla="*/ 160 w 34"/>
                  <a:gd name="T27" fmla="*/ 43 h 29"/>
                  <a:gd name="T28" fmla="*/ 160 w 34"/>
                  <a:gd name="T29" fmla="*/ 43 h 29"/>
                  <a:gd name="T30" fmla="*/ 155 w 34"/>
                  <a:gd name="T31" fmla="*/ 48 h 29"/>
                  <a:gd name="T32" fmla="*/ 155 w 34"/>
                  <a:gd name="T33" fmla="*/ 58 h 29"/>
                  <a:gd name="T34" fmla="*/ 155 w 34"/>
                  <a:gd name="T35" fmla="*/ 63 h 29"/>
                  <a:gd name="T36" fmla="*/ 146 w 34"/>
                  <a:gd name="T37" fmla="*/ 70 h 29"/>
                  <a:gd name="T38" fmla="*/ 141 w 34"/>
                  <a:gd name="T39" fmla="*/ 75 h 29"/>
                  <a:gd name="T40" fmla="*/ 132 w 34"/>
                  <a:gd name="T41" fmla="*/ 76 h 29"/>
                  <a:gd name="T42" fmla="*/ 126 w 34"/>
                  <a:gd name="T43" fmla="*/ 78 h 29"/>
                  <a:gd name="T44" fmla="*/ 115 w 34"/>
                  <a:gd name="T45" fmla="*/ 78 h 29"/>
                  <a:gd name="T46" fmla="*/ 109 w 34"/>
                  <a:gd name="T47" fmla="*/ 86 h 29"/>
                  <a:gd name="T48" fmla="*/ 97 w 34"/>
                  <a:gd name="T49" fmla="*/ 86 h 29"/>
                  <a:gd name="T50" fmla="*/ 84 w 34"/>
                  <a:gd name="T51" fmla="*/ 91 h 29"/>
                  <a:gd name="T52" fmla="*/ 75 w 34"/>
                  <a:gd name="T53" fmla="*/ 91 h 29"/>
                  <a:gd name="T54" fmla="*/ 65 w 34"/>
                  <a:gd name="T55" fmla="*/ 91 h 29"/>
                  <a:gd name="T56" fmla="*/ 47 w 34"/>
                  <a:gd name="T57" fmla="*/ 91 h 29"/>
                  <a:gd name="T58" fmla="*/ 45 w 34"/>
                  <a:gd name="T59" fmla="*/ 91 h 29"/>
                  <a:gd name="T60" fmla="*/ 28 w 34"/>
                  <a:gd name="T61" fmla="*/ 91 h 29"/>
                  <a:gd name="T62" fmla="*/ 13 w 34"/>
                  <a:gd name="T63" fmla="*/ 78 h 29"/>
                  <a:gd name="T64" fmla="*/ 10 w 34"/>
                  <a:gd name="T65" fmla="*/ 76 h 29"/>
                  <a:gd name="T66" fmla="*/ 0 w 34"/>
                  <a:gd name="T67" fmla="*/ 70 h 29"/>
                  <a:gd name="T68" fmla="*/ 0 w 34"/>
                  <a:gd name="T69" fmla="*/ 58 h 29"/>
                  <a:gd name="T70" fmla="*/ 0 w 34"/>
                  <a:gd name="T71" fmla="*/ 48 h 29"/>
                  <a:gd name="T72" fmla="*/ 0 w 34"/>
                  <a:gd name="T73" fmla="*/ 34 h 29"/>
                  <a:gd name="T74" fmla="*/ 10 w 34"/>
                  <a:gd name="T75" fmla="*/ 25 h 29"/>
                  <a:gd name="T76" fmla="*/ 17 w 34"/>
                  <a:gd name="T77" fmla="*/ 21 h 29"/>
                  <a:gd name="T78" fmla="*/ 28 w 34"/>
                  <a:gd name="T79" fmla="*/ 12 h 29"/>
                  <a:gd name="T80" fmla="*/ 45 w 34"/>
                  <a:gd name="T81" fmla="*/ 10 h 29"/>
                  <a:gd name="T82" fmla="*/ 45 w 34"/>
                  <a:gd name="T83" fmla="*/ 10 h 29"/>
                  <a:gd name="T84" fmla="*/ 47 w 34"/>
                  <a:gd name="T85" fmla="*/ 10 h 29"/>
                  <a:gd name="T86" fmla="*/ 50 w 34"/>
                  <a:gd name="T87" fmla="*/ 1 h 29"/>
                  <a:gd name="T88" fmla="*/ 79 w 34"/>
                  <a:gd name="T89" fmla="*/ 0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4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179"/>
              <p:cNvSpPr>
                <a:spLocks/>
              </p:cNvSpPr>
              <p:nvPr/>
            </p:nvSpPr>
            <p:spPr bwMode="auto">
              <a:xfrm>
                <a:off x="3354" y="1208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1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2 h 31"/>
                  <a:gd name="T14" fmla="*/ 146 w 34"/>
                  <a:gd name="T15" fmla="*/ 21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77 h 31"/>
                  <a:gd name="T26" fmla="*/ 160 w 34"/>
                  <a:gd name="T27" fmla="*/ 77 h 31"/>
                  <a:gd name="T28" fmla="*/ 160 w 34"/>
                  <a:gd name="T29" fmla="*/ 79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8 h 31"/>
                  <a:gd name="T42" fmla="*/ 126 w 34"/>
                  <a:gd name="T43" fmla="*/ 138 h 31"/>
                  <a:gd name="T44" fmla="*/ 115 w 34"/>
                  <a:gd name="T45" fmla="*/ 151 h 31"/>
                  <a:gd name="T46" fmla="*/ 109 w 34"/>
                  <a:gd name="T47" fmla="*/ 152 h 31"/>
                  <a:gd name="T48" fmla="*/ 97 w 34"/>
                  <a:gd name="T49" fmla="*/ 152 h 31"/>
                  <a:gd name="T50" fmla="*/ 84 w 34"/>
                  <a:gd name="T51" fmla="*/ 152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4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15 h 31"/>
                  <a:gd name="T68" fmla="*/ 0 w 34"/>
                  <a:gd name="T69" fmla="*/ 102 h 31"/>
                  <a:gd name="T70" fmla="*/ 0 w 34"/>
                  <a:gd name="T71" fmla="*/ 87 h 31"/>
                  <a:gd name="T72" fmla="*/ 0 w 34"/>
                  <a:gd name="T73" fmla="*/ 65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28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2 h 31"/>
                  <a:gd name="T86" fmla="*/ 50 w 34"/>
                  <a:gd name="T87" fmla="*/ 12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180"/>
              <p:cNvSpPr>
                <a:spLocks/>
              </p:cNvSpPr>
              <p:nvPr/>
            </p:nvSpPr>
            <p:spPr bwMode="auto">
              <a:xfrm>
                <a:off x="3354" y="1168"/>
                <a:ext cx="44" cy="40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3 h 31"/>
                  <a:gd name="T14" fmla="*/ 146 w 34"/>
                  <a:gd name="T15" fmla="*/ 17 h 31"/>
                  <a:gd name="T16" fmla="*/ 155 w 34"/>
                  <a:gd name="T17" fmla="*/ 22 h 31"/>
                  <a:gd name="T18" fmla="*/ 155 w 34"/>
                  <a:gd name="T19" fmla="*/ 32 h 31"/>
                  <a:gd name="T20" fmla="*/ 155 w 34"/>
                  <a:gd name="T21" fmla="*/ 36 h 31"/>
                  <a:gd name="T22" fmla="*/ 160 w 34"/>
                  <a:gd name="T23" fmla="*/ 50 h 31"/>
                  <a:gd name="T24" fmla="*/ 160 w 34"/>
                  <a:gd name="T25" fmla="*/ 53 h 31"/>
                  <a:gd name="T26" fmla="*/ 160 w 34"/>
                  <a:gd name="T27" fmla="*/ 65 h 31"/>
                  <a:gd name="T28" fmla="*/ 160 w 34"/>
                  <a:gd name="T29" fmla="*/ 68 h 31"/>
                  <a:gd name="T30" fmla="*/ 155 w 34"/>
                  <a:gd name="T31" fmla="*/ 76 h 31"/>
                  <a:gd name="T32" fmla="*/ 155 w 34"/>
                  <a:gd name="T33" fmla="*/ 88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14 h 31"/>
                  <a:gd name="T40" fmla="*/ 132 w 34"/>
                  <a:gd name="T41" fmla="*/ 114 h 31"/>
                  <a:gd name="T42" fmla="*/ 126 w 34"/>
                  <a:gd name="T43" fmla="*/ 123 h 31"/>
                  <a:gd name="T44" fmla="*/ 115 w 34"/>
                  <a:gd name="T45" fmla="*/ 126 h 31"/>
                  <a:gd name="T46" fmla="*/ 109 w 34"/>
                  <a:gd name="T47" fmla="*/ 126 h 31"/>
                  <a:gd name="T48" fmla="*/ 97 w 34"/>
                  <a:gd name="T49" fmla="*/ 133 h 31"/>
                  <a:gd name="T50" fmla="*/ 84 w 34"/>
                  <a:gd name="T51" fmla="*/ 133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3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98 h 31"/>
                  <a:gd name="T68" fmla="*/ 0 w 34"/>
                  <a:gd name="T69" fmla="*/ 88 h 31"/>
                  <a:gd name="T70" fmla="*/ 0 w 34"/>
                  <a:gd name="T71" fmla="*/ 76 h 31"/>
                  <a:gd name="T72" fmla="*/ 0 w 34"/>
                  <a:gd name="T73" fmla="*/ 53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2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29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181"/>
              <p:cNvSpPr>
                <a:spLocks/>
              </p:cNvSpPr>
              <p:nvPr/>
            </p:nvSpPr>
            <p:spPr bwMode="auto">
              <a:xfrm>
                <a:off x="3354" y="1289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1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98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182"/>
              <p:cNvSpPr>
                <a:spLocks/>
              </p:cNvSpPr>
              <p:nvPr/>
            </p:nvSpPr>
            <p:spPr bwMode="auto">
              <a:xfrm>
                <a:off x="3354" y="1249"/>
                <a:ext cx="44" cy="40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3 h 31"/>
                  <a:gd name="T16" fmla="*/ 155 w 34"/>
                  <a:gd name="T17" fmla="*/ 17 h 31"/>
                  <a:gd name="T18" fmla="*/ 155 w 34"/>
                  <a:gd name="T19" fmla="*/ 32 h 31"/>
                  <a:gd name="T20" fmla="*/ 155 w 34"/>
                  <a:gd name="T21" fmla="*/ 41 h 31"/>
                  <a:gd name="T22" fmla="*/ 160 w 34"/>
                  <a:gd name="T23" fmla="*/ 50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84 h 31"/>
                  <a:gd name="T34" fmla="*/ 155 w 34"/>
                  <a:gd name="T35" fmla="*/ 97 h 31"/>
                  <a:gd name="T36" fmla="*/ 146 w 34"/>
                  <a:gd name="T37" fmla="*/ 108 h 31"/>
                  <a:gd name="T38" fmla="*/ 141 w 34"/>
                  <a:gd name="T39" fmla="*/ 111 h 31"/>
                  <a:gd name="T40" fmla="*/ 132 w 34"/>
                  <a:gd name="T41" fmla="*/ 114 h 31"/>
                  <a:gd name="T42" fmla="*/ 126 w 34"/>
                  <a:gd name="T43" fmla="*/ 125 h 31"/>
                  <a:gd name="T44" fmla="*/ 115 w 34"/>
                  <a:gd name="T45" fmla="*/ 125 h 31"/>
                  <a:gd name="T46" fmla="*/ 109 w 34"/>
                  <a:gd name="T47" fmla="*/ 126 h 31"/>
                  <a:gd name="T48" fmla="*/ 97 w 34"/>
                  <a:gd name="T49" fmla="*/ 126 h 31"/>
                  <a:gd name="T50" fmla="*/ 84 w 34"/>
                  <a:gd name="T51" fmla="*/ 139 h 31"/>
                  <a:gd name="T52" fmla="*/ 75 w 34"/>
                  <a:gd name="T53" fmla="*/ 139 h 31"/>
                  <a:gd name="T54" fmla="*/ 65 w 34"/>
                  <a:gd name="T55" fmla="*/ 139 h 31"/>
                  <a:gd name="T56" fmla="*/ 47 w 34"/>
                  <a:gd name="T57" fmla="*/ 143 h 31"/>
                  <a:gd name="T58" fmla="*/ 45 w 34"/>
                  <a:gd name="T59" fmla="*/ 139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5 h 31"/>
                  <a:gd name="T72" fmla="*/ 0 w 34"/>
                  <a:gd name="T73" fmla="*/ 59 h 31"/>
                  <a:gd name="T74" fmla="*/ 10 w 34"/>
                  <a:gd name="T75" fmla="*/ 41 h 31"/>
                  <a:gd name="T76" fmla="*/ 17 w 34"/>
                  <a:gd name="T77" fmla="*/ 32 h 31"/>
                  <a:gd name="T78" fmla="*/ 28 w 34"/>
                  <a:gd name="T79" fmla="*/ 17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183"/>
              <p:cNvSpPr>
                <a:spLocks/>
              </p:cNvSpPr>
              <p:nvPr/>
            </p:nvSpPr>
            <p:spPr bwMode="auto">
              <a:xfrm>
                <a:off x="3354" y="1371"/>
                <a:ext cx="44" cy="38"/>
              </a:xfrm>
              <a:custGeom>
                <a:avLst/>
                <a:gdLst>
                  <a:gd name="T0" fmla="*/ 79 w 34"/>
                  <a:gd name="T1" fmla="*/ 0 h 30"/>
                  <a:gd name="T2" fmla="*/ 96 w 34"/>
                  <a:gd name="T3" fmla="*/ 0 h 30"/>
                  <a:gd name="T4" fmla="*/ 109 w 34"/>
                  <a:gd name="T5" fmla="*/ 0 h 30"/>
                  <a:gd name="T6" fmla="*/ 113 w 34"/>
                  <a:gd name="T7" fmla="*/ 0 h 30"/>
                  <a:gd name="T8" fmla="*/ 126 w 34"/>
                  <a:gd name="T9" fmla="*/ 0 h 30"/>
                  <a:gd name="T10" fmla="*/ 132 w 34"/>
                  <a:gd name="T11" fmla="*/ 0 h 30"/>
                  <a:gd name="T12" fmla="*/ 141 w 34"/>
                  <a:gd name="T13" fmla="*/ 10 h 30"/>
                  <a:gd name="T14" fmla="*/ 146 w 34"/>
                  <a:gd name="T15" fmla="*/ 13 h 30"/>
                  <a:gd name="T16" fmla="*/ 155 w 34"/>
                  <a:gd name="T17" fmla="*/ 20 h 30"/>
                  <a:gd name="T18" fmla="*/ 155 w 34"/>
                  <a:gd name="T19" fmla="*/ 25 h 30"/>
                  <a:gd name="T20" fmla="*/ 155 w 34"/>
                  <a:gd name="T21" fmla="*/ 37 h 30"/>
                  <a:gd name="T22" fmla="*/ 160 w 34"/>
                  <a:gd name="T23" fmla="*/ 48 h 30"/>
                  <a:gd name="T24" fmla="*/ 160 w 34"/>
                  <a:gd name="T25" fmla="*/ 52 h 30"/>
                  <a:gd name="T26" fmla="*/ 160 w 34"/>
                  <a:gd name="T27" fmla="*/ 61 h 30"/>
                  <a:gd name="T28" fmla="*/ 160 w 34"/>
                  <a:gd name="T29" fmla="*/ 66 h 30"/>
                  <a:gd name="T30" fmla="*/ 155 w 34"/>
                  <a:gd name="T31" fmla="*/ 66 h 30"/>
                  <a:gd name="T32" fmla="*/ 155 w 34"/>
                  <a:gd name="T33" fmla="*/ 77 h 30"/>
                  <a:gd name="T34" fmla="*/ 155 w 34"/>
                  <a:gd name="T35" fmla="*/ 90 h 30"/>
                  <a:gd name="T36" fmla="*/ 146 w 34"/>
                  <a:gd name="T37" fmla="*/ 96 h 30"/>
                  <a:gd name="T38" fmla="*/ 141 w 34"/>
                  <a:gd name="T39" fmla="*/ 98 h 30"/>
                  <a:gd name="T40" fmla="*/ 132 w 34"/>
                  <a:gd name="T41" fmla="*/ 108 h 30"/>
                  <a:gd name="T42" fmla="*/ 126 w 34"/>
                  <a:gd name="T43" fmla="*/ 109 h 30"/>
                  <a:gd name="T44" fmla="*/ 115 w 34"/>
                  <a:gd name="T45" fmla="*/ 109 h 30"/>
                  <a:gd name="T46" fmla="*/ 109 w 34"/>
                  <a:gd name="T47" fmla="*/ 122 h 30"/>
                  <a:gd name="T48" fmla="*/ 97 w 34"/>
                  <a:gd name="T49" fmla="*/ 122 h 30"/>
                  <a:gd name="T50" fmla="*/ 84 w 34"/>
                  <a:gd name="T51" fmla="*/ 124 h 30"/>
                  <a:gd name="T52" fmla="*/ 75 w 34"/>
                  <a:gd name="T53" fmla="*/ 124 h 30"/>
                  <a:gd name="T54" fmla="*/ 65 w 34"/>
                  <a:gd name="T55" fmla="*/ 124 h 30"/>
                  <a:gd name="T56" fmla="*/ 47 w 34"/>
                  <a:gd name="T57" fmla="*/ 124 h 30"/>
                  <a:gd name="T58" fmla="*/ 45 w 34"/>
                  <a:gd name="T59" fmla="*/ 124 h 30"/>
                  <a:gd name="T60" fmla="*/ 28 w 34"/>
                  <a:gd name="T61" fmla="*/ 124 h 30"/>
                  <a:gd name="T62" fmla="*/ 13 w 34"/>
                  <a:gd name="T63" fmla="*/ 109 h 30"/>
                  <a:gd name="T64" fmla="*/ 10 w 34"/>
                  <a:gd name="T65" fmla="*/ 108 h 30"/>
                  <a:gd name="T66" fmla="*/ 0 w 34"/>
                  <a:gd name="T67" fmla="*/ 96 h 30"/>
                  <a:gd name="T68" fmla="*/ 0 w 34"/>
                  <a:gd name="T69" fmla="*/ 77 h 30"/>
                  <a:gd name="T70" fmla="*/ 0 w 34"/>
                  <a:gd name="T71" fmla="*/ 66 h 30"/>
                  <a:gd name="T72" fmla="*/ 0 w 34"/>
                  <a:gd name="T73" fmla="*/ 48 h 30"/>
                  <a:gd name="T74" fmla="*/ 10 w 34"/>
                  <a:gd name="T75" fmla="*/ 37 h 30"/>
                  <a:gd name="T76" fmla="*/ 17 w 34"/>
                  <a:gd name="T77" fmla="*/ 32 h 30"/>
                  <a:gd name="T78" fmla="*/ 28 w 34"/>
                  <a:gd name="T79" fmla="*/ 20 h 30"/>
                  <a:gd name="T80" fmla="*/ 45 w 34"/>
                  <a:gd name="T81" fmla="*/ 13 h 30"/>
                  <a:gd name="T82" fmla="*/ 45 w 34"/>
                  <a:gd name="T83" fmla="*/ 13 h 30"/>
                  <a:gd name="T84" fmla="*/ 47 w 34"/>
                  <a:gd name="T85" fmla="*/ 13 h 30"/>
                  <a:gd name="T86" fmla="*/ 50 w 34"/>
                  <a:gd name="T87" fmla="*/ 10 h 30"/>
                  <a:gd name="T88" fmla="*/ 79 w 34"/>
                  <a:gd name="T89" fmla="*/ 0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184"/>
              <p:cNvSpPr>
                <a:spLocks/>
              </p:cNvSpPr>
              <p:nvPr/>
            </p:nvSpPr>
            <p:spPr bwMode="auto">
              <a:xfrm>
                <a:off x="3354" y="1330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21 h 31"/>
                  <a:gd name="T16" fmla="*/ 155 w 34"/>
                  <a:gd name="T17" fmla="*/ 34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4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63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185"/>
              <p:cNvSpPr>
                <a:spLocks/>
              </p:cNvSpPr>
              <p:nvPr/>
            </p:nvSpPr>
            <p:spPr bwMode="auto">
              <a:xfrm>
                <a:off x="3354" y="1411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2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45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9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5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2 h 31"/>
                  <a:gd name="T46" fmla="*/ 109 w 34"/>
                  <a:gd name="T47" fmla="*/ 152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2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45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186"/>
              <p:cNvSpPr>
                <a:spLocks/>
              </p:cNvSpPr>
              <p:nvPr/>
            </p:nvSpPr>
            <p:spPr bwMode="auto">
              <a:xfrm>
                <a:off x="3398" y="1020"/>
                <a:ext cx="35" cy="43"/>
              </a:xfrm>
              <a:custGeom>
                <a:avLst/>
                <a:gdLst>
                  <a:gd name="T0" fmla="*/ 0 w 27"/>
                  <a:gd name="T1" fmla="*/ 125 h 32"/>
                  <a:gd name="T2" fmla="*/ 1 w 27"/>
                  <a:gd name="T3" fmla="*/ 105 h 32"/>
                  <a:gd name="T4" fmla="*/ 13 w 27"/>
                  <a:gd name="T5" fmla="*/ 87 h 32"/>
                  <a:gd name="T6" fmla="*/ 17 w 27"/>
                  <a:gd name="T7" fmla="*/ 73 h 32"/>
                  <a:gd name="T8" fmla="*/ 17 w 27"/>
                  <a:gd name="T9" fmla="*/ 65 h 32"/>
                  <a:gd name="T10" fmla="*/ 29 w 27"/>
                  <a:gd name="T11" fmla="*/ 48 h 32"/>
                  <a:gd name="T12" fmla="*/ 35 w 27"/>
                  <a:gd name="T13" fmla="*/ 48 h 32"/>
                  <a:gd name="T14" fmla="*/ 38 w 27"/>
                  <a:gd name="T15" fmla="*/ 40 h 32"/>
                  <a:gd name="T16" fmla="*/ 49 w 27"/>
                  <a:gd name="T17" fmla="*/ 30 h 32"/>
                  <a:gd name="T18" fmla="*/ 51 w 27"/>
                  <a:gd name="T19" fmla="*/ 22 h 32"/>
                  <a:gd name="T20" fmla="*/ 64 w 27"/>
                  <a:gd name="T21" fmla="*/ 12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2 h 32"/>
                  <a:gd name="T34" fmla="*/ 115 w 27"/>
                  <a:gd name="T35" fmla="*/ 30 h 32"/>
                  <a:gd name="T36" fmla="*/ 126 w 27"/>
                  <a:gd name="T37" fmla="*/ 48 h 32"/>
                  <a:gd name="T38" fmla="*/ 126 w 27"/>
                  <a:gd name="T39" fmla="*/ 65 h 32"/>
                  <a:gd name="T40" fmla="*/ 115 w 27"/>
                  <a:gd name="T41" fmla="*/ 85 h 32"/>
                  <a:gd name="T42" fmla="*/ 113 w 27"/>
                  <a:gd name="T43" fmla="*/ 98 h 32"/>
                  <a:gd name="T44" fmla="*/ 113 w 27"/>
                  <a:gd name="T45" fmla="*/ 114 h 32"/>
                  <a:gd name="T46" fmla="*/ 108 w 27"/>
                  <a:gd name="T47" fmla="*/ 132 h 32"/>
                  <a:gd name="T48" fmla="*/ 96 w 27"/>
                  <a:gd name="T49" fmla="*/ 141 h 32"/>
                  <a:gd name="T50" fmla="*/ 86 w 27"/>
                  <a:gd name="T51" fmla="*/ 153 h 32"/>
                  <a:gd name="T52" fmla="*/ 83 w 27"/>
                  <a:gd name="T53" fmla="*/ 168 h 32"/>
                  <a:gd name="T54" fmla="*/ 66 w 27"/>
                  <a:gd name="T55" fmla="*/ 183 h 32"/>
                  <a:gd name="T56" fmla="*/ 64 w 27"/>
                  <a:gd name="T57" fmla="*/ 183 h 32"/>
                  <a:gd name="T58" fmla="*/ 49 w 27"/>
                  <a:gd name="T59" fmla="*/ 189 h 32"/>
                  <a:gd name="T60" fmla="*/ 38 w 27"/>
                  <a:gd name="T61" fmla="*/ 189 h 32"/>
                  <a:gd name="T62" fmla="*/ 35 w 27"/>
                  <a:gd name="T63" fmla="*/ 189 h 32"/>
                  <a:gd name="T64" fmla="*/ 29 w 27"/>
                  <a:gd name="T65" fmla="*/ 189 h 32"/>
                  <a:gd name="T66" fmla="*/ 17 w 27"/>
                  <a:gd name="T67" fmla="*/ 183 h 32"/>
                  <a:gd name="T68" fmla="*/ 13 w 27"/>
                  <a:gd name="T69" fmla="*/ 169 h 32"/>
                  <a:gd name="T70" fmla="*/ 1 w 27"/>
                  <a:gd name="T71" fmla="*/ 168 h 32"/>
                  <a:gd name="T72" fmla="*/ 1 w 27"/>
                  <a:gd name="T73" fmla="*/ 153 h 32"/>
                  <a:gd name="T74" fmla="*/ 1 w 27"/>
                  <a:gd name="T75" fmla="*/ 151 h 32"/>
                  <a:gd name="T76" fmla="*/ 1 w 27"/>
                  <a:gd name="T77" fmla="*/ 151 h 32"/>
                  <a:gd name="T78" fmla="*/ 0 w 27"/>
                  <a:gd name="T79" fmla="*/ 141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187"/>
              <p:cNvSpPr>
                <a:spLocks/>
              </p:cNvSpPr>
              <p:nvPr/>
            </p:nvSpPr>
            <p:spPr bwMode="auto">
              <a:xfrm>
                <a:off x="3398" y="1063"/>
                <a:ext cx="35" cy="41"/>
              </a:xfrm>
              <a:custGeom>
                <a:avLst/>
                <a:gdLst>
                  <a:gd name="T0" fmla="*/ 0 w 27"/>
                  <a:gd name="T1" fmla="*/ 95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9 h 32"/>
                  <a:gd name="T8" fmla="*/ 17 w 27"/>
                  <a:gd name="T9" fmla="*/ 46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8 h 32"/>
                  <a:gd name="T16" fmla="*/ 49 w 27"/>
                  <a:gd name="T17" fmla="*/ 17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8 h 32"/>
                  <a:gd name="T36" fmla="*/ 126 w 27"/>
                  <a:gd name="T37" fmla="*/ 31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6 h 32"/>
                  <a:gd name="T44" fmla="*/ 113 w 27"/>
                  <a:gd name="T45" fmla="*/ 88 h 32"/>
                  <a:gd name="T46" fmla="*/ 108 w 27"/>
                  <a:gd name="T47" fmla="*/ 99 h 32"/>
                  <a:gd name="T48" fmla="*/ 96 w 27"/>
                  <a:gd name="T49" fmla="*/ 106 h 32"/>
                  <a:gd name="T50" fmla="*/ 86 w 27"/>
                  <a:gd name="T51" fmla="*/ 122 h 32"/>
                  <a:gd name="T52" fmla="*/ 83 w 27"/>
                  <a:gd name="T53" fmla="*/ 124 h 32"/>
                  <a:gd name="T54" fmla="*/ 66 w 27"/>
                  <a:gd name="T55" fmla="*/ 133 h 32"/>
                  <a:gd name="T56" fmla="*/ 64 w 27"/>
                  <a:gd name="T57" fmla="*/ 136 h 32"/>
                  <a:gd name="T58" fmla="*/ 49 w 27"/>
                  <a:gd name="T59" fmla="*/ 136 h 32"/>
                  <a:gd name="T60" fmla="*/ 38 w 27"/>
                  <a:gd name="T61" fmla="*/ 142 h 32"/>
                  <a:gd name="T62" fmla="*/ 35 w 27"/>
                  <a:gd name="T63" fmla="*/ 136 h 32"/>
                  <a:gd name="T64" fmla="*/ 29 w 27"/>
                  <a:gd name="T65" fmla="*/ 136 h 32"/>
                  <a:gd name="T66" fmla="*/ 17 w 27"/>
                  <a:gd name="T67" fmla="*/ 136 h 32"/>
                  <a:gd name="T68" fmla="*/ 13 w 27"/>
                  <a:gd name="T69" fmla="*/ 133 h 32"/>
                  <a:gd name="T70" fmla="*/ 1 w 27"/>
                  <a:gd name="T71" fmla="*/ 124 h 32"/>
                  <a:gd name="T72" fmla="*/ 1 w 27"/>
                  <a:gd name="T73" fmla="*/ 122 h 32"/>
                  <a:gd name="T74" fmla="*/ 1 w 27"/>
                  <a:gd name="T75" fmla="*/ 111 h 32"/>
                  <a:gd name="T76" fmla="*/ 1 w 27"/>
                  <a:gd name="T77" fmla="*/ 106 h 32"/>
                  <a:gd name="T78" fmla="*/ 0 w 27"/>
                  <a:gd name="T79" fmla="*/ 99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188"/>
              <p:cNvSpPr>
                <a:spLocks/>
              </p:cNvSpPr>
              <p:nvPr/>
            </p:nvSpPr>
            <p:spPr bwMode="auto">
              <a:xfrm>
                <a:off x="3398" y="1104"/>
                <a:ext cx="35" cy="41"/>
              </a:xfrm>
              <a:custGeom>
                <a:avLst/>
                <a:gdLst>
                  <a:gd name="T0" fmla="*/ 0 w 27"/>
                  <a:gd name="T1" fmla="*/ 115 h 31"/>
                  <a:gd name="T2" fmla="*/ 1 w 27"/>
                  <a:gd name="T3" fmla="*/ 102 h 31"/>
                  <a:gd name="T4" fmla="*/ 13 w 27"/>
                  <a:gd name="T5" fmla="*/ 77 h 31"/>
                  <a:gd name="T6" fmla="*/ 17 w 27"/>
                  <a:gd name="T7" fmla="*/ 65 h 31"/>
                  <a:gd name="T8" fmla="*/ 17 w 27"/>
                  <a:gd name="T9" fmla="*/ 50 h 31"/>
                  <a:gd name="T10" fmla="*/ 29 w 27"/>
                  <a:gd name="T11" fmla="*/ 49 h 31"/>
                  <a:gd name="T12" fmla="*/ 35 w 27"/>
                  <a:gd name="T13" fmla="*/ 37 h 31"/>
                  <a:gd name="T14" fmla="*/ 38 w 27"/>
                  <a:gd name="T15" fmla="*/ 34 h 31"/>
                  <a:gd name="T16" fmla="*/ 49 w 27"/>
                  <a:gd name="T17" fmla="*/ 28 h 31"/>
                  <a:gd name="T18" fmla="*/ 51 w 27"/>
                  <a:gd name="T19" fmla="*/ 16 h 31"/>
                  <a:gd name="T20" fmla="*/ 64 w 27"/>
                  <a:gd name="T21" fmla="*/ 12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2 h 31"/>
                  <a:gd name="T32" fmla="*/ 113 w 27"/>
                  <a:gd name="T33" fmla="*/ 16 h 31"/>
                  <a:gd name="T34" fmla="*/ 115 w 27"/>
                  <a:gd name="T35" fmla="*/ 28 h 31"/>
                  <a:gd name="T36" fmla="*/ 126 w 27"/>
                  <a:gd name="T37" fmla="*/ 37 h 31"/>
                  <a:gd name="T38" fmla="*/ 126 w 27"/>
                  <a:gd name="T39" fmla="*/ 50 h 31"/>
                  <a:gd name="T40" fmla="*/ 115 w 27"/>
                  <a:gd name="T41" fmla="*/ 66 h 31"/>
                  <a:gd name="T42" fmla="*/ 113 w 27"/>
                  <a:gd name="T43" fmla="*/ 87 h 31"/>
                  <a:gd name="T44" fmla="*/ 113 w 27"/>
                  <a:gd name="T45" fmla="*/ 104 h 31"/>
                  <a:gd name="T46" fmla="*/ 108 w 27"/>
                  <a:gd name="T47" fmla="*/ 115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2 h 31"/>
                  <a:gd name="T54" fmla="*/ 66 w 27"/>
                  <a:gd name="T55" fmla="*/ 163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3 h 31"/>
                  <a:gd name="T68" fmla="*/ 13 w 27"/>
                  <a:gd name="T69" fmla="*/ 163 h 31"/>
                  <a:gd name="T70" fmla="*/ 1 w 27"/>
                  <a:gd name="T71" fmla="*/ 145 h 31"/>
                  <a:gd name="T72" fmla="*/ 1 w 27"/>
                  <a:gd name="T73" fmla="*/ 138 h 31"/>
                  <a:gd name="T74" fmla="*/ 1 w 27"/>
                  <a:gd name="T75" fmla="*/ 138 h 31"/>
                  <a:gd name="T76" fmla="*/ 1 w 27"/>
                  <a:gd name="T77" fmla="*/ 130 h 31"/>
                  <a:gd name="T78" fmla="*/ 0 w 27"/>
                  <a:gd name="T79" fmla="*/ 123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189"/>
              <p:cNvSpPr>
                <a:spLocks/>
              </p:cNvSpPr>
              <p:nvPr/>
            </p:nvSpPr>
            <p:spPr bwMode="auto">
              <a:xfrm>
                <a:off x="3398" y="1145"/>
                <a:ext cx="35" cy="42"/>
              </a:xfrm>
              <a:custGeom>
                <a:avLst/>
                <a:gdLst>
                  <a:gd name="T0" fmla="*/ 0 w 27"/>
                  <a:gd name="T1" fmla="*/ 95 h 33"/>
                  <a:gd name="T2" fmla="*/ 1 w 27"/>
                  <a:gd name="T3" fmla="*/ 81 h 33"/>
                  <a:gd name="T4" fmla="*/ 13 w 27"/>
                  <a:gd name="T5" fmla="*/ 66 h 33"/>
                  <a:gd name="T6" fmla="*/ 17 w 27"/>
                  <a:gd name="T7" fmla="*/ 59 h 33"/>
                  <a:gd name="T8" fmla="*/ 17 w 27"/>
                  <a:gd name="T9" fmla="*/ 46 h 33"/>
                  <a:gd name="T10" fmla="*/ 29 w 27"/>
                  <a:gd name="T11" fmla="*/ 37 h 33"/>
                  <a:gd name="T12" fmla="*/ 35 w 27"/>
                  <a:gd name="T13" fmla="*/ 29 h 33"/>
                  <a:gd name="T14" fmla="*/ 38 w 27"/>
                  <a:gd name="T15" fmla="*/ 29 h 33"/>
                  <a:gd name="T16" fmla="*/ 49 w 27"/>
                  <a:gd name="T17" fmla="*/ 22 h 33"/>
                  <a:gd name="T18" fmla="*/ 51 w 27"/>
                  <a:gd name="T19" fmla="*/ 13 h 33"/>
                  <a:gd name="T20" fmla="*/ 64 w 27"/>
                  <a:gd name="T21" fmla="*/ 13 h 33"/>
                  <a:gd name="T22" fmla="*/ 66 w 27"/>
                  <a:gd name="T23" fmla="*/ 10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0 h 33"/>
                  <a:gd name="T32" fmla="*/ 113 w 27"/>
                  <a:gd name="T33" fmla="*/ 13 h 33"/>
                  <a:gd name="T34" fmla="*/ 115 w 27"/>
                  <a:gd name="T35" fmla="*/ 28 h 33"/>
                  <a:gd name="T36" fmla="*/ 126 w 27"/>
                  <a:gd name="T37" fmla="*/ 37 h 33"/>
                  <a:gd name="T38" fmla="*/ 126 w 27"/>
                  <a:gd name="T39" fmla="*/ 50 h 33"/>
                  <a:gd name="T40" fmla="*/ 115 w 27"/>
                  <a:gd name="T41" fmla="*/ 60 h 33"/>
                  <a:gd name="T42" fmla="*/ 113 w 27"/>
                  <a:gd name="T43" fmla="*/ 75 h 33"/>
                  <a:gd name="T44" fmla="*/ 113 w 27"/>
                  <a:gd name="T45" fmla="*/ 84 h 33"/>
                  <a:gd name="T46" fmla="*/ 108 w 27"/>
                  <a:gd name="T47" fmla="*/ 97 h 33"/>
                  <a:gd name="T48" fmla="*/ 96 w 27"/>
                  <a:gd name="T49" fmla="*/ 103 h 33"/>
                  <a:gd name="T50" fmla="*/ 86 w 27"/>
                  <a:gd name="T51" fmla="*/ 113 h 33"/>
                  <a:gd name="T52" fmla="*/ 83 w 27"/>
                  <a:gd name="T53" fmla="*/ 123 h 33"/>
                  <a:gd name="T54" fmla="*/ 66 w 27"/>
                  <a:gd name="T55" fmla="*/ 126 h 33"/>
                  <a:gd name="T56" fmla="*/ 64 w 27"/>
                  <a:gd name="T57" fmla="*/ 131 h 33"/>
                  <a:gd name="T58" fmla="*/ 49 w 27"/>
                  <a:gd name="T59" fmla="*/ 137 h 33"/>
                  <a:gd name="T60" fmla="*/ 38 w 27"/>
                  <a:gd name="T61" fmla="*/ 137 h 33"/>
                  <a:gd name="T62" fmla="*/ 35 w 27"/>
                  <a:gd name="T63" fmla="*/ 137 h 33"/>
                  <a:gd name="T64" fmla="*/ 29 w 27"/>
                  <a:gd name="T65" fmla="*/ 131 h 33"/>
                  <a:gd name="T66" fmla="*/ 17 w 27"/>
                  <a:gd name="T67" fmla="*/ 131 h 33"/>
                  <a:gd name="T68" fmla="*/ 13 w 27"/>
                  <a:gd name="T69" fmla="*/ 126 h 33"/>
                  <a:gd name="T70" fmla="*/ 1 w 27"/>
                  <a:gd name="T71" fmla="*/ 123 h 33"/>
                  <a:gd name="T72" fmla="*/ 1 w 27"/>
                  <a:gd name="T73" fmla="*/ 113 h 33"/>
                  <a:gd name="T74" fmla="*/ 1 w 27"/>
                  <a:gd name="T75" fmla="*/ 108 h 33"/>
                  <a:gd name="T76" fmla="*/ 1 w 27"/>
                  <a:gd name="T77" fmla="*/ 103 h 33"/>
                  <a:gd name="T78" fmla="*/ 0 w 27"/>
                  <a:gd name="T79" fmla="*/ 10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9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190"/>
              <p:cNvSpPr>
                <a:spLocks/>
              </p:cNvSpPr>
              <p:nvPr/>
            </p:nvSpPr>
            <p:spPr bwMode="auto">
              <a:xfrm>
                <a:off x="3398" y="1187"/>
                <a:ext cx="35" cy="40"/>
              </a:xfrm>
              <a:custGeom>
                <a:avLst/>
                <a:gdLst>
                  <a:gd name="T0" fmla="*/ 0 w 27"/>
                  <a:gd name="T1" fmla="*/ 80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39 h 32"/>
                  <a:gd name="T10" fmla="*/ 29 w 27"/>
                  <a:gd name="T11" fmla="*/ 31 h 32"/>
                  <a:gd name="T12" fmla="*/ 35 w 27"/>
                  <a:gd name="T13" fmla="*/ 29 h 32"/>
                  <a:gd name="T14" fmla="*/ 38 w 27"/>
                  <a:gd name="T15" fmla="*/ 20 h 32"/>
                  <a:gd name="T16" fmla="*/ 49 w 27"/>
                  <a:gd name="T17" fmla="*/ 16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0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0 h 32"/>
                  <a:gd name="T36" fmla="*/ 126 w 27"/>
                  <a:gd name="T37" fmla="*/ 29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4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4 h 32"/>
                  <a:gd name="T50" fmla="*/ 86 w 27"/>
                  <a:gd name="T51" fmla="*/ 106 h 32"/>
                  <a:gd name="T52" fmla="*/ 83 w 27"/>
                  <a:gd name="T53" fmla="*/ 108 h 32"/>
                  <a:gd name="T54" fmla="*/ 66 w 27"/>
                  <a:gd name="T55" fmla="*/ 110 h 32"/>
                  <a:gd name="T56" fmla="*/ 64 w 27"/>
                  <a:gd name="T57" fmla="*/ 119 h 32"/>
                  <a:gd name="T58" fmla="*/ 49 w 27"/>
                  <a:gd name="T59" fmla="*/ 119 h 32"/>
                  <a:gd name="T60" fmla="*/ 38 w 27"/>
                  <a:gd name="T61" fmla="*/ 124 h 32"/>
                  <a:gd name="T62" fmla="*/ 35 w 27"/>
                  <a:gd name="T63" fmla="*/ 119 h 32"/>
                  <a:gd name="T64" fmla="*/ 29 w 27"/>
                  <a:gd name="T65" fmla="*/ 119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6 h 32"/>
                  <a:gd name="T74" fmla="*/ 1 w 27"/>
                  <a:gd name="T75" fmla="*/ 95 h 32"/>
                  <a:gd name="T76" fmla="*/ 1 w 27"/>
                  <a:gd name="T77" fmla="*/ 94 h 32"/>
                  <a:gd name="T78" fmla="*/ 0 w 27"/>
                  <a:gd name="T79" fmla="*/ 8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191"/>
              <p:cNvSpPr>
                <a:spLocks/>
              </p:cNvSpPr>
              <p:nvPr/>
            </p:nvSpPr>
            <p:spPr bwMode="auto">
              <a:xfrm>
                <a:off x="3398" y="1226"/>
                <a:ext cx="35" cy="42"/>
              </a:xfrm>
              <a:custGeom>
                <a:avLst/>
                <a:gdLst>
                  <a:gd name="T0" fmla="*/ 0 w 27"/>
                  <a:gd name="T1" fmla="*/ 114 h 32"/>
                  <a:gd name="T2" fmla="*/ 1 w 27"/>
                  <a:gd name="T3" fmla="*/ 97 h 32"/>
                  <a:gd name="T4" fmla="*/ 13 w 27"/>
                  <a:gd name="T5" fmla="*/ 77 h 32"/>
                  <a:gd name="T6" fmla="*/ 17 w 27"/>
                  <a:gd name="T7" fmla="*/ 64 h 32"/>
                  <a:gd name="T8" fmla="*/ 17 w 27"/>
                  <a:gd name="T9" fmla="*/ 55 h 32"/>
                  <a:gd name="T10" fmla="*/ 29 w 27"/>
                  <a:gd name="T11" fmla="*/ 50 h 32"/>
                  <a:gd name="T12" fmla="*/ 35 w 27"/>
                  <a:gd name="T13" fmla="*/ 42 h 32"/>
                  <a:gd name="T14" fmla="*/ 38 w 27"/>
                  <a:gd name="T15" fmla="*/ 37 h 32"/>
                  <a:gd name="T16" fmla="*/ 49 w 27"/>
                  <a:gd name="T17" fmla="*/ 28 h 32"/>
                  <a:gd name="T18" fmla="*/ 51 w 27"/>
                  <a:gd name="T19" fmla="*/ 21 h 32"/>
                  <a:gd name="T20" fmla="*/ 64 w 27"/>
                  <a:gd name="T21" fmla="*/ 16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21 h 32"/>
                  <a:gd name="T34" fmla="*/ 115 w 27"/>
                  <a:gd name="T35" fmla="*/ 28 h 32"/>
                  <a:gd name="T36" fmla="*/ 126 w 27"/>
                  <a:gd name="T37" fmla="*/ 42 h 32"/>
                  <a:gd name="T38" fmla="*/ 126 w 27"/>
                  <a:gd name="T39" fmla="*/ 55 h 32"/>
                  <a:gd name="T40" fmla="*/ 115 w 27"/>
                  <a:gd name="T41" fmla="*/ 72 h 32"/>
                  <a:gd name="T42" fmla="*/ 113 w 27"/>
                  <a:gd name="T43" fmla="*/ 95 h 32"/>
                  <a:gd name="T44" fmla="*/ 113 w 27"/>
                  <a:gd name="T45" fmla="*/ 97 h 32"/>
                  <a:gd name="T46" fmla="*/ 108 w 27"/>
                  <a:gd name="T47" fmla="*/ 114 h 32"/>
                  <a:gd name="T48" fmla="*/ 96 w 27"/>
                  <a:gd name="T49" fmla="*/ 127 h 32"/>
                  <a:gd name="T50" fmla="*/ 86 w 27"/>
                  <a:gd name="T51" fmla="*/ 137 h 32"/>
                  <a:gd name="T52" fmla="*/ 83 w 27"/>
                  <a:gd name="T53" fmla="*/ 150 h 32"/>
                  <a:gd name="T54" fmla="*/ 66 w 27"/>
                  <a:gd name="T55" fmla="*/ 160 h 32"/>
                  <a:gd name="T56" fmla="*/ 64 w 27"/>
                  <a:gd name="T57" fmla="*/ 164 h 32"/>
                  <a:gd name="T58" fmla="*/ 49 w 27"/>
                  <a:gd name="T59" fmla="*/ 164 h 32"/>
                  <a:gd name="T60" fmla="*/ 38 w 27"/>
                  <a:gd name="T61" fmla="*/ 164 h 32"/>
                  <a:gd name="T62" fmla="*/ 35 w 27"/>
                  <a:gd name="T63" fmla="*/ 164 h 32"/>
                  <a:gd name="T64" fmla="*/ 29 w 27"/>
                  <a:gd name="T65" fmla="*/ 164 h 32"/>
                  <a:gd name="T66" fmla="*/ 17 w 27"/>
                  <a:gd name="T67" fmla="*/ 160 h 32"/>
                  <a:gd name="T68" fmla="*/ 13 w 27"/>
                  <a:gd name="T69" fmla="*/ 150 h 32"/>
                  <a:gd name="T70" fmla="*/ 1 w 27"/>
                  <a:gd name="T71" fmla="*/ 144 h 32"/>
                  <a:gd name="T72" fmla="*/ 1 w 27"/>
                  <a:gd name="T73" fmla="*/ 137 h 32"/>
                  <a:gd name="T74" fmla="*/ 1 w 27"/>
                  <a:gd name="T75" fmla="*/ 137 h 32"/>
                  <a:gd name="T76" fmla="*/ 1 w 27"/>
                  <a:gd name="T77" fmla="*/ 127 h 32"/>
                  <a:gd name="T78" fmla="*/ 0 w 27"/>
                  <a:gd name="T79" fmla="*/ 125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192"/>
              <p:cNvSpPr>
                <a:spLocks/>
              </p:cNvSpPr>
              <p:nvPr/>
            </p:nvSpPr>
            <p:spPr bwMode="auto">
              <a:xfrm>
                <a:off x="3398" y="1268"/>
                <a:ext cx="35" cy="43"/>
              </a:xfrm>
              <a:custGeom>
                <a:avLst/>
                <a:gdLst>
                  <a:gd name="T0" fmla="*/ 0 w 27"/>
                  <a:gd name="T1" fmla="*/ 102 h 33"/>
                  <a:gd name="T2" fmla="*/ 1 w 27"/>
                  <a:gd name="T3" fmla="*/ 86 h 33"/>
                  <a:gd name="T4" fmla="*/ 13 w 27"/>
                  <a:gd name="T5" fmla="*/ 78 h 33"/>
                  <a:gd name="T6" fmla="*/ 17 w 27"/>
                  <a:gd name="T7" fmla="*/ 65 h 33"/>
                  <a:gd name="T8" fmla="*/ 17 w 27"/>
                  <a:gd name="T9" fmla="*/ 50 h 33"/>
                  <a:gd name="T10" fmla="*/ 29 w 27"/>
                  <a:gd name="T11" fmla="*/ 46 h 33"/>
                  <a:gd name="T12" fmla="*/ 35 w 27"/>
                  <a:gd name="T13" fmla="*/ 35 h 33"/>
                  <a:gd name="T14" fmla="*/ 38 w 27"/>
                  <a:gd name="T15" fmla="*/ 29 h 33"/>
                  <a:gd name="T16" fmla="*/ 49 w 27"/>
                  <a:gd name="T17" fmla="*/ 21 h 33"/>
                  <a:gd name="T18" fmla="*/ 51 w 27"/>
                  <a:gd name="T19" fmla="*/ 16 h 33"/>
                  <a:gd name="T20" fmla="*/ 64 w 27"/>
                  <a:gd name="T21" fmla="*/ 12 h 33"/>
                  <a:gd name="T22" fmla="*/ 66 w 27"/>
                  <a:gd name="T23" fmla="*/ 12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2 h 33"/>
                  <a:gd name="T32" fmla="*/ 113 w 27"/>
                  <a:gd name="T33" fmla="*/ 16 h 33"/>
                  <a:gd name="T34" fmla="*/ 115 w 27"/>
                  <a:gd name="T35" fmla="*/ 29 h 33"/>
                  <a:gd name="T36" fmla="*/ 126 w 27"/>
                  <a:gd name="T37" fmla="*/ 46 h 33"/>
                  <a:gd name="T38" fmla="*/ 126 w 27"/>
                  <a:gd name="T39" fmla="*/ 51 h 33"/>
                  <a:gd name="T40" fmla="*/ 115 w 27"/>
                  <a:gd name="T41" fmla="*/ 66 h 33"/>
                  <a:gd name="T42" fmla="*/ 113 w 27"/>
                  <a:gd name="T43" fmla="*/ 85 h 33"/>
                  <a:gd name="T44" fmla="*/ 113 w 27"/>
                  <a:gd name="T45" fmla="*/ 96 h 33"/>
                  <a:gd name="T46" fmla="*/ 108 w 27"/>
                  <a:gd name="T47" fmla="*/ 112 h 33"/>
                  <a:gd name="T48" fmla="*/ 96 w 27"/>
                  <a:gd name="T49" fmla="*/ 116 h 33"/>
                  <a:gd name="T50" fmla="*/ 86 w 27"/>
                  <a:gd name="T51" fmla="*/ 133 h 33"/>
                  <a:gd name="T52" fmla="*/ 83 w 27"/>
                  <a:gd name="T53" fmla="*/ 134 h 33"/>
                  <a:gd name="T54" fmla="*/ 66 w 27"/>
                  <a:gd name="T55" fmla="*/ 146 h 33"/>
                  <a:gd name="T56" fmla="*/ 64 w 27"/>
                  <a:gd name="T57" fmla="*/ 151 h 33"/>
                  <a:gd name="T58" fmla="*/ 49 w 27"/>
                  <a:gd name="T59" fmla="*/ 162 h 33"/>
                  <a:gd name="T60" fmla="*/ 38 w 27"/>
                  <a:gd name="T61" fmla="*/ 162 h 33"/>
                  <a:gd name="T62" fmla="*/ 35 w 27"/>
                  <a:gd name="T63" fmla="*/ 162 h 33"/>
                  <a:gd name="T64" fmla="*/ 29 w 27"/>
                  <a:gd name="T65" fmla="*/ 151 h 33"/>
                  <a:gd name="T66" fmla="*/ 17 w 27"/>
                  <a:gd name="T67" fmla="*/ 151 h 33"/>
                  <a:gd name="T68" fmla="*/ 13 w 27"/>
                  <a:gd name="T69" fmla="*/ 146 h 33"/>
                  <a:gd name="T70" fmla="*/ 1 w 27"/>
                  <a:gd name="T71" fmla="*/ 134 h 33"/>
                  <a:gd name="T72" fmla="*/ 1 w 27"/>
                  <a:gd name="T73" fmla="*/ 133 h 33"/>
                  <a:gd name="T74" fmla="*/ 1 w 27"/>
                  <a:gd name="T75" fmla="*/ 125 h 33"/>
                  <a:gd name="T76" fmla="*/ 1 w 27"/>
                  <a:gd name="T77" fmla="*/ 116 h 33"/>
                  <a:gd name="T78" fmla="*/ 0 w 27"/>
                  <a:gd name="T79" fmla="*/ 116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193"/>
              <p:cNvSpPr>
                <a:spLocks/>
              </p:cNvSpPr>
              <p:nvPr/>
            </p:nvSpPr>
            <p:spPr bwMode="auto">
              <a:xfrm>
                <a:off x="3398" y="1311"/>
                <a:ext cx="35" cy="41"/>
              </a:xfrm>
              <a:custGeom>
                <a:avLst/>
                <a:gdLst>
                  <a:gd name="T0" fmla="*/ 0 w 27"/>
                  <a:gd name="T1" fmla="*/ 114 h 31"/>
                  <a:gd name="T2" fmla="*/ 1 w 27"/>
                  <a:gd name="T3" fmla="*/ 98 h 31"/>
                  <a:gd name="T4" fmla="*/ 13 w 27"/>
                  <a:gd name="T5" fmla="*/ 79 h 31"/>
                  <a:gd name="T6" fmla="*/ 17 w 27"/>
                  <a:gd name="T7" fmla="*/ 65 h 31"/>
                  <a:gd name="T8" fmla="*/ 17 w 27"/>
                  <a:gd name="T9" fmla="*/ 49 h 31"/>
                  <a:gd name="T10" fmla="*/ 29 w 27"/>
                  <a:gd name="T11" fmla="*/ 45 h 31"/>
                  <a:gd name="T12" fmla="*/ 35 w 27"/>
                  <a:gd name="T13" fmla="*/ 37 h 31"/>
                  <a:gd name="T14" fmla="*/ 38 w 27"/>
                  <a:gd name="T15" fmla="*/ 28 h 31"/>
                  <a:gd name="T16" fmla="*/ 49 w 27"/>
                  <a:gd name="T17" fmla="*/ 21 h 31"/>
                  <a:gd name="T18" fmla="*/ 51 w 27"/>
                  <a:gd name="T19" fmla="*/ 12 h 31"/>
                  <a:gd name="T20" fmla="*/ 64 w 27"/>
                  <a:gd name="T21" fmla="*/ 1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 h 31"/>
                  <a:gd name="T32" fmla="*/ 113 w 27"/>
                  <a:gd name="T33" fmla="*/ 12 h 31"/>
                  <a:gd name="T34" fmla="*/ 115 w 27"/>
                  <a:gd name="T35" fmla="*/ 21 h 31"/>
                  <a:gd name="T36" fmla="*/ 126 w 27"/>
                  <a:gd name="T37" fmla="*/ 37 h 31"/>
                  <a:gd name="T38" fmla="*/ 126 w 27"/>
                  <a:gd name="T39" fmla="*/ 49 h 31"/>
                  <a:gd name="T40" fmla="*/ 115 w 27"/>
                  <a:gd name="T41" fmla="*/ 77 h 31"/>
                  <a:gd name="T42" fmla="*/ 113 w 27"/>
                  <a:gd name="T43" fmla="*/ 86 h 31"/>
                  <a:gd name="T44" fmla="*/ 113 w 27"/>
                  <a:gd name="T45" fmla="*/ 102 h 31"/>
                  <a:gd name="T46" fmla="*/ 108 w 27"/>
                  <a:gd name="T47" fmla="*/ 114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1 h 31"/>
                  <a:gd name="T54" fmla="*/ 66 w 27"/>
                  <a:gd name="T55" fmla="*/ 152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4 h 31"/>
                  <a:gd name="T68" fmla="*/ 13 w 27"/>
                  <a:gd name="T69" fmla="*/ 152 h 31"/>
                  <a:gd name="T70" fmla="*/ 1 w 27"/>
                  <a:gd name="T71" fmla="*/ 151 h 31"/>
                  <a:gd name="T72" fmla="*/ 1 w 27"/>
                  <a:gd name="T73" fmla="*/ 138 h 31"/>
                  <a:gd name="T74" fmla="*/ 1 w 27"/>
                  <a:gd name="T75" fmla="*/ 135 h 31"/>
                  <a:gd name="T76" fmla="*/ 1 w 27"/>
                  <a:gd name="T77" fmla="*/ 130 h 31"/>
                  <a:gd name="T78" fmla="*/ 0 w 27"/>
                  <a:gd name="T79" fmla="*/ 11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194"/>
              <p:cNvSpPr>
                <a:spLocks/>
              </p:cNvSpPr>
              <p:nvPr/>
            </p:nvSpPr>
            <p:spPr bwMode="auto">
              <a:xfrm>
                <a:off x="3398" y="1352"/>
                <a:ext cx="35" cy="40"/>
              </a:xfrm>
              <a:custGeom>
                <a:avLst/>
                <a:gdLst>
                  <a:gd name="T0" fmla="*/ 0 w 27"/>
                  <a:gd name="T1" fmla="*/ 86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45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9 h 32"/>
                  <a:gd name="T16" fmla="*/ 49 w 27"/>
                  <a:gd name="T17" fmla="*/ 20 h 32"/>
                  <a:gd name="T18" fmla="*/ 51 w 27"/>
                  <a:gd name="T19" fmla="*/ 16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6 h 32"/>
                  <a:gd name="T34" fmla="*/ 115 w 27"/>
                  <a:gd name="T35" fmla="*/ 20 h 32"/>
                  <a:gd name="T36" fmla="*/ 126 w 27"/>
                  <a:gd name="T37" fmla="*/ 31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1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5 h 32"/>
                  <a:gd name="T50" fmla="*/ 86 w 27"/>
                  <a:gd name="T51" fmla="*/ 100 h 32"/>
                  <a:gd name="T52" fmla="*/ 83 w 27"/>
                  <a:gd name="T53" fmla="*/ 110 h 32"/>
                  <a:gd name="T54" fmla="*/ 66 w 27"/>
                  <a:gd name="T55" fmla="*/ 119 h 32"/>
                  <a:gd name="T56" fmla="*/ 64 w 27"/>
                  <a:gd name="T57" fmla="*/ 124 h 32"/>
                  <a:gd name="T58" fmla="*/ 49 w 27"/>
                  <a:gd name="T59" fmla="*/ 124 h 32"/>
                  <a:gd name="T60" fmla="*/ 38 w 27"/>
                  <a:gd name="T61" fmla="*/ 124 h 32"/>
                  <a:gd name="T62" fmla="*/ 35 w 27"/>
                  <a:gd name="T63" fmla="*/ 124 h 32"/>
                  <a:gd name="T64" fmla="*/ 29 w 27"/>
                  <a:gd name="T65" fmla="*/ 124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0 h 32"/>
                  <a:gd name="T74" fmla="*/ 1 w 27"/>
                  <a:gd name="T75" fmla="*/ 95 h 32"/>
                  <a:gd name="T76" fmla="*/ 1 w 27"/>
                  <a:gd name="T77" fmla="*/ 95 h 32"/>
                  <a:gd name="T78" fmla="*/ 0 w 27"/>
                  <a:gd name="T79" fmla="*/ 94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195"/>
              <p:cNvSpPr>
                <a:spLocks/>
              </p:cNvSpPr>
              <p:nvPr/>
            </p:nvSpPr>
            <p:spPr bwMode="auto">
              <a:xfrm>
                <a:off x="3400" y="1390"/>
                <a:ext cx="33" cy="43"/>
              </a:xfrm>
              <a:custGeom>
                <a:avLst/>
                <a:gdLst>
                  <a:gd name="T0" fmla="*/ 0 w 26"/>
                  <a:gd name="T1" fmla="*/ 125 h 32"/>
                  <a:gd name="T2" fmla="*/ 0 w 26"/>
                  <a:gd name="T3" fmla="*/ 105 h 32"/>
                  <a:gd name="T4" fmla="*/ 10 w 26"/>
                  <a:gd name="T5" fmla="*/ 87 h 32"/>
                  <a:gd name="T6" fmla="*/ 13 w 26"/>
                  <a:gd name="T7" fmla="*/ 73 h 32"/>
                  <a:gd name="T8" fmla="*/ 22 w 26"/>
                  <a:gd name="T9" fmla="*/ 54 h 32"/>
                  <a:gd name="T10" fmla="*/ 22 w 26"/>
                  <a:gd name="T11" fmla="*/ 48 h 32"/>
                  <a:gd name="T12" fmla="*/ 28 w 26"/>
                  <a:gd name="T13" fmla="*/ 40 h 32"/>
                  <a:gd name="T14" fmla="*/ 29 w 26"/>
                  <a:gd name="T15" fmla="*/ 30 h 32"/>
                  <a:gd name="T16" fmla="*/ 37 w 26"/>
                  <a:gd name="T17" fmla="*/ 22 h 32"/>
                  <a:gd name="T18" fmla="*/ 46 w 26"/>
                  <a:gd name="T19" fmla="*/ 12 h 32"/>
                  <a:gd name="T20" fmla="*/ 48 w 26"/>
                  <a:gd name="T21" fmla="*/ 1 h 32"/>
                  <a:gd name="T22" fmla="*/ 60 w 26"/>
                  <a:gd name="T23" fmla="*/ 0 h 32"/>
                  <a:gd name="T24" fmla="*/ 66 w 26"/>
                  <a:gd name="T25" fmla="*/ 0 h 32"/>
                  <a:gd name="T26" fmla="*/ 77 w 26"/>
                  <a:gd name="T27" fmla="*/ 0 h 32"/>
                  <a:gd name="T28" fmla="*/ 84 w 26"/>
                  <a:gd name="T29" fmla="*/ 0 h 32"/>
                  <a:gd name="T30" fmla="*/ 96 w 26"/>
                  <a:gd name="T31" fmla="*/ 1 h 32"/>
                  <a:gd name="T32" fmla="*/ 98 w 26"/>
                  <a:gd name="T33" fmla="*/ 12 h 32"/>
                  <a:gd name="T34" fmla="*/ 98 w 26"/>
                  <a:gd name="T35" fmla="*/ 30 h 32"/>
                  <a:gd name="T36" fmla="*/ 108 w 26"/>
                  <a:gd name="T37" fmla="*/ 40 h 32"/>
                  <a:gd name="T38" fmla="*/ 108 w 26"/>
                  <a:gd name="T39" fmla="*/ 65 h 32"/>
                  <a:gd name="T40" fmla="*/ 98 w 26"/>
                  <a:gd name="T41" fmla="*/ 85 h 32"/>
                  <a:gd name="T42" fmla="*/ 98 w 26"/>
                  <a:gd name="T43" fmla="*/ 98 h 32"/>
                  <a:gd name="T44" fmla="*/ 96 w 26"/>
                  <a:gd name="T45" fmla="*/ 114 h 32"/>
                  <a:gd name="T46" fmla="*/ 89 w 26"/>
                  <a:gd name="T47" fmla="*/ 132 h 32"/>
                  <a:gd name="T48" fmla="*/ 84 w 26"/>
                  <a:gd name="T49" fmla="*/ 141 h 32"/>
                  <a:gd name="T50" fmla="*/ 74 w 26"/>
                  <a:gd name="T51" fmla="*/ 153 h 32"/>
                  <a:gd name="T52" fmla="*/ 66 w 26"/>
                  <a:gd name="T53" fmla="*/ 168 h 32"/>
                  <a:gd name="T54" fmla="*/ 58 w 26"/>
                  <a:gd name="T55" fmla="*/ 169 h 32"/>
                  <a:gd name="T56" fmla="*/ 48 w 26"/>
                  <a:gd name="T57" fmla="*/ 183 h 32"/>
                  <a:gd name="T58" fmla="*/ 46 w 26"/>
                  <a:gd name="T59" fmla="*/ 183 h 32"/>
                  <a:gd name="T60" fmla="*/ 37 w 26"/>
                  <a:gd name="T61" fmla="*/ 189 h 32"/>
                  <a:gd name="T62" fmla="*/ 28 w 26"/>
                  <a:gd name="T63" fmla="*/ 183 h 32"/>
                  <a:gd name="T64" fmla="*/ 22 w 26"/>
                  <a:gd name="T65" fmla="*/ 183 h 32"/>
                  <a:gd name="T66" fmla="*/ 13 w 26"/>
                  <a:gd name="T67" fmla="*/ 183 h 32"/>
                  <a:gd name="T68" fmla="*/ 10 w 26"/>
                  <a:gd name="T69" fmla="*/ 169 h 32"/>
                  <a:gd name="T70" fmla="*/ 0 w 26"/>
                  <a:gd name="T71" fmla="*/ 168 h 32"/>
                  <a:gd name="T72" fmla="*/ 0 w 26"/>
                  <a:gd name="T73" fmla="*/ 153 h 32"/>
                  <a:gd name="T74" fmla="*/ 0 w 26"/>
                  <a:gd name="T75" fmla="*/ 151 h 32"/>
                  <a:gd name="T76" fmla="*/ 0 w 26"/>
                  <a:gd name="T77" fmla="*/ 141 h 32"/>
                  <a:gd name="T78" fmla="*/ 0 w 26"/>
                  <a:gd name="T79" fmla="*/ 13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" h="32">
                    <a:moveTo>
                      <a:pt x="0" y="22"/>
                    </a:move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6" y="8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6"/>
                    </a:lnTo>
                    <a:lnTo>
                      <a:pt x="16" y="28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7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196"/>
              <p:cNvSpPr>
                <a:spLocks/>
              </p:cNvSpPr>
              <p:nvPr/>
            </p:nvSpPr>
            <p:spPr bwMode="auto">
              <a:xfrm>
                <a:off x="3433" y="1069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0 h 31"/>
                  <a:gd name="T14" fmla="*/ 104 w 7"/>
                  <a:gd name="T15" fmla="*/ 17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88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3 h 31"/>
                  <a:gd name="T34" fmla="*/ 77 w 7"/>
                  <a:gd name="T35" fmla="*/ 133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6 h 31"/>
                  <a:gd name="T54" fmla="*/ 0 w 7"/>
                  <a:gd name="T55" fmla="*/ 123 h 31"/>
                  <a:gd name="T56" fmla="*/ 0 w 7"/>
                  <a:gd name="T57" fmla="*/ 111 h 31"/>
                  <a:gd name="T58" fmla="*/ 0 w 7"/>
                  <a:gd name="T59" fmla="*/ 88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0 h 31"/>
                  <a:gd name="T72" fmla="*/ 49 w 7"/>
                  <a:gd name="T73" fmla="*/ 1 h 31"/>
                  <a:gd name="T74" fmla="*/ 49 w 7"/>
                  <a:gd name="T75" fmla="*/ 1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197"/>
              <p:cNvSpPr>
                <a:spLocks/>
              </p:cNvSpPr>
              <p:nvPr/>
            </p:nvSpPr>
            <p:spPr bwMode="auto">
              <a:xfrm>
                <a:off x="3430" y="1112"/>
                <a:ext cx="14" cy="38"/>
              </a:xfrm>
              <a:custGeom>
                <a:avLst/>
                <a:gdLst>
                  <a:gd name="T0" fmla="*/ 96 w 9"/>
                  <a:gd name="T1" fmla="*/ 0 h 31"/>
                  <a:gd name="T2" fmla="*/ 96 w 9"/>
                  <a:gd name="T3" fmla="*/ 0 h 31"/>
                  <a:gd name="T4" fmla="*/ 96 w 9"/>
                  <a:gd name="T5" fmla="*/ 0 h 31"/>
                  <a:gd name="T6" fmla="*/ 96 w 9"/>
                  <a:gd name="T7" fmla="*/ 0 h 31"/>
                  <a:gd name="T8" fmla="*/ 128 w 9"/>
                  <a:gd name="T9" fmla="*/ 0 h 31"/>
                  <a:gd name="T10" fmla="*/ 128 w 9"/>
                  <a:gd name="T11" fmla="*/ 1 h 31"/>
                  <a:gd name="T12" fmla="*/ 128 w 9"/>
                  <a:gd name="T13" fmla="*/ 11 h 31"/>
                  <a:gd name="T14" fmla="*/ 128 w 9"/>
                  <a:gd name="T15" fmla="*/ 13 h 31"/>
                  <a:gd name="T16" fmla="*/ 128 w 9"/>
                  <a:gd name="T17" fmla="*/ 20 h 31"/>
                  <a:gd name="T18" fmla="*/ 128 w 9"/>
                  <a:gd name="T19" fmla="*/ 27 h 31"/>
                  <a:gd name="T20" fmla="*/ 128 w 9"/>
                  <a:gd name="T21" fmla="*/ 38 h 31"/>
                  <a:gd name="T22" fmla="*/ 128 w 9"/>
                  <a:gd name="T23" fmla="*/ 48 h 31"/>
                  <a:gd name="T24" fmla="*/ 128 w 9"/>
                  <a:gd name="T25" fmla="*/ 59 h 31"/>
                  <a:gd name="T26" fmla="*/ 128 w 9"/>
                  <a:gd name="T27" fmla="*/ 71 h 31"/>
                  <a:gd name="T28" fmla="*/ 128 w 9"/>
                  <a:gd name="T29" fmla="*/ 77 h 31"/>
                  <a:gd name="T30" fmla="*/ 96 w 9"/>
                  <a:gd name="T31" fmla="*/ 87 h 31"/>
                  <a:gd name="T32" fmla="*/ 96 w 9"/>
                  <a:gd name="T33" fmla="*/ 94 h 31"/>
                  <a:gd name="T34" fmla="*/ 96 w 9"/>
                  <a:gd name="T35" fmla="*/ 101 h 31"/>
                  <a:gd name="T36" fmla="*/ 82 w 9"/>
                  <a:gd name="T37" fmla="*/ 101 h 31"/>
                  <a:gd name="T38" fmla="*/ 73 w 9"/>
                  <a:gd name="T39" fmla="*/ 107 h 31"/>
                  <a:gd name="T40" fmla="*/ 73 w 9"/>
                  <a:gd name="T41" fmla="*/ 107 h 31"/>
                  <a:gd name="T42" fmla="*/ 73 w 9"/>
                  <a:gd name="T43" fmla="*/ 107 h 31"/>
                  <a:gd name="T44" fmla="*/ 47 w 9"/>
                  <a:gd name="T45" fmla="*/ 107 h 31"/>
                  <a:gd name="T46" fmla="*/ 47 w 9"/>
                  <a:gd name="T47" fmla="*/ 107 h 31"/>
                  <a:gd name="T48" fmla="*/ 30 w 9"/>
                  <a:gd name="T49" fmla="*/ 101 h 31"/>
                  <a:gd name="T50" fmla="*/ 30 w 9"/>
                  <a:gd name="T51" fmla="*/ 101 h 31"/>
                  <a:gd name="T52" fmla="*/ 30 w 9"/>
                  <a:gd name="T53" fmla="*/ 94 h 31"/>
                  <a:gd name="T54" fmla="*/ 0 w 9"/>
                  <a:gd name="T55" fmla="*/ 91 h 31"/>
                  <a:gd name="T56" fmla="*/ 30 w 9"/>
                  <a:gd name="T57" fmla="*/ 81 h 31"/>
                  <a:gd name="T58" fmla="*/ 30 w 9"/>
                  <a:gd name="T59" fmla="*/ 72 h 31"/>
                  <a:gd name="T60" fmla="*/ 47 w 9"/>
                  <a:gd name="T61" fmla="*/ 59 h 31"/>
                  <a:gd name="T62" fmla="*/ 47 w 9"/>
                  <a:gd name="T63" fmla="*/ 48 h 31"/>
                  <a:gd name="T64" fmla="*/ 47 w 9"/>
                  <a:gd name="T65" fmla="*/ 38 h 31"/>
                  <a:gd name="T66" fmla="*/ 73 w 9"/>
                  <a:gd name="T67" fmla="*/ 27 h 31"/>
                  <a:gd name="T68" fmla="*/ 73 w 9"/>
                  <a:gd name="T69" fmla="*/ 20 h 31"/>
                  <a:gd name="T70" fmla="*/ 73 w 9"/>
                  <a:gd name="T71" fmla="*/ 11 h 31"/>
                  <a:gd name="T72" fmla="*/ 73 w 9"/>
                  <a:gd name="T73" fmla="*/ 1 h 31"/>
                  <a:gd name="T74" fmla="*/ 73 w 9"/>
                  <a:gd name="T75" fmla="*/ 1 h 31"/>
                  <a:gd name="T76" fmla="*/ 82 w 9"/>
                  <a:gd name="T77" fmla="*/ 0 h 31"/>
                  <a:gd name="T78" fmla="*/ 82 w 9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31">
                    <a:moveTo>
                      <a:pt x="6" y="0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198"/>
              <p:cNvSpPr>
                <a:spLocks/>
              </p:cNvSpPr>
              <p:nvPr/>
            </p:nvSpPr>
            <p:spPr bwMode="auto">
              <a:xfrm>
                <a:off x="3433" y="1150"/>
                <a:ext cx="11" cy="41"/>
              </a:xfrm>
              <a:custGeom>
                <a:avLst/>
                <a:gdLst>
                  <a:gd name="T0" fmla="*/ 36 w 8"/>
                  <a:gd name="T1" fmla="*/ 0 h 31"/>
                  <a:gd name="T2" fmla="*/ 36 w 8"/>
                  <a:gd name="T3" fmla="*/ 0 h 31"/>
                  <a:gd name="T4" fmla="*/ 50 w 8"/>
                  <a:gd name="T5" fmla="*/ 0 h 31"/>
                  <a:gd name="T6" fmla="*/ 50 w 8"/>
                  <a:gd name="T7" fmla="*/ 0 h 31"/>
                  <a:gd name="T8" fmla="*/ 50 w 8"/>
                  <a:gd name="T9" fmla="*/ 0 h 31"/>
                  <a:gd name="T10" fmla="*/ 50 w 8"/>
                  <a:gd name="T11" fmla="*/ 1 h 31"/>
                  <a:gd name="T12" fmla="*/ 50 w 8"/>
                  <a:gd name="T13" fmla="*/ 16 h 31"/>
                  <a:gd name="T14" fmla="*/ 50 w 8"/>
                  <a:gd name="T15" fmla="*/ 21 h 31"/>
                  <a:gd name="T16" fmla="*/ 55 w 8"/>
                  <a:gd name="T17" fmla="*/ 34 h 31"/>
                  <a:gd name="T18" fmla="*/ 55 w 8"/>
                  <a:gd name="T19" fmla="*/ 45 h 31"/>
                  <a:gd name="T20" fmla="*/ 55 w 8"/>
                  <a:gd name="T21" fmla="*/ 60 h 31"/>
                  <a:gd name="T22" fmla="*/ 55 w 8"/>
                  <a:gd name="T23" fmla="*/ 77 h 31"/>
                  <a:gd name="T24" fmla="*/ 55 w 8"/>
                  <a:gd name="T25" fmla="*/ 87 h 31"/>
                  <a:gd name="T26" fmla="*/ 50 w 8"/>
                  <a:gd name="T27" fmla="*/ 104 h 31"/>
                  <a:gd name="T28" fmla="*/ 50 w 8"/>
                  <a:gd name="T29" fmla="*/ 123 h 31"/>
                  <a:gd name="T30" fmla="*/ 50 w 8"/>
                  <a:gd name="T31" fmla="*/ 135 h 31"/>
                  <a:gd name="T32" fmla="*/ 36 w 8"/>
                  <a:gd name="T33" fmla="*/ 145 h 31"/>
                  <a:gd name="T34" fmla="*/ 36 w 8"/>
                  <a:gd name="T35" fmla="*/ 163 h 31"/>
                  <a:gd name="T36" fmla="*/ 29 w 8"/>
                  <a:gd name="T37" fmla="*/ 163 h 31"/>
                  <a:gd name="T38" fmla="*/ 29 w 8"/>
                  <a:gd name="T39" fmla="*/ 164 h 31"/>
                  <a:gd name="T40" fmla="*/ 21 w 8"/>
                  <a:gd name="T41" fmla="*/ 164 h 31"/>
                  <a:gd name="T42" fmla="*/ 21 w 8"/>
                  <a:gd name="T43" fmla="*/ 164 h 31"/>
                  <a:gd name="T44" fmla="*/ 21 w 8"/>
                  <a:gd name="T45" fmla="*/ 164 h 31"/>
                  <a:gd name="T46" fmla="*/ 1 w 8"/>
                  <a:gd name="T47" fmla="*/ 164 h 31"/>
                  <a:gd name="T48" fmla="*/ 1 w 8"/>
                  <a:gd name="T49" fmla="*/ 163 h 31"/>
                  <a:gd name="T50" fmla="*/ 0 w 8"/>
                  <a:gd name="T51" fmla="*/ 151 h 31"/>
                  <a:gd name="T52" fmla="*/ 0 w 8"/>
                  <a:gd name="T53" fmla="*/ 145 h 31"/>
                  <a:gd name="T54" fmla="*/ 0 w 8"/>
                  <a:gd name="T55" fmla="*/ 135 h 31"/>
                  <a:gd name="T56" fmla="*/ 0 w 8"/>
                  <a:gd name="T57" fmla="*/ 130 h 31"/>
                  <a:gd name="T58" fmla="*/ 1 w 8"/>
                  <a:gd name="T59" fmla="*/ 104 h 31"/>
                  <a:gd name="T60" fmla="*/ 1 w 8"/>
                  <a:gd name="T61" fmla="*/ 87 h 31"/>
                  <a:gd name="T62" fmla="*/ 1 w 8"/>
                  <a:gd name="T63" fmla="*/ 77 h 31"/>
                  <a:gd name="T64" fmla="*/ 21 w 8"/>
                  <a:gd name="T65" fmla="*/ 60 h 31"/>
                  <a:gd name="T66" fmla="*/ 21 w 8"/>
                  <a:gd name="T67" fmla="*/ 45 h 31"/>
                  <a:gd name="T68" fmla="*/ 21 w 8"/>
                  <a:gd name="T69" fmla="*/ 34 h 31"/>
                  <a:gd name="T70" fmla="*/ 21 w 8"/>
                  <a:gd name="T71" fmla="*/ 16 h 31"/>
                  <a:gd name="T72" fmla="*/ 29 w 8"/>
                  <a:gd name="T73" fmla="*/ 1 h 31"/>
                  <a:gd name="T74" fmla="*/ 29 w 8"/>
                  <a:gd name="T75" fmla="*/ 1 h 31"/>
                  <a:gd name="T76" fmla="*/ 29 w 8"/>
                  <a:gd name="T77" fmla="*/ 0 h 31"/>
                  <a:gd name="T78" fmla="*/ 36 w 8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Freeform 199"/>
              <p:cNvSpPr>
                <a:spLocks/>
              </p:cNvSpPr>
              <p:nvPr/>
            </p:nvSpPr>
            <p:spPr bwMode="auto">
              <a:xfrm>
                <a:off x="3433" y="1193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2 h 31"/>
                  <a:gd name="T12" fmla="*/ 104 w 7"/>
                  <a:gd name="T13" fmla="*/ 16 h 31"/>
                  <a:gd name="T14" fmla="*/ 104 w 7"/>
                  <a:gd name="T15" fmla="*/ 16 h 31"/>
                  <a:gd name="T16" fmla="*/ 104 w 7"/>
                  <a:gd name="T17" fmla="*/ 34 h 31"/>
                  <a:gd name="T18" fmla="*/ 104 w 7"/>
                  <a:gd name="T19" fmla="*/ 49 h 31"/>
                  <a:gd name="T20" fmla="*/ 104 w 7"/>
                  <a:gd name="T21" fmla="*/ 65 h 31"/>
                  <a:gd name="T22" fmla="*/ 104 w 7"/>
                  <a:gd name="T23" fmla="*/ 66 h 31"/>
                  <a:gd name="T24" fmla="*/ 104 w 7"/>
                  <a:gd name="T25" fmla="*/ 86 h 31"/>
                  <a:gd name="T26" fmla="*/ 104 w 7"/>
                  <a:gd name="T27" fmla="*/ 102 h 31"/>
                  <a:gd name="T28" fmla="*/ 104 w 7"/>
                  <a:gd name="T29" fmla="*/ 115 h 31"/>
                  <a:gd name="T30" fmla="*/ 77 w 7"/>
                  <a:gd name="T31" fmla="*/ 130 h 31"/>
                  <a:gd name="T32" fmla="*/ 77 w 7"/>
                  <a:gd name="T33" fmla="*/ 145 h 31"/>
                  <a:gd name="T34" fmla="*/ 77 w 7"/>
                  <a:gd name="T35" fmla="*/ 152 h 31"/>
                  <a:gd name="T36" fmla="*/ 55 w 7"/>
                  <a:gd name="T37" fmla="*/ 163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3 h 31"/>
                  <a:gd name="T48" fmla="*/ 20 w 7"/>
                  <a:gd name="T49" fmla="*/ 163 h 31"/>
                  <a:gd name="T50" fmla="*/ 0 w 7"/>
                  <a:gd name="T51" fmla="*/ 152 h 31"/>
                  <a:gd name="T52" fmla="*/ 0 w 7"/>
                  <a:gd name="T53" fmla="*/ 145 h 31"/>
                  <a:gd name="T54" fmla="*/ 0 w 7"/>
                  <a:gd name="T55" fmla="*/ 138 h 31"/>
                  <a:gd name="T56" fmla="*/ 0 w 7"/>
                  <a:gd name="T57" fmla="*/ 130 h 31"/>
                  <a:gd name="T58" fmla="*/ 0 w 7"/>
                  <a:gd name="T59" fmla="*/ 104 h 31"/>
                  <a:gd name="T60" fmla="*/ 20 w 7"/>
                  <a:gd name="T61" fmla="*/ 87 h 31"/>
                  <a:gd name="T62" fmla="*/ 20 w 7"/>
                  <a:gd name="T63" fmla="*/ 77 h 31"/>
                  <a:gd name="T64" fmla="*/ 20 w 7"/>
                  <a:gd name="T65" fmla="*/ 65 h 31"/>
                  <a:gd name="T66" fmla="*/ 49 w 7"/>
                  <a:gd name="T67" fmla="*/ 49 h 31"/>
                  <a:gd name="T68" fmla="*/ 49 w 7"/>
                  <a:gd name="T69" fmla="*/ 34 h 31"/>
                  <a:gd name="T70" fmla="*/ 49 w 7"/>
                  <a:gd name="T71" fmla="*/ 16 h 31"/>
                  <a:gd name="T72" fmla="*/ 49 w 7"/>
                  <a:gd name="T73" fmla="*/ 1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Freeform 200"/>
              <p:cNvSpPr>
                <a:spLocks/>
              </p:cNvSpPr>
              <p:nvPr/>
            </p:nvSpPr>
            <p:spPr bwMode="auto">
              <a:xfrm>
                <a:off x="3433" y="1234"/>
                <a:ext cx="11" cy="38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2 h 31"/>
                  <a:gd name="T14" fmla="*/ 104 w 7"/>
                  <a:gd name="T15" fmla="*/ 11 h 31"/>
                  <a:gd name="T16" fmla="*/ 104 w 7"/>
                  <a:gd name="T17" fmla="*/ 20 h 31"/>
                  <a:gd name="T18" fmla="*/ 104 w 7"/>
                  <a:gd name="T19" fmla="*/ 31 h 31"/>
                  <a:gd name="T20" fmla="*/ 104 w 7"/>
                  <a:gd name="T21" fmla="*/ 40 h 31"/>
                  <a:gd name="T22" fmla="*/ 104 w 7"/>
                  <a:gd name="T23" fmla="*/ 47 h 31"/>
                  <a:gd name="T24" fmla="*/ 104 w 7"/>
                  <a:gd name="T25" fmla="*/ 58 h 31"/>
                  <a:gd name="T26" fmla="*/ 104 w 7"/>
                  <a:gd name="T27" fmla="*/ 63 h 31"/>
                  <a:gd name="T28" fmla="*/ 104 w 7"/>
                  <a:gd name="T29" fmla="*/ 74 h 31"/>
                  <a:gd name="T30" fmla="*/ 77 w 7"/>
                  <a:gd name="T31" fmla="*/ 81 h 31"/>
                  <a:gd name="T32" fmla="*/ 77 w 7"/>
                  <a:gd name="T33" fmla="*/ 91 h 31"/>
                  <a:gd name="T34" fmla="*/ 77 w 7"/>
                  <a:gd name="T35" fmla="*/ 99 h 31"/>
                  <a:gd name="T36" fmla="*/ 55 w 7"/>
                  <a:gd name="T37" fmla="*/ 101 h 31"/>
                  <a:gd name="T38" fmla="*/ 55 w 7"/>
                  <a:gd name="T39" fmla="*/ 107 h 31"/>
                  <a:gd name="T40" fmla="*/ 49 w 7"/>
                  <a:gd name="T41" fmla="*/ 107 h 31"/>
                  <a:gd name="T42" fmla="*/ 49 w 7"/>
                  <a:gd name="T43" fmla="*/ 107 h 31"/>
                  <a:gd name="T44" fmla="*/ 49 w 7"/>
                  <a:gd name="T45" fmla="*/ 107 h 31"/>
                  <a:gd name="T46" fmla="*/ 20 w 7"/>
                  <a:gd name="T47" fmla="*/ 101 h 31"/>
                  <a:gd name="T48" fmla="*/ 20 w 7"/>
                  <a:gd name="T49" fmla="*/ 101 h 31"/>
                  <a:gd name="T50" fmla="*/ 0 w 7"/>
                  <a:gd name="T51" fmla="*/ 99 h 31"/>
                  <a:gd name="T52" fmla="*/ 0 w 7"/>
                  <a:gd name="T53" fmla="*/ 91 h 31"/>
                  <a:gd name="T54" fmla="*/ 0 w 7"/>
                  <a:gd name="T55" fmla="*/ 88 h 31"/>
                  <a:gd name="T56" fmla="*/ 0 w 7"/>
                  <a:gd name="T57" fmla="*/ 81 h 31"/>
                  <a:gd name="T58" fmla="*/ 0 w 7"/>
                  <a:gd name="T59" fmla="*/ 71 h 31"/>
                  <a:gd name="T60" fmla="*/ 20 w 7"/>
                  <a:gd name="T61" fmla="*/ 59 h 31"/>
                  <a:gd name="T62" fmla="*/ 20 w 7"/>
                  <a:gd name="T63" fmla="*/ 48 h 31"/>
                  <a:gd name="T64" fmla="*/ 20 w 7"/>
                  <a:gd name="T65" fmla="*/ 40 h 31"/>
                  <a:gd name="T66" fmla="*/ 49 w 7"/>
                  <a:gd name="T67" fmla="*/ 31 h 31"/>
                  <a:gd name="T68" fmla="*/ 49 w 7"/>
                  <a:gd name="T69" fmla="*/ 20 h 31"/>
                  <a:gd name="T70" fmla="*/ 49 w 7"/>
                  <a:gd name="T71" fmla="*/ 11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Freeform 201"/>
              <p:cNvSpPr>
                <a:spLocks/>
              </p:cNvSpPr>
              <p:nvPr/>
            </p:nvSpPr>
            <p:spPr bwMode="auto">
              <a:xfrm>
                <a:off x="3433" y="1275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3 h 31"/>
                  <a:gd name="T14" fmla="*/ 104 w 7"/>
                  <a:gd name="T15" fmla="*/ 13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53 h 31"/>
                  <a:gd name="T24" fmla="*/ 104 w 7"/>
                  <a:gd name="T25" fmla="*/ 68 h 31"/>
                  <a:gd name="T26" fmla="*/ 104 w 7"/>
                  <a:gd name="T27" fmla="*/ 84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5 h 31"/>
                  <a:gd name="T34" fmla="*/ 77 w 7"/>
                  <a:gd name="T35" fmla="*/ 126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5 h 31"/>
                  <a:gd name="T54" fmla="*/ 0 w 7"/>
                  <a:gd name="T55" fmla="*/ 114 h 31"/>
                  <a:gd name="T56" fmla="*/ 0 w 7"/>
                  <a:gd name="T57" fmla="*/ 111 h 31"/>
                  <a:gd name="T58" fmla="*/ 0 w 7"/>
                  <a:gd name="T59" fmla="*/ 95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3 h 31"/>
                  <a:gd name="T72" fmla="*/ 49 w 7"/>
                  <a:gd name="T73" fmla="*/ 1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Freeform 202"/>
              <p:cNvSpPr>
                <a:spLocks/>
              </p:cNvSpPr>
              <p:nvPr/>
            </p:nvSpPr>
            <p:spPr bwMode="auto">
              <a:xfrm>
                <a:off x="3433" y="1315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1 h 31"/>
                  <a:gd name="T10" fmla="*/ 104 w 7"/>
                  <a:gd name="T11" fmla="*/ 1 h 31"/>
                  <a:gd name="T12" fmla="*/ 104 w 7"/>
                  <a:gd name="T13" fmla="*/ 16 h 31"/>
                  <a:gd name="T14" fmla="*/ 104 w 7"/>
                  <a:gd name="T15" fmla="*/ 21 h 31"/>
                  <a:gd name="T16" fmla="*/ 104 w 7"/>
                  <a:gd name="T17" fmla="*/ 37 h 31"/>
                  <a:gd name="T18" fmla="*/ 104 w 7"/>
                  <a:gd name="T19" fmla="*/ 50 h 31"/>
                  <a:gd name="T20" fmla="*/ 104 w 7"/>
                  <a:gd name="T21" fmla="*/ 60 h 31"/>
                  <a:gd name="T22" fmla="*/ 104 w 7"/>
                  <a:gd name="T23" fmla="*/ 77 h 31"/>
                  <a:gd name="T24" fmla="*/ 104 w 7"/>
                  <a:gd name="T25" fmla="*/ 87 h 31"/>
                  <a:gd name="T26" fmla="*/ 104 w 7"/>
                  <a:gd name="T27" fmla="*/ 104 h 31"/>
                  <a:gd name="T28" fmla="*/ 104 w 7"/>
                  <a:gd name="T29" fmla="*/ 115 h 31"/>
                  <a:gd name="T30" fmla="*/ 77 w 7"/>
                  <a:gd name="T31" fmla="*/ 135 h 31"/>
                  <a:gd name="T32" fmla="*/ 77 w 7"/>
                  <a:gd name="T33" fmla="*/ 151 h 31"/>
                  <a:gd name="T34" fmla="*/ 77 w 7"/>
                  <a:gd name="T35" fmla="*/ 152 h 31"/>
                  <a:gd name="T36" fmla="*/ 55 w 7"/>
                  <a:gd name="T37" fmla="*/ 164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4 h 31"/>
                  <a:gd name="T48" fmla="*/ 20 w 7"/>
                  <a:gd name="T49" fmla="*/ 164 h 31"/>
                  <a:gd name="T50" fmla="*/ 0 w 7"/>
                  <a:gd name="T51" fmla="*/ 152 h 31"/>
                  <a:gd name="T52" fmla="*/ 0 w 7"/>
                  <a:gd name="T53" fmla="*/ 151 h 31"/>
                  <a:gd name="T54" fmla="*/ 0 w 7"/>
                  <a:gd name="T55" fmla="*/ 145 h 31"/>
                  <a:gd name="T56" fmla="*/ 0 w 7"/>
                  <a:gd name="T57" fmla="*/ 130 h 31"/>
                  <a:gd name="T58" fmla="*/ 0 w 7"/>
                  <a:gd name="T59" fmla="*/ 114 h 31"/>
                  <a:gd name="T60" fmla="*/ 20 w 7"/>
                  <a:gd name="T61" fmla="*/ 98 h 31"/>
                  <a:gd name="T62" fmla="*/ 20 w 7"/>
                  <a:gd name="T63" fmla="*/ 79 h 31"/>
                  <a:gd name="T64" fmla="*/ 20 w 7"/>
                  <a:gd name="T65" fmla="*/ 65 h 31"/>
                  <a:gd name="T66" fmla="*/ 49 w 7"/>
                  <a:gd name="T67" fmla="*/ 50 h 31"/>
                  <a:gd name="T68" fmla="*/ 49 w 7"/>
                  <a:gd name="T69" fmla="*/ 37 h 31"/>
                  <a:gd name="T70" fmla="*/ 49 w 7"/>
                  <a:gd name="T71" fmla="*/ 21 h 31"/>
                  <a:gd name="T72" fmla="*/ 49 w 7"/>
                  <a:gd name="T73" fmla="*/ 16 h 31"/>
                  <a:gd name="T74" fmla="*/ 55 w 7"/>
                  <a:gd name="T75" fmla="*/ 1 h 31"/>
                  <a:gd name="T76" fmla="*/ 55 w 7"/>
                  <a:gd name="T77" fmla="*/ 1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Freeform 203"/>
              <p:cNvSpPr>
                <a:spLocks/>
              </p:cNvSpPr>
              <p:nvPr/>
            </p:nvSpPr>
            <p:spPr bwMode="auto">
              <a:xfrm>
                <a:off x="3433" y="1359"/>
                <a:ext cx="11" cy="37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10 h 31"/>
                  <a:gd name="T14" fmla="*/ 104 w 7"/>
                  <a:gd name="T15" fmla="*/ 12 h 31"/>
                  <a:gd name="T16" fmla="*/ 104 w 7"/>
                  <a:gd name="T17" fmla="*/ 17 h 31"/>
                  <a:gd name="T18" fmla="*/ 104 w 7"/>
                  <a:gd name="T19" fmla="*/ 27 h 31"/>
                  <a:gd name="T20" fmla="*/ 104 w 7"/>
                  <a:gd name="T21" fmla="*/ 32 h 31"/>
                  <a:gd name="T22" fmla="*/ 104 w 7"/>
                  <a:gd name="T23" fmla="*/ 38 h 31"/>
                  <a:gd name="T24" fmla="*/ 104 w 7"/>
                  <a:gd name="T25" fmla="*/ 45 h 31"/>
                  <a:gd name="T26" fmla="*/ 104 w 7"/>
                  <a:gd name="T27" fmla="*/ 54 h 31"/>
                  <a:gd name="T28" fmla="*/ 104 w 7"/>
                  <a:gd name="T29" fmla="*/ 64 h 31"/>
                  <a:gd name="T30" fmla="*/ 77 w 7"/>
                  <a:gd name="T31" fmla="*/ 75 h 31"/>
                  <a:gd name="T32" fmla="*/ 77 w 7"/>
                  <a:gd name="T33" fmla="*/ 76 h 31"/>
                  <a:gd name="T34" fmla="*/ 77 w 7"/>
                  <a:gd name="T35" fmla="*/ 80 h 31"/>
                  <a:gd name="T36" fmla="*/ 55 w 7"/>
                  <a:gd name="T37" fmla="*/ 87 h 31"/>
                  <a:gd name="T38" fmla="*/ 55 w 7"/>
                  <a:gd name="T39" fmla="*/ 90 h 31"/>
                  <a:gd name="T40" fmla="*/ 49 w 7"/>
                  <a:gd name="T41" fmla="*/ 90 h 31"/>
                  <a:gd name="T42" fmla="*/ 49 w 7"/>
                  <a:gd name="T43" fmla="*/ 90 h 31"/>
                  <a:gd name="T44" fmla="*/ 49 w 7"/>
                  <a:gd name="T45" fmla="*/ 90 h 31"/>
                  <a:gd name="T46" fmla="*/ 20 w 7"/>
                  <a:gd name="T47" fmla="*/ 90 h 31"/>
                  <a:gd name="T48" fmla="*/ 20 w 7"/>
                  <a:gd name="T49" fmla="*/ 87 h 31"/>
                  <a:gd name="T50" fmla="*/ 0 w 7"/>
                  <a:gd name="T51" fmla="*/ 80 h 31"/>
                  <a:gd name="T52" fmla="*/ 0 w 7"/>
                  <a:gd name="T53" fmla="*/ 76 h 31"/>
                  <a:gd name="T54" fmla="*/ 0 w 7"/>
                  <a:gd name="T55" fmla="*/ 75 h 31"/>
                  <a:gd name="T56" fmla="*/ 0 w 7"/>
                  <a:gd name="T57" fmla="*/ 72 h 31"/>
                  <a:gd name="T58" fmla="*/ 0 w 7"/>
                  <a:gd name="T59" fmla="*/ 60 h 31"/>
                  <a:gd name="T60" fmla="*/ 20 w 7"/>
                  <a:gd name="T61" fmla="*/ 50 h 31"/>
                  <a:gd name="T62" fmla="*/ 20 w 7"/>
                  <a:gd name="T63" fmla="*/ 42 h 31"/>
                  <a:gd name="T64" fmla="*/ 20 w 7"/>
                  <a:gd name="T65" fmla="*/ 32 h 31"/>
                  <a:gd name="T66" fmla="*/ 49 w 7"/>
                  <a:gd name="T67" fmla="*/ 27 h 31"/>
                  <a:gd name="T68" fmla="*/ 49 w 7"/>
                  <a:gd name="T69" fmla="*/ 17 h 31"/>
                  <a:gd name="T70" fmla="*/ 49 w 7"/>
                  <a:gd name="T71" fmla="*/ 10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204"/>
              <p:cNvSpPr>
                <a:spLocks/>
              </p:cNvSpPr>
              <p:nvPr/>
            </p:nvSpPr>
            <p:spPr bwMode="auto">
              <a:xfrm>
                <a:off x="3398" y="982"/>
                <a:ext cx="35" cy="41"/>
              </a:xfrm>
              <a:custGeom>
                <a:avLst/>
                <a:gdLst>
                  <a:gd name="T0" fmla="*/ 0 w 27"/>
                  <a:gd name="T1" fmla="*/ 97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1 h 32"/>
                  <a:gd name="T8" fmla="*/ 17 w 27"/>
                  <a:gd name="T9" fmla="*/ 47 h 32"/>
                  <a:gd name="T10" fmla="*/ 29 w 27"/>
                  <a:gd name="T11" fmla="*/ 40 h 32"/>
                  <a:gd name="T12" fmla="*/ 35 w 27"/>
                  <a:gd name="T13" fmla="*/ 36 h 32"/>
                  <a:gd name="T14" fmla="*/ 38 w 27"/>
                  <a:gd name="T15" fmla="*/ 31 h 32"/>
                  <a:gd name="T16" fmla="*/ 49 w 27"/>
                  <a:gd name="T17" fmla="*/ 22 h 32"/>
                  <a:gd name="T18" fmla="*/ 51 w 27"/>
                  <a:gd name="T19" fmla="*/ 17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0 h 32"/>
                  <a:gd name="T34" fmla="*/ 115 w 27"/>
                  <a:gd name="T35" fmla="*/ 22 h 32"/>
                  <a:gd name="T36" fmla="*/ 126 w 27"/>
                  <a:gd name="T37" fmla="*/ 36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4 h 32"/>
                  <a:gd name="T44" fmla="*/ 113 w 27"/>
                  <a:gd name="T45" fmla="*/ 83 h 32"/>
                  <a:gd name="T46" fmla="*/ 108 w 27"/>
                  <a:gd name="T47" fmla="*/ 97 h 32"/>
                  <a:gd name="T48" fmla="*/ 96 w 27"/>
                  <a:gd name="T49" fmla="*/ 111 h 32"/>
                  <a:gd name="T50" fmla="*/ 86 w 27"/>
                  <a:gd name="T51" fmla="*/ 113 h 32"/>
                  <a:gd name="T52" fmla="*/ 83 w 27"/>
                  <a:gd name="T53" fmla="*/ 124 h 32"/>
                  <a:gd name="T54" fmla="*/ 66 w 27"/>
                  <a:gd name="T55" fmla="*/ 136 h 32"/>
                  <a:gd name="T56" fmla="*/ 64 w 27"/>
                  <a:gd name="T57" fmla="*/ 142 h 32"/>
                  <a:gd name="T58" fmla="*/ 49 w 27"/>
                  <a:gd name="T59" fmla="*/ 142 h 32"/>
                  <a:gd name="T60" fmla="*/ 38 w 27"/>
                  <a:gd name="T61" fmla="*/ 142 h 32"/>
                  <a:gd name="T62" fmla="*/ 35 w 27"/>
                  <a:gd name="T63" fmla="*/ 142 h 32"/>
                  <a:gd name="T64" fmla="*/ 29 w 27"/>
                  <a:gd name="T65" fmla="*/ 142 h 32"/>
                  <a:gd name="T66" fmla="*/ 17 w 27"/>
                  <a:gd name="T67" fmla="*/ 136 h 32"/>
                  <a:gd name="T68" fmla="*/ 13 w 27"/>
                  <a:gd name="T69" fmla="*/ 127 h 32"/>
                  <a:gd name="T70" fmla="*/ 1 w 27"/>
                  <a:gd name="T71" fmla="*/ 124 h 32"/>
                  <a:gd name="T72" fmla="*/ 1 w 27"/>
                  <a:gd name="T73" fmla="*/ 113 h 32"/>
                  <a:gd name="T74" fmla="*/ 1 w 27"/>
                  <a:gd name="T75" fmla="*/ 111 h 32"/>
                  <a:gd name="T76" fmla="*/ 1 w 27"/>
                  <a:gd name="T77" fmla="*/ 111 h 32"/>
                  <a:gd name="T78" fmla="*/ 0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205"/>
              <p:cNvSpPr>
                <a:spLocks/>
              </p:cNvSpPr>
              <p:nvPr/>
            </p:nvSpPr>
            <p:spPr bwMode="auto">
              <a:xfrm>
                <a:off x="3257" y="894"/>
                <a:ext cx="51" cy="47"/>
              </a:xfrm>
              <a:custGeom>
                <a:avLst/>
                <a:gdLst>
                  <a:gd name="T0" fmla="*/ 220 w 38"/>
                  <a:gd name="T1" fmla="*/ 85 h 36"/>
                  <a:gd name="T2" fmla="*/ 220 w 38"/>
                  <a:gd name="T3" fmla="*/ 95 h 36"/>
                  <a:gd name="T4" fmla="*/ 220 w 38"/>
                  <a:gd name="T5" fmla="*/ 97 h 36"/>
                  <a:gd name="T6" fmla="*/ 220 w 38"/>
                  <a:gd name="T7" fmla="*/ 97 h 36"/>
                  <a:gd name="T8" fmla="*/ 217 w 38"/>
                  <a:gd name="T9" fmla="*/ 102 h 36"/>
                  <a:gd name="T10" fmla="*/ 217 w 38"/>
                  <a:gd name="T11" fmla="*/ 102 h 36"/>
                  <a:gd name="T12" fmla="*/ 207 w 38"/>
                  <a:gd name="T13" fmla="*/ 114 h 36"/>
                  <a:gd name="T14" fmla="*/ 207 w 38"/>
                  <a:gd name="T15" fmla="*/ 114 h 36"/>
                  <a:gd name="T16" fmla="*/ 200 w 38"/>
                  <a:gd name="T17" fmla="*/ 116 h 36"/>
                  <a:gd name="T18" fmla="*/ 191 w 38"/>
                  <a:gd name="T19" fmla="*/ 127 h 36"/>
                  <a:gd name="T20" fmla="*/ 174 w 38"/>
                  <a:gd name="T21" fmla="*/ 133 h 36"/>
                  <a:gd name="T22" fmla="*/ 154 w 38"/>
                  <a:gd name="T23" fmla="*/ 145 h 36"/>
                  <a:gd name="T24" fmla="*/ 141 w 38"/>
                  <a:gd name="T25" fmla="*/ 151 h 36"/>
                  <a:gd name="T26" fmla="*/ 122 w 38"/>
                  <a:gd name="T27" fmla="*/ 162 h 36"/>
                  <a:gd name="T28" fmla="*/ 101 w 38"/>
                  <a:gd name="T29" fmla="*/ 166 h 36"/>
                  <a:gd name="T30" fmla="*/ 85 w 38"/>
                  <a:gd name="T31" fmla="*/ 178 h 36"/>
                  <a:gd name="T32" fmla="*/ 56 w 38"/>
                  <a:gd name="T33" fmla="*/ 178 h 36"/>
                  <a:gd name="T34" fmla="*/ 51 w 38"/>
                  <a:gd name="T35" fmla="*/ 178 h 36"/>
                  <a:gd name="T36" fmla="*/ 51 w 38"/>
                  <a:gd name="T37" fmla="*/ 178 h 36"/>
                  <a:gd name="T38" fmla="*/ 38 w 38"/>
                  <a:gd name="T39" fmla="*/ 178 h 36"/>
                  <a:gd name="T40" fmla="*/ 36 w 38"/>
                  <a:gd name="T41" fmla="*/ 166 h 36"/>
                  <a:gd name="T42" fmla="*/ 36 w 38"/>
                  <a:gd name="T43" fmla="*/ 166 h 36"/>
                  <a:gd name="T44" fmla="*/ 28 w 38"/>
                  <a:gd name="T45" fmla="*/ 162 h 36"/>
                  <a:gd name="T46" fmla="*/ 28 w 38"/>
                  <a:gd name="T47" fmla="*/ 151 h 36"/>
                  <a:gd name="T48" fmla="*/ 16 w 38"/>
                  <a:gd name="T49" fmla="*/ 151 h 36"/>
                  <a:gd name="T50" fmla="*/ 12 w 38"/>
                  <a:gd name="T51" fmla="*/ 145 h 36"/>
                  <a:gd name="T52" fmla="*/ 12 w 38"/>
                  <a:gd name="T53" fmla="*/ 127 h 36"/>
                  <a:gd name="T54" fmla="*/ 0 w 38"/>
                  <a:gd name="T55" fmla="*/ 102 h 36"/>
                  <a:gd name="T56" fmla="*/ 0 w 38"/>
                  <a:gd name="T57" fmla="*/ 95 h 36"/>
                  <a:gd name="T58" fmla="*/ 0 w 38"/>
                  <a:gd name="T59" fmla="*/ 78 h 36"/>
                  <a:gd name="T60" fmla="*/ 0 w 38"/>
                  <a:gd name="T61" fmla="*/ 65 h 36"/>
                  <a:gd name="T62" fmla="*/ 12 w 38"/>
                  <a:gd name="T63" fmla="*/ 50 h 36"/>
                  <a:gd name="T64" fmla="*/ 12 w 38"/>
                  <a:gd name="T65" fmla="*/ 35 h 36"/>
                  <a:gd name="T66" fmla="*/ 16 w 38"/>
                  <a:gd name="T67" fmla="*/ 29 h 36"/>
                  <a:gd name="T68" fmla="*/ 16 w 38"/>
                  <a:gd name="T69" fmla="*/ 27 h 36"/>
                  <a:gd name="T70" fmla="*/ 28 w 38"/>
                  <a:gd name="T71" fmla="*/ 16 h 36"/>
                  <a:gd name="T72" fmla="*/ 36 w 38"/>
                  <a:gd name="T73" fmla="*/ 12 h 36"/>
                  <a:gd name="T74" fmla="*/ 38 w 38"/>
                  <a:gd name="T75" fmla="*/ 12 h 36"/>
                  <a:gd name="T76" fmla="*/ 38 w 38"/>
                  <a:gd name="T77" fmla="*/ 0 h 36"/>
                  <a:gd name="T78" fmla="*/ 51 w 38"/>
                  <a:gd name="T79" fmla="*/ 0 h 36"/>
                  <a:gd name="T80" fmla="*/ 56 w 38"/>
                  <a:gd name="T81" fmla="*/ 0 h 36"/>
                  <a:gd name="T82" fmla="*/ 85 w 38"/>
                  <a:gd name="T83" fmla="*/ 12 h 36"/>
                  <a:gd name="T84" fmla="*/ 114 w 38"/>
                  <a:gd name="T85" fmla="*/ 16 h 36"/>
                  <a:gd name="T86" fmla="*/ 122 w 38"/>
                  <a:gd name="T87" fmla="*/ 27 h 36"/>
                  <a:gd name="T88" fmla="*/ 153 w 38"/>
                  <a:gd name="T89" fmla="*/ 29 h 36"/>
                  <a:gd name="T90" fmla="*/ 164 w 38"/>
                  <a:gd name="T91" fmla="*/ 35 h 36"/>
                  <a:gd name="T92" fmla="*/ 183 w 38"/>
                  <a:gd name="T93" fmla="*/ 46 h 36"/>
                  <a:gd name="T94" fmla="*/ 191 w 38"/>
                  <a:gd name="T95" fmla="*/ 50 h 36"/>
                  <a:gd name="T96" fmla="*/ 200 w 38"/>
                  <a:gd name="T97" fmla="*/ 60 h 36"/>
                  <a:gd name="T98" fmla="*/ 207 w 38"/>
                  <a:gd name="T99" fmla="*/ 65 h 36"/>
                  <a:gd name="T100" fmla="*/ 217 w 38"/>
                  <a:gd name="T101" fmla="*/ 68 h 36"/>
                  <a:gd name="T102" fmla="*/ 217 w 38"/>
                  <a:gd name="T103" fmla="*/ 68 h 36"/>
                  <a:gd name="T104" fmla="*/ 217 w 38"/>
                  <a:gd name="T105" fmla="*/ 78 h 36"/>
                  <a:gd name="T106" fmla="*/ 220 w 38"/>
                  <a:gd name="T107" fmla="*/ 78 h 36"/>
                  <a:gd name="T108" fmla="*/ 220 w 38"/>
                  <a:gd name="T109" fmla="*/ 78 h 36"/>
                  <a:gd name="T110" fmla="*/ 220 w 38"/>
                  <a:gd name="T111" fmla="*/ 85 h 36"/>
                  <a:gd name="T112" fmla="*/ 220 w 38"/>
                  <a:gd name="T113" fmla="*/ 8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38" y="17"/>
                    </a:moveTo>
                    <a:lnTo>
                      <a:pt x="38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3"/>
                    </a:lnTo>
                    <a:lnTo>
                      <a:pt x="34" y="24"/>
                    </a:lnTo>
                    <a:lnTo>
                      <a:pt x="33" y="26"/>
                    </a:lnTo>
                    <a:lnTo>
                      <a:pt x="30" y="27"/>
                    </a:lnTo>
                    <a:lnTo>
                      <a:pt x="27" y="29"/>
                    </a:lnTo>
                    <a:lnTo>
                      <a:pt x="24" y="31"/>
                    </a:lnTo>
                    <a:lnTo>
                      <a:pt x="21" y="33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6" y="6"/>
                    </a:lnTo>
                    <a:lnTo>
                      <a:pt x="28" y="7"/>
                    </a:lnTo>
                    <a:lnTo>
                      <a:pt x="31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206"/>
              <p:cNvSpPr>
                <a:spLocks/>
              </p:cNvSpPr>
              <p:nvPr/>
            </p:nvSpPr>
            <p:spPr bwMode="auto">
              <a:xfrm>
                <a:off x="3354" y="956"/>
                <a:ext cx="46" cy="49"/>
              </a:xfrm>
              <a:custGeom>
                <a:avLst/>
                <a:gdLst>
                  <a:gd name="T0" fmla="*/ 49 w 35"/>
                  <a:gd name="T1" fmla="*/ 0 h 38"/>
                  <a:gd name="T2" fmla="*/ 50 w 35"/>
                  <a:gd name="T3" fmla="*/ 0 h 38"/>
                  <a:gd name="T4" fmla="*/ 50 w 35"/>
                  <a:gd name="T5" fmla="*/ 0 h 38"/>
                  <a:gd name="T6" fmla="*/ 55 w 35"/>
                  <a:gd name="T7" fmla="*/ 0 h 38"/>
                  <a:gd name="T8" fmla="*/ 66 w 35"/>
                  <a:gd name="T9" fmla="*/ 0 h 38"/>
                  <a:gd name="T10" fmla="*/ 66 w 35"/>
                  <a:gd name="T11" fmla="*/ 0 h 38"/>
                  <a:gd name="T12" fmla="*/ 72 w 35"/>
                  <a:gd name="T13" fmla="*/ 10 h 38"/>
                  <a:gd name="T14" fmla="*/ 84 w 35"/>
                  <a:gd name="T15" fmla="*/ 10 h 38"/>
                  <a:gd name="T16" fmla="*/ 84 w 35"/>
                  <a:gd name="T17" fmla="*/ 10 h 38"/>
                  <a:gd name="T18" fmla="*/ 95 w 35"/>
                  <a:gd name="T19" fmla="*/ 17 h 38"/>
                  <a:gd name="T20" fmla="*/ 110 w 35"/>
                  <a:gd name="T21" fmla="*/ 28 h 38"/>
                  <a:gd name="T22" fmla="*/ 116 w 35"/>
                  <a:gd name="T23" fmla="*/ 32 h 38"/>
                  <a:gd name="T24" fmla="*/ 130 w 35"/>
                  <a:gd name="T25" fmla="*/ 46 h 38"/>
                  <a:gd name="T26" fmla="*/ 145 w 35"/>
                  <a:gd name="T27" fmla="*/ 59 h 38"/>
                  <a:gd name="T28" fmla="*/ 160 w 35"/>
                  <a:gd name="T29" fmla="*/ 75 h 38"/>
                  <a:gd name="T30" fmla="*/ 171 w 35"/>
                  <a:gd name="T31" fmla="*/ 88 h 38"/>
                  <a:gd name="T32" fmla="*/ 177 w 35"/>
                  <a:gd name="T33" fmla="*/ 97 h 38"/>
                  <a:gd name="T34" fmla="*/ 180 w 35"/>
                  <a:gd name="T35" fmla="*/ 107 h 38"/>
                  <a:gd name="T36" fmla="*/ 180 w 35"/>
                  <a:gd name="T37" fmla="*/ 111 h 38"/>
                  <a:gd name="T38" fmla="*/ 180 w 35"/>
                  <a:gd name="T39" fmla="*/ 111 h 38"/>
                  <a:gd name="T40" fmla="*/ 177 w 35"/>
                  <a:gd name="T41" fmla="*/ 123 h 38"/>
                  <a:gd name="T42" fmla="*/ 177 w 35"/>
                  <a:gd name="T43" fmla="*/ 125 h 38"/>
                  <a:gd name="T44" fmla="*/ 177 w 35"/>
                  <a:gd name="T45" fmla="*/ 126 h 38"/>
                  <a:gd name="T46" fmla="*/ 171 w 35"/>
                  <a:gd name="T47" fmla="*/ 126 h 38"/>
                  <a:gd name="T48" fmla="*/ 171 w 35"/>
                  <a:gd name="T49" fmla="*/ 138 h 38"/>
                  <a:gd name="T50" fmla="*/ 152 w 35"/>
                  <a:gd name="T51" fmla="*/ 143 h 38"/>
                  <a:gd name="T52" fmla="*/ 137 w 35"/>
                  <a:gd name="T53" fmla="*/ 159 h 38"/>
                  <a:gd name="T54" fmla="*/ 125 w 35"/>
                  <a:gd name="T55" fmla="*/ 161 h 38"/>
                  <a:gd name="T56" fmla="*/ 110 w 35"/>
                  <a:gd name="T57" fmla="*/ 161 h 38"/>
                  <a:gd name="T58" fmla="*/ 95 w 35"/>
                  <a:gd name="T59" fmla="*/ 172 h 38"/>
                  <a:gd name="T60" fmla="*/ 84 w 35"/>
                  <a:gd name="T61" fmla="*/ 173 h 38"/>
                  <a:gd name="T62" fmla="*/ 66 w 35"/>
                  <a:gd name="T63" fmla="*/ 173 h 38"/>
                  <a:gd name="T64" fmla="*/ 50 w 35"/>
                  <a:gd name="T65" fmla="*/ 173 h 38"/>
                  <a:gd name="T66" fmla="*/ 49 w 35"/>
                  <a:gd name="T67" fmla="*/ 173 h 38"/>
                  <a:gd name="T68" fmla="*/ 37 w 35"/>
                  <a:gd name="T69" fmla="*/ 172 h 38"/>
                  <a:gd name="T70" fmla="*/ 32 w 35"/>
                  <a:gd name="T71" fmla="*/ 172 h 38"/>
                  <a:gd name="T72" fmla="*/ 21 w 35"/>
                  <a:gd name="T73" fmla="*/ 172 h 38"/>
                  <a:gd name="T74" fmla="*/ 16 w 35"/>
                  <a:gd name="T75" fmla="*/ 161 h 38"/>
                  <a:gd name="T76" fmla="*/ 12 w 35"/>
                  <a:gd name="T77" fmla="*/ 159 h 38"/>
                  <a:gd name="T78" fmla="*/ 12 w 35"/>
                  <a:gd name="T79" fmla="*/ 159 h 38"/>
                  <a:gd name="T80" fmla="*/ 0 w 35"/>
                  <a:gd name="T81" fmla="*/ 153 h 38"/>
                  <a:gd name="T82" fmla="*/ 0 w 35"/>
                  <a:gd name="T83" fmla="*/ 126 h 38"/>
                  <a:gd name="T84" fmla="*/ 0 w 35"/>
                  <a:gd name="T85" fmla="*/ 111 h 38"/>
                  <a:gd name="T86" fmla="*/ 12 w 35"/>
                  <a:gd name="T87" fmla="*/ 95 h 38"/>
                  <a:gd name="T88" fmla="*/ 12 w 35"/>
                  <a:gd name="T89" fmla="*/ 76 h 38"/>
                  <a:gd name="T90" fmla="*/ 12 w 35"/>
                  <a:gd name="T91" fmla="*/ 59 h 38"/>
                  <a:gd name="T92" fmla="*/ 16 w 35"/>
                  <a:gd name="T93" fmla="*/ 46 h 38"/>
                  <a:gd name="T94" fmla="*/ 21 w 35"/>
                  <a:gd name="T95" fmla="*/ 32 h 38"/>
                  <a:gd name="T96" fmla="*/ 21 w 35"/>
                  <a:gd name="T97" fmla="*/ 28 h 38"/>
                  <a:gd name="T98" fmla="*/ 32 w 35"/>
                  <a:gd name="T99" fmla="*/ 17 h 38"/>
                  <a:gd name="T100" fmla="*/ 32 w 35"/>
                  <a:gd name="T101" fmla="*/ 13 h 38"/>
                  <a:gd name="T102" fmla="*/ 32 w 35"/>
                  <a:gd name="T103" fmla="*/ 13 h 38"/>
                  <a:gd name="T104" fmla="*/ 37 w 35"/>
                  <a:gd name="T105" fmla="*/ 10 h 38"/>
                  <a:gd name="T106" fmla="*/ 37 w 35"/>
                  <a:gd name="T107" fmla="*/ 10 h 38"/>
                  <a:gd name="T108" fmla="*/ 37 w 35"/>
                  <a:gd name="T109" fmla="*/ 10 h 38"/>
                  <a:gd name="T110" fmla="*/ 49 w 35"/>
                  <a:gd name="T111" fmla="*/ 0 h 38"/>
                  <a:gd name="T112" fmla="*/ 49 w 35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8">
                    <a:moveTo>
                      <a:pt x="9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3" y="7"/>
                    </a:lnTo>
                    <a:lnTo>
                      <a:pt x="25" y="10"/>
                    </a:lnTo>
                    <a:lnTo>
                      <a:pt x="28" y="13"/>
                    </a:lnTo>
                    <a:lnTo>
                      <a:pt x="31" y="16"/>
                    </a:lnTo>
                    <a:lnTo>
                      <a:pt x="33" y="19"/>
                    </a:lnTo>
                    <a:lnTo>
                      <a:pt x="34" y="21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3" y="28"/>
                    </a:lnTo>
                    <a:lnTo>
                      <a:pt x="33" y="30"/>
                    </a:lnTo>
                    <a:lnTo>
                      <a:pt x="30" y="31"/>
                    </a:lnTo>
                    <a:lnTo>
                      <a:pt x="27" y="34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8" y="37"/>
                    </a:lnTo>
                    <a:lnTo>
                      <a:pt x="16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4" y="37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207"/>
              <p:cNvSpPr>
                <a:spLocks/>
              </p:cNvSpPr>
              <p:nvPr/>
            </p:nvSpPr>
            <p:spPr bwMode="auto">
              <a:xfrm>
                <a:off x="3305" y="956"/>
                <a:ext cx="45" cy="49"/>
              </a:xfrm>
              <a:custGeom>
                <a:avLst/>
                <a:gdLst>
                  <a:gd name="T0" fmla="*/ 160 w 33"/>
                  <a:gd name="T1" fmla="*/ 0 h 38"/>
                  <a:gd name="T2" fmla="*/ 160 w 33"/>
                  <a:gd name="T3" fmla="*/ 10 h 38"/>
                  <a:gd name="T4" fmla="*/ 165 w 33"/>
                  <a:gd name="T5" fmla="*/ 10 h 38"/>
                  <a:gd name="T6" fmla="*/ 165 w 33"/>
                  <a:gd name="T7" fmla="*/ 10 h 38"/>
                  <a:gd name="T8" fmla="*/ 180 w 33"/>
                  <a:gd name="T9" fmla="*/ 13 h 38"/>
                  <a:gd name="T10" fmla="*/ 180 w 33"/>
                  <a:gd name="T11" fmla="*/ 13 h 38"/>
                  <a:gd name="T12" fmla="*/ 190 w 33"/>
                  <a:gd name="T13" fmla="*/ 17 h 38"/>
                  <a:gd name="T14" fmla="*/ 190 w 33"/>
                  <a:gd name="T15" fmla="*/ 28 h 38"/>
                  <a:gd name="T16" fmla="*/ 190 w 33"/>
                  <a:gd name="T17" fmla="*/ 28 h 38"/>
                  <a:gd name="T18" fmla="*/ 194 w 33"/>
                  <a:gd name="T19" fmla="*/ 41 h 38"/>
                  <a:gd name="T20" fmla="*/ 209 w 33"/>
                  <a:gd name="T21" fmla="*/ 53 h 38"/>
                  <a:gd name="T22" fmla="*/ 209 w 33"/>
                  <a:gd name="T23" fmla="*/ 64 h 38"/>
                  <a:gd name="T24" fmla="*/ 210 w 33"/>
                  <a:gd name="T25" fmla="*/ 88 h 38"/>
                  <a:gd name="T26" fmla="*/ 210 w 33"/>
                  <a:gd name="T27" fmla="*/ 97 h 38"/>
                  <a:gd name="T28" fmla="*/ 210 w 33"/>
                  <a:gd name="T29" fmla="*/ 123 h 38"/>
                  <a:gd name="T30" fmla="*/ 210 w 33"/>
                  <a:gd name="T31" fmla="*/ 138 h 38"/>
                  <a:gd name="T32" fmla="*/ 210 w 33"/>
                  <a:gd name="T33" fmla="*/ 153 h 38"/>
                  <a:gd name="T34" fmla="*/ 210 w 33"/>
                  <a:gd name="T35" fmla="*/ 159 h 38"/>
                  <a:gd name="T36" fmla="*/ 209 w 33"/>
                  <a:gd name="T37" fmla="*/ 159 h 38"/>
                  <a:gd name="T38" fmla="*/ 209 w 33"/>
                  <a:gd name="T39" fmla="*/ 161 h 38"/>
                  <a:gd name="T40" fmla="*/ 194 w 33"/>
                  <a:gd name="T41" fmla="*/ 172 h 38"/>
                  <a:gd name="T42" fmla="*/ 190 w 33"/>
                  <a:gd name="T43" fmla="*/ 172 h 38"/>
                  <a:gd name="T44" fmla="*/ 190 w 33"/>
                  <a:gd name="T45" fmla="*/ 172 h 38"/>
                  <a:gd name="T46" fmla="*/ 180 w 33"/>
                  <a:gd name="T47" fmla="*/ 173 h 38"/>
                  <a:gd name="T48" fmla="*/ 165 w 33"/>
                  <a:gd name="T49" fmla="*/ 173 h 38"/>
                  <a:gd name="T50" fmla="*/ 145 w 33"/>
                  <a:gd name="T51" fmla="*/ 173 h 38"/>
                  <a:gd name="T52" fmla="*/ 139 w 33"/>
                  <a:gd name="T53" fmla="*/ 173 h 38"/>
                  <a:gd name="T54" fmla="*/ 117 w 33"/>
                  <a:gd name="T55" fmla="*/ 173 h 38"/>
                  <a:gd name="T56" fmla="*/ 89 w 33"/>
                  <a:gd name="T57" fmla="*/ 172 h 38"/>
                  <a:gd name="T58" fmla="*/ 68 w 33"/>
                  <a:gd name="T59" fmla="*/ 161 h 38"/>
                  <a:gd name="T60" fmla="*/ 50 w 33"/>
                  <a:gd name="T61" fmla="*/ 161 h 38"/>
                  <a:gd name="T62" fmla="*/ 48 w 33"/>
                  <a:gd name="T63" fmla="*/ 159 h 38"/>
                  <a:gd name="T64" fmla="*/ 26 w 33"/>
                  <a:gd name="T65" fmla="*/ 153 h 38"/>
                  <a:gd name="T66" fmla="*/ 14 w 33"/>
                  <a:gd name="T67" fmla="*/ 143 h 38"/>
                  <a:gd name="T68" fmla="*/ 14 w 33"/>
                  <a:gd name="T69" fmla="*/ 138 h 38"/>
                  <a:gd name="T70" fmla="*/ 1 w 33"/>
                  <a:gd name="T71" fmla="*/ 126 h 38"/>
                  <a:gd name="T72" fmla="*/ 0 w 33"/>
                  <a:gd name="T73" fmla="*/ 125 h 38"/>
                  <a:gd name="T74" fmla="*/ 0 w 33"/>
                  <a:gd name="T75" fmla="*/ 123 h 38"/>
                  <a:gd name="T76" fmla="*/ 0 w 33"/>
                  <a:gd name="T77" fmla="*/ 111 h 38"/>
                  <a:gd name="T78" fmla="*/ 0 w 33"/>
                  <a:gd name="T79" fmla="*/ 107 h 38"/>
                  <a:gd name="T80" fmla="*/ 0 w 33"/>
                  <a:gd name="T81" fmla="*/ 97 h 38"/>
                  <a:gd name="T82" fmla="*/ 1 w 33"/>
                  <a:gd name="T83" fmla="*/ 88 h 38"/>
                  <a:gd name="T84" fmla="*/ 26 w 33"/>
                  <a:gd name="T85" fmla="*/ 75 h 38"/>
                  <a:gd name="T86" fmla="*/ 48 w 33"/>
                  <a:gd name="T87" fmla="*/ 59 h 38"/>
                  <a:gd name="T88" fmla="*/ 56 w 33"/>
                  <a:gd name="T89" fmla="*/ 46 h 38"/>
                  <a:gd name="T90" fmla="*/ 76 w 33"/>
                  <a:gd name="T91" fmla="*/ 32 h 38"/>
                  <a:gd name="T92" fmla="*/ 89 w 33"/>
                  <a:gd name="T93" fmla="*/ 28 h 38"/>
                  <a:gd name="T94" fmla="*/ 104 w 33"/>
                  <a:gd name="T95" fmla="*/ 13 h 38"/>
                  <a:gd name="T96" fmla="*/ 117 w 33"/>
                  <a:gd name="T97" fmla="*/ 13 h 38"/>
                  <a:gd name="T98" fmla="*/ 121 w 33"/>
                  <a:gd name="T99" fmla="*/ 10 h 38"/>
                  <a:gd name="T100" fmla="*/ 139 w 33"/>
                  <a:gd name="T101" fmla="*/ 10 h 38"/>
                  <a:gd name="T102" fmla="*/ 139 w 33"/>
                  <a:gd name="T103" fmla="*/ 10 h 38"/>
                  <a:gd name="T104" fmla="*/ 142 w 33"/>
                  <a:gd name="T105" fmla="*/ 0 h 38"/>
                  <a:gd name="T106" fmla="*/ 145 w 33"/>
                  <a:gd name="T107" fmla="*/ 0 h 38"/>
                  <a:gd name="T108" fmla="*/ 145 w 33"/>
                  <a:gd name="T109" fmla="*/ 0 h 38"/>
                  <a:gd name="T110" fmla="*/ 145 w 33"/>
                  <a:gd name="T111" fmla="*/ 0 h 38"/>
                  <a:gd name="T112" fmla="*/ 160 w 33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8">
                    <a:moveTo>
                      <a:pt x="25" y="0"/>
                    </a:moveTo>
                    <a:lnTo>
                      <a:pt x="25" y="2"/>
                    </a:lnTo>
                    <a:lnTo>
                      <a:pt x="26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0" y="9"/>
                    </a:lnTo>
                    <a:lnTo>
                      <a:pt x="32" y="12"/>
                    </a:lnTo>
                    <a:lnTo>
                      <a:pt x="32" y="14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2" y="34"/>
                    </a:lnTo>
                    <a:lnTo>
                      <a:pt x="32" y="35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8" y="38"/>
                    </a:lnTo>
                    <a:lnTo>
                      <a:pt x="14" y="37"/>
                    </a:lnTo>
                    <a:lnTo>
                      <a:pt x="11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1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4" y="16"/>
                    </a:lnTo>
                    <a:lnTo>
                      <a:pt x="7" y="13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208"/>
              <p:cNvSpPr>
                <a:spLocks/>
              </p:cNvSpPr>
              <p:nvPr/>
            </p:nvSpPr>
            <p:spPr bwMode="auto">
              <a:xfrm>
                <a:off x="3271" y="936"/>
                <a:ext cx="50" cy="46"/>
              </a:xfrm>
              <a:custGeom>
                <a:avLst/>
                <a:gdLst>
                  <a:gd name="T0" fmla="*/ 212 w 37"/>
                  <a:gd name="T1" fmla="*/ 16 h 35"/>
                  <a:gd name="T2" fmla="*/ 227 w 37"/>
                  <a:gd name="T3" fmla="*/ 21 h 35"/>
                  <a:gd name="T4" fmla="*/ 227 w 37"/>
                  <a:gd name="T5" fmla="*/ 21 h 35"/>
                  <a:gd name="T6" fmla="*/ 227 w 37"/>
                  <a:gd name="T7" fmla="*/ 28 h 35"/>
                  <a:gd name="T8" fmla="*/ 227 w 37"/>
                  <a:gd name="T9" fmla="*/ 37 h 35"/>
                  <a:gd name="T10" fmla="*/ 227 w 37"/>
                  <a:gd name="T11" fmla="*/ 37 h 35"/>
                  <a:gd name="T12" fmla="*/ 227 w 37"/>
                  <a:gd name="T13" fmla="*/ 42 h 35"/>
                  <a:gd name="T14" fmla="*/ 227 w 37"/>
                  <a:gd name="T15" fmla="*/ 50 h 35"/>
                  <a:gd name="T16" fmla="*/ 227 w 37"/>
                  <a:gd name="T17" fmla="*/ 50 h 35"/>
                  <a:gd name="T18" fmla="*/ 212 w 37"/>
                  <a:gd name="T19" fmla="*/ 64 h 35"/>
                  <a:gd name="T20" fmla="*/ 208 w 37"/>
                  <a:gd name="T21" fmla="*/ 78 h 35"/>
                  <a:gd name="T22" fmla="*/ 203 w 37"/>
                  <a:gd name="T23" fmla="*/ 95 h 35"/>
                  <a:gd name="T24" fmla="*/ 191 w 37"/>
                  <a:gd name="T25" fmla="*/ 114 h 35"/>
                  <a:gd name="T26" fmla="*/ 182 w 37"/>
                  <a:gd name="T27" fmla="*/ 130 h 35"/>
                  <a:gd name="T28" fmla="*/ 170 w 37"/>
                  <a:gd name="T29" fmla="*/ 145 h 35"/>
                  <a:gd name="T30" fmla="*/ 157 w 37"/>
                  <a:gd name="T31" fmla="*/ 160 h 35"/>
                  <a:gd name="T32" fmla="*/ 142 w 37"/>
                  <a:gd name="T33" fmla="*/ 177 h 35"/>
                  <a:gd name="T34" fmla="*/ 141 w 37"/>
                  <a:gd name="T35" fmla="*/ 180 h 35"/>
                  <a:gd name="T36" fmla="*/ 126 w 37"/>
                  <a:gd name="T37" fmla="*/ 180 h 35"/>
                  <a:gd name="T38" fmla="*/ 126 w 37"/>
                  <a:gd name="T39" fmla="*/ 180 h 35"/>
                  <a:gd name="T40" fmla="*/ 120 w 37"/>
                  <a:gd name="T41" fmla="*/ 180 h 35"/>
                  <a:gd name="T42" fmla="*/ 105 w 37"/>
                  <a:gd name="T43" fmla="*/ 180 h 35"/>
                  <a:gd name="T44" fmla="*/ 104 w 37"/>
                  <a:gd name="T45" fmla="*/ 180 h 35"/>
                  <a:gd name="T46" fmla="*/ 100 w 37"/>
                  <a:gd name="T47" fmla="*/ 180 h 35"/>
                  <a:gd name="T48" fmla="*/ 100 w 37"/>
                  <a:gd name="T49" fmla="*/ 177 h 35"/>
                  <a:gd name="T50" fmla="*/ 78 w 37"/>
                  <a:gd name="T51" fmla="*/ 164 h 35"/>
                  <a:gd name="T52" fmla="*/ 64 w 37"/>
                  <a:gd name="T53" fmla="*/ 160 h 35"/>
                  <a:gd name="T54" fmla="*/ 41 w 37"/>
                  <a:gd name="T55" fmla="*/ 145 h 35"/>
                  <a:gd name="T56" fmla="*/ 36 w 37"/>
                  <a:gd name="T57" fmla="*/ 137 h 35"/>
                  <a:gd name="T58" fmla="*/ 22 w 37"/>
                  <a:gd name="T59" fmla="*/ 125 h 35"/>
                  <a:gd name="T60" fmla="*/ 16 w 37"/>
                  <a:gd name="T61" fmla="*/ 110 h 35"/>
                  <a:gd name="T62" fmla="*/ 12 w 37"/>
                  <a:gd name="T63" fmla="*/ 95 h 35"/>
                  <a:gd name="T64" fmla="*/ 0 w 37"/>
                  <a:gd name="T65" fmla="*/ 87 h 35"/>
                  <a:gd name="T66" fmla="*/ 0 w 37"/>
                  <a:gd name="T67" fmla="*/ 72 h 35"/>
                  <a:gd name="T68" fmla="*/ 0 w 37"/>
                  <a:gd name="T69" fmla="*/ 64 h 35"/>
                  <a:gd name="T70" fmla="*/ 0 w 37"/>
                  <a:gd name="T71" fmla="*/ 55 h 35"/>
                  <a:gd name="T72" fmla="*/ 0 w 37"/>
                  <a:gd name="T73" fmla="*/ 50 h 35"/>
                  <a:gd name="T74" fmla="*/ 0 w 37"/>
                  <a:gd name="T75" fmla="*/ 42 h 35"/>
                  <a:gd name="T76" fmla="*/ 12 w 37"/>
                  <a:gd name="T77" fmla="*/ 37 h 35"/>
                  <a:gd name="T78" fmla="*/ 12 w 37"/>
                  <a:gd name="T79" fmla="*/ 28 h 35"/>
                  <a:gd name="T80" fmla="*/ 16 w 37"/>
                  <a:gd name="T81" fmla="*/ 28 h 35"/>
                  <a:gd name="T82" fmla="*/ 36 w 37"/>
                  <a:gd name="T83" fmla="*/ 21 h 35"/>
                  <a:gd name="T84" fmla="*/ 64 w 37"/>
                  <a:gd name="T85" fmla="*/ 16 h 35"/>
                  <a:gd name="T86" fmla="*/ 86 w 37"/>
                  <a:gd name="T87" fmla="*/ 1 h 35"/>
                  <a:gd name="T88" fmla="*/ 105 w 37"/>
                  <a:gd name="T89" fmla="*/ 1 h 35"/>
                  <a:gd name="T90" fmla="*/ 126 w 37"/>
                  <a:gd name="T91" fmla="*/ 1 h 35"/>
                  <a:gd name="T92" fmla="*/ 142 w 37"/>
                  <a:gd name="T93" fmla="*/ 0 h 35"/>
                  <a:gd name="T94" fmla="*/ 162 w 37"/>
                  <a:gd name="T95" fmla="*/ 0 h 35"/>
                  <a:gd name="T96" fmla="*/ 182 w 37"/>
                  <a:gd name="T97" fmla="*/ 1 h 35"/>
                  <a:gd name="T98" fmla="*/ 191 w 37"/>
                  <a:gd name="T99" fmla="*/ 1 h 35"/>
                  <a:gd name="T100" fmla="*/ 203 w 37"/>
                  <a:gd name="T101" fmla="*/ 1 h 35"/>
                  <a:gd name="T102" fmla="*/ 203 w 37"/>
                  <a:gd name="T103" fmla="*/ 1 h 35"/>
                  <a:gd name="T104" fmla="*/ 208 w 37"/>
                  <a:gd name="T105" fmla="*/ 1 h 35"/>
                  <a:gd name="T106" fmla="*/ 208 w 37"/>
                  <a:gd name="T107" fmla="*/ 1 h 35"/>
                  <a:gd name="T108" fmla="*/ 212 w 37"/>
                  <a:gd name="T109" fmla="*/ 16 h 35"/>
                  <a:gd name="T110" fmla="*/ 212 w 37"/>
                  <a:gd name="T111" fmla="*/ 16 h 35"/>
                  <a:gd name="T112" fmla="*/ 212 w 37"/>
                  <a:gd name="T113" fmla="*/ 16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35" y="3"/>
                    </a:moveTo>
                    <a:lnTo>
                      <a:pt x="37" y="4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4" y="15"/>
                    </a:lnTo>
                    <a:lnTo>
                      <a:pt x="33" y="18"/>
                    </a:lnTo>
                    <a:lnTo>
                      <a:pt x="31" y="22"/>
                    </a:lnTo>
                    <a:lnTo>
                      <a:pt x="30" y="25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4"/>
                    </a:lnTo>
                    <a:lnTo>
                      <a:pt x="23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8" y="35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3" y="32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6" y="27"/>
                    </a:lnTo>
                    <a:lnTo>
                      <a:pt x="4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209"/>
              <p:cNvSpPr>
                <a:spLocks/>
              </p:cNvSpPr>
              <p:nvPr/>
            </p:nvSpPr>
            <p:spPr bwMode="auto">
              <a:xfrm>
                <a:off x="3393" y="894"/>
                <a:ext cx="51" cy="47"/>
              </a:xfrm>
              <a:custGeom>
                <a:avLst/>
                <a:gdLst>
                  <a:gd name="T0" fmla="*/ 0 w 38"/>
                  <a:gd name="T1" fmla="*/ 95 h 36"/>
                  <a:gd name="T2" fmla="*/ 0 w 38"/>
                  <a:gd name="T3" fmla="*/ 85 h 36"/>
                  <a:gd name="T4" fmla="*/ 0 w 38"/>
                  <a:gd name="T5" fmla="*/ 78 h 36"/>
                  <a:gd name="T6" fmla="*/ 12 w 38"/>
                  <a:gd name="T7" fmla="*/ 78 h 36"/>
                  <a:gd name="T8" fmla="*/ 12 w 38"/>
                  <a:gd name="T9" fmla="*/ 68 h 36"/>
                  <a:gd name="T10" fmla="*/ 12 w 38"/>
                  <a:gd name="T11" fmla="*/ 68 h 36"/>
                  <a:gd name="T12" fmla="*/ 16 w 38"/>
                  <a:gd name="T13" fmla="*/ 65 h 36"/>
                  <a:gd name="T14" fmla="*/ 16 w 38"/>
                  <a:gd name="T15" fmla="*/ 65 h 36"/>
                  <a:gd name="T16" fmla="*/ 21 w 38"/>
                  <a:gd name="T17" fmla="*/ 60 h 36"/>
                  <a:gd name="T18" fmla="*/ 36 w 38"/>
                  <a:gd name="T19" fmla="*/ 50 h 36"/>
                  <a:gd name="T20" fmla="*/ 51 w 38"/>
                  <a:gd name="T21" fmla="*/ 46 h 36"/>
                  <a:gd name="T22" fmla="*/ 64 w 38"/>
                  <a:gd name="T23" fmla="*/ 35 h 36"/>
                  <a:gd name="T24" fmla="*/ 85 w 38"/>
                  <a:gd name="T25" fmla="*/ 29 h 36"/>
                  <a:gd name="T26" fmla="*/ 105 w 38"/>
                  <a:gd name="T27" fmla="*/ 16 h 36"/>
                  <a:gd name="T28" fmla="*/ 122 w 38"/>
                  <a:gd name="T29" fmla="*/ 16 h 36"/>
                  <a:gd name="T30" fmla="*/ 149 w 38"/>
                  <a:gd name="T31" fmla="*/ 12 h 36"/>
                  <a:gd name="T32" fmla="*/ 164 w 38"/>
                  <a:gd name="T33" fmla="*/ 0 h 36"/>
                  <a:gd name="T34" fmla="*/ 174 w 38"/>
                  <a:gd name="T35" fmla="*/ 0 h 36"/>
                  <a:gd name="T36" fmla="*/ 183 w 38"/>
                  <a:gd name="T37" fmla="*/ 0 h 36"/>
                  <a:gd name="T38" fmla="*/ 183 w 38"/>
                  <a:gd name="T39" fmla="*/ 12 h 36"/>
                  <a:gd name="T40" fmla="*/ 191 w 38"/>
                  <a:gd name="T41" fmla="*/ 12 h 36"/>
                  <a:gd name="T42" fmla="*/ 191 w 38"/>
                  <a:gd name="T43" fmla="*/ 16 h 36"/>
                  <a:gd name="T44" fmla="*/ 200 w 38"/>
                  <a:gd name="T45" fmla="*/ 16 h 36"/>
                  <a:gd name="T46" fmla="*/ 205 w 38"/>
                  <a:gd name="T47" fmla="*/ 27 h 36"/>
                  <a:gd name="T48" fmla="*/ 205 w 38"/>
                  <a:gd name="T49" fmla="*/ 29 h 36"/>
                  <a:gd name="T50" fmla="*/ 217 w 38"/>
                  <a:gd name="T51" fmla="*/ 46 h 36"/>
                  <a:gd name="T52" fmla="*/ 217 w 38"/>
                  <a:gd name="T53" fmla="*/ 60 h 36"/>
                  <a:gd name="T54" fmla="*/ 220 w 38"/>
                  <a:gd name="T55" fmla="*/ 68 h 36"/>
                  <a:gd name="T56" fmla="*/ 220 w 38"/>
                  <a:gd name="T57" fmla="*/ 85 h 36"/>
                  <a:gd name="T58" fmla="*/ 220 w 38"/>
                  <a:gd name="T59" fmla="*/ 97 h 36"/>
                  <a:gd name="T60" fmla="*/ 220 w 38"/>
                  <a:gd name="T61" fmla="*/ 114 h 36"/>
                  <a:gd name="T62" fmla="*/ 217 w 38"/>
                  <a:gd name="T63" fmla="*/ 127 h 36"/>
                  <a:gd name="T64" fmla="*/ 217 w 38"/>
                  <a:gd name="T65" fmla="*/ 145 h 36"/>
                  <a:gd name="T66" fmla="*/ 205 w 38"/>
                  <a:gd name="T67" fmla="*/ 149 h 36"/>
                  <a:gd name="T68" fmla="*/ 200 w 38"/>
                  <a:gd name="T69" fmla="*/ 151 h 36"/>
                  <a:gd name="T70" fmla="*/ 200 w 38"/>
                  <a:gd name="T71" fmla="*/ 162 h 36"/>
                  <a:gd name="T72" fmla="*/ 191 w 38"/>
                  <a:gd name="T73" fmla="*/ 166 h 36"/>
                  <a:gd name="T74" fmla="*/ 183 w 38"/>
                  <a:gd name="T75" fmla="*/ 178 h 36"/>
                  <a:gd name="T76" fmla="*/ 174 w 38"/>
                  <a:gd name="T77" fmla="*/ 178 h 36"/>
                  <a:gd name="T78" fmla="*/ 174 w 38"/>
                  <a:gd name="T79" fmla="*/ 178 h 36"/>
                  <a:gd name="T80" fmla="*/ 164 w 38"/>
                  <a:gd name="T81" fmla="*/ 178 h 36"/>
                  <a:gd name="T82" fmla="*/ 141 w 38"/>
                  <a:gd name="T83" fmla="*/ 178 h 36"/>
                  <a:gd name="T84" fmla="*/ 115 w 38"/>
                  <a:gd name="T85" fmla="*/ 166 h 36"/>
                  <a:gd name="T86" fmla="*/ 101 w 38"/>
                  <a:gd name="T87" fmla="*/ 151 h 36"/>
                  <a:gd name="T88" fmla="*/ 75 w 38"/>
                  <a:gd name="T89" fmla="*/ 149 h 36"/>
                  <a:gd name="T90" fmla="*/ 56 w 38"/>
                  <a:gd name="T91" fmla="*/ 145 h 36"/>
                  <a:gd name="T92" fmla="*/ 38 w 38"/>
                  <a:gd name="T93" fmla="*/ 133 h 36"/>
                  <a:gd name="T94" fmla="*/ 36 w 38"/>
                  <a:gd name="T95" fmla="*/ 127 h 36"/>
                  <a:gd name="T96" fmla="*/ 21 w 38"/>
                  <a:gd name="T97" fmla="*/ 116 h 36"/>
                  <a:gd name="T98" fmla="*/ 16 w 38"/>
                  <a:gd name="T99" fmla="*/ 114 h 36"/>
                  <a:gd name="T100" fmla="*/ 12 w 38"/>
                  <a:gd name="T101" fmla="*/ 102 h 36"/>
                  <a:gd name="T102" fmla="*/ 12 w 38"/>
                  <a:gd name="T103" fmla="*/ 102 h 36"/>
                  <a:gd name="T104" fmla="*/ 12 w 38"/>
                  <a:gd name="T105" fmla="*/ 97 h 36"/>
                  <a:gd name="T106" fmla="*/ 0 w 38"/>
                  <a:gd name="T107" fmla="*/ 97 h 36"/>
                  <a:gd name="T108" fmla="*/ 0 w 38"/>
                  <a:gd name="T109" fmla="*/ 95 h 36"/>
                  <a:gd name="T110" fmla="*/ 0 w 38"/>
                  <a:gd name="T111" fmla="*/ 95 h 36"/>
                  <a:gd name="T112" fmla="*/ 0 w 38"/>
                  <a:gd name="T113" fmla="*/ 9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0" y="19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6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7" y="9"/>
                    </a:lnTo>
                    <a:lnTo>
                      <a:pt x="37" y="12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7" y="26"/>
                    </a:lnTo>
                    <a:lnTo>
                      <a:pt x="37" y="29"/>
                    </a:lnTo>
                    <a:lnTo>
                      <a:pt x="35" y="30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3" y="34"/>
                    </a:lnTo>
                    <a:lnTo>
                      <a:pt x="31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7" y="31"/>
                    </a:lnTo>
                    <a:lnTo>
                      <a:pt x="13" y="30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210"/>
              <p:cNvSpPr>
                <a:spLocks/>
              </p:cNvSpPr>
              <p:nvPr/>
            </p:nvSpPr>
            <p:spPr bwMode="auto">
              <a:xfrm>
                <a:off x="3354" y="832"/>
                <a:ext cx="46" cy="47"/>
              </a:xfrm>
              <a:custGeom>
                <a:avLst/>
                <a:gdLst>
                  <a:gd name="T0" fmla="*/ 49 w 35"/>
                  <a:gd name="T1" fmla="*/ 156 h 37"/>
                  <a:gd name="T2" fmla="*/ 49 w 35"/>
                  <a:gd name="T3" fmla="*/ 156 h 37"/>
                  <a:gd name="T4" fmla="*/ 37 w 35"/>
                  <a:gd name="T5" fmla="*/ 156 h 37"/>
                  <a:gd name="T6" fmla="*/ 37 w 35"/>
                  <a:gd name="T7" fmla="*/ 145 h 37"/>
                  <a:gd name="T8" fmla="*/ 32 w 35"/>
                  <a:gd name="T9" fmla="*/ 145 h 37"/>
                  <a:gd name="T10" fmla="*/ 32 w 35"/>
                  <a:gd name="T11" fmla="*/ 144 h 37"/>
                  <a:gd name="T12" fmla="*/ 32 w 35"/>
                  <a:gd name="T13" fmla="*/ 144 h 37"/>
                  <a:gd name="T14" fmla="*/ 21 w 35"/>
                  <a:gd name="T15" fmla="*/ 136 h 37"/>
                  <a:gd name="T16" fmla="*/ 21 w 35"/>
                  <a:gd name="T17" fmla="*/ 131 h 37"/>
                  <a:gd name="T18" fmla="*/ 16 w 35"/>
                  <a:gd name="T19" fmla="*/ 119 h 37"/>
                  <a:gd name="T20" fmla="*/ 16 w 35"/>
                  <a:gd name="T21" fmla="*/ 107 h 37"/>
                  <a:gd name="T22" fmla="*/ 12 w 35"/>
                  <a:gd name="T23" fmla="*/ 97 h 37"/>
                  <a:gd name="T24" fmla="*/ 12 w 35"/>
                  <a:gd name="T25" fmla="*/ 84 h 37"/>
                  <a:gd name="T26" fmla="*/ 12 w 35"/>
                  <a:gd name="T27" fmla="*/ 66 h 37"/>
                  <a:gd name="T28" fmla="*/ 0 w 35"/>
                  <a:gd name="T29" fmla="*/ 58 h 37"/>
                  <a:gd name="T30" fmla="*/ 0 w 35"/>
                  <a:gd name="T31" fmla="*/ 36 h 37"/>
                  <a:gd name="T32" fmla="*/ 12 w 35"/>
                  <a:gd name="T33" fmla="*/ 17 h 37"/>
                  <a:gd name="T34" fmla="*/ 12 w 35"/>
                  <a:gd name="T35" fmla="*/ 17 h 37"/>
                  <a:gd name="T36" fmla="*/ 12 w 35"/>
                  <a:gd name="T37" fmla="*/ 13 h 37"/>
                  <a:gd name="T38" fmla="*/ 16 w 35"/>
                  <a:gd name="T39" fmla="*/ 13 h 37"/>
                  <a:gd name="T40" fmla="*/ 16 w 35"/>
                  <a:gd name="T41" fmla="*/ 1 h 37"/>
                  <a:gd name="T42" fmla="*/ 21 w 35"/>
                  <a:gd name="T43" fmla="*/ 1 h 37"/>
                  <a:gd name="T44" fmla="*/ 32 w 35"/>
                  <a:gd name="T45" fmla="*/ 0 h 37"/>
                  <a:gd name="T46" fmla="*/ 37 w 35"/>
                  <a:gd name="T47" fmla="*/ 0 h 37"/>
                  <a:gd name="T48" fmla="*/ 37 w 35"/>
                  <a:gd name="T49" fmla="*/ 0 h 37"/>
                  <a:gd name="T50" fmla="*/ 50 w 35"/>
                  <a:gd name="T51" fmla="*/ 0 h 37"/>
                  <a:gd name="T52" fmla="*/ 72 w 35"/>
                  <a:gd name="T53" fmla="*/ 0 h 37"/>
                  <a:gd name="T54" fmla="*/ 87 w 35"/>
                  <a:gd name="T55" fmla="*/ 0 h 37"/>
                  <a:gd name="T56" fmla="*/ 103 w 35"/>
                  <a:gd name="T57" fmla="*/ 1 h 37"/>
                  <a:gd name="T58" fmla="*/ 116 w 35"/>
                  <a:gd name="T59" fmla="*/ 1 h 37"/>
                  <a:gd name="T60" fmla="*/ 130 w 35"/>
                  <a:gd name="T61" fmla="*/ 13 h 37"/>
                  <a:gd name="T62" fmla="*/ 145 w 35"/>
                  <a:gd name="T63" fmla="*/ 17 h 37"/>
                  <a:gd name="T64" fmla="*/ 152 w 35"/>
                  <a:gd name="T65" fmla="*/ 28 h 37"/>
                  <a:gd name="T66" fmla="*/ 160 w 35"/>
                  <a:gd name="T67" fmla="*/ 29 h 37"/>
                  <a:gd name="T68" fmla="*/ 171 w 35"/>
                  <a:gd name="T69" fmla="*/ 36 h 37"/>
                  <a:gd name="T70" fmla="*/ 177 w 35"/>
                  <a:gd name="T71" fmla="*/ 46 h 37"/>
                  <a:gd name="T72" fmla="*/ 177 w 35"/>
                  <a:gd name="T73" fmla="*/ 47 h 37"/>
                  <a:gd name="T74" fmla="*/ 180 w 35"/>
                  <a:gd name="T75" fmla="*/ 58 h 37"/>
                  <a:gd name="T76" fmla="*/ 180 w 35"/>
                  <a:gd name="T77" fmla="*/ 60 h 37"/>
                  <a:gd name="T78" fmla="*/ 180 w 35"/>
                  <a:gd name="T79" fmla="*/ 60 h 37"/>
                  <a:gd name="T80" fmla="*/ 180 w 35"/>
                  <a:gd name="T81" fmla="*/ 66 h 37"/>
                  <a:gd name="T82" fmla="*/ 171 w 35"/>
                  <a:gd name="T83" fmla="*/ 84 h 37"/>
                  <a:gd name="T84" fmla="*/ 152 w 35"/>
                  <a:gd name="T85" fmla="*/ 97 h 37"/>
                  <a:gd name="T86" fmla="*/ 137 w 35"/>
                  <a:gd name="T87" fmla="*/ 107 h 37"/>
                  <a:gd name="T88" fmla="*/ 130 w 35"/>
                  <a:gd name="T89" fmla="*/ 119 h 37"/>
                  <a:gd name="T90" fmla="*/ 116 w 35"/>
                  <a:gd name="T91" fmla="*/ 131 h 37"/>
                  <a:gd name="T92" fmla="*/ 103 w 35"/>
                  <a:gd name="T93" fmla="*/ 136 h 37"/>
                  <a:gd name="T94" fmla="*/ 87 w 35"/>
                  <a:gd name="T95" fmla="*/ 144 h 37"/>
                  <a:gd name="T96" fmla="*/ 84 w 35"/>
                  <a:gd name="T97" fmla="*/ 145 h 37"/>
                  <a:gd name="T98" fmla="*/ 72 w 35"/>
                  <a:gd name="T99" fmla="*/ 145 h 37"/>
                  <a:gd name="T100" fmla="*/ 66 w 35"/>
                  <a:gd name="T101" fmla="*/ 156 h 37"/>
                  <a:gd name="T102" fmla="*/ 66 w 35"/>
                  <a:gd name="T103" fmla="*/ 156 h 37"/>
                  <a:gd name="T104" fmla="*/ 55 w 35"/>
                  <a:gd name="T105" fmla="*/ 156 h 37"/>
                  <a:gd name="T106" fmla="*/ 55 w 35"/>
                  <a:gd name="T107" fmla="*/ 156 h 37"/>
                  <a:gd name="T108" fmla="*/ 50 w 35"/>
                  <a:gd name="T109" fmla="*/ 156 h 37"/>
                  <a:gd name="T110" fmla="*/ 50 w 35"/>
                  <a:gd name="T111" fmla="*/ 156 h 37"/>
                  <a:gd name="T112" fmla="*/ 49 w 35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7">
                    <a:moveTo>
                      <a:pt x="9" y="37"/>
                    </a:moveTo>
                    <a:lnTo>
                      <a:pt x="9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8"/>
                    </a:lnTo>
                    <a:lnTo>
                      <a:pt x="3" y="25"/>
                    </a:lnTo>
                    <a:lnTo>
                      <a:pt x="2" y="23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5" y="16"/>
                    </a:lnTo>
                    <a:lnTo>
                      <a:pt x="33" y="20"/>
                    </a:lnTo>
                    <a:lnTo>
                      <a:pt x="30" y="23"/>
                    </a:lnTo>
                    <a:lnTo>
                      <a:pt x="27" y="25"/>
                    </a:lnTo>
                    <a:lnTo>
                      <a:pt x="25" y="28"/>
                    </a:lnTo>
                    <a:lnTo>
                      <a:pt x="23" y="31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211"/>
              <p:cNvSpPr>
                <a:spLocks/>
              </p:cNvSpPr>
              <p:nvPr/>
            </p:nvSpPr>
            <p:spPr bwMode="auto">
              <a:xfrm>
                <a:off x="3305" y="832"/>
                <a:ext cx="45" cy="47"/>
              </a:xfrm>
              <a:custGeom>
                <a:avLst/>
                <a:gdLst>
                  <a:gd name="T0" fmla="*/ 160 w 33"/>
                  <a:gd name="T1" fmla="*/ 156 h 37"/>
                  <a:gd name="T2" fmla="*/ 160 w 33"/>
                  <a:gd name="T3" fmla="*/ 156 h 37"/>
                  <a:gd name="T4" fmla="*/ 145 w 33"/>
                  <a:gd name="T5" fmla="*/ 156 h 37"/>
                  <a:gd name="T6" fmla="*/ 145 w 33"/>
                  <a:gd name="T7" fmla="*/ 156 h 37"/>
                  <a:gd name="T8" fmla="*/ 142 w 33"/>
                  <a:gd name="T9" fmla="*/ 156 h 37"/>
                  <a:gd name="T10" fmla="*/ 139 w 33"/>
                  <a:gd name="T11" fmla="*/ 156 h 37"/>
                  <a:gd name="T12" fmla="*/ 139 w 33"/>
                  <a:gd name="T13" fmla="*/ 156 h 37"/>
                  <a:gd name="T14" fmla="*/ 121 w 33"/>
                  <a:gd name="T15" fmla="*/ 145 h 37"/>
                  <a:gd name="T16" fmla="*/ 117 w 33"/>
                  <a:gd name="T17" fmla="*/ 145 h 37"/>
                  <a:gd name="T18" fmla="*/ 104 w 33"/>
                  <a:gd name="T19" fmla="*/ 144 h 37"/>
                  <a:gd name="T20" fmla="*/ 89 w 33"/>
                  <a:gd name="T21" fmla="*/ 136 h 37"/>
                  <a:gd name="T22" fmla="*/ 68 w 33"/>
                  <a:gd name="T23" fmla="*/ 124 h 37"/>
                  <a:gd name="T24" fmla="*/ 56 w 33"/>
                  <a:gd name="T25" fmla="*/ 119 h 37"/>
                  <a:gd name="T26" fmla="*/ 48 w 33"/>
                  <a:gd name="T27" fmla="*/ 107 h 37"/>
                  <a:gd name="T28" fmla="*/ 26 w 33"/>
                  <a:gd name="T29" fmla="*/ 97 h 37"/>
                  <a:gd name="T30" fmla="*/ 1 w 33"/>
                  <a:gd name="T31" fmla="*/ 84 h 37"/>
                  <a:gd name="T32" fmla="*/ 0 w 33"/>
                  <a:gd name="T33" fmla="*/ 66 h 37"/>
                  <a:gd name="T34" fmla="*/ 0 w 33"/>
                  <a:gd name="T35" fmla="*/ 66 h 37"/>
                  <a:gd name="T36" fmla="*/ 0 w 33"/>
                  <a:gd name="T37" fmla="*/ 60 h 37"/>
                  <a:gd name="T38" fmla="*/ 0 w 33"/>
                  <a:gd name="T39" fmla="*/ 58 h 37"/>
                  <a:gd name="T40" fmla="*/ 0 w 33"/>
                  <a:gd name="T41" fmla="*/ 47 h 37"/>
                  <a:gd name="T42" fmla="*/ 0 w 33"/>
                  <a:gd name="T43" fmla="*/ 47 h 37"/>
                  <a:gd name="T44" fmla="*/ 1 w 33"/>
                  <a:gd name="T45" fmla="*/ 46 h 37"/>
                  <a:gd name="T46" fmla="*/ 1 w 33"/>
                  <a:gd name="T47" fmla="*/ 36 h 37"/>
                  <a:gd name="T48" fmla="*/ 14 w 33"/>
                  <a:gd name="T49" fmla="*/ 36 h 37"/>
                  <a:gd name="T50" fmla="*/ 26 w 33"/>
                  <a:gd name="T51" fmla="*/ 28 h 37"/>
                  <a:gd name="T52" fmla="*/ 48 w 33"/>
                  <a:gd name="T53" fmla="*/ 17 h 37"/>
                  <a:gd name="T54" fmla="*/ 56 w 33"/>
                  <a:gd name="T55" fmla="*/ 13 h 37"/>
                  <a:gd name="T56" fmla="*/ 76 w 33"/>
                  <a:gd name="T57" fmla="*/ 1 h 37"/>
                  <a:gd name="T58" fmla="*/ 93 w 33"/>
                  <a:gd name="T59" fmla="*/ 0 h 37"/>
                  <a:gd name="T60" fmla="*/ 117 w 33"/>
                  <a:gd name="T61" fmla="*/ 0 h 37"/>
                  <a:gd name="T62" fmla="*/ 139 w 33"/>
                  <a:gd name="T63" fmla="*/ 0 h 37"/>
                  <a:gd name="T64" fmla="*/ 145 w 33"/>
                  <a:gd name="T65" fmla="*/ 0 h 37"/>
                  <a:gd name="T66" fmla="*/ 160 w 33"/>
                  <a:gd name="T67" fmla="*/ 0 h 37"/>
                  <a:gd name="T68" fmla="*/ 165 w 33"/>
                  <a:gd name="T69" fmla="*/ 0 h 37"/>
                  <a:gd name="T70" fmla="*/ 190 w 33"/>
                  <a:gd name="T71" fmla="*/ 0 h 37"/>
                  <a:gd name="T72" fmla="*/ 194 w 33"/>
                  <a:gd name="T73" fmla="*/ 1 h 37"/>
                  <a:gd name="T74" fmla="*/ 209 w 33"/>
                  <a:gd name="T75" fmla="*/ 1 h 37"/>
                  <a:gd name="T76" fmla="*/ 209 w 33"/>
                  <a:gd name="T77" fmla="*/ 13 h 37"/>
                  <a:gd name="T78" fmla="*/ 210 w 33"/>
                  <a:gd name="T79" fmla="*/ 17 h 37"/>
                  <a:gd name="T80" fmla="*/ 210 w 33"/>
                  <a:gd name="T81" fmla="*/ 17 h 37"/>
                  <a:gd name="T82" fmla="*/ 210 w 33"/>
                  <a:gd name="T83" fmla="*/ 36 h 37"/>
                  <a:gd name="T84" fmla="*/ 210 w 33"/>
                  <a:gd name="T85" fmla="*/ 58 h 37"/>
                  <a:gd name="T86" fmla="*/ 210 w 33"/>
                  <a:gd name="T87" fmla="*/ 74 h 37"/>
                  <a:gd name="T88" fmla="*/ 210 w 33"/>
                  <a:gd name="T89" fmla="*/ 89 h 37"/>
                  <a:gd name="T90" fmla="*/ 209 w 33"/>
                  <a:gd name="T91" fmla="*/ 98 h 37"/>
                  <a:gd name="T92" fmla="*/ 209 w 33"/>
                  <a:gd name="T93" fmla="*/ 113 h 37"/>
                  <a:gd name="T94" fmla="*/ 194 w 33"/>
                  <a:gd name="T95" fmla="*/ 124 h 37"/>
                  <a:gd name="T96" fmla="*/ 190 w 33"/>
                  <a:gd name="T97" fmla="*/ 131 h 37"/>
                  <a:gd name="T98" fmla="*/ 190 w 33"/>
                  <a:gd name="T99" fmla="*/ 136 h 37"/>
                  <a:gd name="T100" fmla="*/ 190 w 33"/>
                  <a:gd name="T101" fmla="*/ 144 h 37"/>
                  <a:gd name="T102" fmla="*/ 180 w 33"/>
                  <a:gd name="T103" fmla="*/ 145 h 37"/>
                  <a:gd name="T104" fmla="*/ 180 w 33"/>
                  <a:gd name="T105" fmla="*/ 145 h 37"/>
                  <a:gd name="T106" fmla="*/ 180 w 33"/>
                  <a:gd name="T107" fmla="*/ 156 h 37"/>
                  <a:gd name="T108" fmla="*/ 165 w 33"/>
                  <a:gd name="T109" fmla="*/ 156 h 37"/>
                  <a:gd name="T110" fmla="*/ 165 w 33"/>
                  <a:gd name="T111" fmla="*/ 156 h 37"/>
                  <a:gd name="T112" fmla="*/ 160 w 33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7">
                    <a:moveTo>
                      <a:pt x="25" y="37"/>
                    </a:moveTo>
                    <a:lnTo>
                      <a:pt x="25" y="37"/>
                    </a:lnTo>
                    <a:lnTo>
                      <a:pt x="23" y="37"/>
                    </a:lnTo>
                    <a:lnTo>
                      <a:pt x="22" y="37"/>
                    </a:lnTo>
                    <a:lnTo>
                      <a:pt x="21" y="37"/>
                    </a:lnTo>
                    <a:lnTo>
                      <a:pt x="19" y="35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4" y="32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7" y="25"/>
                    </a:lnTo>
                    <a:lnTo>
                      <a:pt x="4" y="23"/>
                    </a:lnTo>
                    <a:lnTo>
                      <a:pt x="1" y="20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3" y="4"/>
                    </a:lnTo>
                    <a:lnTo>
                      <a:pt x="33" y="8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3" y="21"/>
                    </a:lnTo>
                    <a:lnTo>
                      <a:pt x="32" y="24"/>
                    </a:lnTo>
                    <a:lnTo>
                      <a:pt x="32" y="27"/>
                    </a:lnTo>
                    <a:lnTo>
                      <a:pt x="30" y="30"/>
                    </a:lnTo>
                    <a:lnTo>
                      <a:pt x="29" y="31"/>
                    </a:lnTo>
                    <a:lnTo>
                      <a:pt x="29" y="32"/>
                    </a:lnTo>
                    <a:lnTo>
                      <a:pt x="29" y="34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212"/>
              <p:cNvSpPr>
                <a:spLocks/>
              </p:cNvSpPr>
              <p:nvPr/>
            </p:nvSpPr>
            <p:spPr bwMode="auto">
              <a:xfrm>
                <a:off x="3384" y="851"/>
                <a:ext cx="49" cy="44"/>
              </a:xfrm>
              <a:custGeom>
                <a:avLst/>
                <a:gdLst>
                  <a:gd name="T0" fmla="*/ 1 w 37"/>
                  <a:gd name="T1" fmla="*/ 124 h 35"/>
                  <a:gd name="T2" fmla="*/ 0 w 37"/>
                  <a:gd name="T3" fmla="*/ 124 h 35"/>
                  <a:gd name="T4" fmla="*/ 0 w 37"/>
                  <a:gd name="T5" fmla="*/ 123 h 35"/>
                  <a:gd name="T6" fmla="*/ 0 w 37"/>
                  <a:gd name="T7" fmla="*/ 114 h 35"/>
                  <a:gd name="T8" fmla="*/ 0 w 37"/>
                  <a:gd name="T9" fmla="*/ 114 h 35"/>
                  <a:gd name="T10" fmla="*/ 0 w 37"/>
                  <a:gd name="T11" fmla="*/ 109 h 35"/>
                  <a:gd name="T12" fmla="*/ 0 w 37"/>
                  <a:gd name="T13" fmla="*/ 103 h 35"/>
                  <a:gd name="T14" fmla="*/ 0 w 37"/>
                  <a:gd name="T15" fmla="*/ 103 h 35"/>
                  <a:gd name="T16" fmla="*/ 0 w 37"/>
                  <a:gd name="T17" fmla="*/ 98 h 35"/>
                  <a:gd name="T18" fmla="*/ 1 w 37"/>
                  <a:gd name="T19" fmla="*/ 87 h 35"/>
                  <a:gd name="T20" fmla="*/ 16 w 37"/>
                  <a:gd name="T21" fmla="*/ 75 h 35"/>
                  <a:gd name="T22" fmla="*/ 21 w 37"/>
                  <a:gd name="T23" fmla="*/ 62 h 35"/>
                  <a:gd name="T24" fmla="*/ 34 w 37"/>
                  <a:gd name="T25" fmla="*/ 57 h 35"/>
                  <a:gd name="T26" fmla="*/ 37 w 37"/>
                  <a:gd name="T27" fmla="*/ 45 h 35"/>
                  <a:gd name="T28" fmla="*/ 49 w 37"/>
                  <a:gd name="T29" fmla="*/ 29 h 35"/>
                  <a:gd name="T30" fmla="*/ 60 w 37"/>
                  <a:gd name="T31" fmla="*/ 16 h 35"/>
                  <a:gd name="T32" fmla="*/ 77 w 37"/>
                  <a:gd name="T33" fmla="*/ 1 h 35"/>
                  <a:gd name="T34" fmla="*/ 77 w 37"/>
                  <a:gd name="T35" fmla="*/ 1 h 35"/>
                  <a:gd name="T36" fmla="*/ 86 w 37"/>
                  <a:gd name="T37" fmla="*/ 0 h 35"/>
                  <a:gd name="T38" fmla="*/ 93 w 37"/>
                  <a:gd name="T39" fmla="*/ 0 h 35"/>
                  <a:gd name="T40" fmla="*/ 93 w 37"/>
                  <a:gd name="T41" fmla="*/ 0 h 35"/>
                  <a:gd name="T42" fmla="*/ 98 w 37"/>
                  <a:gd name="T43" fmla="*/ 0 h 35"/>
                  <a:gd name="T44" fmla="*/ 105 w 37"/>
                  <a:gd name="T45" fmla="*/ 1 h 35"/>
                  <a:gd name="T46" fmla="*/ 114 w 37"/>
                  <a:gd name="T47" fmla="*/ 1 h 35"/>
                  <a:gd name="T48" fmla="*/ 123 w 37"/>
                  <a:gd name="T49" fmla="*/ 1 h 35"/>
                  <a:gd name="T50" fmla="*/ 130 w 37"/>
                  <a:gd name="T51" fmla="*/ 10 h 35"/>
                  <a:gd name="T52" fmla="*/ 150 w 37"/>
                  <a:gd name="T53" fmla="*/ 20 h 35"/>
                  <a:gd name="T54" fmla="*/ 163 w 37"/>
                  <a:gd name="T55" fmla="*/ 29 h 35"/>
                  <a:gd name="T56" fmla="*/ 167 w 37"/>
                  <a:gd name="T57" fmla="*/ 36 h 35"/>
                  <a:gd name="T58" fmla="*/ 172 w 37"/>
                  <a:gd name="T59" fmla="*/ 48 h 35"/>
                  <a:gd name="T60" fmla="*/ 184 w 37"/>
                  <a:gd name="T61" fmla="*/ 60 h 35"/>
                  <a:gd name="T62" fmla="*/ 188 w 37"/>
                  <a:gd name="T63" fmla="*/ 62 h 35"/>
                  <a:gd name="T64" fmla="*/ 200 w 37"/>
                  <a:gd name="T65" fmla="*/ 75 h 35"/>
                  <a:gd name="T66" fmla="*/ 200 w 37"/>
                  <a:gd name="T67" fmla="*/ 82 h 35"/>
                  <a:gd name="T68" fmla="*/ 200 w 37"/>
                  <a:gd name="T69" fmla="*/ 87 h 35"/>
                  <a:gd name="T70" fmla="*/ 200 w 37"/>
                  <a:gd name="T71" fmla="*/ 98 h 35"/>
                  <a:gd name="T72" fmla="*/ 200 w 37"/>
                  <a:gd name="T73" fmla="*/ 103 h 35"/>
                  <a:gd name="T74" fmla="*/ 200 w 37"/>
                  <a:gd name="T75" fmla="*/ 109 h 35"/>
                  <a:gd name="T76" fmla="*/ 188 w 37"/>
                  <a:gd name="T77" fmla="*/ 114 h 35"/>
                  <a:gd name="T78" fmla="*/ 188 w 37"/>
                  <a:gd name="T79" fmla="*/ 114 h 35"/>
                  <a:gd name="T80" fmla="*/ 184 w 37"/>
                  <a:gd name="T81" fmla="*/ 123 h 35"/>
                  <a:gd name="T82" fmla="*/ 167 w 37"/>
                  <a:gd name="T83" fmla="*/ 124 h 35"/>
                  <a:gd name="T84" fmla="*/ 150 w 37"/>
                  <a:gd name="T85" fmla="*/ 129 h 35"/>
                  <a:gd name="T86" fmla="*/ 123 w 37"/>
                  <a:gd name="T87" fmla="*/ 129 h 35"/>
                  <a:gd name="T88" fmla="*/ 98 w 37"/>
                  <a:gd name="T89" fmla="*/ 137 h 35"/>
                  <a:gd name="T90" fmla="*/ 86 w 37"/>
                  <a:gd name="T91" fmla="*/ 137 h 35"/>
                  <a:gd name="T92" fmla="*/ 70 w 37"/>
                  <a:gd name="T93" fmla="*/ 137 h 35"/>
                  <a:gd name="T94" fmla="*/ 53 w 37"/>
                  <a:gd name="T95" fmla="*/ 137 h 35"/>
                  <a:gd name="T96" fmla="*/ 37 w 37"/>
                  <a:gd name="T97" fmla="*/ 137 h 35"/>
                  <a:gd name="T98" fmla="*/ 34 w 37"/>
                  <a:gd name="T99" fmla="*/ 137 h 35"/>
                  <a:gd name="T100" fmla="*/ 34 w 37"/>
                  <a:gd name="T101" fmla="*/ 137 h 35"/>
                  <a:gd name="T102" fmla="*/ 21 w 37"/>
                  <a:gd name="T103" fmla="*/ 129 h 35"/>
                  <a:gd name="T104" fmla="*/ 16 w 37"/>
                  <a:gd name="T105" fmla="*/ 129 h 35"/>
                  <a:gd name="T106" fmla="*/ 16 w 37"/>
                  <a:gd name="T107" fmla="*/ 129 h 35"/>
                  <a:gd name="T108" fmla="*/ 1 w 37"/>
                  <a:gd name="T109" fmla="*/ 129 h 35"/>
                  <a:gd name="T110" fmla="*/ 1 w 37"/>
                  <a:gd name="T111" fmla="*/ 129 h 35"/>
                  <a:gd name="T112" fmla="*/ 1 w 37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2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2"/>
                    </a:lnTo>
                    <a:lnTo>
                      <a:pt x="3" y="19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11" y="4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1" y="9"/>
                    </a:lnTo>
                    <a:lnTo>
                      <a:pt x="32" y="12"/>
                    </a:lnTo>
                    <a:lnTo>
                      <a:pt x="34" y="15"/>
                    </a:lnTo>
                    <a:lnTo>
                      <a:pt x="35" y="16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37" y="26"/>
                    </a:lnTo>
                    <a:lnTo>
                      <a:pt x="37" y="28"/>
                    </a:lnTo>
                    <a:lnTo>
                      <a:pt x="35" y="29"/>
                    </a:lnTo>
                    <a:lnTo>
                      <a:pt x="34" y="31"/>
                    </a:lnTo>
                    <a:lnTo>
                      <a:pt x="31" y="32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3" y="35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1" y="33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213"/>
              <p:cNvSpPr>
                <a:spLocks/>
              </p:cNvSpPr>
              <p:nvPr/>
            </p:nvSpPr>
            <p:spPr bwMode="auto">
              <a:xfrm>
                <a:off x="3384" y="939"/>
                <a:ext cx="49" cy="44"/>
              </a:xfrm>
              <a:custGeom>
                <a:avLst/>
                <a:gdLst>
                  <a:gd name="T0" fmla="*/ 1 w 37"/>
                  <a:gd name="T1" fmla="*/ 13 h 35"/>
                  <a:gd name="T2" fmla="*/ 1 w 37"/>
                  <a:gd name="T3" fmla="*/ 10 h 35"/>
                  <a:gd name="T4" fmla="*/ 16 w 37"/>
                  <a:gd name="T5" fmla="*/ 10 h 35"/>
                  <a:gd name="T6" fmla="*/ 16 w 37"/>
                  <a:gd name="T7" fmla="*/ 10 h 35"/>
                  <a:gd name="T8" fmla="*/ 21 w 37"/>
                  <a:gd name="T9" fmla="*/ 0 h 35"/>
                  <a:gd name="T10" fmla="*/ 21 w 37"/>
                  <a:gd name="T11" fmla="*/ 0 h 35"/>
                  <a:gd name="T12" fmla="*/ 34 w 37"/>
                  <a:gd name="T13" fmla="*/ 0 h 35"/>
                  <a:gd name="T14" fmla="*/ 37 w 37"/>
                  <a:gd name="T15" fmla="*/ 0 h 35"/>
                  <a:gd name="T16" fmla="*/ 49 w 37"/>
                  <a:gd name="T17" fmla="*/ 0 h 35"/>
                  <a:gd name="T18" fmla="*/ 60 w 37"/>
                  <a:gd name="T19" fmla="*/ 0 h 35"/>
                  <a:gd name="T20" fmla="*/ 77 w 37"/>
                  <a:gd name="T21" fmla="*/ 0 h 35"/>
                  <a:gd name="T22" fmla="*/ 93 w 37"/>
                  <a:gd name="T23" fmla="*/ 0 h 35"/>
                  <a:gd name="T24" fmla="*/ 105 w 37"/>
                  <a:gd name="T25" fmla="*/ 0 h 35"/>
                  <a:gd name="T26" fmla="*/ 130 w 37"/>
                  <a:gd name="T27" fmla="*/ 10 h 35"/>
                  <a:gd name="T28" fmla="*/ 150 w 37"/>
                  <a:gd name="T29" fmla="*/ 10 h 35"/>
                  <a:gd name="T30" fmla="*/ 167 w 37"/>
                  <a:gd name="T31" fmla="*/ 13 h 35"/>
                  <a:gd name="T32" fmla="*/ 184 w 37"/>
                  <a:gd name="T33" fmla="*/ 16 h 35"/>
                  <a:gd name="T34" fmla="*/ 188 w 37"/>
                  <a:gd name="T35" fmla="*/ 25 h 35"/>
                  <a:gd name="T36" fmla="*/ 188 w 37"/>
                  <a:gd name="T37" fmla="*/ 25 h 35"/>
                  <a:gd name="T38" fmla="*/ 200 w 37"/>
                  <a:gd name="T39" fmla="*/ 29 h 35"/>
                  <a:gd name="T40" fmla="*/ 200 w 37"/>
                  <a:gd name="T41" fmla="*/ 36 h 35"/>
                  <a:gd name="T42" fmla="*/ 200 w 37"/>
                  <a:gd name="T43" fmla="*/ 39 h 35"/>
                  <a:gd name="T44" fmla="*/ 200 w 37"/>
                  <a:gd name="T45" fmla="*/ 39 h 35"/>
                  <a:gd name="T46" fmla="*/ 200 w 37"/>
                  <a:gd name="T47" fmla="*/ 45 h 35"/>
                  <a:gd name="T48" fmla="*/ 200 w 37"/>
                  <a:gd name="T49" fmla="*/ 49 h 35"/>
                  <a:gd name="T50" fmla="*/ 200 w 37"/>
                  <a:gd name="T51" fmla="*/ 62 h 35"/>
                  <a:gd name="T52" fmla="*/ 188 w 37"/>
                  <a:gd name="T53" fmla="*/ 72 h 35"/>
                  <a:gd name="T54" fmla="*/ 184 w 37"/>
                  <a:gd name="T55" fmla="*/ 82 h 35"/>
                  <a:gd name="T56" fmla="*/ 172 w 37"/>
                  <a:gd name="T57" fmla="*/ 94 h 35"/>
                  <a:gd name="T58" fmla="*/ 167 w 37"/>
                  <a:gd name="T59" fmla="*/ 107 h 35"/>
                  <a:gd name="T60" fmla="*/ 151 w 37"/>
                  <a:gd name="T61" fmla="*/ 109 h 35"/>
                  <a:gd name="T62" fmla="*/ 150 w 37"/>
                  <a:gd name="T63" fmla="*/ 123 h 35"/>
                  <a:gd name="T64" fmla="*/ 130 w 37"/>
                  <a:gd name="T65" fmla="*/ 129 h 35"/>
                  <a:gd name="T66" fmla="*/ 123 w 37"/>
                  <a:gd name="T67" fmla="*/ 129 h 35"/>
                  <a:gd name="T68" fmla="*/ 114 w 37"/>
                  <a:gd name="T69" fmla="*/ 135 h 35"/>
                  <a:gd name="T70" fmla="*/ 105 w 37"/>
                  <a:gd name="T71" fmla="*/ 135 h 35"/>
                  <a:gd name="T72" fmla="*/ 98 w 37"/>
                  <a:gd name="T73" fmla="*/ 135 h 35"/>
                  <a:gd name="T74" fmla="*/ 93 w 37"/>
                  <a:gd name="T75" fmla="*/ 137 h 35"/>
                  <a:gd name="T76" fmla="*/ 86 w 37"/>
                  <a:gd name="T77" fmla="*/ 135 h 35"/>
                  <a:gd name="T78" fmla="*/ 77 w 37"/>
                  <a:gd name="T79" fmla="*/ 135 h 35"/>
                  <a:gd name="T80" fmla="*/ 70 w 37"/>
                  <a:gd name="T81" fmla="*/ 135 h 35"/>
                  <a:gd name="T82" fmla="*/ 60 w 37"/>
                  <a:gd name="T83" fmla="*/ 118 h 35"/>
                  <a:gd name="T84" fmla="*/ 49 w 37"/>
                  <a:gd name="T85" fmla="*/ 107 h 35"/>
                  <a:gd name="T86" fmla="*/ 37 w 37"/>
                  <a:gd name="T87" fmla="*/ 94 h 35"/>
                  <a:gd name="T88" fmla="*/ 21 w 37"/>
                  <a:gd name="T89" fmla="*/ 78 h 35"/>
                  <a:gd name="T90" fmla="*/ 16 w 37"/>
                  <a:gd name="T91" fmla="*/ 65 h 35"/>
                  <a:gd name="T92" fmla="*/ 1 w 37"/>
                  <a:gd name="T93" fmla="*/ 57 h 35"/>
                  <a:gd name="T94" fmla="*/ 1 w 37"/>
                  <a:gd name="T95" fmla="*/ 45 h 35"/>
                  <a:gd name="T96" fmla="*/ 1 w 37"/>
                  <a:gd name="T97" fmla="*/ 39 h 35"/>
                  <a:gd name="T98" fmla="*/ 0 w 37"/>
                  <a:gd name="T99" fmla="*/ 36 h 35"/>
                  <a:gd name="T100" fmla="*/ 0 w 37"/>
                  <a:gd name="T101" fmla="*/ 29 h 35"/>
                  <a:gd name="T102" fmla="*/ 0 w 37"/>
                  <a:gd name="T103" fmla="*/ 25 h 35"/>
                  <a:gd name="T104" fmla="*/ 0 w 37"/>
                  <a:gd name="T105" fmla="*/ 25 h 35"/>
                  <a:gd name="T106" fmla="*/ 0 w 37"/>
                  <a:gd name="T107" fmla="*/ 16 h 35"/>
                  <a:gd name="T108" fmla="*/ 0 w 37"/>
                  <a:gd name="T109" fmla="*/ 16 h 35"/>
                  <a:gd name="T110" fmla="*/ 0 w 37"/>
                  <a:gd name="T111" fmla="*/ 13 h 35"/>
                  <a:gd name="T112" fmla="*/ 1 w 37"/>
                  <a:gd name="T113" fmla="*/ 13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3"/>
                    </a:lnTo>
                    <a:lnTo>
                      <a:pt x="34" y="4"/>
                    </a:lnTo>
                    <a:lnTo>
                      <a:pt x="35" y="6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7" y="10"/>
                    </a:lnTo>
                    <a:lnTo>
                      <a:pt x="37" y="11"/>
                    </a:lnTo>
                    <a:lnTo>
                      <a:pt x="37" y="13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1"/>
                    </a:lnTo>
                    <a:lnTo>
                      <a:pt x="32" y="24"/>
                    </a:lnTo>
                    <a:lnTo>
                      <a:pt x="31" y="27"/>
                    </a:lnTo>
                    <a:lnTo>
                      <a:pt x="28" y="28"/>
                    </a:lnTo>
                    <a:lnTo>
                      <a:pt x="27" y="31"/>
                    </a:lnTo>
                    <a:lnTo>
                      <a:pt x="24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7" y="35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1" y="30"/>
                    </a:lnTo>
                    <a:lnTo>
                      <a:pt x="9" y="27"/>
                    </a:lnTo>
                    <a:lnTo>
                      <a:pt x="7" y="24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214"/>
              <p:cNvSpPr>
                <a:spLocks/>
              </p:cNvSpPr>
              <p:nvPr/>
            </p:nvSpPr>
            <p:spPr bwMode="auto">
              <a:xfrm>
                <a:off x="3271" y="851"/>
                <a:ext cx="45" cy="44"/>
              </a:xfrm>
              <a:custGeom>
                <a:avLst/>
                <a:gdLst>
                  <a:gd name="T0" fmla="*/ 138 w 36"/>
                  <a:gd name="T1" fmla="*/ 124 h 35"/>
                  <a:gd name="T2" fmla="*/ 135 w 36"/>
                  <a:gd name="T3" fmla="*/ 124 h 35"/>
                  <a:gd name="T4" fmla="*/ 135 w 36"/>
                  <a:gd name="T5" fmla="*/ 129 h 35"/>
                  <a:gd name="T6" fmla="*/ 133 w 36"/>
                  <a:gd name="T7" fmla="*/ 129 h 35"/>
                  <a:gd name="T8" fmla="*/ 133 w 36"/>
                  <a:gd name="T9" fmla="*/ 129 h 35"/>
                  <a:gd name="T10" fmla="*/ 124 w 36"/>
                  <a:gd name="T11" fmla="*/ 137 h 35"/>
                  <a:gd name="T12" fmla="*/ 119 w 36"/>
                  <a:gd name="T13" fmla="*/ 137 h 35"/>
                  <a:gd name="T14" fmla="*/ 119 w 36"/>
                  <a:gd name="T15" fmla="*/ 137 h 35"/>
                  <a:gd name="T16" fmla="*/ 110 w 36"/>
                  <a:gd name="T17" fmla="*/ 137 h 35"/>
                  <a:gd name="T18" fmla="*/ 106 w 36"/>
                  <a:gd name="T19" fmla="*/ 137 h 35"/>
                  <a:gd name="T20" fmla="*/ 94 w 36"/>
                  <a:gd name="T21" fmla="*/ 137 h 35"/>
                  <a:gd name="T22" fmla="*/ 80 w 36"/>
                  <a:gd name="T23" fmla="*/ 137 h 35"/>
                  <a:gd name="T24" fmla="*/ 64 w 36"/>
                  <a:gd name="T25" fmla="*/ 137 h 35"/>
                  <a:gd name="T26" fmla="*/ 56 w 36"/>
                  <a:gd name="T27" fmla="*/ 129 h 35"/>
                  <a:gd name="T28" fmla="*/ 39 w 36"/>
                  <a:gd name="T29" fmla="*/ 129 h 35"/>
                  <a:gd name="T30" fmla="*/ 20 w 36"/>
                  <a:gd name="T31" fmla="*/ 124 h 35"/>
                  <a:gd name="T32" fmla="*/ 13 w 36"/>
                  <a:gd name="T33" fmla="*/ 123 h 35"/>
                  <a:gd name="T34" fmla="*/ 1 w 36"/>
                  <a:gd name="T35" fmla="*/ 114 h 35"/>
                  <a:gd name="T36" fmla="*/ 1 w 36"/>
                  <a:gd name="T37" fmla="*/ 114 h 35"/>
                  <a:gd name="T38" fmla="*/ 1 w 36"/>
                  <a:gd name="T39" fmla="*/ 109 h 35"/>
                  <a:gd name="T40" fmla="*/ 0 w 36"/>
                  <a:gd name="T41" fmla="*/ 103 h 35"/>
                  <a:gd name="T42" fmla="*/ 0 w 36"/>
                  <a:gd name="T43" fmla="*/ 103 h 35"/>
                  <a:gd name="T44" fmla="*/ 0 w 36"/>
                  <a:gd name="T45" fmla="*/ 98 h 35"/>
                  <a:gd name="T46" fmla="*/ 0 w 36"/>
                  <a:gd name="T47" fmla="*/ 91 h 35"/>
                  <a:gd name="T48" fmla="*/ 0 w 36"/>
                  <a:gd name="T49" fmla="*/ 87 h 35"/>
                  <a:gd name="T50" fmla="*/ 1 w 36"/>
                  <a:gd name="T51" fmla="*/ 75 h 35"/>
                  <a:gd name="T52" fmla="*/ 1 w 36"/>
                  <a:gd name="T53" fmla="*/ 62 h 35"/>
                  <a:gd name="T54" fmla="*/ 13 w 36"/>
                  <a:gd name="T55" fmla="*/ 57 h 35"/>
                  <a:gd name="T56" fmla="*/ 16 w 36"/>
                  <a:gd name="T57" fmla="*/ 45 h 35"/>
                  <a:gd name="T58" fmla="*/ 29 w 36"/>
                  <a:gd name="T59" fmla="*/ 31 h 35"/>
                  <a:gd name="T60" fmla="*/ 31 w 36"/>
                  <a:gd name="T61" fmla="*/ 29 h 35"/>
                  <a:gd name="T62" fmla="*/ 45 w 36"/>
                  <a:gd name="T63" fmla="*/ 16 h 35"/>
                  <a:gd name="T64" fmla="*/ 48 w 36"/>
                  <a:gd name="T65" fmla="*/ 10 h 35"/>
                  <a:gd name="T66" fmla="*/ 56 w 36"/>
                  <a:gd name="T67" fmla="*/ 10 h 35"/>
                  <a:gd name="T68" fmla="*/ 60 w 36"/>
                  <a:gd name="T69" fmla="*/ 1 h 35"/>
                  <a:gd name="T70" fmla="*/ 64 w 36"/>
                  <a:gd name="T71" fmla="*/ 1 h 35"/>
                  <a:gd name="T72" fmla="*/ 70 w 36"/>
                  <a:gd name="T73" fmla="*/ 1 h 35"/>
                  <a:gd name="T74" fmla="*/ 75 w 36"/>
                  <a:gd name="T75" fmla="*/ 0 h 35"/>
                  <a:gd name="T76" fmla="*/ 80 w 36"/>
                  <a:gd name="T77" fmla="*/ 1 h 35"/>
                  <a:gd name="T78" fmla="*/ 86 w 36"/>
                  <a:gd name="T79" fmla="*/ 1 h 35"/>
                  <a:gd name="T80" fmla="*/ 94 w 36"/>
                  <a:gd name="T81" fmla="*/ 1 h 35"/>
                  <a:gd name="T82" fmla="*/ 106 w 36"/>
                  <a:gd name="T83" fmla="*/ 16 h 35"/>
                  <a:gd name="T84" fmla="*/ 108 w 36"/>
                  <a:gd name="T85" fmla="*/ 31 h 35"/>
                  <a:gd name="T86" fmla="*/ 119 w 36"/>
                  <a:gd name="T87" fmla="*/ 45 h 35"/>
                  <a:gd name="T88" fmla="*/ 124 w 36"/>
                  <a:gd name="T89" fmla="*/ 60 h 35"/>
                  <a:gd name="T90" fmla="*/ 133 w 36"/>
                  <a:gd name="T91" fmla="*/ 72 h 35"/>
                  <a:gd name="T92" fmla="*/ 135 w 36"/>
                  <a:gd name="T93" fmla="*/ 82 h 35"/>
                  <a:gd name="T94" fmla="*/ 138 w 36"/>
                  <a:gd name="T95" fmla="*/ 91 h 35"/>
                  <a:gd name="T96" fmla="*/ 138 w 36"/>
                  <a:gd name="T97" fmla="*/ 98 h 35"/>
                  <a:gd name="T98" fmla="*/ 138 w 36"/>
                  <a:gd name="T99" fmla="*/ 103 h 35"/>
                  <a:gd name="T100" fmla="*/ 138 w 36"/>
                  <a:gd name="T101" fmla="*/ 109 h 35"/>
                  <a:gd name="T102" fmla="*/ 138 w 36"/>
                  <a:gd name="T103" fmla="*/ 114 h 35"/>
                  <a:gd name="T104" fmla="*/ 138 w 36"/>
                  <a:gd name="T105" fmla="*/ 114 h 35"/>
                  <a:gd name="T106" fmla="*/ 138 w 36"/>
                  <a:gd name="T107" fmla="*/ 123 h 35"/>
                  <a:gd name="T108" fmla="*/ 138 w 36"/>
                  <a:gd name="T109" fmla="*/ 123 h 35"/>
                  <a:gd name="T110" fmla="*/ 138 w 36"/>
                  <a:gd name="T111" fmla="*/ 124 h 35"/>
                  <a:gd name="T112" fmla="*/ 138 w 36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6" h="35">
                    <a:moveTo>
                      <a:pt x="36" y="32"/>
                    </a:moveTo>
                    <a:lnTo>
                      <a:pt x="35" y="32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2" y="35"/>
                    </a:lnTo>
                    <a:lnTo>
                      <a:pt x="31" y="35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7" y="35"/>
                    </a:lnTo>
                    <a:lnTo>
                      <a:pt x="14" y="33"/>
                    </a:lnTo>
                    <a:lnTo>
                      <a:pt x="10" y="33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28" y="8"/>
                    </a:lnTo>
                    <a:lnTo>
                      <a:pt x="31" y="11"/>
                    </a:lnTo>
                    <a:lnTo>
                      <a:pt x="32" y="15"/>
                    </a:lnTo>
                    <a:lnTo>
                      <a:pt x="34" y="18"/>
                    </a:lnTo>
                    <a:lnTo>
                      <a:pt x="35" y="21"/>
                    </a:lnTo>
                    <a:lnTo>
                      <a:pt x="36" y="23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9"/>
                    </a:lnTo>
                    <a:lnTo>
                      <a:pt x="36" y="31"/>
                    </a:lnTo>
                    <a:lnTo>
                      <a:pt x="3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215"/>
              <p:cNvSpPr>
                <a:spLocks/>
              </p:cNvSpPr>
              <p:nvPr/>
            </p:nvSpPr>
            <p:spPr bwMode="auto">
              <a:xfrm>
                <a:off x="3312" y="879"/>
                <a:ext cx="81" cy="77"/>
              </a:xfrm>
              <a:custGeom>
                <a:avLst/>
                <a:gdLst>
                  <a:gd name="T0" fmla="*/ 163 w 61"/>
                  <a:gd name="T1" fmla="*/ 268 h 60"/>
                  <a:gd name="T2" fmla="*/ 201 w 61"/>
                  <a:gd name="T3" fmla="*/ 267 h 60"/>
                  <a:gd name="T4" fmla="*/ 230 w 61"/>
                  <a:gd name="T5" fmla="*/ 255 h 60"/>
                  <a:gd name="T6" fmla="*/ 256 w 61"/>
                  <a:gd name="T7" fmla="*/ 248 h 60"/>
                  <a:gd name="T8" fmla="*/ 280 w 61"/>
                  <a:gd name="T9" fmla="*/ 232 h 60"/>
                  <a:gd name="T10" fmla="*/ 301 w 61"/>
                  <a:gd name="T11" fmla="*/ 208 h 60"/>
                  <a:gd name="T12" fmla="*/ 316 w 61"/>
                  <a:gd name="T13" fmla="*/ 187 h 60"/>
                  <a:gd name="T14" fmla="*/ 323 w 61"/>
                  <a:gd name="T15" fmla="*/ 162 h 60"/>
                  <a:gd name="T16" fmla="*/ 335 w 61"/>
                  <a:gd name="T17" fmla="*/ 137 h 60"/>
                  <a:gd name="T18" fmla="*/ 323 w 61"/>
                  <a:gd name="T19" fmla="*/ 107 h 60"/>
                  <a:gd name="T20" fmla="*/ 316 w 61"/>
                  <a:gd name="T21" fmla="*/ 82 h 60"/>
                  <a:gd name="T22" fmla="*/ 301 w 61"/>
                  <a:gd name="T23" fmla="*/ 64 h 60"/>
                  <a:gd name="T24" fmla="*/ 280 w 61"/>
                  <a:gd name="T25" fmla="*/ 36 h 60"/>
                  <a:gd name="T26" fmla="*/ 256 w 61"/>
                  <a:gd name="T27" fmla="*/ 22 h 60"/>
                  <a:gd name="T28" fmla="*/ 230 w 61"/>
                  <a:gd name="T29" fmla="*/ 10 h 60"/>
                  <a:gd name="T30" fmla="*/ 201 w 61"/>
                  <a:gd name="T31" fmla="*/ 1 h 60"/>
                  <a:gd name="T32" fmla="*/ 163 w 61"/>
                  <a:gd name="T33" fmla="*/ 0 h 60"/>
                  <a:gd name="T34" fmla="*/ 130 w 61"/>
                  <a:gd name="T35" fmla="*/ 1 h 60"/>
                  <a:gd name="T36" fmla="*/ 98 w 61"/>
                  <a:gd name="T37" fmla="*/ 10 h 60"/>
                  <a:gd name="T38" fmla="*/ 77 w 61"/>
                  <a:gd name="T39" fmla="*/ 22 h 60"/>
                  <a:gd name="T40" fmla="*/ 49 w 61"/>
                  <a:gd name="T41" fmla="*/ 36 h 60"/>
                  <a:gd name="T42" fmla="*/ 36 w 61"/>
                  <a:gd name="T43" fmla="*/ 64 h 60"/>
                  <a:gd name="T44" fmla="*/ 16 w 61"/>
                  <a:gd name="T45" fmla="*/ 82 h 60"/>
                  <a:gd name="T46" fmla="*/ 12 w 61"/>
                  <a:gd name="T47" fmla="*/ 107 h 60"/>
                  <a:gd name="T48" fmla="*/ 0 w 61"/>
                  <a:gd name="T49" fmla="*/ 137 h 60"/>
                  <a:gd name="T50" fmla="*/ 12 w 61"/>
                  <a:gd name="T51" fmla="*/ 162 h 60"/>
                  <a:gd name="T52" fmla="*/ 16 w 61"/>
                  <a:gd name="T53" fmla="*/ 187 h 60"/>
                  <a:gd name="T54" fmla="*/ 36 w 61"/>
                  <a:gd name="T55" fmla="*/ 208 h 60"/>
                  <a:gd name="T56" fmla="*/ 49 w 61"/>
                  <a:gd name="T57" fmla="*/ 232 h 60"/>
                  <a:gd name="T58" fmla="*/ 77 w 61"/>
                  <a:gd name="T59" fmla="*/ 248 h 60"/>
                  <a:gd name="T60" fmla="*/ 98 w 61"/>
                  <a:gd name="T61" fmla="*/ 255 h 60"/>
                  <a:gd name="T62" fmla="*/ 130 w 61"/>
                  <a:gd name="T63" fmla="*/ 267 h 60"/>
                  <a:gd name="T64" fmla="*/ 163 w 61"/>
                  <a:gd name="T65" fmla="*/ 268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1" h="60">
                    <a:moveTo>
                      <a:pt x="30" y="60"/>
                    </a:moveTo>
                    <a:lnTo>
                      <a:pt x="37" y="59"/>
                    </a:lnTo>
                    <a:lnTo>
                      <a:pt x="42" y="57"/>
                    </a:lnTo>
                    <a:lnTo>
                      <a:pt x="47" y="55"/>
                    </a:lnTo>
                    <a:lnTo>
                      <a:pt x="51" y="52"/>
                    </a:lnTo>
                    <a:lnTo>
                      <a:pt x="55" y="46"/>
                    </a:lnTo>
                    <a:lnTo>
                      <a:pt x="58" y="42"/>
                    </a:lnTo>
                    <a:lnTo>
                      <a:pt x="59" y="36"/>
                    </a:lnTo>
                    <a:lnTo>
                      <a:pt x="61" y="31"/>
                    </a:lnTo>
                    <a:lnTo>
                      <a:pt x="59" y="24"/>
                    </a:lnTo>
                    <a:lnTo>
                      <a:pt x="58" y="18"/>
                    </a:lnTo>
                    <a:lnTo>
                      <a:pt x="55" y="14"/>
                    </a:lnTo>
                    <a:lnTo>
                      <a:pt x="51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7" y="1"/>
                    </a:lnTo>
                    <a:lnTo>
                      <a:pt x="30" y="0"/>
                    </a:lnTo>
                    <a:lnTo>
                      <a:pt x="24" y="1"/>
                    </a:lnTo>
                    <a:lnTo>
                      <a:pt x="18" y="2"/>
                    </a:lnTo>
                    <a:lnTo>
                      <a:pt x="14" y="5"/>
                    </a:lnTo>
                    <a:lnTo>
                      <a:pt x="9" y="8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24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6" y="46"/>
                    </a:lnTo>
                    <a:lnTo>
                      <a:pt x="9" y="52"/>
                    </a:lnTo>
                    <a:lnTo>
                      <a:pt x="14" y="55"/>
                    </a:lnTo>
                    <a:lnTo>
                      <a:pt x="18" y="57"/>
                    </a:lnTo>
                    <a:lnTo>
                      <a:pt x="24" y="59"/>
                    </a:lnTo>
                    <a:lnTo>
                      <a:pt x="30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5" name="Freeform 216"/>
            <p:cNvSpPr>
              <a:spLocks/>
            </p:cNvSpPr>
            <p:nvPr/>
          </p:nvSpPr>
          <p:spPr bwMode="auto">
            <a:xfrm>
              <a:off x="4403" y="3933"/>
              <a:ext cx="146" cy="156"/>
            </a:xfrm>
            <a:custGeom>
              <a:avLst/>
              <a:gdLst>
                <a:gd name="T0" fmla="*/ 10208 w 62"/>
                <a:gd name="T1" fmla="*/ 10615 h 66"/>
                <a:gd name="T2" fmla="*/ 6466 w 62"/>
                <a:gd name="T3" fmla="*/ 11513 h 66"/>
                <a:gd name="T4" fmla="*/ 1752 w 62"/>
                <a:gd name="T5" fmla="*/ 9956 h 66"/>
                <a:gd name="T6" fmla="*/ 0 w 62"/>
                <a:gd name="T7" fmla="*/ 5614 h 66"/>
                <a:gd name="T8" fmla="*/ 6466 w 62"/>
                <a:gd name="T9" fmla="*/ 0 h 66"/>
                <a:gd name="T10" fmla="*/ 10208 w 62"/>
                <a:gd name="T11" fmla="*/ 659 h 66"/>
                <a:gd name="T12" fmla="*/ 10576 w 62"/>
                <a:gd name="T13" fmla="*/ 1028 h 66"/>
                <a:gd name="T14" fmla="*/ 10208 w 62"/>
                <a:gd name="T15" fmla="*/ 3458 h 66"/>
                <a:gd name="T16" fmla="*/ 9716 w 62"/>
                <a:gd name="T17" fmla="*/ 3458 h 66"/>
                <a:gd name="T18" fmla="*/ 9561 w 62"/>
                <a:gd name="T19" fmla="*/ 2061 h 66"/>
                <a:gd name="T20" fmla="*/ 6671 w 62"/>
                <a:gd name="T21" fmla="*/ 1028 h 66"/>
                <a:gd name="T22" fmla="*/ 3410 w 62"/>
                <a:gd name="T23" fmla="*/ 2286 h 66"/>
                <a:gd name="T24" fmla="*/ 2402 w 62"/>
                <a:gd name="T25" fmla="*/ 5403 h 66"/>
                <a:gd name="T26" fmla="*/ 3749 w 62"/>
                <a:gd name="T27" fmla="*/ 9083 h 66"/>
                <a:gd name="T28" fmla="*/ 7314 w 62"/>
                <a:gd name="T29" fmla="*/ 10487 h 66"/>
                <a:gd name="T30" fmla="*/ 10420 w 62"/>
                <a:gd name="T31" fmla="*/ 9587 h 66"/>
                <a:gd name="T32" fmla="*/ 10576 w 62"/>
                <a:gd name="T33" fmla="*/ 9731 h 66"/>
                <a:gd name="T34" fmla="*/ 10208 w 62"/>
                <a:gd name="T35" fmla="*/ 10615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2" h="66">
                  <a:moveTo>
                    <a:pt x="60" y="61"/>
                  </a:moveTo>
                  <a:cubicBezTo>
                    <a:pt x="54" y="65"/>
                    <a:pt x="46" y="66"/>
                    <a:pt x="38" y="66"/>
                  </a:cubicBezTo>
                  <a:cubicBezTo>
                    <a:pt x="28" y="66"/>
                    <a:pt x="18" y="64"/>
                    <a:pt x="10" y="57"/>
                  </a:cubicBezTo>
                  <a:cubicBezTo>
                    <a:pt x="3" y="51"/>
                    <a:pt x="0" y="42"/>
                    <a:pt x="0" y="32"/>
                  </a:cubicBezTo>
                  <a:cubicBezTo>
                    <a:pt x="0" y="11"/>
                    <a:pt x="18" y="0"/>
                    <a:pt x="38" y="0"/>
                  </a:cubicBezTo>
                  <a:cubicBezTo>
                    <a:pt x="46" y="0"/>
                    <a:pt x="53" y="1"/>
                    <a:pt x="60" y="4"/>
                  </a:cubicBezTo>
                  <a:cubicBezTo>
                    <a:pt x="61" y="4"/>
                    <a:pt x="62" y="4"/>
                    <a:pt x="62" y="6"/>
                  </a:cubicBezTo>
                  <a:cubicBezTo>
                    <a:pt x="61" y="9"/>
                    <a:pt x="61" y="16"/>
                    <a:pt x="60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7"/>
                    <a:pt x="56" y="15"/>
                    <a:pt x="56" y="12"/>
                  </a:cubicBezTo>
                  <a:cubicBezTo>
                    <a:pt x="51" y="7"/>
                    <a:pt x="45" y="6"/>
                    <a:pt x="39" y="6"/>
                  </a:cubicBezTo>
                  <a:cubicBezTo>
                    <a:pt x="32" y="6"/>
                    <a:pt x="25" y="8"/>
                    <a:pt x="20" y="13"/>
                  </a:cubicBezTo>
                  <a:cubicBezTo>
                    <a:pt x="16" y="18"/>
                    <a:pt x="14" y="25"/>
                    <a:pt x="14" y="31"/>
                  </a:cubicBezTo>
                  <a:cubicBezTo>
                    <a:pt x="14" y="39"/>
                    <a:pt x="16" y="46"/>
                    <a:pt x="22" y="52"/>
                  </a:cubicBezTo>
                  <a:cubicBezTo>
                    <a:pt x="28" y="58"/>
                    <a:pt x="34" y="60"/>
                    <a:pt x="43" y="60"/>
                  </a:cubicBezTo>
                  <a:cubicBezTo>
                    <a:pt x="48" y="60"/>
                    <a:pt x="56" y="58"/>
                    <a:pt x="61" y="55"/>
                  </a:cubicBezTo>
                  <a:cubicBezTo>
                    <a:pt x="62" y="56"/>
                    <a:pt x="62" y="56"/>
                    <a:pt x="62" y="56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17"/>
            <p:cNvSpPr>
              <a:spLocks/>
            </p:cNvSpPr>
            <p:nvPr/>
          </p:nvSpPr>
          <p:spPr bwMode="auto">
            <a:xfrm>
              <a:off x="4584" y="3935"/>
              <a:ext cx="71" cy="151"/>
            </a:xfrm>
            <a:custGeom>
              <a:avLst/>
              <a:gdLst>
                <a:gd name="T0" fmla="*/ 1418 w 30"/>
                <a:gd name="T1" fmla="*/ 2048 h 64"/>
                <a:gd name="T2" fmla="*/ 0 w 30"/>
                <a:gd name="T3" fmla="*/ 656 h 64"/>
                <a:gd name="T4" fmla="*/ 0 w 30"/>
                <a:gd name="T5" fmla="*/ 0 h 64"/>
                <a:gd name="T6" fmla="*/ 2667 w 30"/>
                <a:gd name="T7" fmla="*/ 156 h 64"/>
                <a:gd name="T8" fmla="*/ 5275 w 30"/>
                <a:gd name="T9" fmla="*/ 0 h 64"/>
                <a:gd name="T10" fmla="*/ 5275 w 30"/>
                <a:gd name="T11" fmla="*/ 656 h 64"/>
                <a:gd name="T12" fmla="*/ 3860 w 30"/>
                <a:gd name="T13" fmla="*/ 2048 h 64"/>
                <a:gd name="T14" fmla="*/ 3860 w 30"/>
                <a:gd name="T15" fmla="*/ 9140 h 64"/>
                <a:gd name="T16" fmla="*/ 5275 w 30"/>
                <a:gd name="T17" fmla="*/ 10377 h 64"/>
                <a:gd name="T18" fmla="*/ 5275 w 30"/>
                <a:gd name="T19" fmla="*/ 11032 h 64"/>
                <a:gd name="T20" fmla="*/ 2667 w 30"/>
                <a:gd name="T21" fmla="*/ 11032 h 64"/>
                <a:gd name="T22" fmla="*/ 0 w 30"/>
                <a:gd name="T23" fmla="*/ 11032 h 64"/>
                <a:gd name="T24" fmla="*/ 0 w 30"/>
                <a:gd name="T25" fmla="*/ 10377 h 64"/>
                <a:gd name="T26" fmla="*/ 1418 w 30"/>
                <a:gd name="T27" fmla="*/ 9140 h 64"/>
                <a:gd name="T28" fmla="*/ 1418 w 30"/>
                <a:gd name="T29" fmla="*/ 204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64">
                  <a:moveTo>
                    <a:pt x="8" y="12"/>
                  </a:move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1" y="1"/>
                    <a:pt x="15" y="1"/>
                  </a:cubicBezTo>
                  <a:cubicBezTo>
                    <a:pt x="19" y="1"/>
                    <a:pt x="24" y="1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2" y="4"/>
                    <a:pt x="22" y="5"/>
                    <a:pt x="22" y="1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60"/>
                    <a:pt x="22" y="60"/>
                    <a:pt x="30" y="6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4" y="64"/>
                    <a:pt x="19" y="64"/>
                    <a:pt x="15" y="64"/>
                  </a:cubicBezTo>
                  <a:cubicBezTo>
                    <a:pt x="11" y="64"/>
                    <a:pt x="6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18"/>
            <p:cNvSpPr>
              <a:spLocks/>
            </p:cNvSpPr>
            <p:nvPr/>
          </p:nvSpPr>
          <p:spPr bwMode="auto">
            <a:xfrm>
              <a:off x="4691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086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1846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4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9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3"/>
                    <a:pt x="49" y="41"/>
                    <a:pt x="50" y="38"/>
                  </a:cubicBezTo>
                  <a:cubicBezTo>
                    <a:pt x="57" y="23"/>
                    <a:pt x="66" y="6"/>
                    <a:pt x="68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2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4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8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19"/>
            <p:cNvSpPr>
              <a:spLocks/>
            </p:cNvSpPr>
            <p:nvPr/>
          </p:nvSpPr>
          <p:spPr bwMode="auto">
            <a:xfrm>
              <a:off x="4939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221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2002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5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0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9" y="41"/>
                    <a:pt x="50" y="38"/>
                  </a:cubicBezTo>
                  <a:cubicBezTo>
                    <a:pt x="57" y="23"/>
                    <a:pt x="66" y="6"/>
                    <a:pt x="69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3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5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9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20"/>
            <p:cNvSpPr>
              <a:spLocks/>
            </p:cNvSpPr>
            <p:nvPr/>
          </p:nvSpPr>
          <p:spPr bwMode="auto">
            <a:xfrm>
              <a:off x="5182" y="3933"/>
              <a:ext cx="149" cy="153"/>
            </a:xfrm>
            <a:custGeom>
              <a:avLst/>
              <a:gdLst>
                <a:gd name="T0" fmla="*/ 6511 w 63"/>
                <a:gd name="T1" fmla="*/ 5440 h 65"/>
                <a:gd name="T2" fmla="*/ 9761 w 63"/>
                <a:gd name="T3" fmla="*/ 365 h 65"/>
                <a:gd name="T4" fmla="*/ 11019 w 63"/>
                <a:gd name="T5" fmla="*/ 365 h 65"/>
                <a:gd name="T6" fmla="*/ 11019 w 63"/>
                <a:gd name="T7" fmla="*/ 638 h 65"/>
                <a:gd name="T8" fmla="*/ 10359 w 63"/>
                <a:gd name="T9" fmla="*/ 1502 h 65"/>
                <a:gd name="T10" fmla="*/ 8576 w 63"/>
                <a:gd name="T11" fmla="*/ 4056 h 65"/>
                <a:gd name="T12" fmla="*/ 7696 w 63"/>
                <a:gd name="T13" fmla="*/ 5280 h 65"/>
                <a:gd name="T14" fmla="*/ 7171 w 63"/>
                <a:gd name="T15" fmla="*/ 6144 h 65"/>
                <a:gd name="T16" fmla="*/ 7171 w 63"/>
                <a:gd name="T17" fmla="*/ 7003 h 65"/>
                <a:gd name="T18" fmla="*/ 7171 w 63"/>
                <a:gd name="T19" fmla="*/ 9180 h 65"/>
                <a:gd name="T20" fmla="*/ 8576 w 63"/>
                <a:gd name="T21" fmla="*/ 10406 h 65"/>
                <a:gd name="T22" fmla="*/ 8576 w 63"/>
                <a:gd name="T23" fmla="*/ 11049 h 65"/>
                <a:gd name="T24" fmla="*/ 5913 w 63"/>
                <a:gd name="T25" fmla="*/ 11049 h 65"/>
                <a:gd name="T26" fmla="*/ 3323 w 63"/>
                <a:gd name="T27" fmla="*/ 11049 h 65"/>
                <a:gd name="T28" fmla="*/ 3323 w 63"/>
                <a:gd name="T29" fmla="*/ 10406 h 65"/>
                <a:gd name="T30" fmla="*/ 4721 w 63"/>
                <a:gd name="T31" fmla="*/ 9180 h 65"/>
                <a:gd name="T32" fmla="*/ 4721 w 63"/>
                <a:gd name="T33" fmla="*/ 7146 h 65"/>
                <a:gd name="T34" fmla="*/ 4508 w 63"/>
                <a:gd name="T35" fmla="*/ 6299 h 65"/>
                <a:gd name="T36" fmla="*/ 4011 w 63"/>
                <a:gd name="T37" fmla="*/ 5280 h 65"/>
                <a:gd name="T38" fmla="*/ 2287 w 63"/>
                <a:gd name="T39" fmla="*/ 2726 h 65"/>
                <a:gd name="T40" fmla="*/ 1405 w 63"/>
                <a:gd name="T41" fmla="*/ 1723 h 65"/>
                <a:gd name="T42" fmla="*/ 0 w 63"/>
                <a:gd name="T43" fmla="*/ 1158 h 65"/>
                <a:gd name="T44" fmla="*/ 0 w 63"/>
                <a:gd name="T45" fmla="*/ 638 h 65"/>
                <a:gd name="T46" fmla="*/ 2819 w 63"/>
                <a:gd name="T47" fmla="*/ 0 h 65"/>
                <a:gd name="T48" fmla="*/ 4721 w 63"/>
                <a:gd name="T49" fmla="*/ 2243 h 65"/>
                <a:gd name="T50" fmla="*/ 6511 w 63"/>
                <a:gd name="T51" fmla="*/ 5440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3" h="65">
                  <a:moveTo>
                    <a:pt x="37" y="32"/>
                  </a:moveTo>
                  <a:cubicBezTo>
                    <a:pt x="45" y="20"/>
                    <a:pt x="52" y="10"/>
                    <a:pt x="56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8"/>
                    <a:pt x="41" y="39"/>
                    <a:pt x="41" y="41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61"/>
                    <a:pt x="41" y="61"/>
                    <a:pt x="49" y="6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3" y="65"/>
                    <a:pt x="38" y="65"/>
                    <a:pt x="34" y="65"/>
                  </a:cubicBezTo>
                  <a:cubicBezTo>
                    <a:pt x="30" y="65"/>
                    <a:pt x="25" y="65"/>
                    <a:pt x="19" y="6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61"/>
                    <a:pt x="27" y="61"/>
                    <a:pt x="27" y="5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5"/>
                    <a:pt x="24" y="33"/>
                    <a:pt x="23" y="3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4"/>
                    <a:pt x="10" y="12"/>
                    <a:pt x="8" y="10"/>
                  </a:cubicBezTo>
                  <a:cubicBezTo>
                    <a:pt x="6" y="8"/>
                    <a:pt x="3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3"/>
                    <a:pt x="24" y="8"/>
                    <a:pt x="27" y="13"/>
                  </a:cubicBezTo>
                  <a:lnTo>
                    <a:pt x="3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21"/>
            <p:cNvSpPr>
              <a:spLocks/>
            </p:cNvSpPr>
            <p:nvPr/>
          </p:nvSpPr>
          <p:spPr bwMode="auto">
            <a:xfrm>
              <a:off x="5357" y="3935"/>
              <a:ext cx="144" cy="151"/>
            </a:xfrm>
            <a:custGeom>
              <a:avLst/>
              <a:gdLst>
                <a:gd name="T0" fmla="*/ 6369 w 61"/>
                <a:gd name="T1" fmla="*/ 9140 h 64"/>
                <a:gd name="T2" fmla="*/ 7762 w 61"/>
                <a:gd name="T3" fmla="*/ 10377 h 64"/>
                <a:gd name="T4" fmla="*/ 7762 w 61"/>
                <a:gd name="T5" fmla="*/ 11032 h 64"/>
                <a:gd name="T6" fmla="*/ 5222 w 61"/>
                <a:gd name="T7" fmla="*/ 11032 h 64"/>
                <a:gd name="T8" fmla="*/ 2580 w 61"/>
                <a:gd name="T9" fmla="*/ 11032 h 64"/>
                <a:gd name="T10" fmla="*/ 2580 w 61"/>
                <a:gd name="T11" fmla="*/ 10377 h 64"/>
                <a:gd name="T12" fmla="*/ 3945 w 61"/>
                <a:gd name="T13" fmla="*/ 9140 h 64"/>
                <a:gd name="T14" fmla="*/ 3945 w 61"/>
                <a:gd name="T15" fmla="*/ 1236 h 64"/>
                <a:gd name="T16" fmla="*/ 1556 w 61"/>
                <a:gd name="T17" fmla="*/ 1236 h 64"/>
                <a:gd name="T18" fmla="*/ 869 w 61"/>
                <a:gd name="T19" fmla="*/ 1760 h 64"/>
                <a:gd name="T20" fmla="*/ 659 w 61"/>
                <a:gd name="T21" fmla="*/ 2784 h 64"/>
                <a:gd name="T22" fmla="*/ 0 w 61"/>
                <a:gd name="T23" fmla="*/ 2784 h 64"/>
                <a:gd name="T24" fmla="*/ 0 w 61"/>
                <a:gd name="T25" fmla="*/ 0 h 64"/>
                <a:gd name="T26" fmla="*/ 5340 w 61"/>
                <a:gd name="T27" fmla="*/ 156 h 64"/>
                <a:gd name="T28" fmla="*/ 10566 w 61"/>
                <a:gd name="T29" fmla="*/ 0 h 64"/>
                <a:gd name="T30" fmla="*/ 10403 w 61"/>
                <a:gd name="T31" fmla="*/ 2784 h 64"/>
                <a:gd name="T32" fmla="*/ 9698 w 61"/>
                <a:gd name="T33" fmla="*/ 2784 h 64"/>
                <a:gd name="T34" fmla="*/ 9698 w 61"/>
                <a:gd name="T35" fmla="*/ 2048 h 64"/>
                <a:gd name="T36" fmla="*/ 8789 w 61"/>
                <a:gd name="T37" fmla="*/ 1236 h 64"/>
                <a:gd name="T38" fmla="*/ 6369 w 61"/>
                <a:gd name="T39" fmla="*/ 1236 h 64"/>
                <a:gd name="T40" fmla="*/ 6369 w 61"/>
                <a:gd name="T41" fmla="*/ 9140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4">
                  <a:moveTo>
                    <a:pt x="37" y="53"/>
                  </a:moveTo>
                  <a:cubicBezTo>
                    <a:pt x="37" y="60"/>
                    <a:pt x="38" y="60"/>
                    <a:pt x="45" y="60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9" y="64"/>
                    <a:pt x="34" y="64"/>
                    <a:pt x="30" y="64"/>
                  </a:cubicBezTo>
                  <a:cubicBezTo>
                    <a:pt x="27" y="64"/>
                    <a:pt x="22" y="64"/>
                    <a:pt x="15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60"/>
                    <a:pt x="23" y="60"/>
                    <a:pt x="23" y="5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5" y="11"/>
                    <a:pt x="5" y="13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1"/>
                    <a:pt x="0" y="5"/>
                    <a:pt x="0" y="0"/>
                  </a:cubicBezTo>
                  <a:cubicBezTo>
                    <a:pt x="13" y="1"/>
                    <a:pt x="23" y="1"/>
                    <a:pt x="31" y="1"/>
                  </a:cubicBezTo>
                  <a:cubicBezTo>
                    <a:pt x="38" y="1"/>
                    <a:pt x="48" y="1"/>
                    <a:pt x="61" y="0"/>
                  </a:cubicBezTo>
                  <a:cubicBezTo>
                    <a:pt x="61" y="5"/>
                    <a:pt x="60" y="10"/>
                    <a:pt x="60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4"/>
                    <a:pt x="56" y="13"/>
                    <a:pt x="56" y="12"/>
                  </a:cubicBezTo>
                  <a:cubicBezTo>
                    <a:pt x="55" y="7"/>
                    <a:pt x="56" y="7"/>
                    <a:pt x="51" y="7"/>
                  </a:cubicBezTo>
                  <a:cubicBezTo>
                    <a:pt x="37" y="7"/>
                    <a:pt x="37" y="7"/>
                    <a:pt x="37" y="7"/>
                  </a:cubicBezTo>
                  <a:lnTo>
                    <a:pt x="3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22"/>
            <p:cNvSpPr>
              <a:spLocks/>
            </p:cNvSpPr>
            <p:nvPr/>
          </p:nvSpPr>
          <p:spPr bwMode="auto">
            <a:xfrm>
              <a:off x="5482" y="4058"/>
              <a:ext cx="31" cy="28"/>
            </a:xfrm>
            <a:custGeom>
              <a:avLst/>
              <a:gdLst>
                <a:gd name="T0" fmla="*/ 0 w 13"/>
                <a:gd name="T1" fmla="*/ 1932 h 12"/>
                <a:gd name="T2" fmla="*/ 0 w 13"/>
                <a:gd name="T3" fmla="*/ 0 h 12"/>
                <a:gd name="T4" fmla="*/ 558 w 13"/>
                <a:gd name="T5" fmla="*/ 0 h 12"/>
                <a:gd name="T6" fmla="*/ 1068 w 13"/>
                <a:gd name="T7" fmla="*/ 1449 h 12"/>
                <a:gd name="T8" fmla="*/ 1331 w 13"/>
                <a:gd name="T9" fmla="*/ 1801 h 12"/>
                <a:gd name="T10" fmla="*/ 1331 w 13"/>
                <a:gd name="T11" fmla="*/ 1307 h 12"/>
                <a:gd name="T12" fmla="*/ 1843 w 13"/>
                <a:gd name="T13" fmla="*/ 0 h 12"/>
                <a:gd name="T14" fmla="*/ 2389 w 13"/>
                <a:gd name="T15" fmla="*/ 0 h 12"/>
                <a:gd name="T16" fmla="*/ 2389 w 13"/>
                <a:gd name="T17" fmla="*/ 1932 h 12"/>
                <a:gd name="T18" fmla="*/ 2008 w 13"/>
                <a:gd name="T19" fmla="*/ 1932 h 12"/>
                <a:gd name="T20" fmla="*/ 2008 w 13"/>
                <a:gd name="T21" fmla="*/ 355 h 12"/>
                <a:gd name="T22" fmla="*/ 1331 w 13"/>
                <a:gd name="T23" fmla="*/ 1932 h 12"/>
                <a:gd name="T24" fmla="*/ 1068 w 13"/>
                <a:gd name="T25" fmla="*/ 1932 h 12"/>
                <a:gd name="T26" fmla="*/ 393 w 13"/>
                <a:gd name="T27" fmla="*/ 355 h 12"/>
                <a:gd name="T28" fmla="*/ 393 w 13"/>
                <a:gd name="T29" fmla="*/ 1932 h 12"/>
                <a:gd name="T30" fmla="*/ 0 w 13"/>
                <a:gd name="T31" fmla="*/ 1932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7" y="11"/>
                  </a:cubicBezTo>
                  <a:cubicBezTo>
                    <a:pt x="7" y="10"/>
                    <a:pt x="7" y="9"/>
                    <a:pt x="7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23"/>
            <p:cNvSpPr>
              <a:spLocks noEditPoints="1"/>
            </p:cNvSpPr>
            <p:nvPr/>
          </p:nvSpPr>
          <p:spPr bwMode="auto">
            <a:xfrm>
              <a:off x="5518" y="4058"/>
              <a:ext cx="28" cy="28"/>
            </a:xfrm>
            <a:custGeom>
              <a:avLst/>
              <a:gdLst>
                <a:gd name="T0" fmla="*/ 355 w 12"/>
                <a:gd name="T1" fmla="*/ 828 h 12"/>
                <a:gd name="T2" fmla="*/ 980 w 12"/>
                <a:gd name="T3" fmla="*/ 828 h 12"/>
                <a:gd name="T4" fmla="*/ 1094 w 12"/>
                <a:gd name="T5" fmla="*/ 828 h 12"/>
                <a:gd name="T6" fmla="*/ 1307 w 12"/>
                <a:gd name="T7" fmla="*/ 621 h 12"/>
                <a:gd name="T8" fmla="*/ 1449 w 12"/>
                <a:gd name="T9" fmla="*/ 469 h 12"/>
                <a:gd name="T10" fmla="*/ 1307 w 12"/>
                <a:gd name="T11" fmla="*/ 355 h 12"/>
                <a:gd name="T12" fmla="*/ 980 w 12"/>
                <a:gd name="T13" fmla="*/ 152 h 12"/>
                <a:gd name="T14" fmla="*/ 355 w 12"/>
                <a:gd name="T15" fmla="*/ 152 h 12"/>
                <a:gd name="T16" fmla="*/ 355 w 12"/>
                <a:gd name="T17" fmla="*/ 828 h 12"/>
                <a:gd name="T18" fmla="*/ 0 w 12"/>
                <a:gd name="T19" fmla="*/ 1932 h 12"/>
                <a:gd name="T20" fmla="*/ 0 w 12"/>
                <a:gd name="T21" fmla="*/ 0 h 12"/>
                <a:gd name="T22" fmla="*/ 980 w 12"/>
                <a:gd name="T23" fmla="*/ 0 h 12"/>
                <a:gd name="T24" fmla="*/ 1449 w 12"/>
                <a:gd name="T25" fmla="*/ 0 h 12"/>
                <a:gd name="T26" fmla="*/ 1601 w 12"/>
                <a:gd name="T27" fmla="*/ 152 h 12"/>
                <a:gd name="T28" fmla="*/ 1801 w 12"/>
                <a:gd name="T29" fmla="*/ 469 h 12"/>
                <a:gd name="T30" fmla="*/ 1601 w 12"/>
                <a:gd name="T31" fmla="*/ 828 h 12"/>
                <a:gd name="T32" fmla="*/ 1094 w 12"/>
                <a:gd name="T33" fmla="*/ 1094 h 12"/>
                <a:gd name="T34" fmla="*/ 1307 w 12"/>
                <a:gd name="T35" fmla="*/ 1094 h 12"/>
                <a:gd name="T36" fmla="*/ 1449 w 12"/>
                <a:gd name="T37" fmla="*/ 1449 h 12"/>
                <a:gd name="T38" fmla="*/ 1932 w 12"/>
                <a:gd name="T39" fmla="*/ 1932 h 12"/>
                <a:gd name="T40" fmla="*/ 1449 w 12"/>
                <a:gd name="T41" fmla="*/ 1932 h 12"/>
                <a:gd name="T42" fmla="*/ 1307 w 12"/>
                <a:gd name="T43" fmla="*/ 1601 h 12"/>
                <a:gd name="T44" fmla="*/ 1094 w 12"/>
                <a:gd name="T45" fmla="*/ 1307 h 12"/>
                <a:gd name="T46" fmla="*/ 980 w 12"/>
                <a:gd name="T47" fmla="*/ 1094 h 12"/>
                <a:gd name="T48" fmla="*/ 828 w 12"/>
                <a:gd name="T49" fmla="*/ 1094 h 12"/>
                <a:gd name="T50" fmla="*/ 621 w 12"/>
                <a:gd name="T51" fmla="*/ 1094 h 12"/>
                <a:gd name="T52" fmla="*/ 355 w 12"/>
                <a:gd name="T53" fmla="*/ 1094 h 12"/>
                <a:gd name="T54" fmla="*/ 355 w 12"/>
                <a:gd name="T55" fmla="*/ 1932 h 12"/>
                <a:gd name="T56" fmla="*/ 0 w 12"/>
                <a:gd name="T57" fmla="*/ 1932 h 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" h="12">
                  <a:moveTo>
                    <a:pt x="2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5"/>
                  </a:lnTo>
                  <a:close/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8"/>
                    <a:pt x="9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1" name="Line 224"/>
          <p:cNvSpPr>
            <a:spLocks noChangeShapeType="1"/>
          </p:cNvSpPr>
          <p:nvPr userDrawn="1"/>
        </p:nvSpPr>
        <p:spPr bwMode="auto">
          <a:xfrm>
            <a:off x="533400" y="3028950"/>
            <a:ext cx="81534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509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2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4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6A3FD-E271-4A86-80B4-13D9FA852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5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D990F-D9CD-4887-99E2-45B5FBA07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D5926-B9F9-4D31-9D38-940CA8E46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3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C5CDB-18AA-4D4B-9742-D258D8F8C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90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9B0D1-360B-4495-BAE0-BBF0399FE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3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E208E-17BF-47D3-BD31-F58909512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7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B757E-4EE8-4D2F-8446-BD3E5109F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1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EE99F-6D4E-4217-A3C8-6C3C1FEA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1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AC8D9-4CBA-410E-B9A0-A3767DF1C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AAAE3-E4E5-4D5A-89D0-91D0C7BA9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6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535BA-3B3A-4CDB-9EB4-D185E724F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01DD6-9408-43E6-BC34-AE73D4E9D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4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7CD27-4265-42CE-BAD1-5D5321F8E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8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8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48 w 5740"/>
                <a:gd name="T1" fmla="*/ 12 h 4316"/>
                <a:gd name="T2" fmla="*/ 0 w 5740"/>
                <a:gd name="T3" fmla="*/ 12 h 4316"/>
                <a:gd name="T4" fmla="*/ 0 w 5740"/>
                <a:gd name="T5" fmla="*/ 0 h 4316"/>
                <a:gd name="T6" fmla="*/ 5848 w 5740"/>
                <a:gd name="T7" fmla="*/ 0 h 4316"/>
                <a:gd name="T8" fmla="*/ 5848 w 5740"/>
                <a:gd name="T9" fmla="*/ 12 h 4316"/>
                <a:gd name="T10" fmla="*/ 5848 w 5740"/>
                <a:gd name="T11" fmla="*/ 1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498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188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499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9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89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499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1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9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5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5 w 382"/>
                  <a:gd name="T19" fmla="*/ 96 h 96"/>
                  <a:gd name="T20" fmla="*/ 269 w 382"/>
                  <a:gd name="T21" fmla="*/ 90 h 96"/>
                  <a:gd name="T22" fmla="*/ 317 w 382"/>
                  <a:gd name="T23" fmla="*/ 84 h 96"/>
                  <a:gd name="T24" fmla="*/ 358 w 382"/>
                  <a:gd name="T25" fmla="*/ 66 h 96"/>
                  <a:gd name="T26" fmla="*/ 388 w 382"/>
                  <a:gd name="T27" fmla="*/ 42 h 96"/>
                  <a:gd name="T28" fmla="*/ 382 w 382"/>
                  <a:gd name="T29" fmla="*/ 42 h 96"/>
                  <a:gd name="T30" fmla="*/ 352 w 382"/>
                  <a:gd name="T31" fmla="*/ 66 h 96"/>
                  <a:gd name="T32" fmla="*/ 311 w 382"/>
                  <a:gd name="T33" fmla="*/ 78 h 96"/>
                  <a:gd name="T34" fmla="*/ 269 w 382"/>
                  <a:gd name="T35" fmla="*/ 90 h 96"/>
                  <a:gd name="T36" fmla="*/ 215 w 382"/>
                  <a:gd name="T37" fmla="*/ 96 h 96"/>
                  <a:gd name="T38" fmla="*/ 215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5 w 185"/>
                  <a:gd name="T5" fmla="*/ 36 h 210"/>
                  <a:gd name="T6" fmla="*/ 161 w 185"/>
                  <a:gd name="T7" fmla="*/ 72 h 210"/>
                  <a:gd name="T8" fmla="*/ 167 w 185"/>
                  <a:gd name="T9" fmla="*/ 90 h 210"/>
                  <a:gd name="T10" fmla="*/ 173 w 185"/>
                  <a:gd name="T11" fmla="*/ 114 h 210"/>
                  <a:gd name="T12" fmla="*/ 167 w 185"/>
                  <a:gd name="T13" fmla="*/ 138 h 210"/>
                  <a:gd name="T14" fmla="*/ 155 w 185"/>
                  <a:gd name="T15" fmla="*/ 162 h 210"/>
                  <a:gd name="T16" fmla="*/ 125 w 185"/>
                  <a:gd name="T17" fmla="*/ 180 h 210"/>
                  <a:gd name="T18" fmla="*/ 90 w 185"/>
                  <a:gd name="T19" fmla="*/ 198 h 210"/>
                  <a:gd name="T20" fmla="*/ 102 w 185"/>
                  <a:gd name="T21" fmla="*/ 210 h 210"/>
                  <a:gd name="T22" fmla="*/ 137 w 185"/>
                  <a:gd name="T23" fmla="*/ 192 h 210"/>
                  <a:gd name="T24" fmla="*/ 167 w 185"/>
                  <a:gd name="T25" fmla="*/ 168 h 210"/>
                  <a:gd name="T26" fmla="*/ 185 w 185"/>
                  <a:gd name="T27" fmla="*/ 144 h 210"/>
                  <a:gd name="T28" fmla="*/ 191 w 185"/>
                  <a:gd name="T29" fmla="*/ 114 h 210"/>
                  <a:gd name="T30" fmla="*/ 185 w 185"/>
                  <a:gd name="T31" fmla="*/ 90 h 210"/>
                  <a:gd name="T32" fmla="*/ 179 w 185"/>
                  <a:gd name="T33" fmla="*/ 66 h 210"/>
                  <a:gd name="T34" fmla="*/ 161 w 185"/>
                  <a:gd name="T35" fmla="*/ 48 h 210"/>
                  <a:gd name="T36" fmla="*/ 137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499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99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99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99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99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749C46C-AFFA-4898-9606-9F1A58659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Freeform 72"/>
          <p:cNvSpPr>
            <a:spLocks/>
          </p:cNvSpPr>
          <p:nvPr/>
        </p:nvSpPr>
        <p:spPr bwMode="auto">
          <a:xfrm>
            <a:off x="-19050" y="1123950"/>
            <a:ext cx="9172575" cy="2657475"/>
          </a:xfrm>
          <a:custGeom>
            <a:avLst/>
            <a:gdLst>
              <a:gd name="T0" fmla="*/ 0 w 5778"/>
              <a:gd name="T1" fmla="*/ 2147483647 h 1674"/>
              <a:gd name="T2" fmla="*/ 2147483647 w 5778"/>
              <a:gd name="T3" fmla="*/ 2147483647 h 1674"/>
              <a:gd name="T4" fmla="*/ 2147483647 w 5778"/>
              <a:gd name="T5" fmla="*/ 2147483647 h 1674"/>
              <a:gd name="T6" fmla="*/ 2147483647 w 5778"/>
              <a:gd name="T7" fmla="*/ 2147483647 h 1674"/>
              <a:gd name="T8" fmla="*/ 2147483647 w 5778"/>
              <a:gd name="T9" fmla="*/ 0 h 1674"/>
              <a:gd name="T10" fmla="*/ 0 w 5778"/>
              <a:gd name="T11" fmla="*/ 0 h 1674"/>
              <a:gd name="T12" fmla="*/ 0 w 5778"/>
              <a:gd name="T13" fmla="*/ 2147483647 h 16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78" h="1674">
                <a:moveTo>
                  <a:pt x="0" y="301"/>
                </a:moveTo>
                <a:lnTo>
                  <a:pt x="3120" y="301"/>
                </a:lnTo>
                <a:lnTo>
                  <a:pt x="5772" y="1674"/>
                </a:lnTo>
                <a:lnTo>
                  <a:pt x="5778" y="1362"/>
                </a:lnTo>
                <a:lnTo>
                  <a:pt x="3126" y="0"/>
                </a:lnTo>
                <a:lnTo>
                  <a:pt x="0" y="0"/>
                </a:lnTo>
                <a:lnTo>
                  <a:pt x="0" y="301"/>
                </a:lnTo>
                <a:close/>
              </a:path>
            </a:pathLst>
          </a:cu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Freeform 73"/>
          <p:cNvSpPr>
            <a:spLocks/>
          </p:cNvSpPr>
          <p:nvPr/>
        </p:nvSpPr>
        <p:spPr bwMode="auto">
          <a:xfrm>
            <a:off x="-19050" y="1085850"/>
            <a:ext cx="9172575" cy="2105025"/>
          </a:xfrm>
          <a:custGeom>
            <a:avLst/>
            <a:gdLst>
              <a:gd name="T0" fmla="*/ 0 w 5778"/>
              <a:gd name="T1" fmla="*/ 0 h 1326"/>
              <a:gd name="T2" fmla="*/ 2147483647 w 5778"/>
              <a:gd name="T3" fmla="*/ 0 h 1326"/>
              <a:gd name="T4" fmla="*/ 2147483647 w 5778"/>
              <a:gd name="T5" fmla="*/ 2147483647 h 132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78" h="1326">
                <a:moveTo>
                  <a:pt x="0" y="0"/>
                </a:moveTo>
                <a:lnTo>
                  <a:pt x="3156" y="0"/>
                </a:lnTo>
                <a:lnTo>
                  <a:pt x="5778" y="1326"/>
                </a:lnTo>
              </a:path>
            </a:pathLst>
          </a:custGeom>
          <a:noFill/>
          <a:ln w="19050" cmpd="sng">
            <a:solidFill>
              <a:srgbClr val="EAEAEA">
                <a:alpha val="30196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5" name="Group 74"/>
          <p:cNvGrpSpPr>
            <a:grpSpLocks/>
          </p:cNvGrpSpPr>
          <p:nvPr/>
        </p:nvGrpSpPr>
        <p:grpSpPr bwMode="auto">
          <a:xfrm>
            <a:off x="133350" y="1809750"/>
            <a:ext cx="4352925" cy="5038725"/>
            <a:chOff x="84" y="1344"/>
            <a:chExt cx="2566" cy="2970"/>
          </a:xfrm>
        </p:grpSpPr>
        <p:sp>
          <p:nvSpPr>
            <p:cNvPr id="1126" name="Freeform 75"/>
            <p:cNvSpPr>
              <a:spLocks/>
            </p:cNvSpPr>
            <p:nvPr userDrawn="1"/>
          </p:nvSpPr>
          <p:spPr bwMode="auto">
            <a:xfrm>
              <a:off x="84" y="1349"/>
              <a:ext cx="965" cy="2965"/>
            </a:xfrm>
            <a:custGeom>
              <a:avLst/>
              <a:gdLst>
                <a:gd name="T0" fmla="*/ 16007 w 519"/>
                <a:gd name="T1" fmla="*/ 61979 h 1594"/>
                <a:gd name="T2" fmla="*/ 21027 w 519"/>
                <a:gd name="T3" fmla="*/ 54131 h 1594"/>
                <a:gd name="T4" fmla="*/ 21310 w 519"/>
                <a:gd name="T5" fmla="*/ 37901 h 1594"/>
                <a:gd name="T6" fmla="*/ 21310 w 519"/>
                <a:gd name="T7" fmla="*/ 45 h 1594"/>
                <a:gd name="T8" fmla="*/ 19627 w 519"/>
                <a:gd name="T9" fmla="*/ 37901 h 1594"/>
                <a:gd name="T10" fmla="*/ 17556 w 519"/>
                <a:gd name="T11" fmla="*/ 45360 h 1594"/>
                <a:gd name="T12" fmla="*/ 14047 w 519"/>
                <a:gd name="T13" fmla="*/ 52927 h 1594"/>
                <a:gd name="T14" fmla="*/ 16111 w 519"/>
                <a:gd name="T15" fmla="*/ 44942 h 1594"/>
                <a:gd name="T16" fmla="*/ 18132 w 519"/>
                <a:gd name="T17" fmla="*/ 45 h 1594"/>
                <a:gd name="T18" fmla="*/ 16578 w 519"/>
                <a:gd name="T19" fmla="*/ 28255 h 1594"/>
                <a:gd name="T20" fmla="*/ 13601 w 519"/>
                <a:gd name="T21" fmla="*/ 36499 h 1594"/>
                <a:gd name="T22" fmla="*/ 14953 w 519"/>
                <a:gd name="T23" fmla="*/ 26877 h 1594"/>
                <a:gd name="T24" fmla="*/ 13352 w 519"/>
                <a:gd name="T25" fmla="*/ 45 h 1594"/>
                <a:gd name="T26" fmla="*/ 12729 w 519"/>
                <a:gd name="T27" fmla="*/ 15504 h 1594"/>
                <a:gd name="T28" fmla="*/ 11686 w 519"/>
                <a:gd name="T29" fmla="*/ 128 h 1594"/>
                <a:gd name="T30" fmla="*/ 10195 w 519"/>
                <a:gd name="T31" fmla="*/ 17816 h 1594"/>
                <a:gd name="T32" fmla="*/ 11402 w 519"/>
                <a:gd name="T33" fmla="*/ 29174 h 1594"/>
                <a:gd name="T34" fmla="*/ 8609 w 519"/>
                <a:gd name="T35" fmla="*/ 19209 h 1594"/>
                <a:gd name="T36" fmla="*/ 7064 w 519"/>
                <a:gd name="T37" fmla="*/ 45 h 1594"/>
                <a:gd name="T38" fmla="*/ 7160 w 519"/>
                <a:gd name="T39" fmla="*/ 31555 h 1594"/>
                <a:gd name="T40" fmla="*/ 9470 w 519"/>
                <a:gd name="T41" fmla="*/ 39531 h 1594"/>
                <a:gd name="T42" fmla="*/ 11686 w 519"/>
                <a:gd name="T43" fmla="*/ 47477 h 1594"/>
                <a:gd name="T44" fmla="*/ 5870 w 519"/>
                <a:gd name="T45" fmla="*/ 33627 h 1594"/>
                <a:gd name="T46" fmla="*/ 5379 w 519"/>
                <a:gd name="T47" fmla="*/ 0 h 1594"/>
                <a:gd name="T48" fmla="*/ 3934 w 519"/>
                <a:gd name="T49" fmla="*/ 44484 h 1594"/>
                <a:gd name="T50" fmla="*/ 10001 w 519"/>
                <a:gd name="T51" fmla="*/ 56778 h 1594"/>
                <a:gd name="T52" fmla="*/ 10665 w 519"/>
                <a:gd name="T53" fmla="*/ 60969 h 1594"/>
                <a:gd name="T54" fmla="*/ 4756 w 519"/>
                <a:gd name="T55" fmla="*/ 53435 h 1594"/>
                <a:gd name="T56" fmla="*/ 2268 w 519"/>
                <a:gd name="T57" fmla="*/ 43956 h 1594"/>
                <a:gd name="T58" fmla="*/ 623 w 519"/>
                <a:gd name="T59" fmla="*/ 45 h 1594"/>
                <a:gd name="T60" fmla="*/ 668 w 519"/>
                <a:gd name="T61" fmla="*/ 50039 h 1594"/>
                <a:gd name="T62" fmla="*/ 13960 w 519"/>
                <a:gd name="T63" fmla="*/ 66021 h 15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9" h="1594">
                  <a:moveTo>
                    <a:pt x="343" y="1561"/>
                  </a:moveTo>
                  <a:cubicBezTo>
                    <a:pt x="343" y="1561"/>
                    <a:pt x="354" y="1524"/>
                    <a:pt x="387" y="1496"/>
                  </a:cubicBezTo>
                  <a:cubicBezTo>
                    <a:pt x="420" y="1469"/>
                    <a:pt x="451" y="1431"/>
                    <a:pt x="451" y="1431"/>
                  </a:cubicBezTo>
                  <a:cubicBezTo>
                    <a:pt x="498" y="1387"/>
                    <a:pt x="509" y="1307"/>
                    <a:pt x="509" y="1307"/>
                  </a:cubicBezTo>
                  <a:cubicBezTo>
                    <a:pt x="519" y="1193"/>
                    <a:pt x="519" y="1193"/>
                    <a:pt x="519" y="1193"/>
                  </a:cubicBezTo>
                  <a:cubicBezTo>
                    <a:pt x="516" y="915"/>
                    <a:pt x="516" y="915"/>
                    <a:pt x="516" y="915"/>
                  </a:cubicBezTo>
                  <a:cubicBezTo>
                    <a:pt x="517" y="913"/>
                    <a:pt x="517" y="913"/>
                    <a:pt x="517" y="913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474" y="1"/>
                    <a:pt x="474" y="1"/>
                    <a:pt x="474" y="1"/>
                  </a:cubicBezTo>
                  <a:cubicBezTo>
                    <a:pt x="475" y="915"/>
                    <a:pt x="475" y="915"/>
                    <a:pt x="475" y="915"/>
                  </a:cubicBezTo>
                  <a:cubicBezTo>
                    <a:pt x="456" y="1011"/>
                    <a:pt x="456" y="1011"/>
                    <a:pt x="456" y="1011"/>
                  </a:cubicBezTo>
                  <a:cubicBezTo>
                    <a:pt x="437" y="1065"/>
                    <a:pt x="425" y="1095"/>
                    <a:pt x="425" y="1095"/>
                  </a:cubicBezTo>
                  <a:cubicBezTo>
                    <a:pt x="425" y="1095"/>
                    <a:pt x="406" y="1133"/>
                    <a:pt x="393" y="1159"/>
                  </a:cubicBezTo>
                  <a:cubicBezTo>
                    <a:pt x="340" y="1278"/>
                    <a:pt x="340" y="1278"/>
                    <a:pt x="340" y="1278"/>
                  </a:cubicBezTo>
                  <a:cubicBezTo>
                    <a:pt x="340" y="1278"/>
                    <a:pt x="338" y="1239"/>
                    <a:pt x="345" y="1201"/>
                  </a:cubicBezTo>
                  <a:cubicBezTo>
                    <a:pt x="351" y="1174"/>
                    <a:pt x="364" y="1160"/>
                    <a:pt x="390" y="1085"/>
                  </a:cubicBezTo>
                  <a:cubicBezTo>
                    <a:pt x="429" y="975"/>
                    <a:pt x="439" y="900"/>
                    <a:pt x="439" y="900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01" y="1"/>
                    <a:pt x="401" y="1"/>
                    <a:pt x="401" y="1"/>
                  </a:cubicBezTo>
                  <a:cubicBezTo>
                    <a:pt x="401" y="682"/>
                    <a:pt x="401" y="682"/>
                    <a:pt x="401" y="682"/>
                  </a:cubicBezTo>
                  <a:cubicBezTo>
                    <a:pt x="401" y="682"/>
                    <a:pt x="378" y="768"/>
                    <a:pt x="369" y="796"/>
                  </a:cubicBezTo>
                  <a:cubicBezTo>
                    <a:pt x="352" y="855"/>
                    <a:pt x="329" y="881"/>
                    <a:pt x="329" y="881"/>
                  </a:cubicBezTo>
                  <a:cubicBezTo>
                    <a:pt x="329" y="881"/>
                    <a:pt x="321" y="843"/>
                    <a:pt x="341" y="782"/>
                  </a:cubicBezTo>
                  <a:cubicBezTo>
                    <a:pt x="358" y="732"/>
                    <a:pt x="362" y="649"/>
                    <a:pt x="362" y="649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3" y="304"/>
                    <a:pt x="323" y="304"/>
                    <a:pt x="323" y="304"/>
                  </a:cubicBezTo>
                  <a:cubicBezTo>
                    <a:pt x="323" y="304"/>
                    <a:pt x="321" y="340"/>
                    <a:pt x="308" y="374"/>
                  </a:cubicBezTo>
                  <a:cubicBezTo>
                    <a:pt x="296" y="406"/>
                    <a:pt x="284" y="285"/>
                    <a:pt x="284" y="285"/>
                  </a:cubicBezTo>
                  <a:cubicBezTo>
                    <a:pt x="283" y="3"/>
                    <a:pt x="283" y="3"/>
                    <a:pt x="283" y="3"/>
                  </a:cubicBezTo>
                  <a:cubicBezTo>
                    <a:pt x="247" y="3"/>
                    <a:pt x="247" y="3"/>
                    <a:pt x="247" y="3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7" y="430"/>
                    <a:pt x="254" y="533"/>
                    <a:pt x="261" y="561"/>
                  </a:cubicBezTo>
                  <a:cubicBezTo>
                    <a:pt x="287" y="669"/>
                    <a:pt x="276" y="704"/>
                    <a:pt x="276" y="704"/>
                  </a:cubicBezTo>
                  <a:cubicBezTo>
                    <a:pt x="276" y="704"/>
                    <a:pt x="259" y="645"/>
                    <a:pt x="244" y="613"/>
                  </a:cubicBezTo>
                  <a:cubicBezTo>
                    <a:pt x="230" y="581"/>
                    <a:pt x="208" y="550"/>
                    <a:pt x="208" y="464"/>
                  </a:cubicBezTo>
                  <a:cubicBezTo>
                    <a:pt x="208" y="416"/>
                    <a:pt x="208" y="1"/>
                    <a:pt x="208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2" y="722"/>
                    <a:pt x="172" y="722"/>
                    <a:pt x="172" y="722"/>
                  </a:cubicBezTo>
                  <a:cubicBezTo>
                    <a:pt x="173" y="762"/>
                    <a:pt x="173" y="762"/>
                    <a:pt x="173" y="762"/>
                  </a:cubicBezTo>
                  <a:cubicBezTo>
                    <a:pt x="186" y="813"/>
                    <a:pt x="186" y="813"/>
                    <a:pt x="186" y="813"/>
                  </a:cubicBezTo>
                  <a:cubicBezTo>
                    <a:pt x="186" y="813"/>
                    <a:pt x="199" y="879"/>
                    <a:pt x="229" y="954"/>
                  </a:cubicBezTo>
                  <a:cubicBezTo>
                    <a:pt x="229" y="954"/>
                    <a:pt x="253" y="1009"/>
                    <a:pt x="266" y="1032"/>
                  </a:cubicBezTo>
                  <a:cubicBezTo>
                    <a:pt x="277" y="1054"/>
                    <a:pt x="283" y="1146"/>
                    <a:pt x="283" y="1146"/>
                  </a:cubicBezTo>
                  <a:cubicBezTo>
                    <a:pt x="283" y="1146"/>
                    <a:pt x="247" y="1080"/>
                    <a:pt x="199" y="967"/>
                  </a:cubicBezTo>
                  <a:cubicBezTo>
                    <a:pt x="170" y="899"/>
                    <a:pt x="142" y="812"/>
                    <a:pt x="142" y="812"/>
                  </a:cubicBezTo>
                  <a:cubicBezTo>
                    <a:pt x="130" y="748"/>
                    <a:pt x="130" y="748"/>
                    <a:pt x="130" y="748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1074"/>
                    <a:pt x="95" y="1074"/>
                    <a:pt x="95" y="1074"/>
                  </a:cubicBezTo>
                  <a:cubicBezTo>
                    <a:pt x="95" y="1074"/>
                    <a:pt x="74" y="1221"/>
                    <a:pt x="213" y="1335"/>
                  </a:cubicBezTo>
                  <a:cubicBezTo>
                    <a:pt x="242" y="1371"/>
                    <a:pt x="242" y="1371"/>
                    <a:pt x="242" y="1371"/>
                  </a:cubicBezTo>
                  <a:cubicBezTo>
                    <a:pt x="260" y="1422"/>
                    <a:pt x="260" y="1422"/>
                    <a:pt x="260" y="1422"/>
                  </a:cubicBezTo>
                  <a:cubicBezTo>
                    <a:pt x="258" y="1472"/>
                    <a:pt x="258" y="1472"/>
                    <a:pt x="258" y="1472"/>
                  </a:cubicBezTo>
                  <a:cubicBezTo>
                    <a:pt x="258" y="1472"/>
                    <a:pt x="237" y="1419"/>
                    <a:pt x="201" y="1378"/>
                  </a:cubicBezTo>
                  <a:cubicBezTo>
                    <a:pt x="164" y="1335"/>
                    <a:pt x="160" y="1338"/>
                    <a:pt x="115" y="1290"/>
                  </a:cubicBezTo>
                  <a:cubicBezTo>
                    <a:pt x="51" y="1222"/>
                    <a:pt x="59" y="1133"/>
                    <a:pt x="59" y="1133"/>
                  </a:cubicBezTo>
                  <a:cubicBezTo>
                    <a:pt x="55" y="1061"/>
                    <a:pt x="55" y="1061"/>
                    <a:pt x="55" y="106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170"/>
                    <a:pt x="14" y="1170"/>
                    <a:pt x="14" y="1170"/>
                  </a:cubicBezTo>
                  <a:cubicBezTo>
                    <a:pt x="16" y="1208"/>
                    <a:pt x="16" y="1208"/>
                    <a:pt x="16" y="1208"/>
                  </a:cubicBezTo>
                  <a:cubicBezTo>
                    <a:pt x="16" y="1208"/>
                    <a:pt x="0" y="1377"/>
                    <a:pt x="132" y="1594"/>
                  </a:cubicBezTo>
                  <a:cubicBezTo>
                    <a:pt x="338" y="1594"/>
                    <a:pt x="338" y="1594"/>
                    <a:pt x="338" y="1594"/>
                  </a:cubicBezTo>
                  <a:lnTo>
                    <a:pt x="343" y="1561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Freeform 76"/>
            <p:cNvSpPr>
              <a:spLocks/>
            </p:cNvSpPr>
            <p:nvPr userDrawn="1"/>
          </p:nvSpPr>
          <p:spPr bwMode="auto">
            <a:xfrm>
              <a:off x="750" y="1355"/>
              <a:ext cx="442" cy="2959"/>
            </a:xfrm>
            <a:custGeom>
              <a:avLst/>
              <a:gdLst>
                <a:gd name="T0" fmla="*/ 9767 w 238"/>
                <a:gd name="T1" fmla="*/ 54091 h 1591"/>
                <a:gd name="T2" fmla="*/ 9767 w 238"/>
                <a:gd name="T3" fmla="*/ 0 h 1591"/>
                <a:gd name="T4" fmla="*/ 8040 w 238"/>
                <a:gd name="T5" fmla="*/ 0 h 1591"/>
                <a:gd name="T6" fmla="*/ 8040 w 238"/>
                <a:gd name="T7" fmla="*/ 51685 h 1591"/>
                <a:gd name="T8" fmla="*/ 7956 w 238"/>
                <a:gd name="T9" fmla="*/ 53137 h 1591"/>
                <a:gd name="T10" fmla="*/ 1859 w 238"/>
                <a:gd name="T11" fmla="*/ 63327 h 1591"/>
                <a:gd name="T12" fmla="*/ 0 w 238"/>
                <a:gd name="T13" fmla="*/ 65842 h 1591"/>
                <a:gd name="T14" fmla="*/ 7622 w 238"/>
                <a:gd name="T15" fmla="*/ 65842 h 1591"/>
                <a:gd name="T16" fmla="*/ 9717 w 238"/>
                <a:gd name="T17" fmla="*/ 54586 h 1591"/>
                <a:gd name="T18" fmla="*/ 9767 w 238"/>
                <a:gd name="T19" fmla="*/ 54091 h 15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8" h="1591">
                  <a:moveTo>
                    <a:pt x="238" y="1307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1249"/>
                    <a:pt x="196" y="1249"/>
                    <a:pt x="196" y="1249"/>
                  </a:cubicBezTo>
                  <a:cubicBezTo>
                    <a:pt x="194" y="1284"/>
                    <a:pt x="194" y="1284"/>
                    <a:pt x="194" y="1284"/>
                  </a:cubicBezTo>
                  <a:cubicBezTo>
                    <a:pt x="184" y="1395"/>
                    <a:pt x="117" y="1456"/>
                    <a:pt x="45" y="1530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86" y="1591"/>
                    <a:pt x="186" y="1591"/>
                    <a:pt x="186" y="1591"/>
                  </a:cubicBezTo>
                  <a:cubicBezTo>
                    <a:pt x="232" y="1452"/>
                    <a:pt x="237" y="1319"/>
                    <a:pt x="237" y="1319"/>
                  </a:cubicBezTo>
                  <a:lnTo>
                    <a:pt x="238" y="1307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" name="Freeform 77"/>
            <p:cNvSpPr>
              <a:spLocks/>
            </p:cNvSpPr>
            <p:nvPr userDrawn="1"/>
          </p:nvSpPr>
          <p:spPr bwMode="auto">
            <a:xfrm>
              <a:off x="1815" y="2669"/>
              <a:ext cx="272" cy="243"/>
            </a:xfrm>
            <a:custGeom>
              <a:avLst/>
              <a:gdLst>
                <a:gd name="T0" fmla="*/ 3881 w 146"/>
                <a:gd name="T1" fmla="*/ 416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28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416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1"/>
                    <a:pt x="7" y="91"/>
                    <a:pt x="4" y="74"/>
                  </a:cubicBezTo>
                  <a:cubicBezTo>
                    <a:pt x="0" y="57"/>
                    <a:pt x="2" y="46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" name="Freeform 78"/>
            <p:cNvSpPr>
              <a:spLocks/>
            </p:cNvSpPr>
            <p:nvPr userDrawn="1"/>
          </p:nvSpPr>
          <p:spPr bwMode="auto">
            <a:xfrm>
              <a:off x="1543" y="2306"/>
              <a:ext cx="67" cy="248"/>
            </a:xfrm>
            <a:custGeom>
              <a:avLst/>
              <a:gdLst>
                <a:gd name="T0" fmla="*/ 824 w 36"/>
                <a:gd name="T1" fmla="*/ 431 h 134"/>
                <a:gd name="T2" fmla="*/ 1046 w 36"/>
                <a:gd name="T3" fmla="*/ 2275 h 134"/>
                <a:gd name="T4" fmla="*/ 1452 w 36"/>
                <a:gd name="T5" fmla="*/ 4440 h 134"/>
                <a:gd name="T6" fmla="*/ 1115 w 36"/>
                <a:gd name="T7" fmla="*/ 5254 h 134"/>
                <a:gd name="T8" fmla="*/ 824 w 36"/>
                <a:gd name="T9" fmla="*/ 5336 h 134"/>
                <a:gd name="T10" fmla="*/ 290 w 36"/>
                <a:gd name="T11" fmla="*/ 4590 h 134"/>
                <a:gd name="T12" fmla="*/ 45 w 36"/>
                <a:gd name="T13" fmla="*/ 2606 h 134"/>
                <a:gd name="T14" fmla="*/ 45 w 36"/>
                <a:gd name="T15" fmla="*/ 894 h 134"/>
                <a:gd name="T16" fmla="*/ 208 w 36"/>
                <a:gd name="T17" fmla="*/ 126 h 134"/>
                <a:gd name="T18" fmla="*/ 488 w 36"/>
                <a:gd name="T19" fmla="*/ 81 h 134"/>
                <a:gd name="T20" fmla="*/ 824 w 36"/>
                <a:gd name="T21" fmla="*/ 43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3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3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1" y="22"/>
                  </a:cubicBezTo>
                  <a:cubicBezTo>
                    <a:pt x="2" y="13"/>
                    <a:pt x="4" y="6"/>
                    <a:pt x="5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6" y="3"/>
                    <a:pt x="18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" name="Freeform 79"/>
            <p:cNvSpPr>
              <a:spLocks/>
            </p:cNvSpPr>
            <p:nvPr userDrawn="1"/>
          </p:nvSpPr>
          <p:spPr bwMode="auto">
            <a:xfrm>
              <a:off x="1536" y="2013"/>
              <a:ext cx="77" cy="287"/>
            </a:xfrm>
            <a:custGeom>
              <a:avLst/>
              <a:gdLst>
                <a:gd name="T0" fmla="*/ 1193 w 41"/>
                <a:gd name="T1" fmla="*/ 546 h 154"/>
                <a:gd name="T2" fmla="*/ 1193 w 41"/>
                <a:gd name="T3" fmla="*/ 1215 h 154"/>
                <a:gd name="T4" fmla="*/ 1442 w 41"/>
                <a:gd name="T5" fmla="*/ 3491 h 154"/>
                <a:gd name="T6" fmla="*/ 1615 w 41"/>
                <a:gd name="T7" fmla="*/ 5863 h 154"/>
                <a:gd name="T8" fmla="*/ 1358 w 41"/>
                <a:gd name="T9" fmla="*/ 6245 h 154"/>
                <a:gd name="T10" fmla="*/ 695 w 41"/>
                <a:gd name="T11" fmla="*/ 6161 h 154"/>
                <a:gd name="T12" fmla="*/ 212 w 41"/>
                <a:gd name="T13" fmla="*/ 4706 h 154"/>
                <a:gd name="T14" fmla="*/ 137 w 41"/>
                <a:gd name="T15" fmla="*/ 3547 h 154"/>
                <a:gd name="T16" fmla="*/ 188 w 41"/>
                <a:gd name="T17" fmla="*/ 1073 h 154"/>
                <a:gd name="T18" fmla="*/ 483 w 41"/>
                <a:gd name="T19" fmla="*/ 136 h 154"/>
                <a:gd name="T20" fmla="*/ 794 w 41"/>
                <a:gd name="T21" fmla="*/ 45 h 154"/>
                <a:gd name="T22" fmla="*/ 1193 w 41"/>
                <a:gd name="T23" fmla="*/ 546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54">
                  <a:moveTo>
                    <a:pt x="27" y="1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41"/>
                    <a:pt x="28" y="61"/>
                    <a:pt x="33" y="83"/>
                  </a:cubicBezTo>
                  <a:cubicBezTo>
                    <a:pt x="40" y="114"/>
                    <a:pt x="41" y="128"/>
                    <a:pt x="37" y="140"/>
                  </a:cubicBezTo>
                  <a:cubicBezTo>
                    <a:pt x="36" y="143"/>
                    <a:pt x="34" y="146"/>
                    <a:pt x="31" y="149"/>
                  </a:cubicBezTo>
                  <a:cubicBezTo>
                    <a:pt x="24" y="154"/>
                    <a:pt x="21" y="153"/>
                    <a:pt x="16" y="147"/>
                  </a:cubicBezTo>
                  <a:cubicBezTo>
                    <a:pt x="10" y="139"/>
                    <a:pt x="7" y="128"/>
                    <a:pt x="5" y="112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59"/>
                    <a:pt x="1" y="42"/>
                    <a:pt x="4" y="26"/>
                  </a:cubicBezTo>
                  <a:cubicBezTo>
                    <a:pt x="5" y="15"/>
                    <a:pt x="6" y="8"/>
                    <a:pt x="11" y="3"/>
                  </a:cubicBezTo>
                  <a:cubicBezTo>
                    <a:pt x="12" y="1"/>
                    <a:pt x="14" y="0"/>
                    <a:pt x="18" y="1"/>
                  </a:cubicBezTo>
                  <a:cubicBezTo>
                    <a:pt x="25" y="2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Freeform 80"/>
            <p:cNvSpPr>
              <a:spLocks/>
            </p:cNvSpPr>
            <p:nvPr userDrawn="1"/>
          </p:nvSpPr>
          <p:spPr bwMode="auto">
            <a:xfrm>
              <a:off x="1542" y="2558"/>
              <a:ext cx="67" cy="250"/>
            </a:xfrm>
            <a:custGeom>
              <a:avLst/>
              <a:gdLst>
                <a:gd name="T0" fmla="*/ 824 w 36"/>
                <a:gd name="T1" fmla="*/ 474 h 134"/>
                <a:gd name="T2" fmla="*/ 1070 w 36"/>
                <a:gd name="T3" fmla="*/ 2396 h 134"/>
                <a:gd name="T4" fmla="*/ 1452 w 36"/>
                <a:gd name="T5" fmla="*/ 4629 h 134"/>
                <a:gd name="T6" fmla="*/ 1115 w 36"/>
                <a:gd name="T7" fmla="*/ 5513 h 134"/>
                <a:gd name="T8" fmla="*/ 824 w 36"/>
                <a:gd name="T9" fmla="*/ 5610 h 134"/>
                <a:gd name="T10" fmla="*/ 337 w 36"/>
                <a:gd name="T11" fmla="*/ 4810 h 134"/>
                <a:gd name="T12" fmla="*/ 45 w 36"/>
                <a:gd name="T13" fmla="*/ 2739 h 134"/>
                <a:gd name="T14" fmla="*/ 84 w 36"/>
                <a:gd name="T15" fmla="*/ 884 h 134"/>
                <a:gd name="T16" fmla="*/ 238 w 36"/>
                <a:gd name="T17" fmla="*/ 136 h 134"/>
                <a:gd name="T18" fmla="*/ 488 w 36"/>
                <a:gd name="T19" fmla="*/ 84 h 134"/>
                <a:gd name="T20" fmla="*/ 824 w 36"/>
                <a:gd name="T21" fmla="*/ 47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Freeform 81"/>
            <p:cNvSpPr>
              <a:spLocks/>
            </p:cNvSpPr>
            <p:nvPr userDrawn="1"/>
          </p:nvSpPr>
          <p:spPr bwMode="auto">
            <a:xfrm>
              <a:off x="1815" y="2420"/>
              <a:ext cx="272" cy="245"/>
            </a:xfrm>
            <a:custGeom>
              <a:avLst/>
              <a:gdLst>
                <a:gd name="T0" fmla="*/ 3881 w 146"/>
                <a:gd name="T1" fmla="*/ 438 h 131"/>
                <a:gd name="T2" fmla="*/ 5433 w 146"/>
                <a:gd name="T3" fmla="*/ 1491 h 131"/>
                <a:gd name="T4" fmla="*/ 5949 w 146"/>
                <a:gd name="T5" fmla="*/ 2601 h 131"/>
                <a:gd name="T6" fmla="*/ 5567 w 146"/>
                <a:gd name="T7" fmla="*/ 4864 h 131"/>
                <a:gd name="T8" fmla="*/ 3842 w 146"/>
                <a:gd name="T9" fmla="*/ 5555 h 131"/>
                <a:gd name="T10" fmla="*/ 2083 w 146"/>
                <a:gd name="T11" fmla="*/ 5216 h 131"/>
                <a:gd name="T12" fmla="*/ 833 w 146"/>
                <a:gd name="T13" fmla="*/ 4526 h 131"/>
                <a:gd name="T14" fmla="*/ 156 w 146"/>
                <a:gd name="T15" fmla="*/ 3204 h 131"/>
                <a:gd name="T16" fmla="*/ 209 w 146"/>
                <a:gd name="T17" fmla="*/ 1420 h 131"/>
                <a:gd name="T18" fmla="*/ 833 w 146"/>
                <a:gd name="T19" fmla="*/ 294 h 131"/>
                <a:gd name="T20" fmla="*/ 2217 w 146"/>
                <a:gd name="T21" fmla="*/ 45 h 131"/>
                <a:gd name="T22" fmla="*/ 3044 w 146"/>
                <a:gd name="T23" fmla="*/ 157 h 131"/>
                <a:gd name="T24" fmla="*/ 3881 w 146"/>
                <a:gd name="T25" fmla="*/ 438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Freeform 82"/>
            <p:cNvSpPr>
              <a:spLocks/>
            </p:cNvSpPr>
            <p:nvPr userDrawn="1"/>
          </p:nvSpPr>
          <p:spPr bwMode="auto">
            <a:xfrm>
              <a:off x="1815" y="3161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524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0"/>
                    <a:pt x="142" y="62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6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2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2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Freeform 83"/>
            <p:cNvSpPr>
              <a:spLocks/>
            </p:cNvSpPr>
            <p:nvPr userDrawn="1"/>
          </p:nvSpPr>
          <p:spPr bwMode="auto">
            <a:xfrm>
              <a:off x="1815" y="2916"/>
              <a:ext cx="272" cy="243"/>
            </a:xfrm>
            <a:custGeom>
              <a:avLst/>
              <a:gdLst>
                <a:gd name="T0" fmla="*/ 3881 w 146"/>
                <a:gd name="T1" fmla="*/ 375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15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375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3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29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0"/>
                    <a:pt x="7" y="91"/>
                    <a:pt x="4" y="74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Freeform 84"/>
            <p:cNvSpPr>
              <a:spLocks/>
            </p:cNvSpPr>
            <p:nvPr userDrawn="1"/>
          </p:nvSpPr>
          <p:spPr bwMode="auto">
            <a:xfrm>
              <a:off x="1815" y="3656"/>
              <a:ext cx="272" cy="246"/>
            </a:xfrm>
            <a:custGeom>
              <a:avLst/>
              <a:gdLst>
                <a:gd name="T0" fmla="*/ 3881 w 146"/>
                <a:gd name="T1" fmla="*/ 421 h 132"/>
                <a:gd name="T2" fmla="*/ 5433 w 146"/>
                <a:gd name="T3" fmla="*/ 1463 h 132"/>
                <a:gd name="T4" fmla="*/ 5949 w 146"/>
                <a:gd name="T5" fmla="*/ 2557 h 132"/>
                <a:gd name="T6" fmla="*/ 5567 w 146"/>
                <a:gd name="T7" fmla="*/ 4765 h 132"/>
                <a:gd name="T8" fmla="*/ 3842 w 146"/>
                <a:gd name="T9" fmla="*/ 5488 h 132"/>
                <a:gd name="T10" fmla="*/ 2083 w 146"/>
                <a:gd name="T11" fmla="*/ 5103 h 132"/>
                <a:gd name="T12" fmla="*/ 833 w 146"/>
                <a:gd name="T13" fmla="*/ 4452 h 132"/>
                <a:gd name="T14" fmla="*/ 156 w 146"/>
                <a:gd name="T15" fmla="*/ 3146 h 132"/>
                <a:gd name="T16" fmla="*/ 209 w 146"/>
                <a:gd name="T17" fmla="*/ 1411 h 132"/>
                <a:gd name="T18" fmla="*/ 833 w 146"/>
                <a:gd name="T19" fmla="*/ 337 h 132"/>
                <a:gd name="T20" fmla="*/ 2217 w 146"/>
                <a:gd name="T21" fmla="*/ 45 h 132"/>
                <a:gd name="T22" fmla="*/ 3044 w 146"/>
                <a:gd name="T23" fmla="*/ 157 h 132"/>
                <a:gd name="T24" fmla="*/ 3881 w 146"/>
                <a:gd name="T25" fmla="*/ 421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Freeform 85"/>
            <p:cNvSpPr>
              <a:spLocks/>
            </p:cNvSpPr>
            <p:nvPr userDrawn="1"/>
          </p:nvSpPr>
          <p:spPr bwMode="auto">
            <a:xfrm>
              <a:off x="1815" y="3409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495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1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Freeform 86"/>
            <p:cNvSpPr>
              <a:spLocks/>
            </p:cNvSpPr>
            <p:nvPr userDrawn="1"/>
          </p:nvSpPr>
          <p:spPr bwMode="auto">
            <a:xfrm>
              <a:off x="1815" y="3903"/>
              <a:ext cx="272" cy="244"/>
            </a:xfrm>
            <a:custGeom>
              <a:avLst/>
              <a:gdLst>
                <a:gd name="T0" fmla="*/ 3881 w 146"/>
                <a:gd name="T1" fmla="*/ 389 h 131"/>
                <a:gd name="T2" fmla="*/ 5433 w 146"/>
                <a:gd name="T3" fmla="*/ 1453 h 131"/>
                <a:gd name="T4" fmla="*/ 5949 w 146"/>
                <a:gd name="T5" fmla="*/ 2554 h 131"/>
                <a:gd name="T6" fmla="*/ 5567 w 146"/>
                <a:gd name="T7" fmla="*/ 4757 h 131"/>
                <a:gd name="T8" fmla="*/ 3842 w 146"/>
                <a:gd name="T9" fmla="*/ 5429 h 131"/>
                <a:gd name="T10" fmla="*/ 2083 w 146"/>
                <a:gd name="T11" fmla="*/ 5092 h 131"/>
                <a:gd name="T12" fmla="*/ 833 w 146"/>
                <a:gd name="T13" fmla="*/ 4420 h 131"/>
                <a:gd name="T14" fmla="*/ 156 w 146"/>
                <a:gd name="T15" fmla="*/ 3140 h 131"/>
                <a:gd name="T16" fmla="*/ 209 w 146"/>
                <a:gd name="T17" fmla="*/ 1371 h 131"/>
                <a:gd name="T18" fmla="*/ 833 w 146"/>
                <a:gd name="T19" fmla="*/ 337 h 131"/>
                <a:gd name="T20" fmla="*/ 2217 w 146"/>
                <a:gd name="T21" fmla="*/ 45 h 131"/>
                <a:gd name="T22" fmla="*/ 3044 w 146"/>
                <a:gd name="T23" fmla="*/ 156 h 131"/>
                <a:gd name="T24" fmla="*/ 3881 w 146"/>
                <a:gd name="T25" fmla="*/ 389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8" y="112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8" name="Freeform 87"/>
            <p:cNvSpPr>
              <a:spLocks/>
            </p:cNvSpPr>
            <p:nvPr userDrawn="1"/>
          </p:nvSpPr>
          <p:spPr bwMode="auto">
            <a:xfrm>
              <a:off x="1603" y="2510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9" name="Freeform 88"/>
            <p:cNvSpPr>
              <a:spLocks/>
            </p:cNvSpPr>
            <p:nvPr userDrawn="1"/>
          </p:nvSpPr>
          <p:spPr bwMode="auto">
            <a:xfrm>
              <a:off x="1603" y="2761"/>
              <a:ext cx="209" cy="257"/>
            </a:xfrm>
            <a:custGeom>
              <a:avLst/>
              <a:gdLst>
                <a:gd name="T0" fmla="*/ 4576 w 112"/>
                <a:gd name="T1" fmla="*/ 4883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8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7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Freeform 89"/>
            <p:cNvSpPr>
              <a:spLocks/>
            </p:cNvSpPr>
            <p:nvPr userDrawn="1"/>
          </p:nvSpPr>
          <p:spPr bwMode="auto">
            <a:xfrm>
              <a:off x="1603" y="3013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526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56 h 138"/>
                <a:gd name="T10" fmla="*/ 136 w 112"/>
                <a:gd name="T11" fmla="*/ 1187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391 w 112"/>
                <a:gd name="T19" fmla="*/ 2656 h 138"/>
                <a:gd name="T20" fmla="*/ 4680 w 112"/>
                <a:gd name="T21" fmla="*/ 4001 h 138"/>
                <a:gd name="T22" fmla="*/ 4576 w 112"/>
                <a:gd name="T23" fmla="*/ 4725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2" y="43"/>
                    <a:pt x="99" y="54"/>
                    <a:pt x="104" y="65"/>
                  </a:cubicBezTo>
                  <a:cubicBezTo>
                    <a:pt x="109" y="76"/>
                    <a:pt x="112" y="87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Freeform 90"/>
            <p:cNvSpPr>
              <a:spLocks/>
            </p:cNvSpPr>
            <p:nvPr userDrawn="1"/>
          </p:nvSpPr>
          <p:spPr bwMode="auto">
            <a:xfrm>
              <a:off x="1603" y="3263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Freeform 91"/>
            <p:cNvSpPr>
              <a:spLocks/>
            </p:cNvSpPr>
            <p:nvPr userDrawn="1"/>
          </p:nvSpPr>
          <p:spPr bwMode="auto">
            <a:xfrm>
              <a:off x="1603" y="3514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3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Freeform 92"/>
            <p:cNvSpPr>
              <a:spLocks/>
            </p:cNvSpPr>
            <p:nvPr userDrawn="1"/>
          </p:nvSpPr>
          <p:spPr bwMode="auto">
            <a:xfrm>
              <a:off x="1603" y="3766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497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32 h 138"/>
                <a:gd name="T10" fmla="*/ 136 w 112"/>
                <a:gd name="T11" fmla="*/ 1135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680 w 112"/>
                <a:gd name="T19" fmla="*/ 4001 h 138"/>
                <a:gd name="T20" fmla="*/ 4576 w 112"/>
                <a:gd name="T21" fmla="*/ 4725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30" y="106"/>
                    <a:pt x="20" y="97"/>
                    <a:pt x="13" y="79"/>
                  </a:cubicBezTo>
                  <a:cubicBezTo>
                    <a:pt x="6" y="63"/>
                    <a:pt x="0" y="46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8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Freeform 93"/>
            <p:cNvSpPr>
              <a:spLocks/>
            </p:cNvSpPr>
            <p:nvPr userDrawn="1"/>
          </p:nvSpPr>
          <p:spPr bwMode="auto">
            <a:xfrm>
              <a:off x="1603" y="4017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458 h 138"/>
                <a:gd name="T6" fmla="*/ 1469 w 112"/>
                <a:gd name="T7" fmla="*/ 4702 h 138"/>
                <a:gd name="T8" fmla="*/ 547 w 112"/>
                <a:gd name="T9" fmla="*/ 3294 h 138"/>
                <a:gd name="T10" fmla="*/ 136 w 112"/>
                <a:gd name="T11" fmla="*/ 1170 h 138"/>
                <a:gd name="T12" fmla="*/ 1177 w 112"/>
                <a:gd name="T13" fmla="*/ 84 h 138"/>
                <a:gd name="T14" fmla="*/ 2618 w 112"/>
                <a:gd name="T15" fmla="*/ 447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4" y="128"/>
                    <a:pt x="98" y="133"/>
                    <a:pt x="87" y="135"/>
                  </a:cubicBezTo>
                  <a:cubicBezTo>
                    <a:pt x="76" y="138"/>
                    <a:pt x="70" y="137"/>
                    <a:pt x="59" y="131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4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Freeform 94"/>
            <p:cNvSpPr>
              <a:spLocks/>
            </p:cNvSpPr>
            <p:nvPr userDrawn="1"/>
          </p:nvSpPr>
          <p:spPr bwMode="auto">
            <a:xfrm>
              <a:off x="1542" y="2808"/>
              <a:ext cx="67" cy="247"/>
            </a:xfrm>
            <a:custGeom>
              <a:avLst/>
              <a:gdLst>
                <a:gd name="T0" fmla="*/ 824 w 36"/>
                <a:gd name="T1" fmla="*/ 418 h 133"/>
                <a:gd name="T2" fmla="*/ 1070 w 36"/>
                <a:gd name="T3" fmla="*/ 2346 h 133"/>
                <a:gd name="T4" fmla="*/ 1452 w 36"/>
                <a:gd name="T5" fmla="*/ 4459 h 133"/>
                <a:gd name="T6" fmla="*/ 1115 w 36"/>
                <a:gd name="T7" fmla="*/ 5328 h 133"/>
                <a:gd name="T8" fmla="*/ 824 w 36"/>
                <a:gd name="T9" fmla="*/ 5412 h 133"/>
                <a:gd name="T10" fmla="*/ 337 w 36"/>
                <a:gd name="T11" fmla="*/ 4639 h 133"/>
                <a:gd name="T12" fmla="*/ 45 w 36"/>
                <a:gd name="T13" fmla="*/ 2676 h 133"/>
                <a:gd name="T14" fmla="*/ 84 w 36"/>
                <a:gd name="T15" fmla="*/ 858 h 133"/>
                <a:gd name="T16" fmla="*/ 238 w 36"/>
                <a:gd name="T17" fmla="*/ 84 h 133"/>
                <a:gd name="T18" fmla="*/ 488 w 36"/>
                <a:gd name="T19" fmla="*/ 45 h 133"/>
                <a:gd name="T20" fmla="*/ 824 w 36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4" y="40"/>
                    <a:pt x="26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4" y="133"/>
                    <a:pt x="21" y="133"/>
                    <a:pt x="20" y="132"/>
                  </a:cubicBezTo>
                  <a:cubicBezTo>
                    <a:pt x="14" y="130"/>
                    <a:pt x="9" y="127"/>
                    <a:pt x="8" y="113"/>
                  </a:cubicBezTo>
                  <a:cubicBezTo>
                    <a:pt x="6" y="98"/>
                    <a:pt x="2" y="82"/>
                    <a:pt x="1" y="65"/>
                  </a:cubicBezTo>
                  <a:cubicBezTo>
                    <a:pt x="1" y="48"/>
                    <a:pt x="0" y="39"/>
                    <a:pt x="2" y="21"/>
                  </a:cubicBezTo>
                  <a:cubicBezTo>
                    <a:pt x="3" y="12"/>
                    <a:pt x="4" y="6"/>
                    <a:pt x="6" y="2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Freeform 95"/>
            <p:cNvSpPr>
              <a:spLocks/>
            </p:cNvSpPr>
            <p:nvPr userDrawn="1"/>
          </p:nvSpPr>
          <p:spPr bwMode="auto">
            <a:xfrm>
              <a:off x="1540" y="3055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Freeform 96"/>
            <p:cNvSpPr>
              <a:spLocks/>
            </p:cNvSpPr>
            <p:nvPr userDrawn="1"/>
          </p:nvSpPr>
          <p:spPr bwMode="auto">
            <a:xfrm>
              <a:off x="1540" y="3304"/>
              <a:ext cx="67" cy="248"/>
            </a:xfrm>
            <a:custGeom>
              <a:avLst/>
              <a:gdLst>
                <a:gd name="T0" fmla="*/ 824 w 36"/>
                <a:gd name="T1" fmla="*/ 421 h 133"/>
                <a:gd name="T2" fmla="*/ 1046 w 36"/>
                <a:gd name="T3" fmla="*/ 2392 h 133"/>
                <a:gd name="T4" fmla="*/ 1452 w 36"/>
                <a:gd name="T5" fmla="*/ 4583 h 133"/>
                <a:gd name="T6" fmla="*/ 1115 w 36"/>
                <a:gd name="T7" fmla="*/ 5452 h 133"/>
                <a:gd name="T8" fmla="*/ 824 w 36"/>
                <a:gd name="T9" fmla="*/ 5581 h 133"/>
                <a:gd name="T10" fmla="*/ 290 w 36"/>
                <a:gd name="T11" fmla="*/ 4753 h 133"/>
                <a:gd name="T12" fmla="*/ 45 w 36"/>
                <a:gd name="T13" fmla="*/ 2730 h 133"/>
                <a:gd name="T14" fmla="*/ 84 w 36"/>
                <a:gd name="T15" fmla="*/ 884 h 133"/>
                <a:gd name="T16" fmla="*/ 238 w 36"/>
                <a:gd name="T17" fmla="*/ 136 h 133"/>
                <a:gd name="T18" fmla="*/ 488 w 36"/>
                <a:gd name="T19" fmla="*/ 45 h 133"/>
                <a:gd name="T20" fmla="*/ 824 w 36"/>
                <a:gd name="T21" fmla="*/ 421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3" y="40"/>
                    <a:pt x="25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3" y="133"/>
                    <a:pt x="21" y="133"/>
                    <a:pt x="20" y="133"/>
                  </a:cubicBezTo>
                  <a:cubicBezTo>
                    <a:pt x="14" y="130"/>
                    <a:pt x="9" y="127"/>
                    <a:pt x="7" y="113"/>
                  </a:cubicBezTo>
                  <a:cubicBezTo>
                    <a:pt x="5" y="98"/>
                    <a:pt x="2" y="81"/>
                    <a:pt x="1" y="65"/>
                  </a:cubicBezTo>
                  <a:cubicBezTo>
                    <a:pt x="0" y="48"/>
                    <a:pt x="0" y="40"/>
                    <a:pt x="2" y="21"/>
                  </a:cubicBezTo>
                  <a:cubicBezTo>
                    <a:pt x="3" y="12"/>
                    <a:pt x="4" y="6"/>
                    <a:pt x="6" y="3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Freeform 97"/>
            <p:cNvSpPr>
              <a:spLocks/>
            </p:cNvSpPr>
            <p:nvPr userDrawn="1"/>
          </p:nvSpPr>
          <p:spPr bwMode="auto">
            <a:xfrm>
              <a:off x="1542" y="3552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70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337 w 36"/>
                <a:gd name="T11" fmla="*/ 4696 h 134"/>
                <a:gd name="T12" fmla="*/ 45 w 36"/>
                <a:gd name="T13" fmla="*/ 2735 h 134"/>
                <a:gd name="T14" fmla="*/ 84 w 36"/>
                <a:gd name="T15" fmla="*/ 905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5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6"/>
                  </a:cubicBezTo>
                  <a:cubicBezTo>
                    <a:pt x="1" y="49"/>
                    <a:pt x="0" y="40"/>
                    <a:pt x="2" y="22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98"/>
            <p:cNvSpPr>
              <a:spLocks/>
            </p:cNvSpPr>
            <p:nvPr userDrawn="1"/>
          </p:nvSpPr>
          <p:spPr bwMode="auto">
            <a:xfrm>
              <a:off x="1540" y="3803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3" y="134"/>
                    <a:pt x="21" y="133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6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99"/>
            <p:cNvSpPr>
              <a:spLocks/>
            </p:cNvSpPr>
            <p:nvPr userDrawn="1"/>
          </p:nvSpPr>
          <p:spPr bwMode="auto">
            <a:xfrm>
              <a:off x="1543" y="4054"/>
              <a:ext cx="70" cy="247"/>
            </a:xfrm>
            <a:custGeom>
              <a:avLst/>
              <a:gdLst>
                <a:gd name="T0" fmla="*/ 919 w 37"/>
                <a:gd name="T1" fmla="*/ 418 h 133"/>
                <a:gd name="T2" fmla="*/ 1192 w 37"/>
                <a:gd name="T3" fmla="*/ 2346 h 133"/>
                <a:gd name="T4" fmla="*/ 1654 w 37"/>
                <a:gd name="T5" fmla="*/ 4507 h 133"/>
                <a:gd name="T6" fmla="*/ 1281 w 37"/>
                <a:gd name="T7" fmla="*/ 5328 h 133"/>
                <a:gd name="T8" fmla="*/ 919 w 37"/>
                <a:gd name="T9" fmla="*/ 5456 h 133"/>
                <a:gd name="T10" fmla="*/ 358 w 37"/>
                <a:gd name="T11" fmla="*/ 4639 h 133"/>
                <a:gd name="T12" fmla="*/ 53 w 37"/>
                <a:gd name="T13" fmla="*/ 2676 h 133"/>
                <a:gd name="T14" fmla="*/ 100 w 37"/>
                <a:gd name="T15" fmla="*/ 858 h 133"/>
                <a:gd name="T16" fmla="*/ 272 w 37"/>
                <a:gd name="T17" fmla="*/ 84 h 133"/>
                <a:gd name="T18" fmla="*/ 602 w 37"/>
                <a:gd name="T19" fmla="*/ 84 h 133"/>
                <a:gd name="T20" fmla="*/ 919 w 37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133">
                  <a:moveTo>
                    <a:pt x="20" y="10"/>
                  </a:moveTo>
                  <a:cubicBezTo>
                    <a:pt x="23" y="24"/>
                    <a:pt x="24" y="41"/>
                    <a:pt x="26" y="57"/>
                  </a:cubicBezTo>
                  <a:cubicBezTo>
                    <a:pt x="30" y="84"/>
                    <a:pt x="34" y="100"/>
                    <a:pt x="36" y="110"/>
                  </a:cubicBezTo>
                  <a:cubicBezTo>
                    <a:pt x="37" y="118"/>
                    <a:pt x="35" y="125"/>
                    <a:pt x="28" y="130"/>
                  </a:cubicBezTo>
                  <a:cubicBezTo>
                    <a:pt x="24" y="133"/>
                    <a:pt x="22" y="133"/>
                    <a:pt x="20" y="133"/>
                  </a:cubicBezTo>
                  <a:cubicBezTo>
                    <a:pt x="15" y="130"/>
                    <a:pt x="10" y="126"/>
                    <a:pt x="8" y="113"/>
                  </a:cubicBezTo>
                  <a:cubicBezTo>
                    <a:pt x="6" y="98"/>
                    <a:pt x="3" y="81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2"/>
                    <a:pt x="5" y="6"/>
                    <a:pt x="6" y="2"/>
                  </a:cubicBezTo>
                  <a:cubicBezTo>
                    <a:pt x="7" y="1"/>
                    <a:pt x="7" y="0"/>
                    <a:pt x="13" y="2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Freeform 100"/>
            <p:cNvSpPr>
              <a:spLocks/>
            </p:cNvSpPr>
            <p:nvPr userDrawn="1"/>
          </p:nvSpPr>
          <p:spPr bwMode="auto">
            <a:xfrm>
              <a:off x="1603" y="2268"/>
              <a:ext cx="209" cy="255"/>
            </a:xfrm>
            <a:custGeom>
              <a:avLst/>
              <a:gdLst>
                <a:gd name="T0" fmla="*/ 4576 w 112"/>
                <a:gd name="T1" fmla="*/ 4823 h 137"/>
                <a:gd name="T2" fmla="*/ 3663 w 112"/>
                <a:gd name="T3" fmla="*/ 5603 h 137"/>
                <a:gd name="T4" fmla="*/ 2489 w 112"/>
                <a:gd name="T5" fmla="*/ 5450 h 137"/>
                <a:gd name="T6" fmla="*/ 1469 w 112"/>
                <a:gd name="T7" fmla="*/ 4694 h 137"/>
                <a:gd name="T8" fmla="*/ 547 w 112"/>
                <a:gd name="T9" fmla="*/ 3287 h 137"/>
                <a:gd name="T10" fmla="*/ 136 w 112"/>
                <a:gd name="T11" fmla="*/ 1167 h 137"/>
                <a:gd name="T12" fmla="*/ 1177 w 112"/>
                <a:gd name="T13" fmla="*/ 84 h 137"/>
                <a:gd name="T14" fmla="*/ 2618 w 112"/>
                <a:gd name="T15" fmla="*/ 443 h 137"/>
                <a:gd name="T16" fmla="*/ 3663 w 112"/>
                <a:gd name="T17" fmla="*/ 1504 h 137"/>
                <a:gd name="T18" fmla="*/ 4391 w 112"/>
                <a:gd name="T19" fmla="*/ 2651 h 137"/>
                <a:gd name="T20" fmla="*/ 4680 w 112"/>
                <a:gd name="T21" fmla="*/ 4067 h 137"/>
                <a:gd name="T22" fmla="*/ 4576 w 112"/>
                <a:gd name="T23" fmla="*/ 4823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7">
                  <a:moveTo>
                    <a:pt x="108" y="116"/>
                  </a:moveTo>
                  <a:cubicBezTo>
                    <a:pt x="105" y="127"/>
                    <a:pt x="98" y="133"/>
                    <a:pt x="87" y="135"/>
                  </a:cubicBezTo>
                  <a:cubicBezTo>
                    <a:pt x="76" y="137"/>
                    <a:pt x="70" y="137"/>
                    <a:pt x="59" y="131"/>
                  </a:cubicBezTo>
                  <a:cubicBezTo>
                    <a:pt x="48" y="125"/>
                    <a:pt x="41" y="120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3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19"/>
                    <a:pt x="80" y="28"/>
                    <a:pt x="87" y="36"/>
                  </a:cubicBezTo>
                  <a:cubicBezTo>
                    <a:pt x="92" y="42"/>
                    <a:pt x="99" y="53"/>
                    <a:pt x="104" y="64"/>
                  </a:cubicBezTo>
                  <a:cubicBezTo>
                    <a:pt x="109" y="75"/>
                    <a:pt x="112" y="87"/>
                    <a:pt x="111" y="98"/>
                  </a:cubicBezTo>
                  <a:cubicBezTo>
                    <a:pt x="110" y="103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Freeform 101"/>
            <p:cNvSpPr>
              <a:spLocks/>
            </p:cNvSpPr>
            <p:nvPr userDrawn="1"/>
          </p:nvSpPr>
          <p:spPr bwMode="auto">
            <a:xfrm>
              <a:off x="2095" y="2665"/>
              <a:ext cx="269" cy="245"/>
            </a:xfrm>
            <a:custGeom>
              <a:avLst/>
              <a:gdLst>
                <a:gd name="T0" fmla="*/ 2963 w 145"/>
                <a:gd name="T1" fmla="*/ 156 h 132"/>
                <a:gd name="T2" fmla="*/ 4527 w 145"/>
                <a:gd name="T3" fmla="*/ 84 h 132"/>
                <a:gd name="T4" fmla="*/ 5579 w 145"/>
                <a:gd name="T5" fmla="*/ 724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776 h 132"/>
                <a:gd name="T22" fmla="*/ 2202 w 145"/>
                <a:gd name="T23" fmla="*/ 418 h 132"/>
                <a:gd name="T24" fmla="*/ 2963 w 145"/>
                <a:gd name="T25" fmla="*/ 15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Freeform 102"/>
            <p:cNvSpPr>
              <a:spLocks/>
            </p:cNvSpPr>
            <p:nvPr userDrawn="1"/>
          </p:nvSpPr>
          <p:spPr bwMode="auto">
            <a:xfrm>
              <a:off x="2565" y="2285"/>
              <a:ext cx="85" cy="273"/>
            </a:xfrm>
            <a:custGeom>
              <a:avLst/>
              <a:gdLst>
                <a:gd name="T0" fmla="*/ 1116 w 46"/>
                <a:gd name="T1" fmla="*/ 156 h 147"/>
                <a:gd name="T2" fmla="*/ 1748 w 46"/>
                <a:gd name="T3" fmla="*/ 1151 h 147"/>
                <a:gd name="T4" fmla="*/ 1748 w 46"/>
                <a:gd name="T5" fmla="*/ 2958 h 147"/>
                <a:gd name="T6" fmla="*/ 1502 w 46"/>
                <a:gd name="T7" fmla="*/ 4970 h 147"/>
                <a:gd name="T8" fmla="*/ 922 w 46"/>
                <a:gd name="T9" fmla="*/ 5898 h 147"/>
                <a:gd name="T10" fmla="*/ 126 w 46"/>
                <a:gd name="T11" fmla="*/ 5328 h 147"/>
                <a:gd name="T12" fmla="*/ 150 w 46"/>
                <a:gd name="T13" fmla="*/ 4149 h 147"/>
                <a:gd name="T14" fmla="*/ 431 w 46"/>
                <a:gd name="T15" fmla="*/ 2580 h 147"/>
                <a:gd name="T16" fmla="*/ 662 w 46"/>
                <a:gd name="T17" fmla="*/ 665 h 147"/>
                <a:gd name="T18" fmla="*/ 1116 w 46"/>
                <a:gd name="T19" fmla="*/ 156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47">
                  <a:moveTo>
                    <a:pt x="28" y="4"/>
                  </a:moveTo>
                  <a:cubicBezTo>
                    <a:pt x="40" y="0"/>
                    <a:pt x="42" y="9"/>
                    <a:pt x="44" y="28"/>
                  </a:cubicBezTo>
                  <a:cubicBezTo>
                    <a:pt x="46" y="46"/>
                    <a:pt x="45" y="55"/>
                    <a:pt x="44" y="72"/>
                  </a:cubicBezTo>
                  <a:cubicBezTo>
                    <a:pt x="44" y="89"/>
                    <a:pt x="40" y="106"/>
                    <a:pt x="38" y="121"/>
                  </a:cubicBezTo>
                  <a:cubicBezTo>
                    <a:pt x="36" y="136"/>
                    <a:pt x="30" y="141"/>
                    <a:pt x="23" y="144"/>
                  </a:cubicBezTo>
                  <a:cubicBezTo>
                    <a:pt x="16" y="147"/>
                    <a:pt x="5" y="138"/>
                    <a:pt x="3" y="130"/>
                  </a:cubicBezTo>
                  <a:cubicBezTo>
                    <a:pt x="0" y="122"/>
                    <a:pt x="1" y="111"/>
                    <a:pt x="4" y="101"/>
                  </a:cubicBezTo>
                  <a:cubicBezTo>
                    <a:pt x="7" y="90"/>
                    <a:pt x="9" y="78"/>
                    <a:pt x="11" y="63"/>
                  </a:cubicBezTo>
                  <a:cubicBezTo>
                    <a:pt x="13" y="47"/>
                    <a:pt x="14" y="30"/>
                    <a:pt x="17" y="16"/>
                  </a:cubicBezTo>
                  <a:cubicBezTo>
                    <a:pt x="18" y="10"/>
                    <a:pt x="22" y="6"/>
                    <a:pt x="28" y="4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Freeform 103"/>
            <p:cNvSpPr>
              <a:spLocks/>
            </p:cNvSpPr>
            <p:nvPr userDrawn="1"/>
          </p:nvSpPr>
          <p:spPr bwMode="auto">
            <a:xfrm>
              <a:off x="2578" y="2019"/>
              <a:ext cx="72" cy="287"/>
            </a:xfrm>
            <a:custGeom>
              <a:avLst/>
              <a:gdLst>
                <a:gd name="T0" fmla="*/ 838 w 39"/>
                <a:gd name="T1" fmla="*/ 45 h 154"/>
                <a:gd name="T2" fmla="*/ 1115 w 39"/>
                <a:gd name="T3" fmla="*/ 84 h 154"/>
                <a:gd name="T4" fmla="*/ 1398 w 39"/>
                <a:gd name="T5" fmla="*/ 1073 h 154"/>
                <a:gd name="T6" fmla="*/ 1466 w 39"/>
                <a:gd name="T7" fmla="*/ 3547 h 154"/>
                <a:gd name="T8" fmla="*/ 1346 w 39"/>
                <a:gd name="T9" fmla="*/ 4706 h 154"/>
                <a:gd name="T10" fmla="*/ 906 w 39"/>
                <a:gd name="T11" fmla="*/ 6161 h 154"/>
                <a:gd name="T12" fmla="*/ 327 w 39"/>
                <a:gd name="T13" fmla="*/ 6245 h 154"/>
                <a:gd name="T14" fmla="*/ 0 w 39"/>
                <a:gd name="T15" fmla="*/ 5336 h 154"/>
                <a:gd name="T16" fmla="*/ 233 w 39"/>
                <a:gd name="T17" fmla="*/ 3438 h 154"/>
                <a:gd name="T18" fmla="*/ 476 w 39"/>
                <a:gd name="T19" fmla="*/ 1215 h 154"/>
                <a:gd name="T20" fmla="*/ 476 w 39"/>
                <a:gd name="T21" fmla="*/ 494 h 154"/>
                <a:gd name="T22" fmla="*/ 838 w 39"/>
                <a:gd name="T23" fmla="*/ 4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54">
                  <a:moveTo>
                    <a:pt x="21" y="1"/>
                  </a:moveTo>
                  <a:cubicBezTo>
                    <a:pt x="25" y="0"/>
                    <a:pt x="27" y="1"/>
                    <a:pt x="28" y="2"/>
                  </a:cubicBezTo>
                  <a:cubicBezTo>
                    <a:pt x="33" y="8"/>
                    <a:pt x="33" y="15"/>
                    <a:pt x="35" y="26"/>
                  </a:cubicBezTo>
                  <a:cubicBezTo>
                    <a:pt x="38" y="42"/>
                    <a:pt x="39" y="59"/>
                    <a:pt x="37" y="85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2" y="129"/>
                    <a:pt x="29" y="139"/>
                    <a:pt x="23" y="147"/>
                  </a:cubicBezTo>
                  <a:cubicBezTo>
                    <a:pt x="18" y="153"/>
                    <a:pt x="15" y="154"/>
                    <a:pt x="8" y="149"/>
                  </a:cubicBezTo>
                  <a:cubicBezTo>
                    <a:pt x="1" y="143"/>
                    <a:pt x="0" y="136"/>
                    <a:pt x="0" y="127"/>
                  </a:cubicBezTo>
                  <a:cubicBezTo>
                    <a:pt x="0" y="117"/>
                    <a:pt x="2" y="104"/>
                    <a:pt x="6" y="82"/>
                  </a:cubicBezTo>
                  <a:cubicBezTo>
                    <a:pt x="10" y="61"/>
                    <a:pt x="12" y="41"/>
                    <a:pt x="12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6"/>
                    <a:pt x="14" y="2"/>
                    <a:pt x="21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Freeform 104"/>
            <p:cNvSpPr>
              <a:spLocks/>
            </p:cNvSpPr>
            <p:nvPr userDrawn="1"/>
          </p:nvSpPr>
          <p:spPr bwMode="auto">
            <a:xfrm>
              <a:off x="2573" y="2554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8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1"/>
                    <a:pt x="13" y="24"/>
                    <a:pt x="16" y="10"/>
                  </a:cubicBezTo>
                  <a:cubicBezTo>
                    <a:pt x="17" y="5"/>
                    <a:pt x="20" y="3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Freeform 105"/>
            <p:cNvSpPr>
              <a:spLocks/>
            </p:cNvSpPr>
            <p:nvPr userDrawn="1"/>
          </p:nvSpPr>
          <p:spPr bwMode="auto">
            <a:xfrm>
              <a:off x="2095" y="2417"/>
              <a:ext cx="269" cy="245"/>
            </a:xfrm>
            <a:custGeom>
              <a:avLst/>
              <a:gdLst>
                <a:gd name="T0" fmla="*/ 2963 w 145"/>
                <a:gd name="T1" fmla="*/ 204 h 132"/>
                <a:gd name="T2" fmla="*/ 4527 w 145"/>
                <a:gd name="T3" fmla="*/ 84 h 132"/>
                <a:gd name="T4" fmla="*/ 5579 w 145"/>
                <a:gd name="T5" fmla="*/ 776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820 h 132"/>
                <a:gd name="T22" fmla="*/ 2202 w 145"/>
                <a:gd name="T23" fmla="*/ 418 h 132"/>
                <a:gd name="T24" fmla="*/ 2963 w 145"/>
                <a:gd name="T25" fmla="*/ 204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1"/>
                  </a:cubicBezTo>
                  <a:cubicBezTo>
                    <a:pt x="9" y="39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Freeform 106"/>
            <p:cNvSpPr>
              <a:spLocks/>
            </p:cNvSpPr>
            <p:nvPr userDrawn="1"/>
          </p:nvSpPr>
          <p:spPr bwMode="auto">
            <a:xfrm>
              <a:off x="2095" y="3159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45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52 h 132"/>
                <a:gd name="T12" fmla="*/ 3907 w 145"/>
                <a:gd name="T13" fmla="*/ 5103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157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5" y="0"/>
                    <a:pt x="101" y="0"/>
                    <a:pt x="111" y="1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6"/>
                  </a:cubicBezTo>
                  <a:cubicBezTo>
                    <a:pt x="117" y="113"/>
                    <a:pt x="108" y="120"/>
                    <a:pt x="96" y="122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7"/>
                    <a:pt x="34" y="19"/>
                  </a:cubicBezTo>
                  <a:cubicBezTo>
                    <a:pt x="41" y="14"/>
                    <a:pt x="47" y="11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Freeform 107"/>
            <p:cNvSpPr>
              <a:spLocks/>
            </p:cNvSpPr>
            <p:nvPr userDrawn="1"/>
          </p:nvSpPr>
          <p:spPr bwMode="auto">
            <a:xfrm>
              <a:off x="2095" y="2912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50 w 145"/>
                <a:gd name="T25" fmla="*/ 209 h 132"/>
                <a:gd name="T26" fmla="*/ 2963 w 145"/>
                <a:gd name="T27" fmla="*/ 157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 108"/>
            <p:cNvSpPr>
              <a:spLocks/>
            </p:cNvSpPr>
            <p:nvPr userDrawn="1"/>
          </p:nvSpPr>
          <p:spPr bwMode="auto">
            <a:xfrm>
              <a:off x="2095" y="3652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5" y="101"/>
                    <a:pt x="126" y="107"/>
                  </a:cubicBezTo>
                  <a:cubicBezTo>
                    <a:pt x="117" y="114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Freeform 109"/>
            <p:cNvSpPr>
              <a:spLocks/>
            </p:cNvSpPr>
            <p:nvPr userDrawn="1"/>
          </p:nvSpPr>
          <p:spPr bwMode="auto">
            <a:xfrm>
              <a:off x="2095" y="3405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64 h 132"/>
                <a:gd name="T8" fmla="*/ 5779 w 145"/>
                <a:gd name="T9" fmla="*/ 3146 h 132"/>
                <a:gd name="T10" fmla="*/ 5139 w 145"/>
                <a:gd name="T11" fmla="*/ 4525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818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7"/>
                    <a:pt x="143" y="41"/>
                    <a:pt x="144" y="54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4" y="102"/>
                    <a:pt x="126" y="108"/>
                  </a:cubicBezTo>
                  <a:cubicBezTo>
                    <a:pt x="117" y="114"/>
                    <a:pt x="108" y="121"/>
                    <a:pt x="96" y="123"/>
                  </a:cubicBezTo>
                  <a:cubicBezTo>
                    <a:pt x="84" y="126"/>
                    <a:pt x="72" y="131"/>
                    <a:pt x="54" y="131"/>
                  </a:cubicBezTo>
                  <a:cubicBezTo>
                    <a:pt x="38" y="132"/>
                    <a:pt x="25" y="130"/>
                    <a:pt x="13" y="115"/>
                  </a:cubicBezTo>
                  <a:cubicBezTo>
                    <a:pt x="0" y="99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Freeform 110"/>
            <p:cNvSpPr>
              <a:spLocks/>
            </p:cNvSpPr>
            <p:nvPr userDrawn="1"/>
          </p:nvSpPr>
          <p:spPr bwMode="auto">
            <a:xfrm>
              <a:off x="2095" y="3899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7"/>
                    <a:pt x="142" y="75"/>
                  </a:cubicBezTo>
                  <a:cubicBezTo>
                    <a:pt x="139" y="92"/>
                    <a:pt x="134" y="101"/>
                    <a:pt x="126" y="107"/>
                  </a:cubicBezTo>
                  <a:cubicBezTo>
                    <a:pt x="118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Freeform 111"/>
            <p:cNvSpPr>
              <a:spLocks/>
            </p:cNvSpPr>
            <p:nvPr userDrawn="1"/>
          </p:nvSpPr>
          <p:spPr bwMode="auto">
            <a:xfrm>
              <a:off x="2369" y="2506"/>
              <a:ext cx="209" cy="259"/>
            </a:xfrm>
            <a:custGeom>
              <a:avLst/>
              <a:gdLst>
                <a:gd name="T0" fmla="*/ 45 w 112"/>
                <a:gd name="T1" fmla="*/ 4135 h 139"/>
                <a:gd name="T2" fmla="*/ 728 w 112"/>
                <a:gd name="T3" fmla="*/ 2052 h 139"/>
                <a:gd name="T4" fmla="*/ 1515 w 112"/>
                <a:gd name="T5" fmla="*/ 1062 h 139"/>
                <a:gd name="T6" fmla="*/ 2790 w 112"/>
                <a:gd name="T7" fmla="*/ 157 h 139"/>
                <a:gd name="T8" fmla="*/ 4186 w 112"/>
                <a:gd name="T9" fmla="*/ 494 h 139"/>
                <a:gd name="T10" fmla="*/ 4576 w 112"/>
                <a:gd name="T11" fmla="*/ 2292 h 139"/>
                <a:gd name="T12" fmla="*/ 3712 w 112"/>
                <a:gd name="T13" fmla="*/ 4187 h 139"/>
                <a:gd name="T14" fmla="*/ 2243 w 112"/>
                <a:gd name="T15" fmla="*/ 5569 h 139"/>
                <a:gd name="T16" fmla="*/ 1066 w 112"/>
                <a:gd name="T17" fmla="*/ 5679 h 139"/>
                <a:gd name="T18" fmla="*/ 157 w 112"/>
                <a:gd name="T19" fmla="*/ 4899 h 139"/>
                <a:gd name="T20" fmla="*/ 45 w 112"/>
                <a:gd name="T21" fmla="*/ 4135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80" y="0"/>
                    <a:pt x="90" y="3"/>
                    <a:pt x="99" y="12"/>
                  </a:cubicBezTo>
                  <a:cubicBezTo>
                    <a:pt x="109" y="20"/>
                    <a:pt x="112" y="38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4"/>
                    <a:pt x="71" y="123"/>
                    <a:pt x="53" y="133"/>
                  </a:cubicBezTo>
                  <a:cubicBezTo>
                    <a:pt x="43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Freeform 112"/>
            <p:cNvSpPr>
              <a:spLocks/>
            </p:cNvSpPr>
            <p:nvPr userDrawn="1"/>
          </p:nvSpPr>
          <p:spPr bwMode="auto">
            <a:xfrm>
              <a:off x="2369" y="2758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204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5"/>
                  </a:cubicBezTo>
                  <a:cubicBezTo>
                    <a:pt x="79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9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Freeform 113"/>
            <p:cNvSpPr>
              <a:spLocks/>
            </p:cNvSpPr>
            <p:nvPr userDrawn="1"/>
          </p:nvSpPr>
          <p:spPr bwMode="auto">
            <a:xfrm>
              <a:off x="2369" y="3009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156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6"/>
                    <a:pt x="52" y="9"/>
                    <a:pt x="66" y="4"/>
                  </a:cubicBezTo>
                  <a:cubicBezTo>
                    <a:pt x="80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89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Freeform 114"/>
            <p:cNvSpPr>
              <a:spLocks/>
            </p:cNvSpPr>
            <p:nvPr userDrawn="1"/>
          </p:nvSpPr>
          <p:spPr bwMode="auto">
            <a:xfrm>
              <a:off x="2369" y="3260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90"/>
                    <a:pt x="88" y="100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Freeform 115"/>
            <p:cNvSpPr>
              <a:spLocks/>
            </p:cNvSpPr>
            <p:nvPr userDrawn="1"/>
          </p:nvSpPr>
          <p:spPr bwMode="auto">
            <a:xfrm>
              <a:off x="2369" y="3511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Freeform 116"/>
            <p:cNvSpPr>
              <a:spLocks/>
            </p:cNvSpPr>
            <p:nvPr userDrawn="1"/>
          </p:nvSpPr>
          <p:spPr bwMode="auto">
            <a:xfrm>
              <a:off x="2369" y="3762"/>
              <a:ext cx="209" cy="256"/>
            </a:xfrm>
            <a:custGeom>
              <a:avLst/>
              <a:gdLst>
                <a:gd name="T0" fmla="*/ 45 w 112"/>
                <a:gd name="T1" fmla="*/ 4040 h 138"/>
                <a:gd name="T2" fmla="*/ 728 w 112"/>
                <a:gd name="T3" fmla="*/ 2003 h 138"/>
                <a:gd name="T4" fmla="*/ 1515 w 112"/>
                <a:gd name="T5" fmla="*/ 1009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85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4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100"/>
                  </a:cubicBezTo>
                  <a:cubicBezTo>
                    <a:pt x="75" y="115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6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Freeform 117"/>
            <p:cNvSpPr>
              <a:spLocks/>
            </p:cNvSpPr>
            <p:nvPr userDrawn="1"/>
          </p:nvSpPr>
          <p:spPr bwMode="auto">
            <a:xfrm>
              <a:off x="2369" y="4013"/>
              <a:ext cx="209" cy="257"/>
            </a:xfrm>
            <a:custGeom>
              <a:avLst/>
              <a:gdLst>
                <a:gd name="T0" fmla="*/ 45 w 112"/>
                <a:gd name="T1" fmla="*/ 4103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27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38 h 138"/>
                <a:gd name="T20" fmla="*/ 45 w 112"/>
                <a:gd name="T21" fmla="*/ 410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Freeform 118"/>
            <p:cNvSpPr>
              <a:spLocks/>
            </p:cNvSpPr>
            <p:nvPr userDrawn="1"/>
          </p:nvSpPr>
          <p:spPr bwMode="auto">
            <a:xfrm>
              <a:off x="2570" y="2804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95 w 36"/>
                <a:gd name="T3" fmla="*/ 128 h 134"/>
                <a:gd name="T4" fmla="*/ 1452 w 36"/>
                <a:gd name="T5" fmla="*/ 860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30" y="0"/>
                    <a:pt x="30" y="2"/>
                    <a:pt x="31" y="3"/>
                  </a:cubicBezTo>
                  <a:cubicBezTo>
                    <a:pt x="32" y="6"/>
                    <a:pt x="34" y="12"/>
                    <a:pt x="35" y="21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0"/>
                    <a:pt x="16" y="133"/>
                  </a:cubicBezTo>
                  <a:cubicBezTo>
                    <a:pt x="16" y="133"/>
                    <a:pt x="14" y="134"/>
                    <a:pt x="9" y="131"/>
                  </a:cubicBezTo>
                  <a:cubicBezTo>
                    <a:pt x="2" y="125"/>
                    <a:pt x="0" y="118"/>
                    <a:pt x="1" y="110"/>
                  </a:cubicBezTo>
                  <a:cubicBezTo>
                    <a:pt x="6" y="90"/>
                    <a:pt x="9" y="71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Freeform 119"/>
            <p:cNvSpPr>
              <a:spLocks/>
            </p:cNvSpPr>
            <p:nvPr userDrawn="1"/>
          </p:nvSpPr>
          <p:spPr bwMode="auto">
            <a:xfrm>
              <a:off x="2570" y="3059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735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9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50"/>
                    <a:pt x="35" y="66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2" y="126"/>
                    <a:pt x="0" y="119"/>
                    <a:pt x="1" y="110"/>
                  </a:cubicBezTo>
                  <a:cubicBezTo>
                    <a:pt x="5" y="90"/>
                    <a:pt x="8" y="73"/>
                    <a:pt x="11" y="58"/>
                  </a:cubicBezTo>
                  <a:cubicBezTo>
                    <a:pt x="13" y="42"/>
                    <a:pt x="14" y="25"/>
                    <a:pt x="16" y="11"/>
                  </a:cubicBezTo>
                  <a:cubicBezTo>
                    <a:pt x="17" y="7"/>
                    <a:pt x="20" y="4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Freeform 120"/>
            <p:cNvSpPr>
              <a:spLocks/>
            </p:cNvSpPr>
            <p:nvPr userDrawn="1"/>
          </p:nvSpPr>
          <p:spPr bwMode="auto">
            <a:xfrm>
              <a:off x="2574" y="3301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4" y="13"/>
                    <a:pt x="34" y="22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0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3"/>
                    <a:pt x="13" y="134"/>
                    <a:pt x="9" y="131"/>
                  </a:cubicBezTo>
                  <a:cubicBezTo>
                    <a:pt x="2" y="125"/>
                    <a:pt x="0" y="119"/>
                    <a:pt x="1" y="110"/>
                  </a:cubicBezTo>
                  <a:cubicBezTo>
                    <a:pt x="5" y="90"/>
                    <a:pt x="8" y="72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Freeform 121"/>
            <p:cNvSpPr>
              <a:spLocks/>
            </p:cNvSpPr>
            <p:nvPr userDrawn="1"/>
          </p:nvSpPr>
          <p:spPr bwMode="auto">
            <a:xfrm>
              <a:off x="2573" y="3554"/>
              <a:ext cx="66" cy="249"/>
            </a:xfrm>
            <a:custGeom>
              <a:avLst/>
              <a:gdLst>
                <a:gd name="T0" fmla="*/ 919 w 36"/>
                <a:gd name="T1" fmla="*/ 84 h 134"/>
                <a:gd name="T2" fmla="*/ 1140 w 36"/>
                <a:gd name="T3" fmla="*/ 128 h 134"/>
                <a:gd name="T4" fmla="*/ 1287 w 36"/>
                <a:gd name="T5" fmla="*/ 905 h 134"/>
                <a:gd name="T6" fmla="*/ 1324 w 36"/>
                <a:gd name="T7" fmla="*/ 2735 h 134"/>
                <a:gd name="T8" fmla="*/ 1060 w 36"/>
                <a:gd name="T9" fmla="*/ 4696 h 134"/>
                <a:gd name="T10" fmla="*/ 598 w 36"/>
                <a:gd name="T11" fmla="*/ 5472 h 134"/>
                <a:gd name="T12" fmla="*/ 354 w 36"/>
                <a:gd name="T13" fmla="*/ 5391 h 134"/>
                <a:gd name="T14" fmla="*/ 44 w 36"/>
                <a:gd name="T15" fmla="*/ 4517 h 134"/>
                <a:gd name="T16" fmla="*/ 376 w 36"/>
                <a:gd name="T17" fmla="*/ 2399 h 134"/>
                <a:gd name="T18" fmla="*/ 598 w 36"/>
                <a:gd name="T19" fmla="*/ 442 h 134"/>
                <a:gd name="T20" fmla="*/ 919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49"/>
                    <a:pt x="35" y="66"/>
                  </a:cubicBezTo>
                  <a:cubicBezTo>
                    <a:pt x="34" y="82"/>
                    <a:pt x="30" y="98"/>
                    <a:pt x="28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1" y="126"/>
                    <a:pt x="0" y="119"/>
                    <a:pt x="1" y="110"/>
                  </a:cubicBezTo>
                  <a:cubicBezTo>
                    <a:pt x="5" y="90"/>
                    <a:pt x="8" y="73"/>
                    <a:pt x="10" y="58"/>
                  </a:cubicBezTo>
                  <a:cubicBezTo>
                    <a:pt x="13" y="41"/>
                    <a:pt x="13" y="25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Freeform 122"/>
            <p:cNvSpPr>
              <a:spLocks/>
            </p:cNvSpPr>
            <p:nvPr userDrawn="1"/>
          </p:nvSpPr>
          <p:spPr bwMode="auto">
            <a:xfrm>
              <a:off x="2573" y="3799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7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0"/>
                    <a:pt x="13" y="23"/>
                    <a:pt x="16" y="10"/>
                  </a:cubicBezTo>
                  <a:cubicBezTo>
                    <a:pt x="17" y="5"/>
                    <a:pt x="20" y="2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Freeform 123"/>
            <p:cNvSpPr>
              <a:spLocks/>
            </p:cNvSpPr>
            <p:nvPr userDrawn="1"/>
          </p:nvSpPr>
          <p:spPr bwMode="auto">
            <a:xfrm>
              <a:off x="2369" y="2265"/>
              <a:ext cx="209" cy="256"/>
            </a:xfrm>
            <a:custGeom>
              <a:avLst/>
              <a:gdLst>
                <a:gd name="T0" fmla="*/ 45 w 112"/>
                <a:gd name="T1" fmla="*/ 4001 h 138"/>
                <a:gd name="T2" fmla="*/ 728 w 112"/>
                <a:gd name="T3" fmla="*/ 2003 h 138"/>
                <a:gd name="T4" fmla="*/ 1515 w 112"/>
                <a:gd name="T5" fmla="*/ 985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40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01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4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19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6" y="114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Freeform 124"/>
            <p:cNvSpPr>
              <a:spLocks/>
            </p:cNvSpPr>
            <p:nvPr userDrawn="1"/>
          </p:nvSpPr>
          <p:spPr bwMode="auto">
            <a:xfrm>
              <a:off x="1531" y="1736"/>
              <a:ext cx="305" cy="291"/>
            </a:xfrm>
            <a:custGeom>
              <a:avLst/>
              <a:gdLst>
                <a:gd name="T0" fmla="*/ 6779 w 164"/>
                <a:gd name="T1" fmla="*/ 3292 h 156"/>
                <a:gd name="T2" fmla="*/ 6078 w 164"/>
                <a:gd name="T3" fmla="*/ 4382 h 156"/>
                <a:gd name="T4" fmla="*/ 1863 w 164"/>
                <a:gd name="T5" fmla="*/ 6478 h 156"/>
                <a:gd name="T6" fmla="*/ 720 w 164"/>
                <a:gd name="T7" fmla="*/ 5609 h 156"/>
                <a:gd name="T8" fmla="*/ 443 w 164"/>
                <a:gd name="T9" fmla="*/ 1513 h 156"/>
                <a:gd name="T10" fmla="*/ 1863 w 164"/>
                <a:gd name="T11" fmla="*/ 157 h 156"/>
                <a:gd name="T12" fmla="*/ 6111 w 164"/>
                <a:gd name="T13" fmla="*/ 2280 h 156"/>
                <a:gd name="T14" fmla="*/ 6779 w 164"/>
                <a:gd name="T15" fmla="*/ 3292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64" y="78"/>
                  </a:moveTo>
                  <a:cubicBezTo>
                    <a:pt x="164" y="86"/>
                    <a:pt x="156" y="98"/>
                    <a:pt x="147" y="104"/>
                  </a:cubicBezTo>
                  <a:cubicBezTo>
                    <a:pt x="125" y="122"/>
                    <a:pt x="87" y="146"/>
                    <a:pt x="45" y="154"/>
                  </a:cubicBezTo>
                  <a:cubicBezTo>
                    <a:pt x="35" y="156"/>
                    <a:pt x="22" y="144"/>
                    <a:pt x="17" y="133"/>
                  </a:cubicBezTo>
                  <a:cubicBezTo>
                    <a:pt x="0" y="104"/>
                    <a:pt x="1" y="61"/>
                    <a:pt x="11" y="36"/>
                  </a:cubicBezTo>
                  <a:cubicBezTo>
                    <a:pt x="18" y="18"/>
                    <a:pt x="32" y="0"/>
                    <a:pt x="45" y="4"/>
                  </a:cubicBezTo>
                  <a:cubicBezTo>
                    <a:pt x="89" y="13"/>
                    <a:pt x="133" y="40"/>
                    <a:pt x="148" y="54"/>
                  </a:cubicBezTo>
                  <a:cubicBezTo>
                    <a:pt x="160" y="66"/>
                    <a:pt x="164" y="70"/>
                    <a:pt x="164" y="7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Freeform 125"/>
            <p:cNvSpPr>
              <a:spLocks/>
            </p:cNvSpPr>
            <p:nvPr userDrawn="1"/>
          </p:nvSpPr>
          <p:spPr bwMode="auto">
            <a:xfrm>
              <a:off x="2098" y="2117"/>
              <a:ext cx="282" cy="303"/>
            </a:xfrm>
            <a:custGeom>
              <a:avLst/>
              <a:gdLst>
                <a:gd name="T0" fmla="*/ 1590 w 152"/>
                <a:gd name="T1" fmla="*/ 84 h 163"/>
                <a:gd name="T2" fmla="*/ 2809 w 152"/>
                <a:gd name="T3" fmla="*/ 418 h 163"/>
                <a:gd name="T4" fmla="*/ 5996 w 152"/>
                <a:gd name="T5" fmla="*/ 3798 h 163"/>
                <a:gd name="T6" fmla="*/ 5542 w 152"/>
                <a:gd name="T7" fmla="*/ 5197 h 163"/>
                <a:gd name="T8" fmla="*/ 1827 w 152"/>
                <a:gd name="T9" fmla="*/ 6642 h 163"/>
                <a:gd name="T10" fmla="*/ 154 w 152"/>
                <a:gd name="T11" fmla="*/ 5712 h 163"/>
                <a:gd name="T12" fmla="*/ 816 w 152"/>
                <a:gd name="T13" fmla="*/ 1026 h 163"/>
                <a:gd name="T14" fmla="*/ 1590 w 152"/>
                <a:gd name="T15" fmla="*/ 84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2" h="163">
                  <a:moveTo>
                    <a:pt x="39" y="2"/>
                  </a:moveTo>
                  <a:cubicBezTo>
                    <a:pt x="47" y="0"/>
                    <a:pt x="60" y="4"/>
                    <a:pt x="69" y="10"/>
                  </a:cubicBezTo>
                  <a:cubicBezTo>
                    <a:pt x="92" y="26"/>
                    <a:pt x="127" y="55"/>
                    <a:pt x="147" y="92"/>
                  </a:cubicBezTo>
                  <a:cubicBezTo>
                    <a:pt x="152" y="102"/>
                    <a:pt x="144" y="117"/>
                    <a:pt x="136" y="126"/>
                  </a:cubicBezTo>
                  <a:cubicBezTo>
                    <a:pt x="113" y="150"/>
                    <a:pt x="72" y="163"/>
                    <a:pt x="45" y="161"/>
                  </a:cubicBezTo>
                  <a:cubicBezTo>
                    <a:pt x="26" y="160"/>
                    <a:pt x="5" y="152"/>
                    <a:pt x="4" y="138"/>
                  </a:cubicBezTo>
                  <a:cubicBezTo>
                    <a:pt x="0" y="94"/>
                    <a:pt x="12" y="43"/>
                    <a:pt x="20" y="25"/>
                  </a:cubicBezTo>
                  <a:cubicBezTo>
                    <a:pt x="29" y="9"/>
                    <a:pt x="31" y="5"/>
                    <a:pt x="39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Freeform 126"/>
            <p:cNvSpPr>
              <a:spLocks/>
            </p:cNvSpPr>
            <p:nvPr userDrawn="1"/>
          </p:nvSpPr>
          <p:spPr bwMode="auto">
            <a:xfrm>
              <a:off x="1799" y="2120"/>
              <a:ext cx="288" cy="308"/>
            </a:xfrm>
            <a:custGeom>
              <a:avLst/>
              <a:gdLst>
                <a:gd name="T0" fmla="*/ 4695 w 155"/>
                <a:gd name="T1" fmla="*/ 83 h 166"/>
                <a:gd name="T2" fmla="*/ 5556 w 155"/>
                <a:gd name="T3" fmla="*/ 1054 h 166"/>
                <a:gd name="T4" fmla="*/ 6169 w 155"/>
                <a:gd name="T5" fmla="*/ 5678 h 166"/>
                <a:gd name="T6" fmla="*/ 5030 w 155"/>
                <a:gd name="T7" fmla="*/ 6527 h 166"/>
                <a:gd name="T8" fmla="*/ 1107 w 155"/>
                <a:gd name="T9" fmla="*/ 5501 h 166"/>
                <a:gd name="T10" fmla="*/ 290 w 155"/>
                <a:gd name="T11" fmla="*/ 3807 h 166"/>
                <a:gd name="T12" fmla="*/ 3541 w 155"/>
                <a:gd name="T13" fmla="*/ 440 h 166"/>
                <a:gd name="T14" fmla="*/ 4695 w 155"/>
                <a:gd name="T15" fmla="*/ 83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66">
                  <a:moveTo>
                    <a:pt x="114" y="2"/>
                  </a:moveTo>
                  <a:cubicBezTo>
                    <a:pt x="122" y="5"/>
                    <a:pt x="131" y="16"/>
                    <a:pt x="135" y="26"/>
                  </a:cubicBezTo>
                  <a:cubicBezTo>
                    <a:pt x="144" y="53"/>
                    <a:pt x="155" y="97"/>
                    <a:pt x="150" y="139"/>
                  </a:cubicBezTo>
                  <a:cubicBezTo>
                    <a:pt x="149" y="149"/>
                    <a:pt x="133" y="157"/>
                    <a:pt x="122" y="160"/>
                  </a:cubicBezTo>
                  <a:cubicBezTo>
                    <a:pt x="89" y="166"/>
                    <a:pt x="48" y="152"/>
                    <a:pt x="27" y="135"/>
                  </a:cubicBezTo>
                  <a:cubicBezTo>
                    <a:pt x="12" y="123"/>
                    <a:pt x="0" y="104"/>
                    <a:pt x="7" y="93"/>
                  </a:cubicBezTo>
                  <a:cubicBezTo>
                    <a:pt x="30" y="54"/>
                    <a:pt x="69" y="20"/>
                    <a:pt x="86" y="11"/>
                  </a:cubicBezTo>
                  <a:cubicBezTo>
                    <a:pt x="102" y="2"/>
                    <a:pt x="106" y="0"/>
                    <a:pt x="11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Freeform 127"/>
            <p:cNvSpPr>
              <a:spLocks/>
            </p:cNvSpPr>
            <p:nvPr userDrawn="1"/>
          </p:nvSpPr>
          <p:spPr bwMode="auto">
            <a:xfrm>
              <a:off x="1609" y="1998"/>
              <a:ext cx="293" cy="283"/>
            </a:xfrm>
            <a:custGeom>
              <a:avLst/>
              <a:gdLst>
                <a:gd name="T0" fmla="*/ 6231 w 158"/>
                <a:gd name="T1" fmla="*/ 540 h 152"/>
                <a:gd name="T2" fmla="*/ 6294 w 158"/>
                <a:gd name="T3" fmla="*/ 1841 h 152"/>
                <a:gd name="T4" fmla="*/ 4098 w 158"/>
                <a:gd name="T5" fmla="*/ 6049 h 152"/>
                <a:gd name="T6" fmla="*/ 2672 w 158"/>
                <a:gd name="T7" fmla="*/ 6049 h 152"/>
                <a:gd name="T8" fmla="*/ 154 w 158"/>
                <a:gd name="T9" fmla="*/ 2860 h 152"/>
                <a:gd name="T10" fmla="*/ 530 w 158"/>
                <a:gd name="T11" fmla="*/ 916 h 152"/>
                <a:gd name="T12" fmla="*/ 5135 w 158"/>
                <a:gd name="T13" fmla="*/ 128 h 152"/>
                <a:gd name="T14" fmla="*/ 6231 w 158"/>
                <a:gd name="T15" fmla="*/ 540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2">
                  <a:moveTo>
                    <a:pt x="153" y="13"/>
                  </a:moveTo>
                  <a:cubicBezTo>
                    <a:pt x="158" y="20"/>
                    <a:pt x="158" y="34"/>
                    <a:pt x="155" y="44"/>
                  </a:cubicBezTo>
                  <a:cubicBezTo>
                    <a:pt x="148" y="72"/>
                    <a:pt x="130" y="114"/>
                    <a:pt x="101" y="145"/>
                  </a:cubicBezTo>
                  <a:cubicBezTo>
                    <a:pt x="94" y="152"/>
                    <a:pt x="77" y="150"/>
                    <a:pt x="66" y="145"/>
                  </a:cubicBezTo>
                  <a:cubicBezTo>
                    <a:pt x="36" y="130"/>
                    <a:pt x="11" y="95"/>
                    <a:pt x="4" y="69"/>
                  </a:cubicBezTo>
                  <a:cubicBezTo>
                    <a:pt x="0" y="50"/>
                    <a:pt x="1" y="28"/>
                    <a:pt x="13" y="22"/>
                  </a:cubicBezTo>
                  <a:cubicBezTo>
                    <a:pt x="54" y="5"/>
                    <a:pt x="106" y="0"/>
                    <a:pt x="126" y="3"/>
                  </a:cubicBezTo>
                  <a:cubicBezTo>
                    <a:pt x="143" y="6"/>
                    <a:pt x="148" y="6"/>
                    <a:pt x="153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Freeform 128"/>
            <p:cNvSpPr>
              <a:spLocks/>
            </p:cNvSpPr>
            <p:nvPr userDrawn="1"/>
          </p:nvSpPr>
          <p:spPr bwMode="auto">
            <a:xfrm>
              <a:off x="2343" y="1740"/>
              <a:ext cx="306" cy="290"/>
            </a:xfrm>
            <a:custGeom>
              <a:avLst/>
              <a:gdLst>
                <a:gd name="T0" fmla="*/ 45 w 164"/>
                <a:gd name="T1" fmla="*/ 3173 h 156"/>
                <a:gd name="T2" fmla="*/ 765 w 164"/>
                <a:gd name="T3" fmla="*/ 2116 h 156"/>
                <a:gd name="T4" fmla="*/ 5111 w 164"/>
                <a:gd name="T5" fmla="*/ 84 h 156"/>
                <a:gd name="T6" fmla="*/ 6288 w 164"/>
                <a:gd name="T7" fmla="*/ 1002 h 156"/>
                <a:gd name="T8" fmla="*/ 6450 w 164"/>
                <a:gd name="T9" fmla="*/ 4989 h 156"/>
                <a:gd name="T10" fmla="*/ 4969 w 164"/>
                <a:gd name="T11" fmla="*/ 6309 h 156"/>
                <a:gd name="T12" fmla="*/ 728 w 164"/>
                <a:gd name="T13" fmla="*/ 4168 h 156"/>
                <a:gd name="T14" fmla="*/ 45 w 164"/>
                <a:gd name="T15" fmla="*/ 3173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" y="77"/>
                  </a:moveTo>
                  <a:cubicBezTo>
                    <a:pt x="1" y="68"/>
                    <a:pt x="9" y="57"/>
                    <a:pt x="18" y="51"/>
                  </a:cubicBezTo>
                  <a:cubicBezTo>
                    <a:pt x="40" y="33"/>
                    <a:pt x="79" y="10"/>
                    <a:pt x="121" y="2"/>
                  </a:cubicBezTo>
                  <a:cubicBezTo>
                    <a:pt x="131" y="0"/>
                    <a:pt x="143" y="13"/>
                    <a:pt x="149" y="24"/>
                  </a:cubicBezTo>
                  <a:cubicBezTo>
                    <a:pt x="164" y="53"/>
                    <a:pt x="163" y="97"/>
                    <a:pt x="153" y="121"/>
                  </a:cubicBezTo>
                  <a:cubicBezTo>
                    <a:pt x="146" y="139"/>
                    <a:pt x="131" y="156"/>
                    <a:pt x="118" y="153"/>
                  </a:cubicBezTo>
                  <a:cubicBezTo>
                    <a:pt x="74" y="142"/>
                    <a:pt x="31" y="115"/>
                    <a:pt x="17" y="101"/>
                  </a:cubicBezTo>
                  <a:cubicBezTo>
                    <a:pt x="4" y="89"/>
                    <a:pt x="0" y="85"/>
                    <a:pt x="1" y="7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Freeform 129"/>
            <p:cNvSpPr>
              <a:spLocks/>
            </p:cNvSpPr>
            <p:nvPr userDrawn="1"/>
          </p:nvSpPr>
          <p:spPr bwMode="auto">
            <a:xfrm>
              <a:off x="2098" y="1344"/>
              <a:ext cx="286" cy="306"/>
            </a:xfrm>
            <a:custGeom>
              <a:avLst/>
              <a:gdLst>
                <a:gd name="T0" fmla="*/ 1629 w 154"/>
                <a:gd name="T1" fmla="*/ 6628 h 165"/>
                <a:gd name="T2" fmla="*/ 821 w 154"/>
                <a:gd name="T3" fmla="*/ 5651 h 165"/>
                <a:gd name="T4" fmla="*/ 204 w 154"/>
                <a:gd name="T5" fmla="*/ 1052 h 165"/>
                <a:gd name="T6" fmla="*/ 1345 w 154"/>
                <a:gd name="T7" fmla="*/ 237 h 165"/>
                <a:gd name="T8" fmla="*/ 5259 w 154"/>
                <a:gd name="T9" fmla="*/ 1256 h 165"/>
                <a:gd name="T10" fmla="*/ 6077 w 154"/>
                <a:gd name="T11" fmla="*/ 2962 h 165"/>
                <a:gd name="T12" fmla="*/ 2788 w 154"/>
                <a:gd name="T13" fmla="*/ 6294 h 165"/>
                <a:gd name="T14" fmla="*/ 1629 w 154"/>
                <a:gd name="T15" fmla="*/ 6628 h 1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65">
                  <a:moveTo>
                    <a:pt x="40" y="163"/>
                  </a:moveTo>
                  <a:cubicBezTo>
                    <a:pt x="32" y="160"/>
                    <a:pt x="24" y="149"/>
                    <a:pt x="20" y="139"/>
                  </a:cubicBezTo>
                  <a:cubicBezTo>
                    <a:pt x="10" y="112"/>
                    <a:pt x="0" y="68"/>
                    <a:pt x="5" y="26"/>
                  </a:cubicBezTo>
                  <a:cubicBezTo>
                    <a:pt x="6" y="16"/>
                    <a:pt x="22" y="8"/>
                    <a:pt x="33" y="6"/>
                  </a:cubicBezTo>
                  <a:cubicBezTo>
                    <a:pt x="66" y="0"/>
                    <a:pt x="107" y="13"/>
                    <a:pt x="128" y="31"/>
                  </a:cubicBezTo>
                  <a:cubicBezTo>
                    <a:pt x="142" y="43"/>
                    <a:pt x="154" y="62"/>
                    <a:pt x="148" y="73"/>
                  </a:cubicBezTo>
                  <a:cubicBezTo>
                    <a:pt x="125" y="112"/>
                    <a:pt x="85" y="146"/>
                    <a:pt x="68" y="155"/>
                  </a:cubicBezTo>
                  <a:cubicBezTo>
                    <a:pt x="52" y="163"/>
                    <a:pt x="48" y="165"/>
                    <a:pt x="40" y="16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1" name="Freeform 130"/>
            <p:cNvSpPr>
              <a:spLocks/>
            </p:cNvSpPr>
            <p:nvPr userDrawn="1"/>
          </p:nvSpPr>
          <p:spPr bwMode="auto">
            <a:xfrm>
              <a:off x="1804" y="1349"/>
              <a:ext cx="285" cy="301"/>
            </a:xfrm>
            <a:custGeom>
              <a:avLst/>
              <a:gdLst>
                <a:gd name="T0" fmla="*/ 4802 w 153"/>
                <a:gd name="T1" fmla="*/ 6579 h 162"/>
                <a:gd name="T2" fmla="*/ 3504 w 153"/>
                <a:gd name="T3" fmla="*/ 6293 h 162"/>
                <a:gd name="T4" fmla="*/ 209 w 153"/>
                <a:gd name="T5" fmla="*/ 2917 h 162"/>
                <a:gd name="T6" fmla="*/ 672 w 153"/>
                <a:gd name="T7" fmla="*/ 1525 h 162"/>
                <a:gd name="T8" fmla="*/ 4420 w 153"/>
                <a:gd name="T9" fmla="*/ 45 h 162"/>
                <a:gd name="T10" fmla="*/ 6186 w 153"/>
                <a:gd name="T11" fmla="*/ 957 h 162"/>
                <a:gd name="T12" fmla="*/ 5566 w 153"/>
                <a:gd name="T13" fmla="*/ 5652 h 162"/>
                <a:gd name="T14" fmla="*/ 4802 w 153"/>
                <a:gd name="T15" fmla="*/ 6579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162">
                  <a:moveTo>
                    <a:pt x="115" y="160"/>
                  </a:moveTo>
                  <a:cubicBezTo>
                    <a:pt x="107" y="162"/>
                    <a:pt x="94" y="158"/>
                    <a:pt x="84" y="153"/>
                  </a:cubicBezTo>
                  <a:cubicBezTo>
                    <a:pt x="61" y="137"/>
                    <a:pt x="26" y="108"/>
                    <a:pt x="5" y="71"/>
                  </a:cubicBezTo>
                  <a:cubicBezTo>
                    <a:pt x="0" y="62"/>
                    <a:pt x="8" y="46"/>
                    <a:pt x="16" y="37"/>
                  </a:cubicBezTo>
                  <a:cubicBezTo>
                    <a:pt x="38" y="13"/>
                    <a:pt x="80" y="0"/>
                    <a:pt x="106" y="1"/>
                  </a:cubicBezTo>
                  <a:cubicBezTo>
                    <a:pt x="126" y="2"/>
                    <a:pt x="146" y="10"/>
                    <a:pt x="148" y="23"/>
                  </a:cubicBezTo>
                  <a:cubicBezTo>
                    <a:pt x="153" y="68"/>
                    <a:pt x="141" y="119"/>
                    <a:pt x="133" y="137"/>
                  </a:cubicBezTo>
                  <a:cubicBezTo>
                    <a:pt x="125" y="153"/>
                    <a:pt x="123" y="157"/>
                    <a:pt x="115" y="16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Freeform 131"/>
            <p:cNvSpPr>
              <a:spLocks/>
            </p:cNvSpPr>
            <p:nvPr userDrawn="1"/>
          </p:nvSpPr>
          <p:spPr bwMode="auto">
            <a:xfrm>
              <a:off x="2287" y="1475"/>
              <a:ext cx="297" cy="283"/>
            </a:xfrm>
            <a:custGeom>
              <a:avLst/>
              <a:gdLst>
                <a:gd name="T0" fmla="*/ 209 w 159"/>
                <a:gd name="T1" fmla="*/ 5744 h 152"/>
                <a:gd name="T2" fmla="*/ 157 w 159"/>
                <a:gd name="T3" fmla="*/ 4493 h 152"/>
                <a:gd name="T4" fmla="*/ 2456 w 159"/>
                <a:gd name="T5" fmla="*/ 337 h 152"/>
                <a:gd name="T6" fmla="*/ 3956 w 159"/>
                <a:gd name="T7" fmla="*/ 337 h 152"/>
                <a:gd name="T8" fmla="*/ 6549 w 159"/>
                <a:gd name="T9" fmla="*/ 3484 h 152"/>
                <a:gd name="T10" fmla="*/ 6159 w 159"/>
                <a:gd name="T11" fmla="*/ 5422 h 152"/>
                <a:gd name="T12" fmla="*/ 1414 w 159"/>
                <a:gd name="T13" fmla="*/ 6202 h 152"/>
                <a:gd name="T14" fmla="*/ 209 w 159"/>
                <a:gd name="T15" fmla="*/ 5744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5" y="138"/>
                  </a:moveTo>
                  <a:cubicBezTo>
                    <a:pt x="0" y="132"/>
                    <a:pt x="0" y="118"/>
                    <a:pt x="4" y="108"/>
                  </a:cubicBezTo>
                  <a:cubicBezTo>
                    <a:pt x="12" y="80"/>
                    <a:pt x="29" y="39"/>
                    <a:pt x="58" y="8"/>
                  </a:cubicBezTo>
                  <a:cubicBezTo>
                    <a:pt x="65" y="0"/>
                    <a:pt x="83" y="3"/>
                    <a:pt x="93" y="8"/>
                  </a:cubicBezTo>
                  <a:cubicBezTo>
                    <a:pt x="124" y="23"/>
                    <a:pt x="148" y="58"/>
                    <a:pt x="154" y="84"/>
                  </a:cubicBezTo>
                  <a:cubicBezTo>
                    <a:pt x="159" y="103"/>
                    <a:pt x="158" y="125"/>
                    <a:pt x="145" y="130"/>
                  </a:cubicBezTo>
                  <a:cubicBezTo>
                    <a:pt x="104" y="148"/>
                    <a:pt x="52" y="152"/>
                    <a:pt x="33" y="149"/>
                  </a:cubicBezTo>
                  <a:cubicBezTo>
                    <a:pt x="15" y="146"/>
                    <a:pt x="10" y="145"/>
                    <a:pt x="5" y="13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3" name="Freeform 132"/>
            <p:cNvSpPr>
              <a:spLocks/>
            </p:cNvSpPr>
            <p:nvPr userDrawn="1"/>
          </p:nvSpPr>
          <p:spPr bwMode="auto">
            <a:xfrm>
              <a:off x="2287" y="2006"/>
              <a:ext cx="295" cy="285"/>
            </a:xfrm>
            <a:custGeom>
              <a:avLst/>
              <a:gdLst>
                <a:gd name="T0" fmla="*/ 209 w 158"/>
                <a:gd name="T1" fmla="*/ 494 h 153"/>
                <a:gd name="T2" fmla="*/ 1432 w 158"/>
                <a:gd name="T3" fmla="*/ 45 h 153"/>
                <a:gd name="T4" fmla="*/ 6195 w 158"/>
                <a:gd name="T5" fmla="*/ 920 h 153"/>
                <a:gd name="T6" fmla="*/ 6645 w 158"/>
                <a:gd name="T7" fmla="*/ 2287 h 153"/>
                <a:gd name="T8" fmla="*/ 4347 w 158"/>
                <a:gd name="T9" fmla="*/ 5722 h 153"/>
                <a:gd name="T10" fmla="*/ 2409 w 158"/>
                <a:gd name="T11" fmla="*/ 5957 h 153"/>
                <a:gd name="T12" fmla="*/ 157 w 158"/>
                <a:gd name="T13" fmla="*/ 1714 h 153"/>
                <a:gd name="T14" fmla="*/ 209 w 158"/>
                <a:gd name="T15" fmla="*/ 494 h 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3">
                  <a:moveTo>
                    <a:pt x="5" y="12"/>
                  </a:moveTo>
                  <a:cubicBezTo>
                    <a:pt x="10" y="5"/>
                    <a:pt x="23" y="1"/>
                    <a:pt x="34" y="1"/>
                  </a:cubicBezTo>
                  <a:cubicBezTo>
                    <a:pt x="62" y="0"/>
                    <a:pt x="108" y="4"/>
                    <a:pt x="146" y="22"/>
                  </a:cubicBezTo>
                  <a:cubicBezTo>
                    <a:pt x="156" y="26"/>
                    <a:pt x="158" y="44"/>
                    <a:pt x="157" y="55"/>
                  </a:cubicBezTo>
                  <a:cubicBezTo>
                    <a:pt x="152" y="89"/>
                    <a:pt x="126" y="123"/>
                    <a:pt x="103" y="137"/>
                  </a:cubicBezTo>
                  <a:cubicBezTo>
                    <a:pt x="87" y="147"/>
                    <a:pt x="65" y="153"/>
                    <a:pt x="57" y="143"/>
                  </a:cubicBezTo>
                  <a:cubicBezTo>
                    <a:pt x="27" y="109"/>
                    <a:pt x="7" y="61"/>
                    <a:pt x="4" y="41"/>
                  </a:cubicBezTo>
                  <a:cubicBezTo>
                    <a:pt x="1" y="24"/>
                    <a:pt x="0" y="19"/>
                    <a:pt x="5" y="1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4" name="Freeform 133"/>
            <p:cNvSpPr>
              <a:spLocks/>
            </p:cNvSpPr>
            <p:nvPr userDrawn="1"/>
          </p:nvSpPr>
          <p:spPr bwMode="auto">
            <a:xfrm>
              <a:off x="1602" y="1474"/>
              <a:ext cx="295" cy="283"/>
            </a:xfrm>
            <a:custGeom>
              <a:avLst/>
              <a:gdLst>
                <a:gd name="T0" fmla="*/ 6293 w 159"/>
                <a:gd name="T1" fmla="*/ 5788 h 152"/>
                <a:gd name="T2" fmla="*/ 5098 w 159"/>
                <a:gd name="T3" fmla="*/ 6286 h 152"/>
                <a:gd name="T4" fmla="*/ 531 w 159"/>
                <a:gd name="T5" fmla="*/ 5505 h 152"/>
                <a:gd name="T6" fmla="*/ 83 w 159"/>
                <a:gd name="T7" fmla="*/ 4074 h 152"/>
                <a:gd name="T8" fmla="*/ 2202 w 159"/>
                <a:gd name="T9" fmla="*/ 672 h 152"/>
                <a:gd name="T10" fmla="*/ 4113 w 159"/>
                <a:gd name="T11" fmla="*/ 419 h 152"/>
                <a:gd name="T12" fmla="*/ 6330 w 159"/>
                <a:gd name="T13" fmla="*/ 4589 h 152"/>
                <a:gd name="T14" fmla="*/ 6293 w 159"/>
                <a:gd name="T15" fmla="*/ 5788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154" y="139"/>
                  </a:moveTo>
                  <a:cubicBezTo>
                    <a:pt x="148" y="146"/>
                    <a:pt x="136" y="151"/>
                    <a:pt x="125" y="151"/>
                  </a:cubicBezTo>
                  <a:cubicBezTo>
                    <a:pt x="97" y="152"/>
                    <a:pt x="51" y="149"/>
                    <a:pt x="13" y="132"/>
                  </a:cubicBezTo>
                  <a:cubicBezTo>
                    <a:pt x="3" y="127"/>
                    <a:pt x="0" y="109"/>
                    <a:pt x="2" y="98"/>
                  </a:cubicBezTo>
                  <a:cubicBezTo>
                    <a:pt x="6" y="65"/>
                    <a:pt x="31" y="30"/>
                    <a:pt x="54" y="16"/>
                  </a:cubicBezTo>
                  <a:cubicBezTo>
                    <a:pt x="70" y="5"/>
                    <a:pt x="92" y="0"/>
                    <a:pt x="101" y="10"/>
                  </a:cubicBezTo>
                  <a:cubicBezTo>
                    <a:pt x="131" y="43"/>
                    <a:pt x="151" y="90"/>
                    <a:pt x="155" y="110"/>
                  </a:cubicBezTo>
                  <a:cubicBezTo>
                    <a:pt x="158" y="127"/>
                    <a:pt x="159" y="133"/>
                    <a:pt x="154" y="13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Freeform 134"/>
            <p:cNvSpPr>
              <a:spLocks/>
            </p:cNvSpPr>
            <p:nvPr userDrawn="1"/>
          </p:nvSpPr>
          <p:spPr bwMode="auto">
            <a:xfrm>
              <a:off x="1858" y="1647"/>
              <a:ext cx="473" cy="470"/>
            </a:xfrm>
            <a:custGeom>
              <a:avLst/>
              <a:gdLst>
                <a:gd name="T0" fmla="*/ 5302 w 254"/>
                <a:gd name="T1" fmla="*/ 10398 h 253"/>
                <a:gd name="T2" fmla="*/ 10598 w 254"/>
                <a:gd name="T3" fmla="*/ 5218 h 253"/>
                <a:gd name="T4" fmla="*/ 5302 w 254"/>
                <a:gd name="T5" fmla="*/ 0 h 253"/>
                <a:gd name="T6" fmla="*/ 0 w 254"/>
                <a:gd name="T7" fmla="*/ 5218 h 253"/>
                <a:gd name="T8" fmla="*/ 5302 w 254"/>
                <a:gd name="T9" fmla="*/ 1039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197" y="253"/>
                    <a:pt x="254" y="196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7" y="0"/>
                    <a:pt x="0" y="56"/>
                    <a:pt x="0" y="127"/>
                  </a:cubicBezTo>
                  <a:cubicBezTo>
                    <a:pt x="0" y="196"/>
                    <a:pt x="57" y="253"/>
                    <a:pt x="127" y="25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36" name="Picture 135" descr="ID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50"/>
            <a:ext cx="9144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7" name="Group 136"/>
          <p:cNvGrpSpPr>
            <a:grpSpLocks/>
          </p:cNvGrpSpPr>
          <p:nvPr/>
        </p:nvGrpSpPr>
        <p:grpSpPr bwMode="auto">
          <a:xfrm>
            <a:off x="6675438" y="6189663"/>
            <a:ext cx="2100262" cy="338137"/>
            <a:chOff x="4223" y="3880"/>
            <a:chExt cx="1323" cy="213"/>
          </a:xfrm>
        </p:grpSpPr>
        <p:grpSp>
          <p:nvGrpSpPr>
            <p:cNvPr id="1039" name="Group 137"/>
            <p:cNvGrpSpPr>
              <a:grpSpLocks/>
            </p:cNvGrpSpPr>
            <p:nvPr/>
          </p:nvGrpSpPr>
          <p:grpSpPr bwMode="auto">
            <a:xfrm>
              <a:off x="4223" y="3880"/>
              <a:ext cx="145" cy="213"/>
              <a:chOff x="3018" y="829"/>
              <a:chExt cx="426" cy="623"/>
            </a:xfrm>
          </p:grpSpPr>
          <p:sp>
            <p:nvSpPr>
              <p:cNvPr id="1048" name="Freeform 138"/>
              <p:cNvSpPr>
                <a:spLocks/>
              </p:cNvSpPr>
              <p:nvPr/>
            </p:nvSpPr>
            <p:spPr bwMode="auto">
              <a:xfrm>
                <a:off x="3018" y="829"/>
                <a:ext cx="182" cy="616"/>
              </a:xfrm>
              <a:custGeom>
                <a:avLst/>
                <a:gdLst>
                  <a:gd name="T0" fmla="*/ 626 w 138"/>
                  <a:gd name="T1" fmla="*/ 1328 h 476"/>
                  <a:gd name="T2" fmla="*/ 590 w 138"/>
                  <a:gd name="T3" fmla="*/ 1527 h 476"/>
                  <a:gd name="T4" fmla="*/ 530 w 138"/>
                  <a:gd name="T5" fmla="*/ 1607 h 476"/>
                  <a:gd name="T6" fmla="*/ 452 w 138"/>
                  <a:gd name="T7" fmla="*/ 1675 h 476"/>
                  <a:gd name="T8" fmla="*/ 415 w 138"/>
                  <a:gd name="T9" fmla="*/ 1737 h 476"/>
                  <a:gd name="T10" fmla="*/ 576 w 138"/>
                  <a:gd name="T11" fmla="*/ 1612 h 476"/>
                  <a:gd name="T12" fmla="*/ 675 w 138"/>
                  <a:gd name="T13" fmla="*/ 1394 h 476"/>
                  <a:gd name="T14" fmla="*/ 713 w 138"/>
                  <a:gd name="T15" fmla="*/ 1497 h 476"/>
                  <a:gd name="T16" fmla="*/ 626 w 138"/>
                  <a:gd name="T17" fmla="*/ 1849 h 476"/>
                  <a:gd name="T18" fmla="*/ 584 w 138"/>
                  <a:gd name="T19" fmla="*/ 1915 h 476"/>
                  <a:gd name="T20" fmla="*/ 476 w 138"/>
                  <a:gd name="T21" fmla="*/ 2049 h 476"/>
                  <a:gd name="T22" fmla="*/ 331 w 138"/>
                  <a:gd name="T23" fmla="*/ 2234 h 476"/>
                  <a:gd name="T24" fmla="*/ 315 w 138"/>
                  <a:gd name="T25" fmla="*/ 2062 h 476"/>
                  <a:gd name="T26" fmla="*/ 295 w 138"/>
                  <a:gd name="T27" fmla="*/ 1966 h 476"/>
                  <a:gd name="T28" fmla="*/ 274 w 138"/>
                  <a:gd name="T29" fmla="*/ 1926 h 476"/>
                  <a:gd name="T30" fmla="*/ 28 w 138"/>
                  <a:gd name="T31" fmla="*/ 1519 h 476"/>
                  <a:gd name="T32" fmla="*/ 0 w 138"/>
                  <a:gd name="T33" fmla="*/ 1 h 476"/>
                  <a:gd name="T34" fmla="*/ 59 w 138"/>
                  <a:gd name="T35" fmla="*/ 1297 h 476"/>
                  <a:gd name="T36" fmla="*/ 149 w 138"/>
                  <a:gd name="T37" fmla="*/ 1457 h 476"/>
                  <a:gd name="T38" fmla="*/ 211 w 138"/>
                  <a:gd name="T39" fmla="*/ 1515 h 476"/>
                  <a:gd name="T40" fmla="*/ 295 w 138"/>
                  <a:gd name="T41" fmla="*/ 1612 h 476"/>
                  <a:gd name="T42" fmla="*/ 251 w 138"/>
                  <a:gd name="T43" fmla="*/ 1480 h 476"/>
                  <a:gd name="T44" fmla="*/ 100 w 138"/>
                  <a:gd name="T45" fmla="*/ 1220 h 476"/>
                  <a:gd name="T46" fmla="*/ 164 w 138"/>
                  <a:gd name="T47" fmla="*/ 907 h 476"/>
                  <a:gd name="T48" fmla="*/ 202 w 138"/>
                  <a:gd name="T49" fmla="*/ 1021 h 476"/>
                  <a:gd name="T50" fmla="*/ 301 w 138"/>
                  <a:gd name="T51" fmla="*/ 1220 h 476"/>
                  <a:gd name="T52" fmla="*/ 331 w 138"/>
                  <a:gd name="T53" fmla="*/ 1258 h 476"/>
                  <a:gd name="T54" fmla="*/ 311 w 138"/>
                  <a:gd name="T55" fmla="*/ 1150 h 476"/>
                  <a:gd name="T56" fmla="*/ 274 w 138"/>
                  <a:gd name="T57" fmla="*/ 1070 h 476"/>
                  <a:gd name="T58" fmla="*/ 228 w 138"/>
                  <a:gd name="T59" fmla="*/ 952 h 476"/>
                  <a:gd name="T60" fmla="*/ 200 w 138"/>
                  <a:gd name="T61" fmla="*/ 810 h 476"/>
                  <a:gd name="T62" fmla="*/ 244 w 138"/>
                  <a:gd name="T63" fmla="*/ 236 h 476"/>
                  <a:gd name="T64" fmla="*/ 244 w 138"/>
                  <a:gd name="T65" fmla="*/ 581 h 476"/>
                  <a:gd name="T66" fmla="*/ 290 w 138"/>
                  <a:gd name="T67" fmla="*/ 679 h 476"/>
                  <a:gd name="T68" fmla="*/ 326 w 138"/>
                  <a:gd name="T69" fmla="*/ 769 h 476"/>
                  <a:gd name="T70" fmla="*/ 331 w 138"/>
                  <a:gd name="T71" fmla="*/ 751 h 476"/>
                  <a:gd name="T72" fmla="*/ 301 w 138"/>
                  <a:gd name="T73" fmla="*/ 590 h 476"/>
                  <a:gd name="T74" fmla="*/ 290 w 138"/>
                  <a:gd name="T75" fmla="*/ 479 h 476"/>
                  <a:gd name="T76" fmla="*/ 336 w 138"/>
                  <a:gd name="T77" fmla="*/ 355 h 476"/>
                  <a:gd name="T78" fmla="*/ 367 w 138"/>
                  <a:gd name="T79" fmla="*/ 404 h 476"/>
                  <a:gd name="T80" fmla="*/ 382 w 138"/>
                  <a:gd name="T81" fmla="*/ 342 h 476"/>
                  <a:gd name="T82" fmla="*/ 426 w 138"/>
                  <a:gd name="T83" fmla="*/ 736 h 476"/>
                  <a:gd name="T84" fmla="*/ 409 w 138"/>
                  <a:gd name="T85" fmla="*/ 876 h 476"/>
                  <a:gd name="T86" fmla="*/ 389 w 138"/>
                  <a:gd name="T87" fmla="*/ 973 h 476"/>
                  <a:gd name="T88" fmla="*/ 409 w 138"/>
                  <a:gd name="T89" fmla="*/ 960 h 476"/>
                  <a:gd name="T90" fmla="*/ 452 w 138"/>
                  <a:gd name="T91" fmla="*/ 849 h 476"/>
                  <a:gd name="T92" fmla="*/ 476 w 138"/>
                  <a:gd name="T93" fmla="*/ 764 h 476"/>
                  <a:gd name="T94" fmla="*/ 525 w 138"/>
                  <a:gd name="T95" fmla="*/ 1026 h 476"/>
                  <a:gd name="T96" fmla="*/ 459 w 138"/>
                  <a:gd name="T97" fmla="*/ 1232 h 476"/>
                  <a:gd name="T98" fmla="*/ 415 w 138"/>
                  <a:gd name="T99" fmla="*/ 1321 h 476"/>
                  <a:gd name="T100" fmla="*/ 409 w 138"/>
                  <a:gd name="T101" fmla="*/ 1402 h 476"/>
                  <a:gd name="T102" fmla="*/ 491 w 138"/>
                  <a:gd name="T103" fmla="*/ 1260 h 476"/>
                  <a:gd name="T104" fmla="*/ 512 w 138"/>
                  <a:gd name="T105" fmla="*/ 1218 h 476"/>
                  <a:gd name="T106" fmla="*/ 530 w 138"/>
                  <a:gd name="T107" fmla="*/ 1163 h 47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8" h="476">
                    <a:moveTo>
                      <a:pt x="109" y="217"/>
                    </a:moveTo>
                    <a:lnTo>
                      <a:pt x="109" y="1"/>
                    </a:lnTo>
                    <a:lnTo>
                      <a:pt x="119" y="1"/>
                    </a:lnTo>
                    <a:lnTo>
                      <a:pt x="119" y="217"/>
                    </a:lnTo>
                    <a:lnTo>
                      <a:pt x="119" y="283"/>
                    </a:lnTo>
                    <a:lnTo>
                      <a:pt x="117" y="310"/>
                    </a:lnTo>
                    <a:lnTo>
                      <a:pt x="117" y="312"/>
                    </a:lnTo>
                    <a:lnTo>
                      <a:pt x="115" y="315"/>
                    </a:lnTo>
                    <a:lnTo>
                      <a:pt x="114" y="319"/>
                    </a:lnTo>
                    <a:lnTo>
                      <a:pt x="112" y="325"/>
                    </a:lnTo>
                    <a:lnTo>
                      <a:pt x="109" y="329"/>
                    </a:lnTo>
                    <a:lnTo>
                      <a:pt x="107" y="335"/>
                    </a:lnTo>
                    <a:lnTo>
                      <a:pt x="104" y="339"/>
                    </a:lnTo>
                    <a:lnTo>
                      <a:pt x="102" y="339"/>
                    </a:lnTo>
                    <a:lnTo>
                      <a:pt x="102" y="341"/>
                    </a:lnTo>
                    <a:lnTo>
                      <a:pt x="101" y="342"/>
                    </a:lnTo>
                    <a:lnTo>
                      <a:pt x="98" y="343"/>
                    </a:lnTo>
                    <a:lnTo>
                      <a:pt x="97" y="346"/>
                    </a:lnTo>
                    <a:lnTo>
                      <a:pt x="94" y="349"/>
                    </a:lnTo>
                    <a:lnTo>
                      <a:pt x="91" y="352"/>
                    </a:lnTo>
                    <a:lnTo>
                      <a:pt x="88" y="355"/>
                    </a:lnTo>
                    <a:lnTo>
                      <a:pt x="86" y="356"/>
                    </a:lnTo>
                    <a:lnTo>
                      <a:pt x="83" y="359"/>
                    </a:lnTo>
                    <a:lnTo>
                      <a:pt x="81" y="362"/>
                    </a:lnTo>
                    <a:lnTo>
                      <a:pt x="80" y="365"/>
                    </a:lnTo>
                    <a:lnTo>
                      <a:pt x="79" y="366"/>
                    </a:lnTo>
                    <a:lnTo>
                      <a:pt x="79" y="367"/>
                    </a:lnTo>
                    <a:lnTo>
                      <a:pt x="79" y="369"/>
                    </a:lnTo>
                    <a:lnTo>
                      <a:pt x="77" y="369"/>
                    </a:lnTo>
                    <a:lnTo>
                      <a:pt x="76" y="384"/>
                    </a:lnTo>
                    <a:lnTo>
                      <a:pt x="93" y="363"/>
                    </a:lnTo>
                    <a:lnTo>
                      <a:pt x="98" y="356"/>
                    </a:lnTo>
                    <a:lnTo>
                      <a:pt x="104" y="350"/>
                    </a:lnTo>
                    <a:lnTo>
                      <a:pt x="109" y="343"/>
                    </a:lnTo>
                    <a:lnTo>
                      <a:pt x="115" y="336"/>
                    </a:lnTo>
                    <a:lnTo>
                      <a:pt x="119" y="329"/>
                    </a:lnTo>
                    <a:lnTo>
                      <a:pt x="124" y="322"/>
                    </a:lnTo>
                    <a:lnTo>
                      <a:pt x="126" y="314"/>
                    </a:lnTo>
                    <a:lnTo>
                      <a:pt x="128" y="304"/>
                    </a:lnTo>
                    <a:lnTo>
                      <a:pt x="128" y="297"/>
                    </a:lnTo>
                    <a:lnTo>
                      <a:pt x="128" y="1"/>
                    </a:lnTo>
                    <a:lnTo>
                      <a:pt x="138" y="1"/>
                    </a:lnTo>
                    <a:lnTo>
                      <a:pt x="138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36" y="319"/>
                    </a:lnTo>
                    <a:lnTo>
                      <a:pt x="136" y="328"/>
                    </a:lnTo>
                    <a:lnTo>
                      <a:pt x="135" y="339"/>
                    </a:lnTo>
                    <a:lnTo>
                      <a:pt x="132" y="350"/>
                    </a:lnTo>
                    <a:lnTo>
                      <a:pt x="129" y="365"/>
                    </a:lnTo>
                    <a:lnTo>
                      <a:pt x="125" y="379"/>
                    </a:lnTo>
                    <a:lnTo>
                      <a:pt x="119" y="393"/>
                    </a:lnTo>
                    <a:lnTo>
                      <a:pt x="119" y="394"/>
                    </a:lnTo>
                    <a:lnTo>
                      <a:pt x="118" y="396"/>
                    </a:lnTo>
                    <a:lnTo>
                      <a:pt x="117" y="398"/>
                    </a:lnTo>
                    <a:lnTo>
                      <a:pt x="115" y="401"/>
                    </a:lnTo>
                    <a:lnTo>
                      <a:pt x="114" y="404"/>
                    </a:lnTo>
                    <a:lnTo>
                      <a:pt x="111" y="408"/>
                    </a:lnTo>
                    <a:lnTo>
                      <a:pt x="108" y="412"/>
                    </a:lnTo>
                    <a:lnTo>
                      <a:pt x="107" y="417"/>
                    </a:lnTo>
                    <a:lnTo>
                      <a:pt x="102" y="422"/>
                    </a:lnTo>
                    <a:lnTo>
                      <a:pt x="100" y="427"/>
                    </a:lnTo>
                    <a:lnTo>
                      <a:pt x="95" y="432"/>
                    </a:lnTo>
                    <a:lnTo>
                      <a:pt x="91" y="436"/>
                    </a:lnTo>
                    <a:lnTo>
                      <a:pt x="88" y="441"/>
                    </a:lnTo>
                    <a:lnTo>
                      <a:pt x="84" y="446"/>
                    </a:lnTo>
                    <a:lnTo>
                      <a:pt x="80" y="453"/>
                    </a:lnTo>
                    <a:lnTo>
                      <a:pt x="76" y="460"/>
                    </a:lnTo>
                    <a:lnTo>
                      <a:pt x="76" y="476"/>
                    </a:lnTo>
                    <a:lnTo>
                      <a:pt x="63" y="476"/>
                    </a:lnTo>
                    <a:lnTo>
                      <a:pt x="62" y="445"/>
                    </a:lnTo>
                    <a:lnTo>
                      <a:pt x="60" y="443"/>
                    </a:lnTo>
                    <a:lnTo>
                      <a:pt x="60" y="442"/>
                    </a:lnTo>
                    <a:lnTo>
                      <a:pt x="60" y="439"/>
                    </a:lnTo>
                    <a:lnTo>
                      <a:pt x="59" y="436"/>
                    </a:lnTo>
                    <a:lnTo>
                      <a:pt x="59" y="434"/>
                    </a:lnTo>
                    <a:lnTo>
                      <a:pt x="59" y="429"/>
                    </a:lnTo>
                    <a:lnTo>
                      <a:pt x="57" y="427"/>
                    </a:lnTo>
                    <a:lnTo>
                      <a:pt x="57" y="422"/>
                    </a:lnTo>
                    <a:lnTo>
                      <a:pt x="56" y="419"/>
                    </a:lnTo>
                    <a:lnTo>
                      <a:pt x="55" y="417"/>
                    </a:lnTo>
                    <a:lnTo>
                      <a:pt x="55" y="414"/>
                    </a:lnTo>
                    <a:lnTo>
                      <a:pt x="53" y="412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42" y="397"/>
                    </a:lnTo>
                    <a:lnTo>
                      <a:pt x="33" y="386"/>
                    </a:lnTo>
                    <a:lnTo>
                      <a:pt x="25" y="373"/>
                    </a:lnTo>
                    <a:lnTo>
                      <a:pt x="19" y="362"/>
                    </a:lnTo>
                    <a:lnTo>
                      <a:pt x="11" y="342"/>
                    </a:lnTo>
                    <a:lnTo>
                      <a:pt x="5" y="324"/>
                    </a:lnTo>
                    <a:lnTo>
                      <a:pt x="2" y="308"/>
                    </a:lnTo>
                    <a:lnTo>
                      <a:pt x="1" y="295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0" y="277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9" y="250"/>
                    </a:lnTo>
                    <a:lnTo>
                      <a:pt x="11" y="269"/>
                    </a:lnTo>
                    <a:lnTo>
                      <a:pt x="11" y="272"/>
                    </a:lnTo>
                    <a:lnTo>
                      <a:pt x="11" y="276"/>
                    </a:lnTo>
                    <a:lnTo>
                      <a:pt x="11" y="280"/>
                    </a:lnTo>
                    <a:lnTo>
                      <a:pt x="12" y="287"/>
                    </a:lnTo>
                    <a:lnTo>
                      <a:pt x="15" y="293"/>
                    </a:lnTo>
                    <a:lnTo>
                      <a:pt x="19" y="300"/>
                    </a:lnTo>
                    <a:lnTo>
                      <a:pt x="24" y="305"/>
                    </a:lnTo>
                    <a:lnTo>
                      <a:pt x="28" y="310"/>
                    </a:lnTo>
                    <a:lnTo>
                      <a:pt x="31" y="312"/>
                    </a:lnTo>
                    <a:lnTo>
                      <a:pt x="32" y="314"/>
                    </a:lnTo>
                    <a:lnTo>
                      <a:pt x="35" y="317"/>
                    </a:lnTo>
                    <a:lnTo>
                      <a:pt x="36" y="318"/>
                    </a:lnTo>
                    <a:lnTo>
                      <a:pt x="39" y="321"/>
                    </a:lnTo>
                    <a:lnTo>
                      <a:pt x="40" y="322"/>
                    </a:lnTo>
                    <a:lnTo>
                      <a:pt x="45" y="326"/>
                    </a:lnTo>
                    <a:lnTo>
                      <a:pt x="48" y="329"/>
                    </a:lnTo>
                    <a:lnTo>
                      <a:pt x="50" y="334"/>
                    </a:lnTo>
                    <a:lnTo>
                      <a:pt x="52" y="338"/>
                    </a:lnTo>
                    <a:lnTo>
                      <a:pt x="55" y="341"/>
                    </a:lnTo>
                    <a:lnTo>
                      <a:pt x="56" y="343"/>
                    </a:lnTo>
                    <a:lnTo>
                      <a:pt x="57" y="346"/>
                    </a:lnTo>
                    <a:lnTo>
                      <a:pt x="57" y="348"/>
                    </a:lnTo>
                    <a:lnTo>
                      <a:pt x="57" y="349"/>
                    </a:lnTo>
                    <a:lnTo>
                      <a:pt x="59" y="336"/>
                    </a:lnTo>
                    <a:lnTo>
                      <a:pt x="53" y="325"/>
                    </a:lnTo>
                    <a:lnTo>
                      <a:pt x="48" y="315"/>
                    </a:lnTo>
                    <a:lnTo>
                      <a:pt x="36" y="305"/>
                    </a:lnTo>
                    <a:lnTo>
                      <a:pt x="29" y="295"/>
                    </a:lnTo>
                    <a:lnTo>
                      <a:pt x="24" y="284"/>
                    </a:lnTo>
                    <a:lnTo>
                      <a:pt x="21" y="274"/>
                    </a:lnTo>
                    <a:lnTo>
                      <a:pt x="19" y="267"/>
                    </a:lnTo>
                    <a:lnTo>
                      <a:pt x="19" y="260"/>
                    </a:lnTo>
                    <a:lnTo>
                      <a:pt x="19" y="256"/>
                    </a:lnTo>
                    <a:lnTo>
                      <a:pt x="19" y="255"/>
                    </a:lnTo>
                    <a:lnTo>
                      <a:pt x="18" y="0"/>
                    </a:lnTo>
                    <a:lnTo>
                      <a:pt x="28" y="1"/>
                    </a:lnTo>
                    <a:lnTo>
                      <a:pt x="28" y="177"/>
                    </a:lnTo>
                    <a:lnTo>
                      <a:pt x="31" y="193"/>
                    </a:lnTo>
                    <a:lnTo>
                      <a:pt x="31" y="195"/>
                    </a:lnTo>
                    <a:lnTo>
                      <a:pt x="32" y="200"/>
                    </a:lnTo>
                    <a:lnTo>
                      <a:pt x="35" y="205"/>
                    </a:lnTo>
                    <a:lnTo>
                      <a:pt x="36" y="211"/>
                    </a:lnTo>
                    <a:lnTo>
                      <a:pt x="39" y="217"/>
                    </a:lnTo>
                    <a:lnTo>
                      <a:pt x="40" y="222"/>
                    </a:lnTo>
                    <a:lnTo>
                      <a:pt x="43" y="229"/>
                    </a:lnTo>
                    <a:lnTo>
                      <a:pt x="48" y="238"/>
                    </a:lnTo>
                    <a:lnTo>
                      <a:pt x="52" y="246"/>
                    </a:lnTo>
                    <a:lnTo>
                      <a:pt x="55" y="255"/>
                    </a:lnTo>
                    <a:lnTo>
                      <a:pt x="57" y="260"/>
                    </a:lnTo>
                    <a:lnTo>
                      <a:pt x="60" y="265"/>
                    </a:lnTo>
                    <a:lnTo>
                      <a:pt x="62" y="269"/>
                    </a:lnTo>
                    <a:lnTo>
                      <a:pt x="63" y="270"/>
                    </a:lnTo>
                    <a:lnTo>
                      <a:pt x="63" y="272"/>
                    </a:lnTo>
                    <a:lnTo>
                      <a:pt x="63" y="270"/>
                    </a:lnTo>
                    <a:lnTo>
                      <a:pt x="63" y="267"/>
                    </a:lnTo>
                    <a:lnTo>
                      <a:pt x="63" y="265"/>
                    </a:lnTo>
                    <a:lnTo>
                      <a:pt x="63" y="260"/>
                    </a:lnTo>
                    <a:lnTo>
                      <a:pt x="62" y="255"/>
                    </a:lnTo>
                    <a:lnTo>
                      <a:pt x="62" y="250"/>
                    </a:lnTo>
                    <a:lnTo>
                      <a:pt x="60" y="248"/>
                    </a:lnTo>
                    <a:lnTo>
                      <a:pt x="59" y="245"/>
                    </a:lnTo>
                    <a:lnTo>
                      <a:pt x="59" y="242"/>
                    </a:lnTo>
                    <a:lnTo>
                      <a:pt x="57" y="239"/>
                    </a:lnTo>
                    <a:lnTo>
                      <a:pt x="56" y="236"/>
                    </a:lnTo>
                    <a:lnTo>
                      <a:pt x="55" y="234"/>
                    </a:lnTo>
                    <a:lnTo>
                      <a:pt x="53" y="231"/>
                    </a:lnTo>
                    <a:lnTo>
                      <a:pt x="52" y="228"/>
                    </a:lnTo>
                    <a:lnTo>
                      <a:pt x="52" y="226"/>
                    </a:lnTo>
                    <a:lnTo>
                      <a:pt x="50" y="225"/>
                    </a:lnTo>
                    <a:lnTo>
                      <a:pt x="49" y="219"/>
                    </a:lnTo>
                    <a:lnTo>
                      <a:pt x="46" y="214"/>
                    </a:lnTo>
                    <a:lnTo>
                      <a:pt x="45" y="208"/>
                    </a:lnTo>
                    <a:lnTo>
                      <a:pt x="43" y="203"/>
                    </a:lnTo>
                    <a:lnTo>
                      <a:pt x="42" y="198"/>
                    </a:lnTo>
                    <a:lnTo>
                      <a:pt x="40" y="195"/>
                    </a:lnTo>
                    <a:lnTo>
                      <a:pt x="40" y="193"/>
                    </a:lnTo>
                    <a:lnTo>
                      <a:pt x="38" y="180"/>
                    </a:lnTo>
                    <a:lnTo>
                      <a:pt x="38" y="172"/>
                    </a:lnTo>
                    <a:lnTo>
                      <a:pt x="38" y="1"/>
                    </a:lnTo>
                    <a:lnTo>
                      <a:pt x="46" y="1"/>
                    </a:lnTo>
                    <a:lnTo>
                      <a:pt x="46" y="5"/>
                    </a:lnTo>
                    <a:lnTo>
                      <a:pt x="46" y="17"/>
                    </a:lnTo>
                    <a:lnTo>
                      <a:pt x="46" y="32"/>
                    </a:lnTo>
                    <a:lnTo>
                      <a:pt x="46" y="50"/>
                    </a:lnTo>
                    <a:lnTo>
                      <a:pt x="46" y="70"/>
                    </a:lnTo>
                    <a:lnTo>
                      <a:pt x="46" y="88"/>
                    </a:lnTo>
                    <a:lnTo>
                      <a:pt x="46" y="102"/>
                    </a:lnTo>
                    <a:lnTo>
                      <a:pt x="46" y="110"/>
                    </a:lnTo>
                    <a:lnTo>
                      <a:pt x="46" y="117"/>
                    </a:lnTo>
                    <a:lnTo>
                      <a:pt x="46" y="124"/>
                    </a:lnTo>
                    <a:lnTo>
                      <a:pt x="48" y="128"/>
                    </a:lnTo>
                    <a:lnTo>
                      <a:pt x="49" y="132"/>
                    </a:lnTo>
                    <a:lnTo>
                      <a:pt x="50" y="136"/>
                    </a:lnTo>
                    <a:lnTo>
                      <a:pt x="52" y="139"/>
                    </a:lnTo>
                    <a:lnTo>
                      <a:pt x="53" y="142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7" y="152"/>
                    </a:lnTo>
                    <a:lnTo>
                      <a:pt x="59" y="156"/>
                    </a:lnTo>
                    <a:lnTo>
                      <a:pt x="59" y="159"/>
                    </a:lnTo>
                    <a:lnTo>
                      <a:pt x="60" y="162"/>
                    </a:lnTo>
                    <a:lnTo>
                      <a:pt x="62" y="164"/>
                    </a:lnTo>
                    <a:lnTo>
                      <a:pt x="62" y="166"/>
                    </a:lnTo>
                    <a:lnTo>
                      <a:pt x="62" y="167"/>
                    </a:lnTo>
                    <a:lnTo>
                      <a:pt x="62" y="166"/>
                    </a:lnTo>
                    <a:lnTo>
                      <a:pt x="62" y="164"/>
                    </a:lnTo>
                    <a:lnTo>
                      <a:pt x="62" y="163"/>
                    </a:lnTo>
                    <a:lnTo>
                      <a:pt x="63" y="159"/>
                    </a:lnTo>
                    <a:lnTo>
                      <a:pt x="62" y="155"/>
                    </a:lnTo>
                    <a:lnTo>
                      <a:pt x="62" y="149"/>
                    </a:lnTo>
                    <a:lnTo>
                      <a:pt x="60" y="142"/>
                    </a:lnTo>
                    <a:lnTo>
                      <a:pt x="59" y="133"/>
                    </a:lnTo>
                    <a:lnTo>
                      <a:pt x="57" y="129"/>
                    </a:lnTo>
                    <a:lnTo>
                      <a:pt x="57" y="125"/>
                    </a:lnTo>
                    <a:lnTo>
                      <a:pt x="56" y="121"/>
                    </a:lnTo>
                    <a:lnTo>
                      <a:pt x="56" y="115"/>
                    </a:lnTo>
                    <a:lnTo>
                      <a:pt x="56" y="110"/>
                    </a:lnTo>
                    <a:lnTo>
                      <a:pt x="56" y="105"/>
                    </a:lnTo>
                    <a:lnTo>
                      <a:pt x="55" y="102"/>
                    </a:lnTo>
                    <a:lnTo>
                      <a:pt x="55" y="1"/>
                    </a:lnTo>
                    <a:lnTo>
                      <a:pt x="63" y="1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6" y="81"/>
                    </a:lnTo>
                    <a:lnTo>
                      <a:pt x="66" y="86"/>
                    </a:lnTo>
                    <a:lnTo>
                      <a:pt x="67" y="88"/>
                    </a:lnTo>
                    <a:lnTo>
                      <a:pt x="69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1" y="83"/>
                    </a:lnTo>
                    <a:lnTo>
                      <a:pt x="71" y="80"/>
                    </a:lnTo>
                    <a:lnTo>
                      <a:pt x="73" y="77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3" y="73"/>
                    </a:lnTo>
                    <a:lnTo>
                      <a:pt x="73" y="1"/>
                    </a:lnTo>
                    <a:lnTo>
                      <a:pt x="83" y="1"/>
                    </a:lnTo>
                    <a:lnTo>
                      <a:pt x="83" y="153"/>
                    </a:lnTo>
                    <a:lnTo>
                      <a:pt x="83" y="155"/>
                    </a:lnTo>
                    <a:lnTo>
                      <a:pt x="81" y="157"/>
                    </a:lnTo>
                    <a:lnTo>
                      <a:pt x="81" y="160"/>
                    </a:lnTo>
                    <a:lnTo>
                      <a:pt x="81" y="164"/>
                    </a:lnTo>
                    <a:lnTo>
                      <a:pt x="80" y="170"/>
                    </a:lnTo>
                    <a:lnTo>
                      <a:pt x="80" y="176"/>
                    </a:lnTo>
                    <a:lnTo>
                      <a:pt x="79" y="180"/>
                    </a:lnTo>
                    <a:lnTo>
                      <a:pt x="77" y="186"/>
                    </a:lnTo>
                    <a:lnTo>
                      <a:pt x="76" y="190"/>
                    </a:lnTo>
                    <a:lnTo>
                      <a:pt x="74" y="195"/>
                    </a:lnTo>
                    <a:lnTo>
                      <a:pt x="74" y="198"/>
                    </a:lnTo>
                    <a:lnTo>
                      <a:pt x="74" y="203"/>
                    </a:lnTo>
                    <a:lnTo>
                      <a:pt x="74" y="205"/>
                    </a:lnTo>
                    <a:lnTo>
                      <a:pt x="74" y="207"/>
                    </a:lnTo>
                    <a:lnTo>
                      <a:pt x="74" y="208"/>
                    </a:lnTo>
                    <a:lnTo>
                      <a:pt x="76" y="207"/>
                    </a:lnTo>
                    <a:lnTo>
                      <a:pt x="77" y="205"/>
                    </a:lnTo>
                    <a:lnTo>
                      <a:pt x="77" y="204"/>
                    </a:lnTo>
                    <a:lnTo>
                      <a:pt x="79" y="201"/>
                    </a:lnTo>
                    <a:lnTo>
                      <a:pt x="81" y="197"/>
                    </a:lnTo>
                    <a:lnTo>
                      <a:pt x="83" y="194"/>
                    </a:lnTo>
                    <a:lnTo>
                      <a:pt x="84" y="188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87" y="177"/>
                    </a:lnTo>
                    <a:lnTo>
                      <a:pt x="88" y="173"/>
                    </a:lnTo>
                    <a:lnTo>
                      <a:pt x="90" y="169"/>
                    </a:lnTo>
                    <a:lnTo>
                      <a:pt x="91" y="164"/>
                    </a:lnTo>
                    <a:lnTo>
                      <a:pt x="91" y="163"/>
                    </a:lnTo>
                    <a:lnTo>
                      <a:pt x="91" y="162"/>
                    </a:lnTo>
                    <a:lnTo>
                      <a:pt x="91" y="1"/>
                    </a:lnTo>
                    <a:lnTo>
                      <a:pt x="101" y="1"/>
                    </a:lnTo>
                    <a:lnTo>
                      <a:pt x="101" y="214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98" y="225"/>
                    </a:lnTo>
                    <a:lnTo>
                      <a:pt x="97" y="232"/>
                    </a:lnTo>
                    <a:lnTo>
                      <a:pt x="94" y="239"/>
                    </a:lnTo>
                    <a:lnTo>
                      <a:pt x="93" y="248"/>
                    </a:lnTo>
                    <a:lnTo>
                      <a:pt x="88" y="256"/>
                    </a:lnTo>
                    <a:lnTo>
                      <a:pt x="87" y="263"/>
                    </a:lnTo>
                    <a:lnTo>
                      <a:pt x="86" y="267"/>
                    </a:lnTo>
                    <a:lnTo>
                      <a:pt x="83" y="272"/>
                    </a:lnTo>
                    <a:lnTo>
                      <a:pt x="81" y="274"/>
                    </a:lnTo>
                    <a:lnTo>
                      <a:pt x="80" y="277"/>
                    </a:lnTo>
                    <a:lnTo>
                      <a:pt x="80" y="280"/>
                    </a:lnTo>
                    <a:lnTo>
                      <a:pt x="79" y="281"/>
                    </a:lnTo>
                    <a:lnTo>
                      <a:pt x="79" y="284"/>
                    </a:lnTo>
                    <a:lnTo>
                      <a:pt x="77" y="287"/>
                    </a:lnTo>
                    <a:lnTo>
                      <a:pt x="77" y="291"/>
                    </a:lnTo>
                    <a:lnTo>
                      <a:pt x="77" y="294"/>
                    </a:lnTo>
                    <a:lnTo>
                      <a:pt x="77" y="297"/>
                    </a:lnTo>
                    <a:lnTo>
                      <a:pt x="77" y="298"/>
                    </a:lnTo>
                    <a:lnTo>
                      <a:pt x="77" y="301"/>
                    </a:lnTo>
                    <a:lnTo>
                      <a:pt x="77" y="303"/>
                    </a:lnTo>
                    <a:lnTo>
                      <a:pt x="90" y="274"/>
                    </a:lnTo>
                    <a:lnTo>
                      <a:pt x="91" y="272"/>
                    </a:lnTo>
                    <a:lnTo>
                      <a:pt x="93" y="269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5" y="263"/>
                    </a:lnTo>
                    <a:lnTo>
                      <a:pt x="97" y="260"/>
                    </a:lnTo>
                    <a:lnTo>
                      <a:pt x="97" y="259"/>
                    </a:lnTo>
                    <a:lnTo>
                      <a:pt x="98" y="257"/>
                    </a:lnTo>
                    <a:lnTo>
                      <a:pt x="98" y="256"/>
                    </a:lnTo>
                    <a:lnTo>
                      <a:pt x="100" y="255"/>
                    </a:lnTo>
                    <a:lnTo>
                      <a:pt x="100" y="252"/>
                    </a:lnTo>
                    <a:lnTo>
                      <a:pt x="101" y="248"/>
                    </a:lnTo>
                    <a:lnTo>
                      <a:pt x="102" y="243"/>
                    </a:lnTo>
                    <a:lnTo>
                      <a:pt x="104" y="239"/>
                    </a:lnTo>
                    <a:lnTo>
                      <a:pt x="109" y="2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Freeform 139"/>
              <p:cNvSpPr>
                <a:spLocks/>
              </p:cNvSpPr>
              <p:nvPr/>
            </p:nvSpPr>
            <p:spPr bwMode="auto">
              <a:xfrm>
                <a:off x="3305" y="1046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22 h 31"/>
                  <a:gd name="T4" fmla="*/ 180 w 33"/>
                  <a:gd name="T5" fmla="*/ 28 h 31"/>
                  <a:gd name="T6" fmla="*/ 190 w 33"/>
                  <a:gd name="T7" fmla="*/ 41 h 31"/>
                  <a:gd name="T8" fmla="*/ 194 w 33"/>
                  <a:gd name="T9" fmla="*/ 46 h 31"/>
                  <a:gd name="T10" fmla="*/ 209 w 33"/>
                  <a:gd name="T11" fmla="*/ 53 h 31"/>
                  <a:gd name="T12" fmla="*/ 209 w 33"/>
                  <a:gd name="T13" fmla="*/ 59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26 h 31"/>
                  <a:gd name="T26" fmla="*/ 180 w 33"/>
                  <a:gd name="T27" fmla="*/ 14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43 h 31"/>
                  <a:gd name="T38" fmla="*/ 76 w 33"/>
                  <a:gd name="T39" fmla="*/ 139 h 31"/>
                  <a:gd name="T40" fmla="*/ 68 w 33"/>
                  <a:gd name="T41" fmla="*/ 139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25 h 31"/>
                  <a:gd name="T48" fmla="*/ 26 w 33"/>
                  <a:gd name="T49" fmla="*/ 123 h 31"/>
                  <a:gd name="T50" fmla="*/ 14 w 33"/>
                  <a:gd name="T51" fmla="*/ 111 h 31"/>
                  <a:gd name="T52" fmla="*/ 14 w 33"/>
                  <a:gd name="T53" fmla="*/ 108 h 31"/>
                  <a:gd name="T54" fmla="*/ 1 w 33"/>
                  <a:gd name="T55" fmla="*/ 95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3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8 h 31"/>
                  <a:gd name="T68" fmla="*/ 14 w 33"/>
                  <a:gd name="T69" fmla="*/ 22 h 31"/>
                  <a:gd name="T70" fmla="*/ 26 w 33"/>
                  <a:gd name="T71" fmla="*/ 13 h 31"/>
                  <a:gd name="T72" fmla="*/ 35 w 33"/>
                  <a:gd name="T73" fmla="*/ 10 h 31"/>
                  <a:gd name="T74" fmla="*/ 48 w 33"/>
                  <a:gd name="T75" fmla="*/ 10 h 31"/>
                  <a:gd name="T76" fmla="*/ 56 w 33"/>
                  <a:gd name="T77" fmla="*/ 10 h 31"/>
                  <a:gd name="T78" fmla="*/ 68 w 33"/>
                  <a:gd name="T79" fmla="*/ 0 h 31"/>
                  <a:gd name="T80" fmla="*/ 89 w 33"/>
                  <a:gd name="T81" fmla="*/ 10 h 31"/>
                  <a:gd name="T82" fmla="*/ 89 w 33"/>
                  <a:gd name="T83" fmla="*/ 10 h 31"/>
                  <a:gd name="T84" fmla="*/ 93 w 33"/>
                  <a:gd name="T85" fmla="*/ 10 h 31"/>
                  <a:gd name="T86" fmla="*/ 104 w 33"/>
                  <a:gd name="T87" fmla="*/ 10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6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Freeform 140"/>
              <p:cNvSpPr>
                <a:spLocks/>
              </p:cNvSpPr>
              <p:nvPr/>
            </p:nvSpPr>
            <p:spPr bwMode="auto">
              <a:xfrm>
                <a:off x="3259" y="987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8 h 31"/>
                  <a:gd name="T4" fmla="*/ 62 w 8"/>
                  <a:gd name="T5" fmla="*/ 41 h 31"/>
                  <a:gd name="T6" fmla="*/ 62 w 8"/>
                  <a:gd name="T7" fmla="*/ 50 h 31"/>
                  <a:gd name="T8" fmla="*/ 62 w 8"/>
                  <a:gd name="T9" fmla="*/ 75 h 31"/>
                  <a:gd name="T10" fmla="*/ 89 w 8"/>
                  <a:gd name="T11" fmla="*/ 95 h 31"/>
                  <a:gd name="T12" fmla="*/ 89 w 8"/>
                  <a:gd name="T13" fmla="*/ 108 h 31"/>
                  <a:gd name="T14" fmla="*/ 89 w 8"/>
                  <a:gd name="T15" fmla="*/ 111 h 31"/>
                  <a:gd name="T16" fmla="*/ 93 w 8"/>
                  <a:gd name="T17" fmla="*/ 125 h 31"/>
                  <a:gd name="T18" fmla="*/ 89 w 8"/>
                  <a:gd name="T19" fmla="*/ 126 h 31"/>
                  <a:gd name="T20" fmla="*/ 89 w 8"/>
                  <a:gd name="T21" fmla="*/ 139 h 31"/>
                  <a:gd name="T22" fmla="*/ 89 w 8"/>
                  <a:gd name="T23" fmla="*/ 139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9 h 31"/>
                  <a:gd name="T36" fmla="*/ 18 w 8"/>
                  <a:gd name="T37" fmla="*/ 139 h 31"/>
                  <a:gd name="T38" fmla="*/ 18 w 8"/>
                  <a:gd name="T39" fmla="*/ 126 h 31"/>
                  <a:gd name="T40" fmla="*/ 18 w 8"/>
                  <a:gd name="T41" fmla="*/ 123 h 31"/>
                  <a:gd name="T42" fmla="*/ 0 w 8"/>
                  <a:gd name="T43" fmla="*/ 108 h 31"/>
                  <a:gd name="T44" fmla="*/ 0 w 8"/>
                  <a:gd name="T45" fmla="*/ 95 h 31"/>
                  <a:gd name="T46" fmla="*/ 0 w 8"/>
                  <a:gd name="T47" fmla="*/ 76 h 31"/>
                  <a:gd name="T48" fmla="*/ 0 w 8"/>
                  <a:gd name="T49" fmla="*/ 65 h 31"/>
                  <a:gd name="T50" fmla="*/ 0 w 8"/>
                  <a:gd name="T51" fmla="*/ 50 h 31"/>
                  <a:gd name="T52" fmla="*/ 0 w 8"/>
                  <a:gd name="T53" fmla="*/ 41 h 31"/>
                  <a:gd name="T54" fmla="*/ 0 w 8"/>
                  <a:gd name="T55" fmla="*/ 28 h 31"/>
                  <a:gd name="T56" fmla="*/ 0 w 8"/>
                  <a:gd name="T57" fmla="*/ 17 h 31"/>
                  <a:gd name="T58" fmla="*/ 0 w 8"/>
                  <a:gd name="T59" fmla="*/ 13 h 31"/>
                  <a:gd name="T60" fmla="*/ 0 w 8"/>
                  <a:gd name="T61" fmla="*/ 10 h 31"/>
                  <a:gd name="T62" fmla="*/ 0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10 h 31"/>
                  <a:gd name="T78" fmla="*/ 48 w 8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141"/>
              <p:cNvSpPr>
                <a:spLocks/>
              </p:cNvSpPr>
              <p:nvPr/>
            </p:nvSpPr>
            <p:spPr bwMode="auto">
              <a:xfrm>
                <a:off x="3259" y="939"/>
                <a:ext cx="12" cy="47"/>
              </a:xfrm>
              <a:custGeom>
                <a:avLst/>
                <a:gdLst>
                  <a:gd name="T0" fmla="*/ 62 w 8"/>
                  <a:gd name="T1" fmla="*/ 29 h 37"/>
                  <a:gd name="T2" fmla="*/ 62 w 8"/>
                  <a:gd name="T3" fmla="*/ 46 h 37"/>
                  <a:gd name="T4" fmla="*/ 62 w 8"/>
                  <a:gd name="T5" fmla="*/ 58 h 37"/>
                  <a:gd name="T6" fmla="*/ 62 w 8"/>
                  <a:gd name="T7" fmla="*/ 74 h 37"/>
                  <a:gd name="T8" fmla="*/ 89 w 8"/>
                  <a:gd name="T9" fmla="*/ 84 h 37"/>
                  <a:gd name="T10" fmla="*/ 89 w 8"/>
                  <a:gd name="T11" fmla="*/ 108 h 37"/>
                  <a:gd name="T12" fmla="*/ 93 w 8"/>
                  <a:gd name="T13" fmla="*/ 119 h 37"/>
                  <a:gd name="T14" fmla="*/ 93 w 8"/>
                  <a:gd name="T15" fmla="*/ 131 h 37"/>
                  <a:gd name="T16" fmla="*/ 89 w 8"/>
                  <a:gd name="T17" fmla="*/ 144 h 37"/>
                  <a:gd name="T18" fmla="*/ 89 w 8"/>
                  <a:gd name="T19" fmla="*/ 144 h 37"/>
                  <a:gd name="T20" fmla="*/ 89 w 8"/>
                  <a:gd name="T21" fmla="*/ 145 h 37"/>
                  <a:gd name="T22" fmla="*/ 89 w 8"/>
                  <a:gd name="T23" fmla="*/ 145 h 37"/>
                  <a:gd name="T24" fmla="*/ 62 w 8"/>
                  <a:gd name="T25" fmla="*/ 145 h 37"/>
                  <a:gd name="T26" fmla="*/ 48 w 8"/>
                  <a:gd name="T27" fmla="*/ 156 h 37"/>
                  <a:gd name="T28" fmla="*/ 48 w 8"/>
                  <a:gd name="T29" fmla="*/ 156 h 37"/>
                  <a:gd name="T30" fmla="*/ 41 w 8"/>
                  <a:gd name="T31" fmla="*/ 156 h 37"/>
                  <a:gd name="T32" fmla="*/ 41 w 8"/>
                  <a:gd name="T33" fmla="*/ 145 h 37"/>
                  <a:gd name="T34" fmla="*/ 18 w 8"/>
                  <a:gd name="T35" fmla="*/ 144 h 37"/>
                  <a:gd name="T36" fmla="*/ 18 w 8"/>
                  <a:gd name="T37" fmla="*/ 137 h 37"/>
                  <a:gd name="T38" fmla="*/ 0 w 8"/>
                  <a:gd name="T39" fmla="*/ 124 h 37"/>
                  <a:gd name="T40" fmla="*/ 0 w 8"/>
                  <a:gd name="T41" fmla="*/ 113 h 37"/>
                  <a:gd name="T42" fmla="*/ 0 w 8"/>
                  <a:gd name="T43" fmla="*/ 29 h 37"/>
                  <a:gd name="T44" fmla="*/ 0 w 8"/>
                  <a:gd name="T45" fmla="*/ 28 h 37"/>
                  <a:gd name="T46" fmla="*/ 0 w 8"/>
                  <a:gd name="T47" fmla="*/ 13 h 37"/>
                  <a:gd name="T48" fmla="*/ 0 w 8"/>
                  <a:gd name="T49" fmla="*/ 13 h 37"/>
                  <a:gd name="T50" fmla="*/ 18 w 8"/>
                  <a:gd name="T51" fmla="*/ 10 h 37"/>
                  <a:gd name="T52" fmla="*/ 18 w 8"/>
                  <a:gd name="T53" fmla="*/ 10 h 37"/>
                  <a:gd name="T54" fmla="*/ 18 w 8"/>
                  <a:gd name="T55" fmla="*/ 0 h 37"/>
                  <a:gd name="T56" fmla="*/ 41 w 8"/>
                  <a:gd name="T57" fmla="*/ 0 h 37"/>
                  <a:gd name="T58" fmla="*/ 41 w 8"/>
                  <a:gd name="T59" fmla="*/ 0 h 37"/>
                  <a:gd name="T60" fmla="*/ 48 w 8"/>
                  <a:gd name="T61" fmla="*/ 10 h 37"/>
                  <a:gd name="T62" fmla="*/ 48 w 8"/>
                  <a:gd name="T63" fmla="*/ 10 h 37"/>
                  <a:gd name="T64" fmla="*/ 48 w 8"/>
                  <a:gd name="T65" fmla="*/ 13 h 37"/>
                  <a:gd name="T66" fmla="*/ 62 w 8"/>
                  <a:gd name="T67" fmla="*/ 17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" h="37">
                    <a:moveTo>
                      <a:pt x="5" y="4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3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142"/>
              <p:cNvSpPr>
                <a:spLocks/>
              </p:cNvSpPr>
              <p:nvPr/>
            </p:nvSpPr>
            <p:spPr bwMode="auto">
              <a:xfrm>
                <a:off x="3259" y="1031"/>
                <a:ext cx="12" cy="38"/>
              </a:xfrm>
              <a:custGeom>
                <a:avLst/>
                <a:gdLst>
                  <a:gd name="T0" fmla="*/ 106 w 7"/>
                  <a:gd name="T1" fmla="*/ 2 h 31"/>
                  <a:gd name="T2" fmla="*/ 106 w 7"/>
                  <a:gd name="T3" fmla="*/ 16 h 31"/>
                  <a:gd name="T4" fmla="*/ 106 w 7"/>
                  <a:gd name="T5" fmla="*/ 27 h 31"/>
                  <a:gd name="T6" fmla="*/ 132 w 7"/>
                  <a:gd name="T7" fmla="*/ 38 h 31"/>
                  <a:gd name="T8" fmla="*/ 132 w 7"/>
                  <a:gd name="T9" fmla="*/ 49 h 31"/>
                  <a:gd name="T10" fmla="*/ 182 w 7"/>
                  <a:gd name="T11" fmla="*/ 63 h 31"/>
                  <a:gd name="T12" fmla="*/ 182 w 7"/>
                  <a:gd name="T13" fmla="*/ 74 h 31"/>
                  <a:gd name="T14" fmla="*/ 182 w 7"/>
                  <a:gd name="T15" fmla="*/ 81 h 31"/>
                  <a:gd name="T16" fmla="*/ 182 w 7"/>
                  <a:gd name="T17" fmla="*/ 88 h 31"/>
                  <a:gd name="T18" fmla="*/ 182 w 7"/>
                  <a:gd name="T19" fmla="*/ 88 h 31"/>
                  <a:gd name="T20" fmla="*/ 182 w 7"/>
                  <a:gd name="T21" fmla="*/ 94 h 31"/>
                  <a:gd name="T22" fmla="*/ 182 w 7"/>
                  <a:gd name="T23" fmla="*/ 99 h 31"/>
                  <a:gd name="T24" fmla="*/ 132 w 7"/>
                  <a:gd name="T25" fmla="*/ 107 h 31"/>
                  <a:gd name="T26" fmla="*/ 132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106 w 7"/>
                  <a:gd name="T33" fmla="*/ 107 h 31"/>
                  <a:gd name="T34" fmla="*/ 77 w 7"/>
                  <a:gd name="T35" fmla="*/ 99 h 31"/>
                  <a:gd name="T36" fmla="*/ 26 w 7"/>
                  <a:gd name="T37" fmla="*/ 99 h 31"/>
                  <a:gd name="T38" fmla="*/ 26 w 7"/>
                  <a:gd name="T39" fmla="*/ 88 h 31"/>
                  <a:gd name="T40" fmla="*/ 26 w 7"/>
                  <a:gd name="T41" fmla="*/ 87 h 31"/>
                  <a:gd name="T42" fmla="*/ 0 w 7"/>
                  <a:gd name="T43" fmla="*/ 74 h 31"/>
                  <a:gd name="T44" fmla="*/ 0 w 7"/>
                  <a:gd name="T45" fmla="*/ 63 h 31"/>
                  <a:gd name="T46" fmla="*/ 0 w 7"/>
                  <a:gd name="T47" fmla="*/ 59 h 31"/>
                  <a:gd name="T48" fmla="*/ 0 w 7"/>
                  <a:gd name="T49" fmla="*/ 48 h 31"/>
                  <a:gd name="T50" fmla="*/ 0 w 7"/>
                  <a:gd name="T51" fmla="*/ 38 h 31"/>
                  <a:gd name="T52" fmla="*/ 0 w 7"/>
                  <a:gd name="T53" fmla="*/ 27 h 31"/>
                  <a:gd name="T54" fmla="*/ 0 w 7"/>
                  <a:gd name="T55" fmla="*/ 16 h 31"/>
                  <a:gd name="T56" fmla="*/ 0 w 7"/>
                  <a:gd name="T57" fmla="*/ 13 h 31"/>
                  <a:gd name="T58" fmla="*/ 0 w 7"/>
                  <a:gd name="T59" fmla="*/ 2 h 31"/>
                  <a:gd name="T60" fmla="*/ 0 w 7"/>
                  <a:gd name="T61" fmla="*/ 1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Freeform 143"/>
              <p:cNvSpPr>
                <a:spLocks/>
              </p:cNvSpPr>
              <p:nvPr/>
            </p:nvSpPr>
            <p:spPr bwMode="auto">
              <a:xfrm>
                <a:off x="3305" y="1005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5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2 h 31"/>
                  <a:gd name="T86" fmla="*/ 104 w 33"/>
                  <a:gd name="T87" fmla="*/ 12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144"/>
              <p:cNvSpPr>
                <a:spLocks/>
              </p:cNvSpPr>
              <p:nvPr/>
            </p:nvSpPr>
            <p:spPr bwMode="auto">
              <a:xfrm>
                <a:off x="3305" y="1130"/>
                <a:ext cx="45" cy="38"/>
              </a:xfrm>
              <a:custGeom>
                <a:avLst/>
                <a:gdLst>
                  <a:gd name="T0" fmla="*/ 145 w 33"/>
                  <a:gd name="T1" fmla="*/ 11 h 31"/>
                  <a:gd name="T2" fmla="*/ 160 w 33"/>
                  <a:gd name="T3" fmla="*/ 13 h 31"/>
                  <a:gd name="T4" fmla="*/ 180 w 33"/>
                  <a:gd name="T5" fmla="*/ 16 h 31"/>
                  <a:gd name="T6" fmla="*/ 190 w 33"/>
                  <a:gd name="T7" fmla="*/ 25 h 31"/>
                  <a:gd name="T8" fmla="*/ 194 w 33"/>
                  <a:gd name="T9" fmla="*/ 27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8 h 31"/>
                  <a:gd name="T16" fmla="*/ 210 w 33"/>
                  <a:gd name="T17" fmla="*/ 59 h 31"/>
                  <a:gd name="T18" fmla="*/ 210 w 33"/>
                  <a:gd name="T19" fmla="*/ 63 h 31"/>
                  <a:gd name="T20" fmla="*/ 210 w 33"/>
                  <a:gd name="T21" fmla="*/ 74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99 h 31"/>
                  <a:gd name="T28" fmla="*/ 160 w 33"/>
                  <a:gd name="T29" fmla="*/ 107 h 31"/>
                  <a:gd name="T30" fmla="*/ 145 w 33"/>
                  <a:gd name="T31" fmla="*/ 107 h 31"/>
                  <a:gd name="T32" fmla="*/ 139 w 33"/>
                  <a:gd name="T33" fmla="*/ 107 h 31"/>
                  <a:gd name="T34" fmla="*/ 117 w 33"/>
                  <a:gd name="T35" fmla="*/ 107 h 31"/>
                  <a:gd name="T36" fmla="*/ 93 w 33"/>
                  <a:gd name="T37" fmla="*/ 99 h 31"/>
                  <a:gd name="T38" fmla="*/ 76 w 33"/>
                  <a:gd name="T39" fmla="*/ 99 h 31"/>
                  <a:gd name="T40" fmla="*/ 68 w 33"/>
                  <a:gd name="T41" fmla="*/ 94 h 31"/>
                  <a:gd name="T42" fmla="*/ 50 w 33"/>
                  <a:gd name="T43" fmla="*/ 94 h 31"/>
                  <a:gd name="T44" fmla="*/ 48 w 33"/>
                  <a:gd name="T45" fmla="*/ 88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4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49 h 31"/>
                  <a:gd name="T58" fmla="*/ 0 w 33"/>
                  <a:gd name="T59" fmla="*/ 48 h 31"/>
                  <a:gd name="T60" fmla="*/ 1 w 33"/>
                  <a:gd name="T61" fmla="*/ 38 h 31"/>
                  <a:gd name="T62" fmla="*/ 1 w 33"/>
                  <a:gd name="T63" fmla="*/ 27 h 31"/>
                  <a:gd name="T64" fmla="*/ 1 w 33"/>
                  <a:gd name="T65" fmla="*/ 25 h 31"/>
                  <a:gd name="T66" fmla="*/ 1 w 33"/>
                  <a:gd name="T67" fmla="*/ 16 h 31"/>
                  <a:gd name="T68" fmla="*/ 14 w 33"/>
                  <a:gd name="T69" fmla="*/ 13 h 31"/>
                  <a:gd name="T70" fmla="*/ 26 w 33"/>
                  <a:gd name="T71" fmla="*/ 1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 h 31"/>
                  <a:gd name="T88" fmla="*/ 142 w 33"/>
                  <a:gd name="T89" fmla="*/ 1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145"/>
              <p:cNvSpPr>
                <a:spLocks/>
              </p:cNvSpPr>
              <p:nvPr/>
            </p:nvSpPr>
            <p:spPr bwMode="auto">
              <a:xfrm>
                <a:off x="3305" y="10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16 h 31"/>
                  <a:gd name="T4" fmla="*/ 180 w 33"/>
                  <a:gd name="T5" fmla="*/ 21 h 31"/>
                  <a:gd name="T6" fmla="*/ 190 w 33"/>
                  <a:gd name="T7" fmla="*/ 37 h 31"/>
                  <a:gd name="T8" fmla="*/ 194 w 33"/>
                  <a:gd name="T9" fmla="*/ 45 h 31"/>
                  <a:gd name="T10" fmla="*/ 209 w 33"/>
                  <a:gd name="T11" fmla="*/ 50 h 31"/>
                  <a:gd name="T12" fmla="*/ 209 w 33"/>
                  <a:gd name="T13" fmla="*/ 60 h 31"/>
                  <a:gd name="T14" fmla="*/ 210 w 33"/>
                  <a:gd name="T15" fmla="*/ 65 h 31"/>
                  <a:gd name="T16" fmla="*/ 210 w 33"/>
                  <a:gd name="T17" fmla="*/ 79 h 31"/>
                  <a:gd name="T18" fmla="*/ 210 w 33"/>
                  <a:gd name="T19" fmla="*/ 102 h 31"/>
                  <a:gd name="T20" fmla="*/ 210 w 33"/>
                  <a:gd name="T21" fmla="*/ 115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52 h 31"/>
                  <a:gd name="T28" fmla="*/ 160 w 33"/>
                  <a:gd name="T29" fmla="*/ 152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52 h 31"/>
                  <a:gd name="T36" fmla="*/ 93 w 33"/>
                  <a:gd name="T37" fmla="*/ 152 h 31"/>
                  <a:gd name="T38" fmla="*/ 76 w 33"/>
                  <a:gd name="T39" fmla="*/ 151 h 31"/>
                  <a:gd name="T40" fmla="*/ 68 w 33"/>
                  <a:gd name="T41" fmla="*/ 151 h 31"/>
                  <a:gd name="T42" fmla="*/ 50 w 33"/>
                  <a:gd name="T43" fmla="*/ 138 h 31"/>
                  <a:gd name="T44" fmla="*/ 48 w 33"/>
                  <a:gd name="T45" fmla="*/ 138 h 31"/>
                  <a:gd name="T46" fmla="*/ 35 w 33"/>
                  <a:gd name="T47" fmla="*/ 135 h 31"/>
                  <a:gd name="T48" fmla="*/ 26 w 33"/>
                  <a:gd name="T49" fmla="*/ 130 h 31"/>
                  <a:gd name="T50" fmla="*/ 14 w 33"/>
                  <a:gd name="T51" fmla="*/ 115 h 31"/>
                  <a:gd name="T52" fmla="*/ 14 w 33"/>
                  <a:gd name="T53" fmla="*/ 114 h 31"/>
                  <a:gd name="T54" fmla="*/ 1 w 33"/>
                  <a:gd name="T55" fmla="*/ 98 h 31"/>
                  <a:gd name="T56" fmla="*/ 1 w 33"/>
                  <a:gd name="T57" fmla="*/ 79 h 31"/>
                  <a:gd name="T58" fmla="*/ 0 w 33"/>
                  <a:gd name="T59" fmla="*/ 65 h 31"/>
                  <a:gd name="T60" fmla="*/ 1 w 33"/>
                  <a:gd name="T61" fmla="*/ 60 h 31"/>
                  <a:gd name="T62" fmla="*/ 1 w 33"/>
                  <a:gd name="T63" fmla="*/ 45 h 31"/>
                  <a:gd name="T64" fmla="*/ 1 w 33"/>
                  <a:gd name="T65" fmla="*/ 37 h 31"/>
                  <a:gd name="T66" fmla="*/ 1 w 33"/>
                  <a:gd name="T67" fmla="*/ 21 h 31"/>
                  <a:gd name="T68" fmla="*/ 14 w 33"/>
                  <a:gd name="T69" fmla="*/ 16 h 31"/>
                  <a:gd name="T70" fmla="*/ 26 w 33"/>
                  <a:gd name="T71" fmla="*/ 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29"/>
                    </a:lnTo>
                    <a:lnTo>
                      <a:pt x="26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Freeform 146"/>
              <p:cNvSpPr>
                <a:spLocks/>
              </p:cNvSpPr>
              <p:nvPr/>
            </p:nvSpPr>
            <p:spPr bwMode="auto">
              <a:xfrm>
                <a:off x="3305" y="1211"/>
                <a:ext cx="45" cy="38"/>
              </a:xfrm>
              <a:custGeom>
                <a:avLst/>
                <a:gdLst>
                  <a:gd name="T0" fmla="*/ 145 w 33"/>
                  <a:gd name="T1" fmla="*/ 1 h 31"/>
                  <a:gd name="T2" fmla="*/ 160 w 33"/>
                  <a:gd name="T3" fmla="*/ 11 h 31"/>
                  <a:gd name="T4" fmla="*/ 180 w 33"/>
                  <a:gd name="T5" fmla="*/ 13 h 31"/>
                  <a:gd name="T6" fmla="*/ 190 w 33"/>
                  <a:gd name="T7" fmla="*/ 25 h 31"/>
                  <a:gd name="T8" fmla="*/ 194 w 33"/>
                  <a:gd name="T9" fmla="*/ 31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7 h 31"/>
                  <a:gd name="T16" fmla="*/ 210 w 33"/>
                  <a:gd name="T17" fmla="*/ 58 h 31"/>
                  <a:gd name="T18" fmla="*/ 210 w 33"/>
                  <a:gd name="T19" fmla="*/ 71 h 31"/>
                  <a:gd name="T20" fmla="*/ 210 w 33"/>
                  <a:gd name="T21" fmla="*/ 77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101 h 31"/>
                  <a:gd name="T28" fmla="*/ 160 w 33"/>
                  <a:gd name="T29" fmla="*/ 101 h 31"/>
                  <a:gd name="T30" fmla="*/ 145 w 33"/>
                  <a:gd name="T31" fmla="*/ 107 h 31"/>
                  <a:gd name="T32" fmla="*/ 139 w 33"/>
                  <a:gd name="T33" fmla="*/ 101 h 31"/>
                  <a:gd name="T34" fmla="*/ 117 w 33"/>
                  <a:gd name="T35" fmla="*/ 101 h 31"/>
                  <a:gd name="T36" fmla="*/ 93 w 33"/>
                  <a:gd name="T37" fmla="*/ 101 h 31"/>
                  <a:gd name="T38" fmla="*/ 76 w 33"/>
                  <a:gd name="T39" fmla="*/ 94 h 31"/>
                  <a:gd name="T40" fmla="*/ 68 w 33"/>
                  <a:gd name="T41" fmla="*/ 94 h 31"/>
                  <a:gd name="T42" fmla="*/ 50 w 33"/>
                  <a:gd name="T43" fmla="*/ 91 h 31"/>
                  <a:gd name="T44" fmla="*/ 48 w 33"/>
                  <a:gd name="T45" fmla="*/ 91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7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58 h 31"/>
                  <a:gd name="T58" fmla="*/ 0 w 33"/>
                  <a:gd name="T59" fmla="*/ 47 h 31"/>
                  <a:gd name="T60" fmla="*/ 1 w 33"/>
                  <a:gd name="T61" fmla="*/ 38 h 31"/>
                  <a:gd name="T62" fmla="*/ 1 w 33"/>
                  <a:gd name="T63" fmla="*/ 31 h 31"/>
                  <a:gd name="T64" fmla="*/ 1 w 33"/>
                  <a:gd name="T65" fmla="*/ 20 h 31"/>
                  <a:gd name="T66" fmla="*/ 1 w 33"/>
                  <a:gd name="T67" fmla="*/ 13 h 31"/>
                  <a:gd name="T68" fmla="*/ 14 w 33"/>
                  <a:gd name="T69" fmla="*/ 11 h 31"/>
                  <a:gd name="T70" fmla="*/ 26 w 33"/>
                  <a:gd name="T71" fmla="*/ 1 h 31"/>
                  <a:gd name="T72" fmla="*/ 35 w 33"/>
                  <a:gd name="T73" fmla="*/ 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1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147"/>
              <p:cNvSpPr>
                <a:spLocks/>
              </p:cNvSpPr>
              <p:nvPr/>
            </p:nvSpPr>
            <p:spPr bwMode="auto">
              <a:xfrm>
                <a:off x="3305" y="1168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2 h 31"/>
                  <a:gd name="T6" fmla="*/ 190 w 33"/>
                  <a:gd name="T7" fmla="*/ 32 h 31"/>
                  <a:gd name="T8" fmla="*/ 194 w 33"/>
                  <a:gd name="T9" fmla="*/ 46 h 31"/>
                  <a:gd name="T10" fmla="*/ 209 w 33"/>
                  <a:gd name="T11" fmla="*/ 50 h 31"/>
                  <a:gd name="T12" fmla="*/ 209 w 33"/>
                  <a:gd name="T13" fmla="*/ 53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88 h 31"/>
                  <a:gd name="T20" fmla="*/ 210 w 33"/>
                  <a:gd name="T21" fmla="*/ 9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33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26 h 31"/>
                  <a:gd name="T44" fmla="*/ 48 w 33"/>
                  <a:gd name="T45" fmla="*/ 123 h 31"/>
                  <a:gd name="T46" fmla="*/ 35 w 33"/>
                  <a:gd name="T47" fmla="*/ 123 h 31"/>
                  <a:gd name="T48" fmla="*/ 26 w 33"/>
                  <a:gd name="T49" fmla="*/ 114 h 31"/>
                  <a:gd name="T50" fmla="*/ 14 w 33"/>
                  <a:gd name="T51" fmla="*/ 111 h 31"/>
                  <a:gd name="T52" fmla="*/ 14 w 33"/>
                  <a:gd name="T53" fmla="*/ 97 h 31"/>
                  <a:gd name="T54" fmla="*/ 1 w 33"/>
                  <a:gd name="T55" fmla="*/ 88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2 h 31"/>
                  <a:gd name="T68" fmla="*/ 14 w 33"/>
                  <a:gd name="T69" fmla="*/ 17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1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148"/>
              <p:cNvSpPr>
                <a:spLocks/>
              </p:cNvSpPr>
              <p:nvPr/>
            </p:nvSpPr>
            <p:spPr bwMode="auto">
              <a:xfrm>
                <a:off x="3305" y="12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1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6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5 h 31"/>
                  <a:gd name="T48" fmla="*/ 26 w 33"/>
                  <a:gd name="T49" fmla="*/ 135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0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1 h 31"/>
                  <a:gd name="T70" fmla="*/ 26 w 33"/>
                  <a:gd name="T71" fmla="*/ 16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Freeform 149"/>
              <p:cNvSpPr>
                <a:spLocks/>
              </p:cNvSpPr>
              <p:nvPr/>
            </p:nvSpPr>
            <p:spPr bwMode="auto">
              <a:xfrm>
                <a:off x="3305" y="1249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8 h 31"/>
                  <a:gd name="T6" fmla="*/ 190 w 33"/>
                  <a:gd name="T7" fmla="*/ 32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0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9 h 31"/>
                  <a:gd name="T40" fmla="*/ 68 w 33"/>
                  <a:gd name="T41" fmla="*/ 126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14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7 h 31"/>
                  <a:gd name="T54" fmla="*/ 1 w 33"/>
                  <a:gd name="T55" fmla="*/ 84 h 31"/>
                  <a:gd name="T56" fmla="*/ 1 w 33"/>
                  <a:gd name="T57" fmla="*/ 75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1 h 31"/>
                  <a:gd name="T64" fmla="*/ 1 w 33"/>
                  <a:gd name="T65" fmla="*/ 32 h 31"/>
                  <a:gd name="T66" fmla="*/ 1 w 33"/>
                  <a:gd name="T67" fmla="*/ 17 h 31"/>
                  <a:gd name="T68" fmla="*/ 14 w 33"/>
                  <a:gd name="T69" fmla="*/ 13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150"/>
              <p:cNvSpPr>
                <a:spLocks/>
              </p:cNvSpPr>
              <p:nvPr/>
            </p:nvSpPr>
            <p:spPr bwMode="auto">
              <a:xfrm>
                <a:off x="3305" y="1371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3 h 31"/>
                  <a:gd name="T4" fmla="*/ 180 w 33"/>
                  <a:gd name="T5" fmla="*/ 22 h 31"/>
                  <a:gd name="T6" fmla="*/ 190 w 33"/>
                  <a:gd name="T7" fmla="*/ 36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3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33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33 h 31"/>
                  <a:gd name="T44" fmla="*/ 48 w 33"/>
                  <a:gd name="T45" fmla="*/ 125 h 31"/>
                  <a:gd name="T46" fmla="*/ 35 w 33"/>
                  <a:gd name="T47" fmla="*/ 123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8 h 31"/>
                  <a:gd name="T54" fmla="*/ 1 w 33"/>
                  <a:gd name="T55" fmla="*/ 88 h 31"/>
                  <a:gd name="T56" fmla="*/ 1 w 33"/>
                  <a:gd name="T57" fmla="*/ 75 h 31"/>
                  <a:gd name="T58" fmla="*/ 0 w 33"/>
                  <a:gd name="T59" fmla="*/ 59 h 31"/>
                  <a:gd name="T60" fmla="*/ 1 w 33"/>
                  <a:gd name="T61" fmla="*/ 53 h 31"/>
                  <a:gd name="T62" fmla="*/ 1 w 33"/>
                  <a:gd name="T63" fmla="*/ 41 h 31"/>
                  <a:gd name="T64" fmla="*/ 1 w 33"/>
                  <a:gd name="T65" fmla="*/ 36 h 31"/>
                  <a:gd name="T66" fmla="*/ 1 w 33"/>
                  <a:gd name="T67" fmla="*/ 22 h 31"/>
                  <a:gd name="T68" fmla="*/ 14 w 33"/>
                  <a:gd name="T69" fmla="*/ 13 h 31"/>
                  <a:gd name="T70" fmla="*/ 26 w 33"/>
                  <a:gd name="T71" fmla="*/ 10 h 31"/>
                  <a:gd name="T72" fmla="*/ 35 w 33"/>
                  <a:gd name="T73" fmla="*/ 1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2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151"/>
              <p:cNvSpPr>
                <a:spLocks/>
              </p:cNvSpPr>
              <p:nvPr/>
            </p:nvSpPr>
            <p:spPr bwMode="auto">
              <a:xfrm>
                <a:off x="3305" y="1330"/>
                <a:ext cx="45" cy="41"/>
              </a:xfrm>
              <a:custGeom>
                <a:avLst/>
                <a:gdLst>
                  <a:gd name="T0" fmla="*/ 145 w 33"/>
                  <a:gd name="T1" fmla="*/ 14 h 30"/>
                  <a:gd name="T2" fmla="*/ 160 w 33"/>
                  <a:gd name="T3" fmla="*/ 19 h 30"/>
                  <a:gd name="T4" fmla="*/ 180 w 33"/>
                  <a:gd name="T5" fmla="*/ 36 h 30"/>
                  <a:gd name="T6" fmla="*/ 190 w 33"/>
                  <a:gd name="T7" fmla="*/ 55 h 30"/>
                  <a:gd name="T8" fmla="*/ 194 w 33"/>
                  <a:gd name="T9" fmla="*/ 56 h 30"/>
                  <a:gd name="T10" fmla="*/ 209 w 33"/>
                  <a:gd name="T11" fmla="*/ 67 h 30"/>
                  <a:gd name="T12" fmla="*/ 209 w 33"/>
                  <a:gd name="T13" fmla="*/ 77 h 30"/>
                  <a:gd name="T14" fmla="*/ 210 w 33"/>
                  <a:gd name="T15" fmla="*/ 86 h 30"/>
                  <a:gd name="T16" fmla="*/ 210 w 33"/>
                  <a:gd name="T17" fmla="*/ 105 h 30"/>
                  <a:gd name="T18" fmla="*/ 210 w 33"/>
                  <a:gd name="T19" fmla="*/ 126 h 30"/>
                  <a:gd name="T20" fmla="*/ 210 w 33"/>
                  <a:gd name="T21" fmla="*/ 146 h 30"/>
                  <a:gd name="T22" fmla="*/ 209 w 33"/>
                  <a:gd name="T23" fmla="*/ 172 h 30"/>
                  <a:gd name="T24" fmla="*/ 194 w 33"/>
                  <a:gd name="T25" fmla="*/ 179 h 30"/>
                  <a:gd name="T26" fmla="*/ 180 w 33"/>
                  <a:gd name="T27" fmla="*/ 197 h 30"/>
                  <a:gd name="T28" fmla="*/ 160 w 33"/>
                  <a:gd name="T29" fmla="*/ 197 h 30"/>
                  <a:gd name="T30" fmla="*/ 145 w 33"/>
                  <a:gd name="T31" fmla="*/ 197 h 30"/>
                  <a:gd name="T32" fmla="*/ 139 w 33"/>
                  <a:gd name="T33" fmla="*/ 197 h 30"/>
                  <a:gd name="T34" fmla="*/ 117 w 33"/>
                  <a:gd name="T35" fmla="*/ 197 h 30"/>
                  <a:gd name="T36" fmla="*/ 93 w 33"/>
                  <a:gd name="T37" fmla="*/ 197 h 30"/>
                  <a:gd name="T38" fmla="*/ 76 w 33"/>
                  <a:gd name="T39" fmla="*/ 193 h 30"/>
                  <a:gd name="T40" fmla="*/ 68 w 33"/>
                  <a:gd name="T41" fmla="*/ 193 h 30"/>
                  <a:gd name="T42" fmla="*/ 56 w 33"/>
                  <a:gd name="T43" fmla="*/ 179 h 30"/>
                  <a:gd name="T44" fmla="*/ 48 w 33"/>
                  <a:gd name="T45" fmla="*/ 179 h 30"/>
                  <a:gd name="T46" fmla="*/ 35 w 33"/>
                  <a:gd name="T47" fmla="*/ 172 h 30"/>
                  <a:gd name="T48" fmla="*/ 26 w 33"/>
                  <a:gd name="T49" fmla="*/ 159 h 30"/>
                  <a:gd name="T50" fmla="*/ 14 w 33"/>
                  <a:gd name="T51" fmla="*/ 146 h 30"/>
                  <a:gd name="T52" fmla="*/ 14 w 33"/>
                  <a:gd name="T53" fmla="*/ 144 h 30"/>
                  <a:gd name="T54" fmla="*/ 1 w 33"/>
                  <a:gd name="T55" fmla="*/ 126 h 30"/>
                  <a:gd name="T56" fmla="*/ 1 w 33"/>
                  <a:gd name="T57" fmla="*/ 105 h 30"/>
                  <a:gd name="T58" fmla="*/ 0 w 33"/>
                  <a:gd name="T59" fmla="*/ 86 h 30"/>
                  <a:gd name="T60" fmla="*/ 1 w 33"/>
                  <a:gd name="T61" fmla="*/ 67 h 30"/>
                  <a:gd name="T62" fmla="*/ 1 w 33"/>
                  <a:gd name="T63" fmla="*/ 56 h 30"/>
                  <a:gd name="T64" fmla="*/ 1 w 33"/>
                  <a:gd name="T65" fmla="*/ 40 h 30"/>
                  <a:gd name="T66" fmla="*/ 1 w 33"/>
                  <a:gd name="T67" fmla="*/ 36 h 30"/>
                  <a:gd name="T68" fmla="*/ 14 w 33"/>
                  <a:gd name="T69" fmla="*/ 19 h 30"/>
                  <a:gd name="T70" fmla="*/ 26 w 33"/>
                  <a:gd name="T71" fmla="*/ 14 h 30"/>
                  <a:gd name="T72" fmla="*/ 35 w 33"/>
                  <a:gd name="T73" fmla="*/ 0 h 30"/>
                  <a:gd name="T74" fmla="*/ 48 w 33"/>
                  <a:gd name="T75" fmla="*/ 0 h 30"/>
                  <a:gd name="T76" fmla="*/ 56 w 33"/>
                  <a:gd name="T77" fmla="*/ 0 h 30"/>
                  <a:gd name="T78" fmla="*/ 68 w 33"/>
                  <a:gd name="T79" fmla="*/ 0 h 30"/>
                  <a:gd name="T80" fmla="*/ 89 w 33"/>
                  <a:gd name="T81" fmla="*/ 0 h 30"/>
                  <a:gd name="T82" fmla="*/ 89 w 33"/>
                  <a:gd name="T83" fmla="*/ 0 h 30"/>
                  <a:gd name="T84" fmla="*/ 93 w 33"/>
                  <a:gd name="T85" fmla="*/ 0 h 30"/>
                  <a:gd name="T86" fmla="*/ 104 w 33"/>
                  <a:gd name="T87" fmla="*/ 0 h 30"/>
                  <a:gd name="T88" fmla="*/ 142 w 33"/>
                  <a:gd name="T89" fmla="*/ 14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0">
                    <a:moveTo>
                      <a:pt x="22" y="2"/>
                    </a:moveTo>
                    <a:lnTo>
                      <a:pt x="23" y="2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7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Freeform 152"/>
              <p:cNvSpPr>
                <a:spLocks/>
              </p:cNvSpPr>
              <p:nvPr/>
            </p:nvSpPr>
            <p:spPr bwMode="auto">
              <a:xfrm>
                <a:off x="3305" y="1411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45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9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2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2 h 31"/>
                  <a:gd name="T42" fmla="*/ 50 w 33"/>
                  <a:gd name="T43" fmla="*/ 152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5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9 h 31"/>
                  <a:gd name="T60" fmla="*/ 1 w 33"/>
                  <a:gd name="T61" fmla="*/ 65 h 31"/>
                  <a:gd name="T62" fmla="*/ 1 w 33"/>
                  <a:gd name="T63" fmla="*/ 49 h 31"/>
                  <a:gd name="T64" fmla="*/ 1 w 33"/>
                  <a:gd name="T65" fmla="*/ 45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2 h 31"/>
                  <a:gd name="T88" fmla="*/ 117 w 33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53"/>
              <p:cNvSpPr>
                <a:spLocks/>
              </p:cNvSpPr>
              <p:nvPr/>
            </p:nvSpPr>
            <p:spPr bwMode="auto">
              <a:xfrm>
                <a:off x="3271" y="1023"/>
                <a:ext cx="34" cy="40"/>
              </a:xfrm>
              <a:custGeom>
                <a:avLst/>
                <a:gdLst>
                  <a:gd name="T0" fmla="*/ 98 w 27"/>
                  <a:gd name="T1" fmla="*/ 125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59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0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96 w 27"/>
                  <a:gd name="T67" fmla="*/ 59 h 31"/>
                  <a:gd name="T68" fmla="*/ 98 w 27"/>
                  <a:gd name="T69" fmla="*/ 68 h 31"/>
                  <a:gd name="T70" fmla="*/ 108 w 27"/>
                  <a:gd name="T71" fmla="*/ 95 h 31"/>
                  <a:gd name="T72" fmla="*/ 108 w 27"/>
                  <a:gd name="T73" fmla="*/ 108 h 31"/>
                  <a:gd name="T74" fmla="*/ 108 w 27"/>
                  <a:gd name="T75" fmla="*/ 111 h 31"/>
                  <a:gd name="T76" fmla="*/ 98 w 27"/>
                  <a:gd name="T77" fmla="*/ 114 h 31"/>
                  <a:gd name="T78" fmla="*/ 98 w 27"/>
                  <a:gd name="T79" fmla="*/ 114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54"/>
              <p:cNvSpPr>
                <a:spLocks/>
              </p:cNvSpPr>
              <p:nvPr/>
            </p:nvSpPr>
            <p:spPr bwMode="auto">
              <a:xfrm>
                <a:off x="3271" y="1063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33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36 h 32"/>
                  <a:gd name="T18" fmla="*/ 47 w 27"/>
                  <a:gd name="T19" fmla="*/ 133 h 32"/>
                  <a:gd name="T20" fmla="*/ 39 w 27"/>
                  <a:gd name="T21" fmla="*/ 124 h 32"/>
                  <a:gd name="T22" fmla="*/ 31 w 27"/>
                  <a:gd name="T23" fmla="*/ 122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9 h 32"/>
                  <a:gd name="T30" fmla="*/ 16 w 27"/>
                  <a:gd name="T31" fmla="*/ 88 h 32"/>
                  <a:gd name="T32" fmla="*/ 13 w 27"/>
                  <a:gd name="T33" fmla="*/ 76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8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7 h 32"/>
                  <a:gd name="T60" fmla="*/ 74 w 27"/>
                  <a:gd name="T61" fmla="*/ 28 h 32"/>
                  <a:gd name="T62" fmla="*/ 76 w 27"/>
                  <a:gd name="T63" fmla="*/ 31 h 32"/>
                  <a:gd name="T64" fmla="*/ 84 w 27"/>
                  <a:gd name="T65" fmla="*/ 46 h 32"/>
                  <a:gd name="T66" fmla="*/ 96 w 27"/>
                  <a:gd name="T67" fmla="*/ 59 h 32"/>
                  <a:gd name="T68" fmla="*/ 98 w 27"/>
                  <a:gd name="T69" fmla="*/ 76 h 32"/>
                  <a:gd name="T70" fmla="*/ 108 w 27"/>
                  <a:gd name="T71" fmla="*/ 95 h 32"/>
                  <a:gd name="T72" fmla="*/ 108 w 27"/>
                  <a:gd name="T73" fmla="*/ 106 h 32"/>
                  <a:gd name="T74" fmla="*/ 108 w 27"/>
                  <a:gd name="T75" fmla="*/ 106 h 32"/>
                  <a:gd name="T76" fmla="*/ 98 w 27"/>
                  <a:gd name="T77" fmla="*/ 111 h 32"/>
                  <a:gd name="T78" fmla="*/ 98 w 27"/>
                  <a:gd name="T79" fmla="*/ 12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55"/>
              <p:cNvSpPr>
                <a:spLocks/>
              </p:cNvSpPr>
              <p:nvPr/>
            </p:nvSpPr>
            <p:spPr bwMode="auto">
              <a:xfrm>
                <a:off x="3271" y="1104"/>
                <a:ext cx="34" cy="41"/>
              </a:xfrm>
              <a:custGeom>
                <a:avLst/>
                <a:gdLst>
                  <a:gd name="T0" fmla="*/ 98 w 27"/>
                  <a:gd name="T1" fmla="*/ 152 h 31"/>
                  <a:gd name="T2" fmla="*/ 96 w 27"/>
                  <a:gd name="T3" fmla="*/ 163 h 31"/>
                  <a:gd name="T4" fmla="*/ 87 w 27"/>
                  <a:gd name="T5" fmla="*/ 164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63 h 31"/>
                  <a:gd name="T20" fmla="*/ 39 w 27"/>
                  <a:gd name="T21" fmla="*/ 152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65 h 31"/>
                  <a:gd name="T38" fmla="*/ 1 w 27"/>
                  <a:gd name="T39" fmla="*/ 37 h 31"/>
                  <a:gd name="T40" fmla="*/ 1 w 27"/>
                  <a:gd name="T41" fmla="*/ 28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8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87 w 27"/>
                  <a:gd name="T67" fmla="*/ 50 h 31"/>
                  <a:gd name="T68" fmla="*/ 87 w 27"/>
                  <a:gd name="T69" fmla="*/ 65 h 31"/>
                  <a:gd name="T70" fmla="*/ 96 w 27"/>
                  <a:gd name="T71" fmla="*/ 77 h 31"/>
                  <a:gd name="T72" fmla="*/ 98 w 27"/>
                  <a:gd name="T73" fmla="*/ 86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5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8 h 31"/>
                  <a:gd name="T86" fmla="*/ 98 w 27"/>
                  <a:gd name="T87" fmla="*/ 14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9"/>
                    </a:lnTo>
                    <a:lnTo>
                      <a:pt x="24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7" y="20"/>
                    </a:lnTo>
                    <a:lnTo>
                      <a:pt x="27" y="22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56"/>
              <p:cNvSpPr>
                <a:spLocks/>
              </p:cNvSpPr>
              <p:nvPr/>
            </p:nvSpPr>
            <p:spPr bwMode="auto">
              <a:xfrm>
                <a:off x="3271" y="1145"/>
                <a:ext cx="34" cy="42"/>
              </a:xfrm>
              <a:custGeom>
                <a:avLst/>
                <a:gdLst>
                  <a:gd name="T0" fmla="*/ 98 w 27"/>
                  <a:gd name="T1" fmla="*/ 123 h 33"/>
                  <a:gd name="T2" fmla="*/ 96 w 27"/>
                  <a:gd name="T3" fmla="*/ 126 h 33"/>
                  <a:gd name="T4" fmla="*/ 87 w 27"/>
                  <a:gd name="T5" fmla="*/ 131 h 33"/>
                  <a:gd name="T6" fmla="*/ 84 w 27"/>
                  <a:gd name="T7" fmla="*/ 137 h 33"/>
                  <a:gd name="T8" fmla="*/ 76 w 27"/>
                  <a:gd name="T9" fmla="*/ 137 h 33"/>
                  <a:gd name="T10" fmla="*/ 74 w 27"/>
                  <a:gd name="T11" fmla="*/ 137 h 33"/>
                  <a:gd name="T12" fmla="*/ 67 w 27"/>
                  <a:gd name="T13" fmla="*/ 137 h 33"/>
                  <a:gd name="T14" fmla="*/ 60 w 27"/>
                  <a:gd name="T15" fmla="*/ 137 h 33"/>
                  <a:gd name="T16" fmla="*/ 48 w 27"/>
                  <a:gd name="T17" fmla="*/ 131 h 33"/>
                  <a:gd name="T18" fmla="*/ 47 w 27"/>
                  <a:gd name="T19" fmla="*/ 126 h 33"/>
                  <a:gd name="T20" fmla="*/ 39 w 27"/>
                  <a:gd name="T21" fmla="*/ 123 h 33"/>
                  <a:gd name="T22" fmla="*/ 31 w 27"/>
                  <a:gd name="T23" fmla="*/ 123 h 33"/>
                  <a:gd name="T24" fmla="*/ 31 w 27"/>
                  <a:gd name="T25" fmla="*/ 113 h 33"/>
                  <a:gd name="T26" fmla="*/ 29 w 27"/>
                  <a:gd name="T27" fmla="*/ 108 h 33"/>
                  <a:gd name="T28" fmla="*/ 20 w 27"/>
                  <a:gd name="T29" fmla="*/ 97 h 33"/>
                  <a:gd name="T30" fmla="*/ 16 w 27"/>
                  <a:gd name="T31" fmla="*/ 95 h 33"/>
                  <a:gd name="T32" fmla="*/ 13 w 27"/>
                  <a:gd name="T33" fmla="*/ 81 h 33"/>
                  <a:gd name="T34" fmla="*/ 1 w 27"/>
                  <a:gd name="T35" fmla="*/ 60 h 33"/>
                  <a:gd name="T36" fmla="*/ 1 w 27"/>
                  <a:gd name="T37" fmla="*/ 50 h 33"/>
                  <a:gd name="T38" fmla="*/ 1 w 27"/>
                  <a:gd name="T39" fmla="*/ 37 h 33"/>
                  <a:gd name="T40" fmla="*/ 1 w 27"/>
                  <a:gd name="T41" fmla="*/ 28 h 33"/>
                  <a:gd name="T42" fmla="*/ 13 w 27"/>
                  <a:gd name="T43" fmla="*/ 13 h 33"/>
                  <a:gd name="T44" fmla="*/ 16 w 27"/>
                  <a:gd name="T45" fmla="*/ 10 h 33"/>
                  <a:gd name="T46" fmla="*/ 20 w 27"/>
                  <a:gd name="T47" fmla="*/ 10 h 33"/>
                  <a:gd name="T48" fmla="*/ 29 w 27"/>
                  <a:gd name="T49" fmla="*/ 0 h 33"/>
                  <a:gd name="T50" fmla="*/ 39 w 27"/>
                  <a:gd name="T51" fmla="*/ 10 h 33"/>
                  <a:gd name="T52" fmla="*/ 48 w 27"/>
                  <a:gd name="T53" fmla="*/ 10 h 33"/>
                  <a:gd name="T54" fmla="*/ 59 w 27"/>
                  <a:gd name="T55" fmla="*/ 13 h 33"/>
                  <a:gd name="T56" fmla="*/ 60 w 27"/>
                  <a:gd name="T57" fmla="*/ 22 h 33"/>
                  <a:gd name="T58" fmla="*/ 67 w 27"/>
                  <a:gd name="T59" fmla="*/ 28 h 33"/>
                  <a:gd name="T60" fmla="*/ 74 w 27"/>
                  <a:gd name="T61" fmla="*/ 29 h 33"/>
                  <a:gd name="T62" fmla="*/ 76 w 27"/>
                  <a:gd name="T63" fmla="*/ 37 h 33"/>
                  <a:gd name="T64" fmla="*/ 84 w 27"/>
                  <a:gd name="T65" fmla="*/ 46 h 33"/>
                  <a:gd name="T66" fmla="*/ 96 w 27"/>
                  <a:gd name="T67" fmla="*/ 60 h 33"/>
                  <a:gd name="T68" fmla="*/ 98 w 27"/>
                  <a:gd name="T69" fmla="*/ 75 h 33"/>
                  <a:gd name="T70" fmla="*/ 108 w 27"/>
                  <a:gd name="T71" fmla="*/ 95 h 33"/>
                  <a:gd name="T72" fmla="*/ 108 w 27"/>
                  <a:gd name="T73" fmla="*/ 103 h 33"/>
                  <a:gd name="T74" fmla="*/ 108 w 27"/>
                  <a:gd name="T75" fmla="*/ 108 h 33"/>
                  <a:gd name="T76" fmla="*/ 98 w 27"/>
                  <a:gd name="T77" fmla="*/ 108 h 33"/>
                  <a:gd name="T78" fmla="*/ 98 w 27"/>
                  <a:gd name="T79" fmla="*/ 11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9"/>
                    </a:move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Freeform 157"/>
              <p:cNvSpPr>
                <a:spLocks/>
              </p:cNvSpPr>
              <p:nvPr/>
            </p:nvSpPr>
            <p:spPr bwMode="auto">
              <a:xfrm>
                <a:off x="3271" y="1187"/>
                <a:ext cx="34" cy="40"/>
              </a:xfrm>
              <a:custGeom>
                <a:avLst/>
                <a:gdLst>
                  <a:gd name="T0" fmla="*/ 98 w 27"/>
                  <a:gd name="T1" fmla="*/ 108 h 32"/>
                  <a:gd name="T2" fmla="*/ 96 w 27"/>
                  <a:gd name="T3" fmla="*/ 110 h 32"/>
                  <a:gd name="T4" fmla="*/ 87 w 27"/>
                  <a:gd name="T5" fmla="*/ 119 h 32"/>
                  <a:gd name="T6" fmla="*/ 84 w 27"/>
                  <a:gd name="T7" fmla="*/ 119 h 32"/>
                  <a:gd name="T8" fmla="*/ 76 w 27"/>
                  <a:gd name="T9" fmla="*/ 124 h 32"/>
                  <a:gd name="T10" fmla="*/ 74 w 27"/>
                  <a:gd name="T11" fmla="*/ 124 h 32"/>
                  <a:gd name="T12" fmla="*/ 67 w 27"/>
                  <a:gd name="T13" fmla="*/ 124 h 32"/>
                  <a:gd name="T14" fmla="*/ 60 w 27"/>
                  <a:gd name="T15" fmla="*/ 119 h 32"/>
                  <a:gd name="T16" fmla="*/ 48 w 27"/>
                  <a:gd name="T17" fmla="*/ 119 h 32"/>
                  <a:gd name="T18" fmla="*/ 47 w 27"/>
                  <a:gd name="T19" fmla="*/ 110 h 32"/>
                  <a:gd name="T20" fmla="*/ 39 w 27"/>
                  <a:gd name="T21" fmla="*/ 108 h 32"/>
                  <a:gd name="T22" fmla="*/ 31 w 27"/>
                  <a:gd name="T23" fmla="*/ 106 h 32"/>
                  <a:gd name="T24" fmla="*/ 31 w 27"/>
                  <a:gd name="T25" fmla="*/ 95 h 32"/>
                  <a:gd name="T26" fmla="*/ 29 w 27"/>
                  <a:gd name="T27" fmla="*/ 94 h 32"/>
                  <a:gd name="T28" fmla="*/ 20 w 27"/>
                  <a:gd name="T29" fmla="*/ 86 h 32"/>
                  <a:gd name="T30" fmla="*/ 16 w 27"/>
                  <a:gd name="T31" fmla="*/ 75 h 32"/>
                  <a:gd name="T32" fmla="*/ 13 w 27"/>
                  <a:gd name="T33" fmla="*/ 64 h 32"/>
                  <a:gd name="T34" fmla="*/ 1 w 27"/>
                  <a:gd name="T35" fmla="*/ 56 h 32"/>
                  <a:gd name="T36" fmla="*/ 1 w 27"/>
                  <a:gd name="T37" fmla="*/ 45 h 32"/>
                  <a:gd name="T38" fmla="*/ 1 w 27"/>
                  <a:gd name="T39" fmla="*/ 31 h 32"/>
                  <a:gd name="T40" fmla="*/ 1 w 27"/>
                  <a:gd name="T41" fmla="*/ 20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6 h 32"/>
                  <a:gd name="T60" fmla="*/ 74 w 27"/>
                  <a:gd name="T61" fmla="*/ 20 h 32"/>
                  <a:gd name="T62" fmla="*/ 76 w 27"/>
                  <a:gd name="T63" fmla="*/ 29 h 32"/>
                  <a:gd name="T64" fmla="*/ 84 w 27"/>
                  <a:gd name="T65" fmla="*/ 39 h 32"/>
                  <a:gd name="T66" fmla="*/ 96 w 27"/>
                  <a:gd name="T67" fmla="*/ 48 h 32"/>
                  <a:gd name="T68" fmla="*/ 98 w 27"/>
                  <a:gd name="T69" fmla="*/ 64 h 32"/>
                  <a:gd name="T70" fmla="*/ 108 w 27"/>
                  <a:gd name="T71" fmla="*/ 80 h 32"/>
                  <a:gd name="T72" fmla="*/ 108 w 27"/>
                  <a:gd name="T73" fmla="*/ 94 h 32"/>
                  <a:gd name="T74" fmla="*/ 108 w 27"/>
                  <a:gd name="T75" fmla="*/ 94 h 32"/>
                  <a:gd name="T76" fmla="*/ 98 w 27"/>
                  <a:gd name="T77" fmla="*/ 95 h 32"/>
                  <a:gd name="T78" fmla="*/ 98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Freeform 158"/>
              <p:cNvSpPr>
                <a:spLocks/>
              </p:cNvSpPr>
              <p:nvPr/>
            </p:nvSpPr>
            <p:spPr bwMode="auto">
              <a:xfrm>
                <a:off x="3271" y="1227"/>
                <a:ext cx="34" cy="41"/>
              </a:xfrm>
              <a:custGeom>
                <a:avLst/>
                <a:gdLst>
                  <a:gd name="T0" fmla="*/ 98 w 27"/>
                  <a:gd name="T1" fmla="*/ 151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96 w 27"/>
                  <a:gd name="T67" fmla="*/ 66 h 31"/>
                  <a:gd name="T68" fmla="*/ 98 w 27"/>
                  <a:gd name="T69" fmla="*/ 87 h 31"/>
                  <a:gd name="T70" fmla="*/ 108 w 27"/>
                  <a:gd name="T71" fmla="*/ 114 h 31"/>
                  <a:gd name="T72" fmla="*/ 108 w 27"/>
                  <a:gd name="T73" fmla="*/ 123 h 31"/>
                  <a:gd name="T74" fmla="*/ 108 w 27"/>
                  <a:gd name="T75" fmla="*/ 130 h 31"/>
                  <a:gd name="T76" fmla="*/ 98 w 27"/>
                  <a:gd name="T77" fmla="*/ 138 h 31"/>
                  <a:gd name="T78" fmla="*/ 98 w 27"/>
                  <a:gd name="T79" fmla="*/ 14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159"/>
              <p:cNvSpPr>
                <a:spLocks/>
              </p:cNvSpPr>
              <p:nvPr/>
            </p:nvSpPr>
            <p:spPr bwMode="auto">
              <a:xfrm>
                <a:off x="3271" y="1268"/>
                <a:ext cx="34" cy="43"/>
              </a:xfrm>
              <a:custGeom>
                <a:avLst/>
                <a:gdLst>
                  <a:gd name="T0" fmla="*/ 98 w 27"/>
                  <a:gd name="T1" fmla="*/ 134 h 33"/>
                  <a:gd name="T2" fmla="*/ 96 w 27"/>
                  <a:gd name="T3" fmla="*/ 146 h 33"/>
                  <a:gd name="T4" fmla="*/ 87 w 27"/>
                  <a:gd name="T5" fmla="*/ 151 h 33"/>
                  <a:gd name="T6" fmla="*/ 84 w 27"/>
                  <a:gd name="T7" fmla="*/ 162 h 33"/>
                  <a:gd name="T8" fmla="*/ 76 w 27"/>
                  <a:gd name="T9" fmla="*/ 162 h 33"/>
                  <a:gd name="T10" fmla="*/ 74 w 27"/>
                  <a:gd name="T11" fmla="*/ 162 h 33"/>
                  <a:gd name="T12" fmla="*/ 67 w 27"/>
                  <a:gd name="T13" fmla="*/ 162 h 33"/>
                  <a:gd name="T14" fmla="*/ 60 w 27"/>
                  <a:gd name="T15" fmla="*/ 162 h 33"/>
                  <a:gd name="T16" fmla="*/ 48 w 27"/>
                  <a:gd name="T17" fmla="*/ 151 h 33"/>
                  <a:gd name="T18" fmla="*/ 47 w 27"/>
                  <a:gd name="T19" fmla="*/ 146 h 33"/>
                  <a:gd name="T20" fmla="*/ 39 w 27"/>
                  <a:gd name="T21" fmla="*/ 134 h 33"/>
                  <a:gd name="T22" fmla="*/ 31 w 27"/>
                  <a:gd name="T23" fmla="*/ 134 h 33"/>
                  <a:gd name="T24" fmla="*/ 31 w 27"/>
                  <a:gd name="T25" fmla="*/ 133 h 33"/>
                  <a:gd name="T26" fmla="*/ 29 w 27"/>
                  <a:gd name="T27" fmla="*/ 116 h 33"/>
                  <a:gd name="T28" fmla="*/ 20 w 27"/>
                  <a:gd name="T29" fmla="*/ 112 h 33"/>
                  <a:gd name="T30" fmla="*/ 16 w 27"/>
                  <a:gd name="T31" fmla="*/ 96 h 33"/>
                  <a:gd name="T32" fmla="*/ 13 w 27"/>
                  <a:gd name="T33" fmla="*/ 85 h 33"/>
                  <a:gd name="T34" fmla="*/ 1 w 27"/>
                  <a:gd name="T35" fmla="*/ 66 h 33"/>
                  <a:gd name="T36" fmla="*/ 1 w 27"/>
                  <a:gd name="T37" fmla="*/ 51 h 33"/>
                  <a:gd name="T38" fmla="*/ 1 w 27"/>
                  <a:gd name="T39" fmla="*/ 46 h 33"/>
                  <a:gd name="T40" fmla="*/ 1 w 27"/>
                  <a:gd name="T41" fmla="*/ 29 h 33"/>
                  <a:gd name="T42" fmla="*/ 13 w 27"/>
                  <a:gd name="T43" fmla="*/ 16 h 33"/>
                  <a:gd name="T44" fmla="*/ 16 w 27"/>
                  <a:gd name="T45" fmla="*/ 12 h 33"/>
                  <a:gd name="T46" fmla="*/ 20 w 27"/>
                  <a:gd name="T47" fmla="*/ 12 h 33"/>
                  <a:gd name="T48" fmla="*/ 29 w 27"/>
                  <a:gd name="T49" fmla="*/ 0 h 33"/>
                  <a:gd name="T50" fmla="*/ 39 w 27"/>
                  <a:gd name="T51" fmla="*/ 0 h 33"/>
                  <a:gd name="T52" fmla="*/ 48 w 27"/>
                  <a:gd name="T53" fmla="*/ 12 h 33"/>
                  <a:gd name="T54" fmla="*/ 59 w 27"/>
                  <a:gd name="T55" fmla="*/ 16 h 33"/>
                  <a:gd name="T56" fmla="*/ 60 w 27"/>
                  <a:gd name="T57" fmla="*/ 21 h 33"/>
                  <a:gd name="T58" fmla="*/ 67 w 27"/>
                  <a:gd name="T59" fmla="*/ 29 h 33"/>
                  <a:gd name="T60" fmla="*/ 74 w 27"/>
                  <a:gd name="T61" fmla="*/ 35 h 33"/>
                  <a:gd name="T62" fmla="*/ 76 w 27"/>
                  <a:gd name="T63" fmla="*/ 46 h 33"/>
                  <a:gd name="T64" fmla="*/ 84 w 27"/>
                  <a:gd name="T65" fmla="*/ 50 h 33"/>
                  <a:gd name="T66" fmla="*/ 96 w 27"/>
                  <a:gd name="T67" fmla="*/ 65 h 33"/>
                  <a:gd name="T68" fmla="*/ 98 w 27"/>
                  <a:gd name="T69" fmla="*/ 85 h 33"/>
                  <a:gd name="T70" fmla="*/ 108 w 27"/>
                  <a:gd name="T71" fmla="*/ 102 h 33"/>
                  <a:gd name="T72" fmla="*/ 108 w 27"/>
                  <a:gd name="T73" fmla="*/ 116 h 33"/>
                  <a:gd name="T74" fmla="*/ 108 w 27"/>
                  <a:gd name="T75" fmla="*/ 125 h 33"/>
                  <a:gd name="T76" fmla="*/ 98 w 27"/>
                  <a:gd name="T77" fmla="*/ 125 h 33"/>
                  <a:gd name="T78" fmla="*/ 98 w 27"/>
                  <a:gd name="T79" fmla="*/ 13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8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1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160"/>
              <p:cNvSpPr>
                <a:spLocks/>
              </p:cNvSpPr>
              <p:nvPr/>
            </p:nvSpPr>
            <p:spPr bwMode="auto">
              <a:xfrm>
                <a:off x="3271" y="1311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27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27 h 32"/>
                  <a:gd name="T18" fmla="*/ 47 w 27"/>
                  <a:gd name="T19" fmla="*/ 127 h 32"/>
                  <a:gd name="T20" fmla="*/ 39 w 27"/>
                  <a:gd name="T21" fmla="*/ 124 h 32"/>
                  <a:gd name="T22" fmla="*/ 31 w 27"/>
                  <a:gd name="T23" fmla="*/ 113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7 h 32"/>
                  <a:gd name="T30" fmla="*/ 16 w 27"/>
                  <a:gd name="T31" fmla="*/ 83 h 32"/>
                  <a:gd name="T32" fmla="*/ 13 w 27"/>
                  <a:gd name="T33" fmla="*/ 74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2 h 32"/>
                  <a:gd name="T42" fmla="*/ 13 w 27"/>
                  <a:gd name="T43" fmla="*/ 10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0 h 32"/>
                  <a:gd name="T58" fmla="*/ 67 w 27"/>
                  <a:gd name="T59" fmla="*/ 17 h 32"/>
                  <a:gd name="T60" fmla="*/ 74 w 27"/>
                  <a:gd name="T61" fmla="*/ 22 h 32"/>
                  <a:gd name="T62" fmla="*/ 76 w 27"/>
                  <a:gd name="T63" fmla="*/ 31 h 32"/>
                  <a:gd name="T64" fmla="*/ 84 w 27"/>
                  <a:gd name="T65" fmla="*/ 36 h 32"/>
                  <a:gd name="T66" fmla="*/ 87 w 27"/>
                  <a:gd name="T67" fmla="*/ 40 h 32"/>
                  <a:gd name="T68" fmla="*/ 87 w 27"/>
                  <a:gd name="T69" fmla="*/ 51 h 32"/>
                  <a:gd name="T70" fmla="*/ 96 w 27"/>
                  <a:gd name="T71" fmla="*/ 60 h 32"/>
                  <a:gd name="T72" fmla="*/ 98 w 27"/>
                  <a:gd name="T73" fmla="*/ 65 h 32"/>
                  <a:gd name="T74" fmla="*/ 98 w 27"/>
                  <a:gd name="T75" fmla="*/ 77 h 32"/>
                  <a:gd name="T76" fmla="*/ 108 w 27"/>
                  <a:gd name="T77" fmla="*/ 83 h 32"/>
                  <a:gd name="T78" fmla="*/ 108 w 27"/>
                  <a:gd name="T79" fmla="*/ 97 h 32"/>
                  <a:gd name="T80" fmla="*/ 108 w 27"/>
                  <a:gd name="T81" fmla="*/ 106 h 32"/>
                  <a:gd name="T82" fmla="*/ 108 w 27"/>
                  <a:gd name="T83" fmla="*/ 106 h 32"/>
                  <a:gd name="T84" fmla="*/ 98 w 27"/>
                  <a:gd name="T85" fmla="*/ 111 h 32"/>
                  <a:gd name="T86" fmla="*/ 98 w 27"/>
                  <a:gd name="T87" fmla="*/ 11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Freeform 161"/>
              <p:cNvSpPr>
                <a:spLocks/>
              </p:cNvSpPr>
              <p:nvPr/>
            </p:nvSpPr>
            <p:spPr bwMode="auto">
              <a:xfrm>
                <a:off x="3271" y="1352"/>
                <a:ext cx="34" cy="40"/>
              </a:xfrm>
              <a:custGeom>
                <a:avLst/>
                <a:gdLst>
                  <a:gd name="T0" fmla="*/ 98 w 27"/>
                  <a:gd name="T1" fmla="*/ 126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65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87 w 27"/>
                  <a:gd name="T67" fmla="*/ 46 h 31"/>
                  <a:gd name="T68" fmla="*/ 87 w 27"/>
                  <a:gd name="T69" fmla="*/ 50 h 31"/>
                  <a:gd name="T70" fmla="*/ 96 w 27"/>
                  <a:gd name="T71" fmla="*/ 65 h 31"/>
                  <a:gd name="T72" fmla="*/ 98 w 27"/>
                  <a:gd name="T73" fmla="*/ 68 h 31"/>
                  <a:gd name="T74" fmla="*/ 98 w 27"/>
                  <a:gd name="T75" fmla="*/ 76 h 31"/>
                  <a:gd name="T76" fmla="*/ 108 w 27"/>
                  <a:gd name="T77" fmla="*/ 95 h 31"/>
                  <a:gd name="T78" fmla="*/ 108 w 27"/>
                  <a:gd name="T79" fmla="*/ 97 h 31"/>
                  <a:gd name="T80" fmla="*/ 108 w 27"/>
                  <a:gd name="T81" fmla="*/ 108 h 31"/>
                  <a:gd name="T82" fmla="*/ 108 w 27"/>
                  <a:gd name="T83" fmla="*/ 111 h 31"/>
                  <a:gd name="T84" fmla="*/ 98 w 27"/>
                  <a:gd name="T85" fmla="*/ 114 h 31"/>
                  <a:gd name="T86" fmla="*/ 98 w 27"/>
                  <a:gd name="T87" fmla="*/ 114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162"/>
              <p:cNvSpPr>
                <a:spLocks/>
              </p:cNvSpPr>
              <p:nvPr/>
            </p:nvSpPr>
            <p:spPr bwMode="auto">
              <a:xfrm>
                <a:off x="3271" y="1390"/>
                <a:ext cx="31" cy="43"/>
              </a:xfrm>
              <a:custGeom>
                <a:avLst/>
                <a:gdLst>
                  <a:gd name="T0" fmla="*/ 89 w 25"/>
                  <a:gd name="T1" fmla="*/ 168 h 32"/>
                  <a:gd name="T2" fmla="*/ 88 w 25"/>
                  <a:gd name="T3" fmla="*/ 169 h 32"/>
                  <a:gd name="T4" fmla="*/ 78 w 25"/>
                  <a:gd name="T5" fmla="*/ 183 h 32"/>
                  <a:gd name="T6" fmla="*/ 77 w 25"/>
                  <a:gd name="T7" fmla="*/ 183 h 32"/>
                  <a:gd name="T8" fmla="*/ 71 w 25"/>
                  <a:gd name="T9" fmla="*/ 189 h 32"/>
                  <a:gd name="T10" fmla="*/ 63 w 25"/>
                  <a:gd name="T11" fmla="*/ 189 h 32"/>
                  <a:gd name="T12" fmla="*/ 62 w 25"/>
                  <a:gd name="T13" fmla="*/ 189 h 32"/>
                  <a:gd name="T14" fmla="*/ 50 w 25"/>
                  <a:gd name="T15" fmla="*/ 183 h 32"/>
                  <a:gd name="T16" fmla="*/ 46 w 25"/>
                  <a:gd name="T17" fmla="*/ 183 h 32"/>
                  <a:gd name="T18" fmla="*/ 40 w 25"/>
                  <a:gd name="T19" fmla="*/ 169 h 32"/>
                  <a:gd name="T20" fmla="*/ 37 w 25"/>
                  <a:gd name="T21" fmla="*/ 168 h 32"/>
                  <a:gd name="T22" fmla="*/ 30 w 25"/>
                  <a:gd name="T23" fmla="*/ 153 h 32"/>
                  <a:gd name="T24" fmla="*/ 26 w 25"/>
                  <a:gd name="T25" fmla="*/ 151 h 32"/>
                  <a:gd name="T26" fmla="*/ 17 w 25"/>
                  <a:gd name="T27" fmla="*/ 141 h 32"/>
                  <a:gd name="T28" fmla="*/ 14 w 25"/>
                  <a:gd name="T29" fmla="*/ 132 h 32"/>
                  <a:gd name="T30" fmla="*/ 11 w 25"/>
                  <a:gd name="T31" fmla="*/ 114 h 32"/>
                  <a:gd name="T32" fmla="*/ 11 w 25"/>
                  <a:gd name="T33" fmla="*/ 98 h 32"/>
                  <a:gd name="T34" fmla="*/ 1 w 25"/>
                  <a:gd name="T35" fmla="*/ 85 h 32"/>
                  <a:gd name="T36" fmla="*/ 0 w 25"/>
                  <a:gd name="T37" fmla="*/ 65 h 32"/>
                  <a:gd name="T38" fmla="*/ 0 w 25"/>
                  <a:gd name="T39" fmla="*/ 48 h 32"/>
                  <a:gd name="T40" fmla="*/ 1 w 25"/>
                  <a:gd name="T41" fmla="*/ 30 h 32"/>
                  <a:gd name="T42" fmla="*/ 1 w 25"/>
                  <a:gd name="T43" fmla="*/ 12 h 32"/>
                  <a:gd name="T44" fmla="*/ 14 w 25"/>
                  <a:gd name="T45" fmla="*/ 1 h 32"/>
                  <a:gd name="T46" fmla="*/ 17 w 25"/>
                  <a:gd name="T47" fmla="*/ 0 h 32"/>
                  <a:gd name="T48" fmla="*/ 26 w 25"/>
                  <a:gd name="T49" fmla="*/ 0 h 32"/>
                  <a:gd name="T50" fmla="*/ 37 w 25"/>
                  <a:gd name="T51" fmla="*/ 0 h 32"/>
                  <a:gd name="T52" fmla="*/ 40 w 25"/>
                  <a:gd name="T53" fmla="*/ 1 h 32"/>
                  <a:gd name="T54" fmla="*/ 50 w 25"/>
                  <a:gd name="T55" fmla="*/ 1 h 32"/>
                  <a:gd name="T56" fmla="*/ 57 w 25"/>
                  <a:gd name="T57" fmla="*/ 12 h 32"/>
                  <a:gd name="T58" fmla="*/ 62 w 25"/>
                  <a:gd name="T59" fmla="*/ 22 h 32"/>
                  <a:gd name="T60" fmla="*/ 63 w 25"/>
                  <a:gd name="T61" fmla="*/ 30 h 32"/>
                  <a:gd name="T62" fmla="*/ 71 w 25"/>
                  <a:gd name="T63" fmla="*/ 40 h 32"/>
                  <a:gd name="T64" fmla="*/ 77 w 25"/>
                  <a:gd name="T65" fmla="*/ 48 h 32"/>
                  <a:gd name="T66" fmla="*/ 78 w 25"/>
                  <a:gd name="T67" fmla="*/ 54 h 32"/>
                  <a:gd name="T68" fmla="*/ 78 w 25"/>
                  <a:gd name="T69" fmla="*/ 73 h 32"/>
                  <a:gd name="T70" fmla="*/ 88 w 25"/>
                  <a:gd name="T71" fmla="*/ 85 h 32"/>
                  <a:gd name="T72" fmla="*/ 89 w 25"/>
                  <a:gd name="T73" fmla="*/ 87 h 32"/>
                  <a:gd name="T74" fmla="*/ 89 w 25"/>
                  <a:gd name="T75" fmla="*/ 105 h 32"/>
                  <a:gd name="T76" fmla="*/ 89 w 25"/>
                  <a:gd name="T77" fmla="*/ 114 h 32"/>
                  <a:gd name="T78" fmla="*/ 89 w 25"/>
                  <a:gd name="T79" fmla="*/ 132 h 32"/>
                  <a:gd name="T80" fmla="*/ 89 w 25"/>
                  <a:gd name="T81" fmla="*/ 141 h 32"/>
                  <a:gd name="T82" fmla="*/ 89 w 25"/>
                  <a:gd name="T83" fmla="*/ 141 h 32"/>
                  <a:gd name="T84" fmla="*/ 89 w 25"/>
                  <a:gd name="T85" fmla="*/ 151 h 32"/>
                  <a:gd name="T86" fmla="*/ 89 w 25"/>
                  <a:gd name="T87" fmla="*/ 15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29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7" y="25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163"/>
              <p:cNvSpPr>
                <a:spLocks/>
              </p:cNvSpPr>
              <p:nvPr/>
            </p:nvSpPr>
            <p:spPr bwMode="auto">
              <a:xfrm>
                <a:off x="3259" y="1069"/>
                <a:ext cx="12" cy="40"/>
              </a:xfrm>
              <a:custGeom>
                <a:avLst/>
                <a:gdLst>
                  <a:gd name="T0" fmla="*/ 106 w 7"/>
                  <a:gd name="T1" fmla="*/ 17 h 31"/>
                  <a:gd name="T2" fmla="*/ 106 w 7"/>
                  <a:gd name="T3" fmla="*/ 32 h 31"/>
                  <a:gd name="T4" fmla="*/ 106 w 7"/>
                  <a:gd name="T5" fmla="*/ 36 h 31"/>
                  <a:gd name="T6" fmla="*/ 132 w 7"/>
                  <a:gd name="T7" fmla="*/ 53 h 31"/>
                  <a:gd name="T8" fmla="*/ 132 w 7"/>
                  <a:gd name="T9" fmla="*/ 68 h 31"/>
                  <a:gd name="T10" fmla="*/ 182 w 7"/>
                  <a:gd name="T11" fmla="*/ 88 h 31"/>
                  <a:gd name="T12" fmla="*/ 182 w 7"/>
                  <a:gd name="T13" fmla="*/ 98 h 31"/>
                  <a:gd name="T14" fmla="*/ 182 w 7"/>
                  <a:gd name="T15" fmla="*/ 114 h 31"/>
                  <a:gd name="T16" fmla="*/ 182 w 7"/>
                  <a:gd name="T17" fmla="*/ 123 h 31"/>
                  <a:gd name="T18" fmla="*/ 182 w 7"/>
                  <a:gd name="T19" fmla="*/ 126 h 31"/>
                  <a:gd name="T20" fmla="*/ 182 w 7"/>
                  <a:gd name="T21" fmla="*/ 133 h 31"/>
                  <a:gd name="T22" fmla="*/ 182 w 7"/>
                  <a:gd name="T23" fmla="*/ 143 h 31"/>
                  <a:gd name="T24" fmla="*/ 132 w 7"/>
                  <a:gd name="T25" fmla="*/ 143 h 31"/>
                  <a:gd name="T26" fmla="*/ 132 w 7"/>
                  <a:gd name="T27" fmla="*/ 143 h 31"/>
                  <a:gd name="T28" fmla="*/ 106 w 7"/>
                  <a:gd name="T29" fmla="*/ 143 h 31"/>
                  <a:gd name="T30" fmla="*/ 106 w 7"/>
                  <a:gd name="T31" fmla="*/ 143 h 31"/>
                  <a:gd name="T32" fmla="*/ 106 w 7"/>
                  <a:gd name="T33" fmla="*/ 143 h 31"/>
                  <a:gd name="T34" fmla="*/ 77 w 7"/>
                  <a:gd name="T35" fmla="*/ 143 h 31"/>
                  <a:gd name="T36" fmla="*/ 26 w 7"/>
                  <a:gd name="T37" fmla="*/ 133 h 31"/>
                  <a:gd name="T38" fmla="*/ 26 w 7"/>
                  <a:gd name="T39" fmla="*/ 126 h 31"/>
                  <a:gd name="T40" fmla="*/ 26 w 7"/>
                  <a:gd name="T41" fmla="*/ 114 h 31"/>
                  <a:gd name="T42" fmla="*/ 0 w 7"/>
                  <a:gd name="T43" fmla="*/ 98 h 31"/>
                  <a:gd name="T44" fmla="*/ 0 w 7"/>
                  <a:gd name="T45" fmla="*/ 88 h 31"/>
                  <a:gd name="T46" fmla="*/ 0 w 7"/>
                  <a:gd name="T47" fmla="*/ 76 h 31"/>
                  <a:gd name="T48" fmla="*/ 0 w 7"/>
                  <a:gd name="T49" fmla="*/ 65 h 31"/>
                  <a:gd name="T50" fmla="*/ 0 w 7"/>
                  <a:gd name="T51" fmla="*/ 50 h 31"/>
                  <a:gd name="T52" fmla="*/ 0 w 7"/>
                  <a:gd name="T53" fmla="*/ 41 h 31"/>
                  <a:gd name="T54" fmla="*/ 0 w 7"/>
                  <a:gd name="T55" fmla="*/ 32 h 31"/>
                  <a:gd name="T56" fmla="*/ 0 w 7"/>
                  <a:gd name="T57" fmla="*/ 17 h 31"/>
                  <a:gd name="T58" fmla="*/ 0 w 7"/>
                  <a:gd name="T59" fmla="*/ 10 h 31"/>
                  <a:gd name="T60" fmla="*/ 0 w 7"/>
                  <a:gd name="T61" fmla="*/ 1 h 31"/>
                  <a:gd name="T62" fmla="*/ 0 w 7"/>
                  <a:gd name="T63" fmla="*/ 1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1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Freeform 164"/>
              <p:cNvSpPr>
                <a:spLocks/>
              </p:cNvSpPr>
              <p:nvPr/>
            </p:nvSpPr>
            <p:spPr bwMode="auto">
              <a:xfrm>
                <a:off x="3259" y="1112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27 h 31"/>
                  <a:gd name="T6" fmla="*/ 106 w 7"/>
                  <a:gd name="T7" fmla="*/ 38 h 31"/>
                  <a:gd name="T8" fmla="*/ 132 w 7"/>
                  <a:gd name="T9" fmla="*/ 58 h 31"/>
                  <a:gd name="T10" fmla="*/ 132 w 7"/>
                  <a:gd name="T11" fmla="*/ 60 h 31"/>
                  <a:gd name="T12" fmla="*/ 182 w 7"/>
                  <a:gd name="T13" fmla="*/ 72 h 31"/>
                  <a:gd name="T14" fmla="*/ 182 w 7"/>
                  <a:gd name="T15" fmla="*/ 81 h 31"/>
                  <a:gd name="T16" fmla="*/ 182 w 7"/>
                  <a:gd name="T17" fmla="*/ 87 h 31"/>
                  <a:gd name="T18" fmla="*/ 182 w 7"/>
                  <a:gd name="T19" fmla="*/ 91 h 31"/>
                  <a:gd name="T20" fmla="*/ 182 w 7"/>
                  <a:gd name="T21" fmla="*/ 94 h 31"/>
                  <a:gd name="T22" fmla="*/ 132 w 7"/>
                  <a:gd name="T23" fmla="*/ 101 h 31"/>
                  <a:gd name="T24" fmla="*/ 132 w 7"/>
                  <a:gd name="T25" fmla="*/ 101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1 h 31"/>
                  <a:gd name="T36" fmla="*/ 26 w 7"/>
                  <a:gd name="T37" fmla="*/ 94 h 31"/>
                  <a:gd name="T38" fmla="*/ 26 w 7"/>
                  <a:gd name="T39" fmla="*/ 91 h 31"/>
                  <a:gd name="T40" fmla="*/ 0 w 7"/>
                  <a:gd name="T41" fmla="*/ 81 h 31"/>
                  <a:gd name="T42" fmla="*/ 0 w 7"/>
                  <a:gd name="T43" fmla="*/ 72 h 31"/>
                  <a:gd name="T44" fmla="*/ 0 w 7"/>
                  <a:gd name="T45" fmla="*/ 60 h 31"/>
                  <a:gd name="T46" fmla="*/ 0 w 7"/>
                  <a:gd name="T47" fmla="*/ 58 h 31"/>
                  <a:gd name="T48" fmla="*/ 0 w 7"/>
                  <a:gd name="T49" fmla="*/ 20 h 31"/>
                  <a:gd name="T50" fmla="*/ 0 w 7"/>
                  <a:gd name="T51" fmla="*/ 11 h 31"/>
                  <a:gd name="T52" fmla="*/ 0 w 7"/>
                  <a:gd name="T53" fmla="*/ 1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0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Freeform 165"/>
              <p:cNvSpPr>
                <a:spLocks/>
              </p:cNvSpPr>
              <p:nvPr/>
            </p:nvSpPr>
            <p:spPr bwMode="auto">
              <a:xfrm>
                <a:off x="3259" y="1150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5 h 31"/>
                  <a:gd name="T6" fmla="*/ 106 w 7"/>
                  <a:gd name="T7" fmla="*/ 60 h 31"/>
                  <a:gd name="T8" fmla="*/ 132 w 7"/>
                  <a:gd name="T9" fmla="*/ 86 h 31"/>
                  <a:gd name="T10" fmla="*/ 132 w 7"/>
                  <a:gd name="T11" fmla="*/ 104 h 31"/>
                  <a:gd name="T12" fmla="*/ 182 w 7"/>
                  <a:gd name="T13" fmla="*/ 123 h 31"/>
                  <a:gd name="T14" fmla="*/ 182 w 7"/>
                  <a:gd name="T15" fmla="*/ 135 h 31"/>
                  <a:gd name="T16" fmla="*/ 182 w 7"/>
                  <a:gd name="T17" fmla="*/ 145 h 31"/>
                  <a:gd name="T18" fmla="*/ 182 w 7"/>
                  <a:gd name="T19" fmla="*/ 151 h 31"/>
                  <a:gd name="T20" fmla="*/ 182 w 7"/>
                  <a:gd name="T21" fmla="*/ 163 h 31"/>
                  <a:gd name="T22" fmla="*/ 132 w 7"/>
                  <a:gd name="T23" fmla="*/ 163 h 31"/>
                  <a:gd name="T24" fmla="*/ 132 w 7"/>
                  <a:gd name="T25" fmla="*/ 164 h 31"/>
                  <a:gd name="T26" fmla="*/ 106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77 w 7"/>
                  <a:gd name="T33" fmla="*/ 164 h 31"/>
                  <a:gd name="T34" fmla="*/ 77 w 7"/>
                  <a:gd name="T35" fmla="*/ 163 h 31"/>
                  <a:gd name="T36" fmla="*/ 26 w 7"/>
                  <a:gd name="T37" fmla="*/ 163 h 31"/>
                  <a:gd name="T38" fmla="*/ 26 w 7"/>
                  <a:gd name="T39" fmla="*/ 151 h 31"/>
                  <a:gd name="T40" fmla="*/ 0 w 7"/>
                  <a:gd name="T41" fmla="*/ 135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7 h 31"/>
                  <a:gd name="T48" fmla="*/ 0 w 7"/>
                  <a:gd name="T49" fmla="*/ 34 h 31"/>
                  <a:gd name="T50" fmla="*/ 0 w 7"/>
                  <a:gd name="T51" fmla="*/ 21 h 31"/>
                  <a:gd name="T52" fmla="*/ 0 w 7"/>
                  <a:gd name="T53" fmla="*/ 16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1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Freeform 166"/>
              <p:cNvSpPr>
                <a:spLocks/>
              </p:cNvSpPr>
              <p:nvPr/>
            </p:nvSpPr>
            <p:spPr bwMode="auto">
              <a:xfrm>
                <a:off x="3259" y="1191"/>
                <a:ext cx="12" cy="43"/>
              </a:xfrm>
              <a:custGeom>
                <a:avLst/>
                <a:gdLst>
                  <a:gd name="T0" fmla="*/ 106 w 7"/>
                  <a:gd name="T1" fmla="*/ 22 h 32"/>
                  <a:gd name="T2" fmla="*/ 106 w 7"/>
                  <a:gd name="T3" fmla="*/ 40 h 32"/>
                  <a:gd name="T4" fmla="*/ 106 w 7"/>
                  <a:gd name="T5" fmla="*/ 56 h 32"/>
                  <a:gd name="T6" fmla="*/ 132 w 7"/>
                  <a:gd name="T7" fmla="*/ 75 h 32"/>
                  <a:gd name="T8" fmla="*/ 132 w 7"/>
                  <a:gd name="T9" fmla="*/ 87 h 32"/>
                  <a:gd name="T10" fmla="*/ 182 w 7"/>
                  <a:gd name="T11" fmla="*/ 117 h 32"/>
                  <a:gd name="T12" fmla="*/ 182 w 7"/>
                  <a:gd name="T13" fmla="*/ 136 h 32"/>
                  <a:gd name="T14" fmla="*/ 182 w 7"/>
                  <a:gd name="T15" fmla="*/ 151 h 32"/>
                  <a:gd name="T16" fmla="*/ 182 w 7"/>
                  <a:gd name="T17" fmla="*/ 157 h 32"/>
                  <a:gd name="T18" fmla="*/ 182 w 7"/>
                  <a:gd name="T19" fmla="*/ 168 h 32"/>
                  <a:gd name="T20" fmla="*/ 182 w 7"/>
                  <a:gd name="T21" fmla="*/ 177 h 32"/>
                  <a:gd name="T22" fmla="*/ 182 w 7"/>
                  <a:gd name="T23" fmla="*/ 183 h 32"/>
                  <a:gd name="T24" fmla="*/ 132 w 7"/>
                  <a:gd name="T25" fmla="*/ 183 h 32"/>
                  <a:gd name="T26" fmla="*/ 132 w 7"/>
                  <a:gd name="T27" fmla="*/ 183 h 32"/>
                  <a:gd name="T28" fmla="*/ 106 w 7"/>
                  <a:gd name="T29" fmla="*/ 189 h 32"/>
                  <a:gd name="T30" fmla="*/ 106 w 7"/>
                  <a:gd name="T31" fmla="*/ 189 h 32"/>
                  <a:gd name="T32" fmla="*/ 106 w 7"/>
                  <a:gd name="T33" fmla="*/ 183 h 32"/>
                  <a:gd name="T34" fmla="*/ 77 w 7"/>
                  <a:gd name="T35" fmla="*/ 183 h 32"/>
                  <a:gd name="T36" fmla="*/ 26 w 7"/>
                  <a:gd name="T37" fmla="*/ 177 h 32"/>
                  <a:gd name="T38" fmla="*/ 26 w 7"/>
                  <a:gd name="T39" fmla="*/ 168 h 32"/>
                  <a:gd name="T40" fmla="*/ 26 w 7"/>
                  <a:gd name="T41" fmla="*/ 151 h 32"/>
                  <a:gd name="T42" fmla="*/ 0 w 7"/>
                  <a:gd name="T43" fmla="*/ 136 h 32"/>
                  <a:gd name="T44" fmla="*/ 0 w 7"/>
                  <a:gd name="T45" fmla="*/ 117 h 32"/>
                  <a:gd name="T46" fmla="*/ 0 w 7"/>
                  <a:gd name="T47" fmla="*/ 101 h 32"/>
                  <a:gd name="T48" fmla="*/ 0 w 7"/>
                  <a:gd name="T49" fmla="*/ 85 h 32"/>
                  <a:gd name="T50" fmla="*/ 0 w 7"/>
                  <a:gd name="T51" fmla="*/ 65 h 32"/>
                  <a:gd name="T52" fmla="*/ 0 w 7"/>
                  <a:gd name="T53" fmla="*/ 56 h 32"/>
                  <a:gd name="T54" fmla="*/ 0 w 7"/>
                  <a:gd name="T55" fmla="*/ 40 h 32"/>
                  <a:gd name="T56" fmla="*/ 0 w 7"/>
                  <a:gd name="T57" fmla="*/ 22 h 32"/>
                  <a:gd name="T58" fmla="*/ 0 w 7"/>
                  <a:gd name="T59" fmla="*/ 16 h 32"/>
                  <a:gd name="T60" fmla="*/ 0 w 7"/>
                  <a:gd name="T61" fmla="*/ 16 h 32"/>
                  <a:gd name="T62" fmla="*/ 0 w 7"/>
                  <a:gd name="T63" fmla="*/ 1 h 32"/>
                  <a:gd name="T64" fmla="*/ 26 w 7"/>
                  <a:gd name="T65" fmla="*/ 1 h 32"/>
                  <a:gd name="T66" fmla="*/ 26 w 7"/>
                  <a:gd name="T67" fmla="*/ 0 h 32"/>
                  <a:gd name="T68" fmla="*/ 26 w 7"/>
                  <a:gd name="T69" fmla="*/ 0 h 32"/>
                  <a:gd name="T70" fmla="*/ 26 w 7"/>
                  <a:gd name="T71" fmla="*/ 0 h 32"/>
                  <a:gd name="T72" fmla="*/ 77 w 7"/>
                  <a:gd name="T73" fmla="*/ 1 h 32"/>
                  <a:gd name="T74" fmla="*/ 77 w 7"/>
                  <a:gd name="T75" fmla="*/ 1 h 32"/>
                  <a:gd name="T76" fmla="*/ 106 w 7"/>
                  <a:gd name="T77" fmla="*/ 1 h 32"/>
                  <a:gd name="T78" fmla="*/ 106 w 7"/>
                  <a:gd name="T79" fmla="*/ 1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2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7" name="Freeform 167"/>
              <p:cNvSpPr>
                <a:spLocks/>
              </p:cNvSpPr>
              <p:nvPr/>
            </p:nvSpPr>
            <p:spPr bwMode="auto">
              <a:xfrm>
                <a:off x="3259" y="1234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31 h 31"/>
                  <a:gd name="T6" fmla="*/ 106 w 7"/>
                  <a:gd name="T7" fmla="*/ 40 h 31"/>
                  <a:gd name="T8" fmla="*/ 132 w 7"/>
                  <a:gd name="T9" fmla="*/ 58 h 31"/>
                  <a:gd name="T10" fmla="*/ 132 w 7"/>
                  <a:gd name="T11" fmla="*/ 71 h 31"/>
                  <a:gd name="T12" fmla="*/ 182 w 7"/>
                  <a:gd name="T13" fmla="*/ 77 h 31"/>
                  <a:gd name="T14" fmla="*/ 182 w 7"/>
                  <a:gd name="T15" fmla="*/ 88 h 31"/>
                  <a:gd name="T16" fmla="*/ 182 w 7"/>
                  <a:gd name="T17" fmla="*/ 91 h 31"/>
                  <a:gd name="T18" fmla="*/ 182 w 7"/>
                  <a:gd name="T19" fmla="*/ 99 h 31"/>
                  <a:gd name="T20" fmla="*/ 182 w 7"/>
                  <a:gd name="T21" fmla="*/ 101 h 31"/>
                  <a:gd name="T22" fmla="*/ 132 w 7"/>
                  <a:gd name="T23" fmla="*/ 101 h 31"/>
                  <a:gd name="T24" fmla="*/ 132 w 7"/>
                  <a:gd name="T25" fmla="*/ 107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7 h 31"/>
                  <a:gd name="T36" fmla="*/ 26 w 7"/>
                  <a:gd name="T37" fmla="*/ 101 h 31"/>
                  <a:gd name="T38" fmla="*/ 26 w 7"/>
                  <a:gd name="T39" fmla="*/ 99 h 31"/>
                  <a:gd name="T40" fmla="*/ 0 w 7"/>
                  <a:gd name="T41" fmla="*/ 88 h 31"/>
                  <a:gd name="T42" fmla="*/ 0 w 7"/>
                  <a:gd name="T43" fmla="*/ 77 h 31"/>
                  <a:gd name="T44" fmla="*/ 0 w 7"/>
                  <a:gd name="T45" fmla="*/ 71 h 31"/>
                  <a:gd name="T46" fmla="*/ 0 w 7"/>
                  <a:gd name="T47" fmla="*/ 58 h 31"/>
                  <a:gd name="T48" fmla="*/ 0 w 7"/>
                  <a:gd name="T49" fmla="*/ 16 h 31"/>
                  <a:gd name="T50" fmla="*/ 0 w 7"/>
                  <a:gd name="T51" fmla="*/ 11 h 31"/>
                  <a:gd name="T52" fmla="*/ 0 w 7"/>
                  <a:gd name="T53" fmla="*/ 11 h 31"/>
                  <a:gd name="T54" fmla="*/ 0 w 7"/>
                  <a:gd name="T55" fmla="*/ 2 h 31"/>
                  <a:gd name="T56" fmla="*/ 0 w 7"/>
                  <a:gd name="T57" fmla="*/ 0 h 31"/>
                  <a:gd name="T58" fmla="*/ 0 w 7"/>
                  <a:gd name="T59" fmla="*/ 0 h 31"/>
                  <a:gd name="T60" fmla="*/ 26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2 h 31"/>
                  <a:gd name="T70" fmla="*/ 106 w 7"/>
                  <a:gd name="T71" fmla="*/ 2 h 31"/>
                  <a:gd name="T72" fmla="*/ 106 w 7"/>
                  <a:gd name="T73" fmla="*/ 1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Freeform 168"/>
              <p:cNvSpPr>
                <a:spLocks/>
              </p:cNvSpPr>
              <p:nvPr/>
            </p:nvSpPr>
            <p:spPr bwMode="auto">
              <a:xfrm>
                <a:off x="3259" y="1275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2 h 31"/>
                  <a:gd name="T4" fmla="*/ 62 w 8"/>
                  <a:gd name="T5" fmla="*/ 36 h 31"/>
                  <a:gd name="T6" fmla="*/ 62 w 8"/>
                  <a:gd name="T7" fmla="*/ 50 h 31"/>
                  <a:gd name="T8" fmla="*/ 62 w 8"/>
                  <a:gd name="T9" fmla="*/ 68 h 31"/>
                  <a:gd name="T10" fmla="*/ 89 w 8"/>
                  <a:gd name="T11" fmla="*/ 84 h 31"/>
                  <a:gd name="T12" fmla="*/ 89 w 8"/>
                  <a:gd name="T13" fmla="*/ 98 h 31"/>
                  <a:gd name="T14" fmla="*/ 93 w 8"/>
                  <a:gd name="T15" fmla="*/ 111 h 31"/>
                  <a:gd name="T16" fmla="*/ 93 w 8"/>
                  <a:gd name="T17" fmla="*/ 114 h 31"/>
                  <a:gd name="T18" fmla="*/ 93 w 8"/>
                  <a:gd name="T19" fmla="*/ 125 h 31"/>
                  <a:gd name="T20" fmla="*/ 89 w 8"/>
                  <a:gd name="T21" fmla="*/ 126 h 31"/>
                  <a:gd name="T22" fmla="*/ 89 w 8"/>
                  <a:gd name="T23" fmla="*/ 133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3 h 31"/>
                  <a:gd name="T36" fmla="*/ 41 w 8"/>
                  <a:gd name="T37" fmla="*/ 126 h 31"/>
                  <a:gd name="T38" fmla="*/ 18 w 8"/>
                  <a:gd name="T39" fmla="*/ 125 h 31"/>
                  <a:gd name="T40" fmla="*/ 18 w 8"/>
                  <a:gd name="T41" fmla="*/ 114 h 31"/>
                  <a:gd name="T42" fmla="*/ 18 w 8"/>
                  <a:gd name="T43" fmla="*/ 98 h 31"/>
                  <a:gd name="T44" fmla="*/ 0 w 8"/>
                  <a:gd name="T45" fmla="*/ 84 h 31"/>
                  <a:gd name="T46" fmla="*/ 0 w 8"/>
                  <a:gd name="T47" fmla="*/ 68 h 31"/>
                  <a:gd name="T48" fmla="*/ 0 w 8"/>
                  <a:gd name="T49" fmla="*/ 53 h 31"/>
                  <a:gd name="T50" fmla="*/ 0 w 8"/>
                  <a:gd name="T51" fmla="*/ 50 h 31"/>
                  <a:gd name="T52" fmla="*/ 0 w 8"/>
                  <a:gd name="T53" fmla="*/ 36 h 31"/>
                  <a:gd name="T54" fmla="*/ 0 w 8"/>
                  <a:gd name="T55" fmla="*/ 22 h 31"/>
                  <a:gd name="T56" fmla="*/ 0 w 8"/>
                  <a:gd name="T57" fmla="*/ 13 h 31"/>
                  <a:gd name="T58" fmla="*/ 0 w 8"/>
                  <a:gd name="T59" fmla="*/ 13 h 31"/>
                  <a:gd name="T60" fmla="*/ 0 w 8"/>
                  <a:gd name="T61" fmla="*/ 1 h 31"/>
                  <a:gd name="T62" fmla="*/ 18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0 h 31"/>
                  <a:gd name="T78" fmla="*/ 48 w 8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8" y="24"/>
                    </a:lnTo>
                    <a:lnTo>
                      <a:pt x="8" y="25"/>
                    </a:lnTo>
                    <a:lnTo>
                      <a:pt x="8" y="27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9" name="Freeform 169"/>
              <p:cNvSpPr>
                <a:spLocks/>
              </p:cNvSpPr>
              <p:nvPr/>
            </p:nvSpPr>
            <p:spPr bwMode="auto">
              <a:xfrm>
                <a:off x="3259" y="1318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9 h 31"/>
                  <a:gd name="T6" fmla="*/ 132 w 7"/>
                  <a:gd name="T7" fmla="*/ 60 h 31"/>
                  <a:gd name="T8" fmla="*/ 132 w 7"/>
                  <a:gd name="T9" fmla="*/ 86 h 31"/>
                  <a:gd name="T10" fmla="*/ 182 w 7"/>
                  <a:gd name="T11" fmla="*/ 102 h 31"/>
                  <a:gd name="T12" fmla="*/ 182 w 7"/>
                  <a:gd name="T13" fmla="*/ 123 h 31"/>
                  <a:gd name="T14" fmla="*/ 182 w 7"/>
                  <a:gd name="T15" fmla="*/ 130 h 31"/>
                  <a:gd name="T16" fmla="*/ 182 w 7"/>
                  <a:gd name="T17" fmla="*/ 138 h 31"/>
                  <a:gd name="T18" fmla="*/ 182 w 7"/>
                  <a:gd name="T19" fmla="*/ 145 h 31"/>
                  <a:gd name="T20" fmla="*/ 182 w 7"/>
                  <a:gd name="T21" fmla="*/ 151 h 31"/>
                  <a:gd name="T22" fmla="*/ 182 w 7"/>
                  <a:gd name="T23" fmla="*/ 163 h 31"/>
                  <a:gd name="T24" fmla="*/ 132 w 7"/>
                  <a:gd name="T25" fmla="*/ 164 h 31"/>
                  <a:gd name="T26" fmla="*/ 132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106 w 7"/>
                  <a:gd name="T33" fmla="*/ 164 h 31"/>
                  <a:gd name="T34" fmla="*/ 77 w 7"/>
                  <a:gd name="T35" fmla="*/ 163 h 31"/>
                  <a:gd name="T36" fmla="*/ 26 w 7"/>
                  <a:gd name="T37" fmla="*/ 151 h 31"/>
                  <a:gd name="T38" fmla="*/ 26 w 7"/>
                  <a:gd name="T39" fmla="*/ 145 h 31"/>
                  <a:gd name="T40" fmla="*/ 26 w 7"/>
                  <a:gd name="T41" fmla="*/ 138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6 h 31"/>
                  <a:gd name="T48" fmla="*/ 0 w 7"/>
                  <a:gd name="T49" fmla="*/ 66 h 31"/>
                  <a:gd name="T50" fmla="*/ 0 w 7"/>
                  <a:gd name="T51" fmla="*/ 60 h 31"/>
                  <a:gd name="T52" fmla="*/ 0 w 7"/>
                  <a:gd name="T53" fmla="*/ 49 h 31"/>
                  <a:gd name="T54" fmla="*/ 0 w 7"/>
                  <a:gd name="T55" fmla="*/ 34 h 31"/>
                  <a:gd name="T56" fmla="*/ 0 w 7"/>
                  <a:gd name="T57" fmla="*/ 21 h 31"/>
                  <a:gd name="T58" fmla="*/ 0 w 7"/>
                  <a:gd name="T59" fmla="*/ 16 h 31"/>
                  <a:gd name="T60" fmla="*/ 0 w 7"/>
                  <a:gd name="T61" fmla="*/ 12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2 h 31"/>
                  <a:gd name="T78" fmla="*/ 106 w 7"/>
                  <a:gd name="T79" fmla="*/ 12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0" name="Freeform 170"/>
              <p:cNvSpPr>
                <a:spLocks/>
              </p:cNvSpPr>
              <p:nvPr/>
            </p:nvSpPr>
            <p:spPr bwMode="auto">
              <a:xfrm>
                <a:off x="3259" y="1359"/>
                <a:ext cx="12" cy="40"/>
              </a:xfrm>
              <a:custGeom>
                <a:avLst/>
                <a:gdLst>
                  <a:gd name="T0" fmla="*/ 106 w 7"/>
                  <a:gd name="T1" fmla="*/ 12 h 33"/>
                  <a:gd name="T2" fmla="*/ 106 w 7"/>
                  <a:gd name="T3" fmla="*/ 22 h 33"/>
                  <a:gd name="T4" fmla="*/ 106 w 7"/>
                  <a:gd name="T5" fmla="*/ 33 h 33"/>
                  <a:gd name="T6" fmla="*/ 132 w 7"/>
                  <a:gd name="T7" fmla="*/ 41 h 33"/>
                  <a:gd name="T8" fmla="*/ 132 w 7"/>
                  <a:gd name="T9" fmla="*/ 53 h 33"/>
                  <a:gd name="T10" fmla="*/ 182 w 7"/>
                  <a:gd name="T11" fmla="*/ 62 h 33"/>
                  <a:gd name="T12" fmla="*/ 182 w 7"/>
                  <a:gd name="T13" fmla="*/ 74 h 33"/>
                  <a:gd name="T14" fmla="*/ 182 w 7"/>
                  <a:gd name="T15" fmla="*/ 84 h 33"/>
                  <a:gd name="T16" fmla="*/ 182 w 7"/>
                  <a:gd name="T17" fmla="*/ 85 h 33"/>
                  <a:gd name="T18" fmla="*/ 182 w 7"/>
                  <a:gd name="T19" fmla="*/ 90 h 33"/>
                  <a:gd name="T20" fmla="*/ 182 w 7"/>
                  <a:gd name="T21" fmla="*/ 95 h 33"/>
                  <a:gd name="T22" fmla="*/ 182 w 7"/>
                  <a:gd name="T23" fmla="*/ 99 h 33"/>
                  <a:gd name="T24" fmla="*/ 132 w 7"/>
                  <a:gd name="T25" fmla="*/ 99 h 33"/>
                  <a:gd name="T26" fmla="*/ 132 w 7"/>
                  <a:gd name="T27" fmla="*/ 103 h 33"/>
                  <a:gd name="T28" fmla="*/ 106 w 7"/>
                  <a:gd name="T29" fmla="*/ 103 h 33"/>
                  <a:gd name="T30" fmla="*/ 106 w 7"/>
                  <a:gd name="T31" fmla="*/ 103 h 33"/>
                  <a:gd name="T32" fmla="*/ 106 w 7"/>
                  <a:gd name="T33" fmla="*/ 99 h 33"/>
                  <a:gd name="T34" fmla="*/ 77 w 7"/>
                  <a:gd name="T35" fmla="*/ 99 h 33"/>
                  <a:gd name="T36" fmla="*/ 26 w 7"/>
                  <a:gd name="T37" fmla="*/ 95 h 33"/>
                  <a:gd name="T38" fmla="*/ 26 w 7"/>
                  <a:gd name="T39" fmla="*/ 90 h 33"/>
                  <a:gd name="T40" fmla="*/ 26 w 7"/>
                  <a:gd name="T41" fmla="*/ 84 h 33"/>
                  <a:gd name="T42" fmla="*/ 0 w 7"/>
                  <a:gd name="T43" fmla="*/ 74 h 33"/>
                  <a:gd name="T44" fmla="*/ 0 w 7"/>
                  <a:gd name="T45" fmla="*/ 62 h 33"/>
                  <a:gd name="T46" fmla="*/ 0 w 7"/>
                  <a:gd name="T47" fmla="*/ 53 h 33"/>
                  <a:gd name="T48" fmla="*/ 0 w 7"/>
                  <a:gd name="T49" fmla="*/ 44 h 33"/>
                  <a:gd name="T50" fmla="*/ 0 w 7"/>
                  <a:gd name="T51" fmla="*/ 41 h 33"/>
                  <a:gd name="T52" fmla="*/ 0 w 7"/>
                  <a:gd name="T53" fmla="*/ 33 h 33"/>
                  <a:gd name="T54" fmla="*/ 0 w 7"/>
                  <a:gd name="T55" fmla="*/ 22 h 33"/>
                  <a:gd name="T56" fmla="*/ 0 w 7"/>
                  <a:gd name="T57" fmla="*/ 12 h 33"/>
                  <a:gd name="T58" fmla="*/ 0 w 7"/>
                  <a:gd name="T59" fmla="*/ 10 h 33"/>
                  <a:gd name="T60" fmla="*/ 0 w 7"/>
                  <a:gd name="T61" fmla="*/ 10 h 33"/>
                  <a:gd name="T62" fmla="*/ 0 w 7"/>
                  <a:gd name="T63" fmla="*/ 2 h 33"/>
                  <a:gd name="T64" fmla="*/ 26 w 7"/>
                  <a:gd name="T65" fmla="*/ 2 h 33"/>
                  <a:gd name="T66" fmla="*/ 26 w 7"/>
                  <a:gd name="T67" fmla="*/ 2 h 33"/>
                  <a:gd name="T68" fmla="*/ 26 w 7"/>
                  <a:gd name="T69" fmla="*/ 0 h 33"/>
                  <a:gd name="T70" fmla="*/ 26 w 7"/>
                  <a:gd name="T71" fmla="*/ 2 h 33"/>
                  <a:gd name="T72" fmla="*/ 77 w 7"/>
                  <a:gd name="T73" fmla="*/ 2 h 33"/>
                  <a:gd name="T74" fmla="*/ 77 w 7"/>
                  <a:gd name="T75" fmla="*/ 2 h 33"/>
                  <a:gd name="T76" fmla="*/ 106 w 7"/>
                  <a:gd name="T77" fmla="*/ 2 h 33"/>
                  <a:gd name="T78" fmla="*/ 106 w 7"/>
                  <a:gd name="T79" fmla="*/ 10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3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Freeform 171"/>
              <p:cNvSpPr>
                <a:spLocks/>
              </p:cNvSpPr>
              <p:nvPr/>
            </p:nvSpPr>
            <p:spPr bwMode="auto">
              <a:xfrm>
                <a:off x="3271" y="982"/>
                <a:ext cx="34" cy="41"/>
              </a:xfrm>
              <a:custGeom>
                <a:avLst/>
                <a:gdLst>
                  <a:gd name="T0" fmla="*/ 98 w 27"/>
                  <a:gd name="T1" fmla="*/ 145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5 h 31"/>
                  <a:gd name="T26" fmla="*/ 29 w 27"/>
                  <a:gd name="T27" fmla="*/ 130 h 31"/>
                  <a:gd name="T28" fmla="*/ 20 w 27"/>
                  <a:gd name="T29" fmla="*/ 114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5 h 31"/>
                  <a:gd name="T66" fmla="*/ 87 w 27"/>
                  <a:gd name="T67" fmla="*/ 50 h 31"/>
                  <a:gd name="T68" fmla="*/ 87 w 27"/>
                  <a:gd name="T69" fmla="*/ 60 h 31"/>
                  <a:gd name="T70" fmla="*/ 96 w 27"/>
                  <a:gd name="T71" fmla="*/ 66 h 31"/>
                  <a:gd name="T72" fmla="*/ 98 w 27"/>
                  <a:gd name="T73" fmla="*/ 79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4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5 h 31"/>
                  <a:gd name="T86" fmla="*/ 98 w 27"/>
                  <a:gd name="T87" fmla="*/ 13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2" name="Freeform 172"/>
              <p:cNvSpPr>
                <a:spLocks/>
              </p:cNvSpPr>
              <p:nvPr/>
            </p:nvSpPr>
            <p:spPr bwMode="auto">
              <a:xfrm>
                <a:off x="3354" y="1046"/>
                <a:ext cx="44" cy="40"/>
              </a:xfrm>
              <a:custGeom>
                <a:avLst/>
                <a:gdLst>
                  <a:gd name="T0" fmla="*/ 79 w 34"/>
                  <a:gd name="T1" fmla="*/ 1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0 h 31"/>
                  <a:gd name="T10" fmla="*/ 132 w 34"/>
                  <a:gd name="T11" fmla="*/ 10 h 31"/>
                  <a:gd name="T12" fmla="*/ 141 w 34"/>
                  <a:gd name="T13" fmla="*/ 13 h 31"/>
                  <a:gd name="T14" fmla="*/ 146 w 34"/>
                  <a:gd name="T15" fmla="*/ 22 h 31"/>
                  <a:gd name="T16" fmla="*/ 155 w 34"/>
                  <a:gd name="T17" fmla="*/ 28 h 31"/>
                  <a:gd name="T18" fmla="*/ 155 w 34"/>
                  <a:gd name="T19" fmla="*/ 32 h 31"/>
                  <a:gd name="T20" fmla="*/ 155 w 34"/>
                  <a:gd name="T21" fmla="*/ 46 h 31"/>
                  <a:gd name="T22" fmla="*/ 160 w 34"/>
                  <a:gd name="T23" fmla="*/ 53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95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23 h 31"/>
                  <a:gd name="T40" fmla="*/ 132 w 34"/>
                  <a:gd name="T41" fmla="*/ 123 h 31"/>
                  <a:gd name="T42" fmla="*/ 126 w 34"/>
                  <a:gd name="T43" fmla="*/ 125 h 31"/>
                  <a:gd name="T44" fmla="*/ 115 w 34"/>
                  <a:gd name="T45" fmla="*/ 126 h 31"/>
                  <a:gd name="T46" fmla="*/ 109 w 34"/>
                  <a:gd name="T47" fmla="*/ 139 h 31"/>
                  <a:gd name="T48" fmla="*/ 97 w 34"/>
                  <a:gd name="T49" fmla="*/ 139 h 31"/>
                  <a:gd name="T50" fmla="*/ 84 w 34"/>
                  <a:gd name="T51" fmla="*/ 139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23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6 h 31"/>
                  <a:gd name="T72" fmla="*/ 0 w 34"/>
                  <a:gd name="T73" fmla="*/ 59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8 h 31"/>
                  <a:gd name="T80" fmla="*/ 45 w 34"/>
                  <a:gd name="T81" fmla="*/ 22 h 31"/>
                  <a:gd name="T82" fmla="*/ 45 w 34"/>
                  <a:gd name="T83" fmla="*/ 22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3" name="Freeform 173"/>
              <p:cNvSpPr>
                <a:spLocks/>
              </p:cNvSpPr>
              <p:nvPr/>
            </p:nvSpPr>
            <p:spPr bwMode="auto">
              <a:xfrm>
                <a:off x="3430" y="983"/>
                <a:ext cx="14" cy="44"/>
              </a:xfrm>
              <a:custGeom>
                <a:avLst/>
                <a:gdLst>
                  <a:gd name="T0" fmla="*/ 55 w 10"/>
                  <a:gd name="T1" fmla="*/ 0 h 34"/>
                  <a:gd name="T2" fmla="*/ 69 w 10"/>
                  <a:gd name="T3" fmla="*/ 10 h 34"/>
                  <a:gd name="T4" fmla="*/ 77 w 10"/>
                  <a:gd name="T5" fmla="*/ 13 h 34"/>
                  <a:gd name="T6" fmla="*/ 77 w 10"/>
                  <a:gd name="T7" fmla="*/ 22 h 34"/>
                  <a:gd name="T8" fmla="*/ 77 w 10"/>
                  <a:gd name="T9" fmla="*/ 45 h 34"/>
                  <a:gd name="T10" fmla="*/ 77 w 10"/>
                  <a:gd name="T11" fmla="*/ 58 h 34"/>
                  <a:gd name="T12" fmla="*/ 77 w 10"/>
                  <a:gd name="T13" fmla="*/ 61 h 34"/>
                  <a:gd name="T14" fmla="*/ 77 w 10"/>
                  <a:gd name="T15" fmla="*/ 75 h 34"/>
                  <a:gd name="T16" fmla="*/ 77 w 10"/>
                  <a:gd name="T17" fmla="*/ 89 h 34"/>
                  <a:gd name="T18" fmla="*/ 77 w 10"/>
                  <a:gd name="T19" fmla="*/ 102 h 34"/>
                  <a:gd name="T20" fmla="*/ 77 w 10"/>
                  <a:gd name="T21" fmla="*/ 113 h 34"/>
                  <a:gd name="T22" fmla="*/ 69 w 10"/>
                  <a:gd name="T23" fmla="*/ 126 h 34"/>
                  <a:gd name="T24" fmla="*/ 69 w 10"/>
                  <a:gd name="T25" fmla="*/ 141 h 34"/>
                  <a:gd name="T26" fmla="*/ 69 w 10"/>
                  <a:gd name="T27" fmla="*/ 146 h 34"/>
                  <a:gd name="T28" fmla="*/ 55 w 10"/>
                  <a:gd name="T29" fmla="*/ 155 h 34"/>
                  <a:gd name="T30" fmla="*/ 41 w 10"/>
                  <a:gd name="T31" fmla="*/ 160 h 34"/>
                  <a:gd name="T32" fmla="*/ 39 w 10"/>
                  <a:gd name="T33" fmla="*/ 160 h 34"/>
                  <a:gd name="T34" fmla="*/ 21 w 10"/>
                  <a:gd name="T35" fmla="*/ 160 h 34"/>
                  <a:gd name="T36" fmla="*/ 15 w 10"/>
                  <a:gd name="T37" fmla="*/ 155 h 34"/>
                  <a:gd name="T38" fmla="*/ 15 w 10"/>
                  <a:gd name="T39" fmla="*/ 146 h 34"/>
                  <a:gd name="T40" fmla="*/ 0 w 10"/>
                  <a:gd name="T41" fmla="*/ 141 h 34"/>
                  <a:gd name="T42" fmla="*/ 0 w 10"/>
                  <a:gd name="T43" fmla="*/ 137 h 34"/>
                  <a:gd name="T44" fmla="*/ 0 w 10"/>
                  <a:gd name="T45" fmla="*/ 126 h 34"/>
                  <a:gd name="T46" fmla="*/ 0 w 10"/>
                  <a:gd name="T47" fmla="*/ 113 h 34"/>
                  <a:gd name="T48" fmla="*/ 15 w 10"/>
                  <a:gd name="T49" fmla="*/ 109 h 34"/>
                  <a:gd name="T50" fmla="*/ 15 w 10"/>
                  <a:gd name="T51" fmla="*/ 102 h 34"/>
                  <a:gd name="T52" fmla="*/ 15 w 10"/>
                  <a:gd name="T53" fmla="*/ 89 h 34"/>
                  <a:gd name="T54" fmla="*/ 21 w 10"/>
                  <a:gd name="T55" fmla="*/ 75 h 34"/>
                  <a:gd name="T56" fmla="*/ 21 w 10"/>
                  <a:gd name="T57" fmla="*/ 61 h 34"/>
                  <a:gd name="T58" fmla="*/ 21 w 10"/>
                  <a:gd name="T59" fmla="*/ 47 h 34"/>
                  <a:gd name="T60" fmla="*/ 21 w 10"/>
                  <a:gd name="T61" fmla="*/ 35 h 34"/>
                  <a:gd name="T62" fmla="*/ 39 w 10"/>
                  <a:gd name="T63" fmla="*/ 28 h 34"/>
                  <a:gd name="T64" fmla="*/ 39 w 10"/>
                  <a:gd name="T65" fmla="*/ 13 h 34"/>
                  <a:gd name="T66" fmla="*/ 39 w 10"/>
                  <a:gd name="T67" fmla="*/ 13 h 34"/>
                  <a:gd name="T68" fmla="*/ 41 w 10"/>
                  <a:gd name="T69" fmla="*/ 10 h 34"/>
                  <a:gd name="T70" fmla="*/ 41 w 10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" h="34">
                    <a:moveTo>
                      <a:pt x="7" y="2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Freeform 174"/>
              <p:cNvSpPr>
                <a:spLocks/>
              </p:cNvSpPr>
              <p:nvPr/>
            </p:nvSpPr>
            <p:spPr bwMode="auto">
              <a:xfrm>
                <a:off x="3433" y="941"/>
                <a:ext cx="11" cy="45"/>
              </a:xfrm>
              <a:custGeom>
                <a:avLst/>
                <a:gdLst>
                  <a:gd name="T0" fmla="*/ 36 w 8"/>
                  <a:gd name="T1" fmla="*/ 0 h 35"/>
                  <a:gd name="T2" fmla="*/ 36 w 8"/>
                  <a:gd name="T3" fmla="*/ 0 h 35"/>
                  <a:gd name="T4" fmla="*/ 36 w 8"/>
                  <a:gd name="T5" fmla="*/ 0 h 35"/>
                  <a:gd name="T6" fmla="*/ 50 w 8"/>
                  <a:gd name="T7" fmla="*/ 0 h 35"/>
                  <a:gd name="T8" fmla="*/ 50 w 8"/>
                  <a:gd name="T9" fmla="*/ 1 h 35"/>
                  <a:gd name="T10" fmla="*/ 50 w 8"/>
                  <a:gd name="T11" fmla="*/ 1 h 35"/>
                  <a:gd name="T12" fmla="*/ 55 w 8"/>
                  <a:gd name="T13" fmla="*/ 10 h 35"/>
                  <a:gd name="T14" fmla="*/ 55 w 8"/>
                  <a:gd name="T15" fmla="*/ 22 h 35"/>
                  <a:gd name="T16" fmla="*/ 55 w 8"/>
                  <a:gd name="T17" fmla="*/ 31 h 35"/>
                  <a:gd name="T18" fmla="*/ 55 w 8"/>
                  <a:gd name="T19" fmla="*/ 40 h 35"/>
                  <a:gd name="T20" fmla="*/ 55 w 8"/>
                  <a:gd name="T21" fmla="*/ 64 h 35"/>
                  <a:gd name="T22" fmla="*/ 55 w 8"/>
                  <a:gd name="T23" fmla="*/ 82 h 35"/>
                  <a:gd name="T24" fmla="*/ 55 w 8"/>
                  <a:gd name="T25" fmla="*/ 114 h 35"/>
                  <a:gd name="T26" fmla="*/ 50 w 8"/>
                  <a:gd name="T27" fmla="*/ 132 h 35"/>
                  <a:gd name="T28" fmla="*/ 50 w 8"/>
                  <a:gd name="T29" fmla="*/ 140 h 35"/>
                  <a:gd name="T30" fmla="*/ 50 w 8"/>
                  <a:gd name="T31" fmla="*/ 144 h 35"/>
                  <a:gd name="T32" fmla="*/ 36 w 8"/>
                  <a:gd name="T33" fmla="*/ 158 h 35"/>
                  <a:gd name="T34" fmla="*/ 29 w 8"/>
                  <a:gd name="T35" fmla="*/ 158 h 35"/>
                  <a:gd name="T36" fmla="*/ 29 w 8"/>
                  <a:gd name="T37" fmla="*/ 158 h 35"/>
                  <a:gd name="T38" fmla="*/ 21 w 8"/>
                  <a:gd name="T39" fmla="*/ 158 h 35"/>
                  <a:gd name="T40" fmla="*/ 1 w 8"/>
                  <a:gd name="T41" fmla="*/ 158 h 35"/>
                  <a:gd name="T42" fmla="*/ 1 w 8"/>
                  <a:gd name="T43" fmla="*/ 147 h 35"/>
                  <a:gd name="T44" fmla="*/ 0 w 8"/>
                  <a:gd name="T45" fmla="*/ 144 h 35"/>
                  <a:gd name="T46" fmla="*/ 0 w 8"/>
                  <a:gd name="T47" fmla="*/ 140 h 35"/>
                  <a:gd name="T48" fmla="*/ 0 w 8"/>
                  <a:gd name="T49" fmla="*/ 132 h 35"/>
                  <a:gd name="T50" fmla="*/ 0 w 8"/>
                  <a:gd name="T51" fmla="*/ 126 h 35"/>
                  <a:gd name="T52" fmla="*/ 0 w 8"/>
                  <a:gd name="T53" fmla="*/ 112 h 35"/>
                  <a:gd name="T54" fmla="*/ 1 w 8"/>
                  <a:gd name="T55" fmla="*/ 98 h 35"/>
                  <a:gd name="T56" fmla="*/ 1 w 8"/>
                  <a:gd name="T57" fmla="*/ 85 h 35"/>
                  <a:gd name="T58" fmla="*/ 21 w 8"/>
                  <a:gd name="T59" fmla="*/ 66 h 35"/>
                  <a:gd name="T60" fmla="*/ 21 w 8"/>
                  <a:gd name="T61" fmla="*/ 51 h 35"/>
                  <a:gd name="T62" fmla="*/ 21 w 8"/>
                  <a:gd name="T63" fmla="*/ 36 h 35"/>
                  <a:gd name="T64" fmla="*/ 21 w 8"/>
                  <a:gd name="T65" fmla="*/ 31 h 35"/>
                  <a:gd name="T66" fmla="*/ 21 w 8"/>
                  <a:gd name="T67" fmla="*/ 10 h 35"/>
                  <a:gd name="T68" fmla="*/ 21 w 8"/>
                  <a:gd name="T69" fmla="*/ 1 h 35"/>
                  <a:gd name="T70" fmla="*/ 29 w 8"/>
                  <a:gd name="T71" fmla="*/ 0 h 35"/>
                  <a:gd name="T72" fmla="*/ 29 w 8"/>
                  <a:gd name="T73" fmla="*/ 0 h 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" h="3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Freeform 175"/>
              <p:cNvSpPr>
                <a:spLocks/>
              </p:cNvSpPr>
              <p:nvPr/>
            </p:nvSpPr>
            <p:spPr bwMode="auto">
              <a:xfrm>
                <a:off x="3433" y="1027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10 h 31"/>
                  <a:gd name="T8" fmla="*/ 104 w 7"/>
                  <a:gd name="T9" fmla="*/ 10 h 31"/>
                  <a:gd name="T10" fmla="*/ 104 w 7"/>
                  <a:gd name="T11" fmla="*/ 10 h 31"/>
                  <a:gd name="T12" fmla="*/ 104 w 7"/>
                  <a:gd name="T13" fmla="*/ 13 h 31"/>
                  <a:gd name="T14" fmla="*/ 104 w 7"/>
                  <a:gd name="T15" fmla="*/ 17 h 31"/>
                  <a:gd name="T16" fmla="*/ 104 w 7"/>
                  <a:gd name="T17" fmla="*/ 32 h 31"/>
                  <a:gd name="T18" fmla="*/ 104 w 7"/>
                  <a:gd name="T19" fmla="*/ 4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95 h 31"/>
                  <a:gd name="T28" fmla="*/ 104 w 7"/>
                  <a:gd name="T29" fmla="*/ 108 h 31"/>
                  <a:gd name="T30" fmla="*/ 77 w 7"/>
                  <a:gd name="T31" fmla="*/ 123 h 31"/>
                  <a:gd name="T32" fmla="*/ 77 w 7"/>
                  <a:gd name="T33" fmla="*/ 126 h 31"/>
                  <a:gd name="T34" fmla="*/ 77 w 7"/>
                  <a:gd name="T35" fmla="*/ 139 h 31"/>
                  <a:gd name="T36" fmla="*/ 55 w 7"/>
                  <a:gd name="T37" fmla="*/ 14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43 h 31"/>
                  <a:gd name="T50" fmla="*/ 0 w 7"/>
                  <a:gd name="T51" fmla="*/ 139 h 31"/>
                  <a:gd name="T52" fmla="*/ 0 w 7"/>
                  <a:gd name="T53" fmla="*/ 126 h 31"/>
                  <a:gd name="T54" fmla="*/ 0 w 7"/>
                  <a:gd name="T55" fmla="*/ 125 h 31"/>
                  <a:gd name="T56" fmla="*/ 0 w 7"/>
                  <a:gd name="T57" fmla="*/ 111 h 31"/>
                  <a:gd name="T58" fmla="*/ 0 w 7"/>
                  <a:gd name="T59" fmla="*/ 97 h 31"/>
                  <a:gd name="T60" fmla="*/ 20 w 7"/>
                  <a:gd name="T61" fmla="*/ 88 h 31"/>
                  <a:gd name="T62" fmla="*/ 20 w 7"/>
                  <a:gd name="T63" fmla="*/ 75 h 31"/>
                  <a:gd name="T64" fmla="*/ 20 w 7"/>
                  <a:gd name="T65" fmla="*/ 59 h 31"/>
                  <a:gd name="T66" fmla="*/ 49 w 7"/>
                  <a:gd name="T67" fmla="*/ 46 h 31"/>
                  <a:gd name="T68" fmla="*/ 49 w 7"/>
                  <a:gd name="T69" fmla="*/ 32 h 31"/>
                  <a:gd name="T70" fmla="*/ 49 w 7"/>
                  <a:gd name="T71" fmla="*/ 17 h 31"/>
                  <a:gd name="T72" fmla="*/ 49 w 7"/>
                  <a:gd name="T73" fmla="*/ 13 h 31"/>
                  <a:gd name="T74" fmla="*/ 55 w 7"/>
                  <a:gd name="T75" fmla="*/ 10 h 31"/>
                  <a:gd name="T76" fmla="*/ 55 w 7"/>
                  <a:gd name="T77" fmla="*/ 10 h 31"/>
                  <a:gd name="T78" fmla="*/ 55 w 7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" name="Freeform 176"/>
              <p:cNvSpPr>
                <a:spLocks/>
              </p:cNvSpPr>
              <p:nvPr/>
            </p:nvSpPr>
            <p:spPr bwMode="auto">
              <a:xfrm>
                <a:off x="3354" y="1005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Freeform 177"/>
              <p:cNvSpPr>
                <a:spLocks/>
              </p:cNvSpPr>
              <p:nvPr/>
            </p:nvSpPr>
            <p:spPr bwMode="auto">
              <a:xfrm>
                <a:off x="3354" y="1130"/>
                <a:ext cx="44" cy="38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1 h 31"/>
                  <a:gd name="T16" fmla="*/ 155 w 34"/>
                  <a:gd name="T17" fmla="*/ 13 h 31"/>
                  <a:gd name="T18" fmla="*/ 155 w 34"/>
                  <a:gd name="T19" fmla="*/ 25 h 31"/>
                  <a:gd name="T20" fmla="*/ 155 w 34"/>
                  <a:gd name="T21" fmla="*/ 27 h 31"/>
                  <a:gd name="T22" fmla="*/ 160 w 34"/>
                  <a:gd name="T23" fmla="*/ 38 h 31"/>
                  <a:gd name="T24" fmla="*/ 160 w 34"/>
                  <a:gd name="T25" fmla="*/ 40 h 31"/>
                  <a:gd name="T26" fmla="*/ 160 w 34"/>
                  <a:gd name="T27" fmla="*/ 48 h 31"/>
                  <a:gd name="T28" fmla="*/ 160 w 34"/>
                  <a:gd name="T29" fmla="*/ 49 h 31"/>
                  <a:gd name="T30" fmla="*/ 155 w 34"/>
                  <a:gd name="T31" fmla="*/ 59 h 31"/>
                  <a:gd name="T32" fmla="*/ 155 w 34"/>
                  <a:gd name="T33" fmla="*/ 60 h 31"/>
                  <a:gd name="T34" fmla="*/ 155 w 34"/>
                  <a:gd name="T35" fmla="*/ 72 h 31"/>
                  <a:gd name="T36" fmla="*/ 146 w 34"/>
                  <a:gd name="T37" fmla="*/ 74 h 31"/>
                  <a:gd name="T38" fmla="*/ 141 w 34"/>
                  <a:gd name="T39" fmla="*/ 81 h 31"/>
                  <a:gd name="T40" fmla="*/ 132 w 34"/>
                  <a:gd name="T41" fmla="*/ 87 h 31"/>
                  <a:gd name="T42" fmla="*/ 126 w 34"/>
                  <a:gd name="T43" fmla="*/ 88 h 31"/>
                  <a:gd name="T44" fmla="*/ 115 w 34"/>
                  <a:gd name="T45" fmla="*/ 94 h 31"/>
                  <a:gd name="T46" fmla="*/ 109 w 34"/>
                  <a:gd name="T47" fmla="*/ 94 h 31"/>
                  <a:gd name="T48" fmla="*/ 97 w 34"/>
                  <a:gd name="T49" fmla="*/ 94 h 31"/>
                  <a:gd name="T50" fmla="*/ 84 w 34"/>
                  <a:gd name="T51" fmla="*/ 99 h 31"/>
                  <a:gd name="T52" fmla="*/ 75 w 34"/>
                  <a:gd name="T53" fmla="*/ 99 h 31"/>
                  <a:gd name="T54" fmla="*/ 65 w 34"/>
                  <a:gd name="T55" fmla="*/ 107 h 31"/>
                  <a:gd name="T56" fmla="*/ 47 w 34"/>
                  <a:gd name="T57" fmla="*/ 107 h 31"/>
                  <a:gd name="T58" fmla="*/ 45 w 34"/>
                  <a:gd name="T59" fmla="*/ 107 h 31"/>
                  <a:gd name="T60" fmla="*/ 28 w 34"/>
                  <a:gd name="T61" fmla="*/ 99 h 31"/>
                  <a:gd name="T62" fmla="*/ 13 w 34"/>
                  <a:gd name="T63" fmla="*/ 94 h 31"/>
                  <a:gd name="T64" fmla="*/ 10 w 34"/>
                  <a:gd name="T65" fmla="*/ 87 h 31"/>
                  <a:gd name="T66" fmla="*/ 0 w 34"/>
                  <a:gd name="T67" fmla="*/ 74 h 31"/>
                  <a:gd name="T68" fmla="*/ 0 w 34"/>
                  <a:gd name="T69" fmla="*/ 63 h 31"/>
                  <a:gd name="T70" fmla="*/ 0 w 34"/>
                  <a:gd name="T71" fmla="*/ 49 h 31"/>
                  <a:gd name="T72" fmla="*/ 0 w 34"/>
                  <a:gd name="T73" fmla="*/ 40 h 31"/>
                  <a:gd name="T74" fmla="*/ 10 w 34"/>
                  <a:gd name="T75" fmla="*/ 33 h 31"/>
                  <a:gd name="T76" fmla="*/ 17 w 34"/>
                  <a:gd name="T77" fmla="*/ 25 h 31"/>
                  <a:gd name="T78" fmla="*/ 28 w 34"/>
                  <a:gd name="T79" fmla="*/ 13 h 31"/>
                  <a:gd name="T80" fmla="*/ 45 w 34"/>
                  <a:gd name="T81" fmla="*/ 13 h 31"/>
                  <a:gd name="T82" fmla="*/ 45 w 34"/>
                  <a:gd name="T83" fmla="*/ 11 h 31"/>
                  <a:gd name="T84" fmla="*/ 47 w 34"/>
                  <a:gd name="T85" fmla="*/ 11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Freeform 178"/>
              <p:cNvSpPr>
                <a:spLocks/>
              </p:cNvSpPr>
              <p:nvPr/>
            </p:nvSpPr>
            <p:spPr bwMode="auto">
              <a:xfrm>
                <a:off x="3354" y="1089"/>
                <a:ext cx="44" cy="35"/>
              </a:xfrm>
              <a:custGeom>
                <a:avLst/>
                <a:gdLst>
                  <a:gd name="T0" fmla="*/ 79 w 34"/>
                  <a:gd name="T1" fmla="*/ 0 h 29"/>
                  <a:gd name="T2" fmla="*/ 96 w 34"/>
                  <a:gd name="T3" fmla="*/ 0 h 29"/>
                  <a:gd name="T4" fmla="*/ 109 w 34"/>
                  <a:gd name="T5" fmla="*/ 0 h 29"/>
                  <a:gd name="T6" fmla="*/ 113 w 34"/>
                  <a:gd name="T7" fmla="*/ 0 h 29"/>
                  <a:gd name="T8" fmla="*/ 126 w 34"/>
                  <a:gd name="T9" fmla="*/ 0 h 29"/>
                  <a:gd name="T10" fmla="*/ 132 w 34"/>
                  <a:gd name="T11" fmla="*/ 0 h 29"/>
                  <a:gd name="T12" fmla="*/ 141 w 34"/>
                  <a:gd name="T13" fmla="*/ 1 h 29"/>
                  <a:gd name="T14" fmla="*/ 146 w 34"/>
                  <a:gd name="T15" fmla="*/ 10 h 29"/>
                  <a:gd name="T16" fmla="*/ 155 w 34"/>
                  <a:gd name="T17" fmla="*/ 12 h 29"/>
                  <a:gd name="T18" fmla="*/ 155 w 34"/>
                  <a:gd name="T19" fmla="*/ 14 h 29"/>
                  <a:gd name="T20" fmla="*/ 155 w 34"/>
                  <a:gd name="T21" fmla="*/ 25 h 29"/>
                  <a:gd name="T22" fmla="*/ 160 w 34"/>
                  <a:gd name="T23" fmla="*/ 34 h 29"/>
                  <a:gd name="T24" fmla="*/ 160 w 34"/>
                  <a:gd name="T25" fmla="*/ 36 h 29"/>
                  <a:gd name="T26" fmla="*/ 160 w 34"/>
                  <a:gd name="T27" fmla="*/ 43 h 29"/>
                  <a:gd name="T28" fmla="*/ 160 w 34"/>
                  <a:gd name="T29" fmla="*/ 43 h 29"/>
                  <a:gd name="T30" fmla="*/ 155 w 34"/>
                  <a:gd name="T31" fmla="*/ 48 h 29"/>
                  <a:gd name="T32" fmla="*/ 155 w 34"/>
                  <a:gd name="T33" fmla="*/ 58 h 29"/>
                  <a:gd name="T34" fmla="*/ 155 w 34"/>
                  <a:gd name="T35" fmla="*/ 63 h 29"/>
                  <a:gd name="T36" fmla="*/ 146 w 34"/>
                  <a:gd name="T37" fmla="*/ 70 h 29"/>
                  <a:gd name="T38" fmla="*/ 141 w 34"/>
                  <a:gd name="T39" fmla="*/ 75 h 29"/>
                  <a:gd name="T40" fmla="*/ 132 w 34"/>
                  <a:gd name="T41" fmla="*/ 76 h 29"/>
                  <a:gd name="T42" fmla="*/ 126 w 34"/>
                  <a:gd name="T43" fmla="*/ 78 h 29"/>
                  <a:gd name="T44" fmla="*/ 115 w 34"/>
                  <a:gd name="T45" fmla="*/ 78 h 29"/>
                  <a:gd name="T46" fmla="*/ 109 w 34"/>
                  <a:gd name="T47" fmla="*/ 86 h 29"/>
                  <a:gd name="T48" fmla="*/ 97 w 34"/>
                  <a:gd name="T49" fmla="*/ 86 h 29"/>
                  <a:gd name="T50" fmla="*/ 84 w 34"/>
                  <a:gd name="T51" fmla="*/ 91 h 29"/>
                  <a:gd name="T52" fmla="*/ 75 w 34"/>
                  <a:gd name="T53" fmla="*/ 91 h 29"/>
                  <a:gd name="T54" fmla="*/ 65 w 34"/>
                  <a:gd name="T55" fmla="*/ 91 h 29"/>
                  <a:gd name="T56" fmla="*/ 47 w 34"/>
                  <a:gd name="T57" fmla="*/ 91 h 29"/>
                  <a:gd name="T58" fmla="*/ 45 w 34"/>
                  <a:gd name="T59" fmla="*/ 91 h 29"/>
                  <a:gd name="T60" fmla="*/ 28 w 34"/>
                  <a:gd name="T61" fmla="*/ 91 h 29"/>
                  <a:gd name="T62" fmla="*/ 13 w 34"/>
                  <a:gd name="T63" fmla="*/ 78 h 29"/>
                  <a:gd name="T64" fmla="*/ 10 w 34"/>
                  <a:gd name="T65" fmla="*/ 76 h 29"/>
                  <a:gd name="T66" fmla="*/ 0 w 34"/>
                  <a:gd name="T67" fmla="*/ 70 h 29"/>
                  <a:gd name="T68" fmla="*/ 0 w 34"/>
                  <a:gd name="T69" fmla="*/ 58 h 29"/>
                  <a:gd name="T70" fmla="*/ 0 w 34"/>
                  <a:gd name="T71" fmla="*/ 48 h 29"/>
                  <a:gd name="T72" fmla="*/ 0 w 34"/>
                  <a:gd name="T73" fmla="*/ 34 h 29"/>
                  <a:gd name="T74" fmla="*/ 10 w 34"/>
                  <a:gd name="T75" fmla="*/ 25 h 29"/>
                  <a:gd name="T76" fmla="*/ 17 w 34"/>
                  <a:gd name="T77" fmla="*/ 21 h 29"/>
                  <a:gd name="T78" fmla="*/ 28 w 34"/>
                  <a:gd name="T79" fmla="*/ 12 h 29"/>
                  <a:gd name="T80" fmla="*/ 45 w 34"/>
                  <a:gd name="T81" fmla="*/ 10 h 29"/>
                  <a:gd name="T82" fmla="*/ 45 w 34"/>
                  <a:gd name="T83" fmla="*/ 10 h 29"/>
                  <a:gd name="T84" fmla="*/ 47 w 34"/>
                  <a:gd name="T85" fmla="*/ 10 h 29"/>
                  <a:gd name="T86" fmla="*/ 50 w 34"/>
                  <a:gd name="T87" fmla="*/ 1 h 29"/>
                  <a:gd name="T88" fmla="*/ 79 w 34"/>
                  <a:gd name="T89" fmla="*/ 0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4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Freeform 179"/>
              <p:cNvSpPr>
                <a:spLocks/>
              </p:cNvSpPr>
              <p:nvPr/>
            </p:nvSpPr>
            <p:spPr bwMode="auto">
              <a:xfrm>
                <a:off x="3354" y="1208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1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2 h 31"/>
                  <a:gd name="T14" fmla="*/ 146 w 34"/>
                  <a:gd name="T15" fmla="*/ 21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77 h 31"/>
                  <a:gd name="T26" fmla="*/ 160 w 34"/>
                  <a:gd name="T27" fmla="*/ 77 h 31"/>
                  <a:gd name="T28" fmla="*/ 160 w 34"/>
                  <a:gd name="T29" fmla="*/ 79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8 h 31"/>
                  <a:gd name="T42" fmla="*/ 126 w 34"/>
                  <a:gd name="T43" fmla="*/ 138 h 31"/>
                  <a:gd name="T44" fmla="*/ 115 w 34"/>
                  <a:gd name="T45" fmla="*/ 151 h 31"/>
                  <a:gd name="T46" fmla="*/ 109 w 34"/>
                  <a:gd name="T47" fmla="*/ 152 h 31"/>
                  <a:gd name="T48" fmla="*/ 97 w 34"/>
                  <a:gd name="T49" fmla="*/ 152 h 31"/>
                  <a:gd name="T50" fmla="*/ 84 w 34"/>
                  <a:gd name="T51" fmla="*/ 152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4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15 h 31"/>
                  <a:gd name="T68" fmla="*/ 0 w 34"/>
                  <a:gd name="T69" fmla="*/ 102 h 31"/>
                  <a:gd name="T70" fmla="*/ 0 w 34"/>
                  <a:gd name="T71" fmla="*/ 87 h 31"/>
                  <a:gd name="T72" fmla="*/ 0 w 34"/>
                  <a:gd name="T73" fmla="*/ 65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28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2 h 31"/>
                  <a:gd name="T86" fmla="*/ 50 w 34"/>
                  <a:gd name="T87" fmla="*/ 12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 180"/>
              <p:cNvSpPr>
                <a:spLocks/>
              </p:cNvSpPr>
              <p:nvPr/>
            </p:nvSpPr>
            <p:spPr bwMode="auto">
              <a:xfrm>
                <a:off x="3354" y="1168"/>
                <a:ext cx="44" cy="40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3 h 31"/>
                  <a:gd name="T14" fmla="*/ 146 w 34"/>
                  <a:gd name="T15" fmla="*/ 17 h 31"/>
                  <a:gd name="T16" fmla="*/ 155 w 34"/>
                  <a:gd name="T17" fmla="*/ 22 h 31"/>
                  <a:gd name="T18" fmla="*/ 155 w 34"/>
                  <a:gd name="T19" fmla="*/ 32 h 31"/>
                  <a:gd name="T20" fmla="*/ 155 w 34"/>
                  <a:gd name="T21" fmla="*/ 36 h 31"/>
                  <a:gd name="T22" fmla="*/ 160 w 34"/>
                  <a:gd name="T23" fmla="*/ 50 h 31"/>
                  <a:gd name="T24" fmla="*/ 160 w 34"/>
                  <a:gd name="T25" fmla="*/ 53 h 31"/>
                  <a:gd name="T26" fmla="*/ 160 w 34"/>
                  <a:gd name="T27" fmla="*/ 65 h 31"/>
                  <a:gd name="T28" fmla="*/ 160 w 34"/>
                  <a:gd name="T29" fmla="*/ 68 h 31"/>
                  <a:gd name="T30" fmla="*/ 155 w 34"/>
                  <a:gd name="T31" fmla="*/ 76 h 31"/>
                  <a:gd name="T32" fmla="*/ 155 w 34"/>
                  <a:gd name="T33" fmla="*/ 88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14 h 31"/>
                  <a:gd name="T40" fmla="*/ 132 w 34"/>
                  <a:gd name="T41" fmla="*/ 114 h 31"/>
                  <a:gd name="T42" fmla="*/ 126 w 34"/>
                  <a:gd name="T43" fmla="*/ 123 h 31"/>
                  <a:gd name="T44" fmla="*/ 115 w 34"/>
                  <a:gd name="T45" fmla="*/ 126 h 31"/>
                  <a:gd name="T46" fmla="*/ 109 w 34"/>
                  <a:gd name="T47" fmla="*/ 126 h 31"/>
                  <a:gd name="T48" fmla="*/ 97 w 34"/>
                  <a:gd name="T49" fmla="*/ 133 h 31"/>
                  <a:gd name="T50" fmla="*/ 84 w 34"/>
                  <a:gd name="T51" fmla="*/ 133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3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98 h 31"/>
                  <a:gd name="T68" fmla="*/ 0 w 34"/>
                  <a:gd name="T69" fmla="*/ 88 h 31"/>
                  <a:gd name="T70" fmla="*/ 0 w 34"/>
                  <a:gd name="T71" fmla="*/ 76 h 31"/>
                  <a:gd name="T72" fmla="*/ 0 w 34"/>
                  <a:gd name="T73" fmla="*/ 53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2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29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Freeform 181"/>
              <p:cNvSpPr>
                <a:spLocks/>
              </p:cNvSpPr>
              <p:nvPr/>
            </p:nvSpPr>
            <p:spPr bwMode="auto">
              <a:xfrm>
                <a:off x="3354" y="1289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1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98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Freeform 182"/>
              <p:cNvSpPr>
                <a:spLocks/>
              </p:cNvSpPr>
              <p:nvPr/>
            </p:nvSpPr>
            <p:spPr bwMode="auto">
              <a:xfrm>
                <a:off x="3354" y="1249"/>
                <a:ext cx="44" cy="40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3 h 31"/>
                  <a:gd name="T16" fmla="*/ 155 w 34"/>
                  <a:gd name="T17" fmla="*/ 17 h 31"/>
                  <a:gd name="T18" fmla="*/ 155 w 34"/>
                  <a:gd name="T19" fmla="*/ 32 h 31"/>
                  <a:gd name="T20" fmla="*/ 155 w 34"/>
                  <a:gd name="T21" fmla="*/ 41 h 31"/>
                  <a:gd name="T22" fmla="*/ 160 w 34"/>
                  <a:gd name="T23" fmla="*/ 50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84 h 31"/>
                  <a:gd name="T34" fmla="*/ 155 w 34"/>
                  <a:gd name="T35" fmla="*/ 97 h 31"/>
                  <a:gd name="T36" fmla="*/ 146 w 34"/>
                  <a:gd name="T37" fmla="*/ 108 h 31"/>
                  <a:gd name="T38" fmla="*/ 141 w 34"/>
                  <a:gd name="T39" fmla="*/ 111 h 31"/>
                  <a:gd name="T40" fmla="*/ 132 w 34"/>
                  <a:gd name="T41" fmla="*/ 114 h 31"/>
                  <a:gd name="T42" fmla="*/ 126 w 34"/>
                  <a:gd name="T43" fmla="*/ 125 h 31"/>
                  <a:gd name="T44" fmla="*/ 115 w 34"/>
                  <a:gd name="T45" fmla="*/ 125 h 31"/>
                  <a:gd name="T46" fmla="*/ 109 w 34"/>
                  <a:gd name="T47" fmla="*/ 126 h 31"/>
                  <a:gd name="T48" fmla="*/ 97 w 34"/>
                  <a:gd name="T49" fmla="*/ 126 h 31"/>
                  <a:gd name="T50" fmla="*/ 84 w 34"/>
                  <a:gd name="T51" fmla="*/ 139 h 31"/>
                  <a:gd name="T52" fmla="*/ 75 w 34"/>
                  <a:gd name="T53" fmla="*/ 139 h 31"/>
                  <a:gd name="T54" fmla="*/ 65 w 34"/>
                  <a:gd name="T55" fmla="*/ 139 h 31"/>
                  <a:gd name="T56" fmla="*/ 47 w 34"/>
                  <a:gd name="T57" fmla="*/ 143 h 31"/>
                  <a:gd name="T58" fmla="*/ 45 w 34"/>
                  <a:gd name="T59" fmla="*/ 139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5 h 31"/>
                  <a:gd name="T72" fmla="*/ 0 w 34"/>
                  <a:gd name="T73" fmla="*/ 59 h 31"/>
                  <a:gd name="T74" fmla="*/ 10 w 34"/>
                  <a:gd name="T75" fmla="*/ 41 h 31"/>
                  <a:gd name="T76" fmla="*/ 17 w 34"/>
                  <a:gd name="T77" fmla="*/ 32 h 31"/>
                  <a:gd name="T78" fmla="*/ 28 w 34"/>
                  <a:gd name="T79" fmla="*/ 17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Freeform 183"/>
              <p:cNvSpPr>
                <a:spLocks/>
              </p:cNvSpPr>
              <p:nvPr/>
            </p:nvSpPr>
            <p:spPr bwMode="auto">
              <a:xfrm>
                <a:off x="3354" y="1371"/>
                <a:ext cx="44" cy="38"/>
              </a:xfrm>
              <a:custGeom>
                <a:avLst/>
                <a:gdLst>
                  <a:gd name="T0" fmla="*/ 79 w 34"/>
                  <a:gd name="T1" fmla="*/ 0 h 30"/>
                  <a:gd name="T2" fmla="*/ 96 w 34"/>
                  <a:gd name="T3" fmla="*/ 0 h 30"/>
                  <a:gd name="T4" fmla="*/ 109 w 34"/>
                  <a:gd name="T5" fmla="*/ 0 h 30"/>
                  <a:gd name="T6" fmla="*/ 113 w 34"/>
                  <a:gd name="T7" fmla="*/ 0 h 30"/>
                  <a:gd name="T8" fmla="*/ 126 w 34"/>
                  <a:gd name="T9" fmla="*/ 0 h 30"/>
                  <a:gd name="T10" fmla="*/ 132 w 34"/>
                  <a:gd name="T11" fmla="*/ 0 h 30"/>
                  <a:gd name="T12" fmla="*/ 141 w 34"/>
                  <a:gd name="T13" fmla="*/ 10 h 30"/>
                  <a:gd name="T14" fmla="*/ 146 w 34"/>
                  <a:gd name="T15" fmla="*/ 13 h 30"/>
                  <a:gd name="T16" fmla="*/ 155 w 34"/>
                  <a:gd name="T17" fmla="*/ 20 h 30"/>
                  <a:gd name="T18" fmla="*/ 155 w 34"/>
                  <a:gd name="T19" fmla="*/ 25 h 30"/>
                  <a:gd name="T20" fmla="*/ 155 w 34"/>
                  <a:gd name="T21" fmla="*/ 37 h 30"/>
                  <a:gd name="T22" fmla="*/ 160 w 34"/>
                  <a:gd name="T23" fmla="*/ 48 h 30"/>
                  <a:gd name="T24" fmla="*/ 160 w 34"/>
                  <a:gd name="T25" fmla="*/ 52 h 30"/>
                  <a:gd name="T26" fmla="*/ 160 w 34"/>
                  <a:gd name="T27" fmla="*/ 61 h 30"/>
                  <a:gd name="T28" fmla="*/ 160 w 34"/>
                  <a:gd name="T29" fmla="*/ 66 h 30"/>
                  <a:gd name="T30" fmla="*/ 155 w 34"/>
                  <a:gd name="T31" fmla="*/ 66 h 30"/>
                  <a:gd name="T32" fmla="*/ 155 w 34"/>
                  <a:gd name="T33" fmla="*/ 77 h 30"/>
                  <a:gd name="T34" fmla="*/ 155 w 34"/>
                  <a:gd name="T35" fmla="*/ 90 h 30"/>
                  <a:gd name="T36" fmla="*/ 146 w 34"/>
                  <a:gd name="T37" fmla="*/ 96 h 30"/>
                  <a:gd name="T38" fmla="*/ 141 w 34"/>
                  <a:gd name="T39" fmla="*/ 98 h 30"/>
                  <a:gd name="T40" fmla="*/ 132 w 34"/>
                  <a:gd name="T41" fmla="*/ 108 h 30"/>
                  <a:gd name="T42" fmla="*/ 126 w 34"/>
                  <a:gd name="T43" fmla="*/ 109 h 30"/>
                  <a:gd name="T44" fmla="*/ 115 w 34"/>
                  <a:gd name="T45" fmla="*/ 109 h 30"/>
                  <a:gd name="T46" fmla="*/ 109 w 34"/>
                  <a:gd name="T47" fmla="*/ 122 h 30"/>
                  <a:gd name="T48" fmla="*/ 97 w 34"/>
                  <a:gd name="T49" fmla="*/ 122 h 30"/>
                  <a:gd name="T50" fmla="*/ 84 w 34"/>
                  <a:gd name="T51" fmla="*/ 124 h 30"/>
                  <a:gd name="T52" fmla="*/ 75 w 34"/>
                  <a:gd name="T53" fmla="*/ 124 h 30"/>
                  <a:gd name="T54" fmla="*/ 65 w 34"/>
                  <a:gd name="T55" fmla="*/ 124 h 30"/>
                  <a:gd name="T56" fmla="*/ 47 w 34"/>
                  <a:gd name="T57" fmla="*/ 124 h 30"/>
                  <a:gd name="T58" fmla="*/ 45 w 34"/>
                  <a:gd name="T59" fmla="*/ 124 h 30"/>
                  <a:gd name="T60" fmla="*/ 28 w 34"/>
                  <a:gd name="T61" fmla="*/ 124 h 30"/>
                  <a:gd name="T62" fmla="*/ 13 w 34"/>
                  <a:gd name="T63" fmla="*/ 109 h 30"/>
                  <a:gd name="T64" fmla="*/ 10 w 34"/>
                  <a:gd name="T65" fmla="*/ 108 h 30"/>
                  <a:gd name="T66" fmla="*/ 0 w 34"/>
                  <a:gd name="T67" fmla="*/ 96 h 30"/>
                  <a:gd name="T68" fmla="*/ 0 w 34"/>
                  <a:gd name="T69" fmla="*/ 77 h 30"/>
                  <a:gd name="T70" fmla="*/ 0 w 34"/>
                  <a:gd name="T71" fmla="*/ 66 h 30"/>
                  <a:gd name="T72" fmla="*/ 0 w 34"/>
                  <a:gd name="T73" fmla="*/ 48 h 30"/>
                  <a:gd name="T74" fmla="*/ 10 w 34"/>
                  <a:gd name="T75" fmla="*/ 37 h 30"/>
                  <a:gd name="T76" fmla="*/ 17 w 34"/>
                  <a:gd name="T77" fmla="*/ 32 h 30"/>
                  <a:gd name="T78" fmla="*/ 28 w 34"/>
                  <a:gd name="T79" fmla="*/ 20 h 30"/>
                  <a:gd name="T80" fmla="*/ 45 w 34"/>
                  <a:gd name="T81" fmla="*/ 13 h 30"/>
                  <a:gd name="T82" fmla="*/ 45 w 34"/>
                  <a:gd name="T83" fmla="*/ 13 h 30"/>
                  <a:gd name="T84" fmla="*/ 47 w 34"/>
                  <a:gd name="T85" fmla="*/ 13 h 30"/>
                  <a:gd name="T86" fmla="*/ 50 w 34"/>
                  <a:gd name="T87" fmla="*/ 10 h 30"/>
                  <a:gd name="T88" fmla="*/ 79 w 34"/>
                  <a:gd name="T89" fmla="*/ 0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Freeform 184"/>
              <p:cNvSpPr>
                <a:spLocks/>
              </p:cNvSpPr>
              <p:nvPr/>
            </p:nvSpPr>
            <p:spPr bwMode="auto">
              <a:xfrm>
                <a:off x="3354" y="1330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21 h 31"/>
                  <a:gd name="T16" fmla="*/ 155 w 34"/>
                  <a:gd name="T17" fmla="*/ 34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4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63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Freeform 185"/>
              <p:cNvSpPr>
                <a:spLocks/>
              </p:cNvSpPr>
              <p:nvPr/>
            </p:nvSpPr>
            <p:spPr bwMode="auto">
              <a:xfrm>
                <a:off x="3354" y="1411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2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45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9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5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2 h 31"/>
                  <a:gd name="T46" fmla="*/ 109 w 34"/>
                  <a:gd name="T47" fmla="*/ 152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2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45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Freeform 186"/>
              <p:cNvSpPr>
                <a:spLocks/>
              </p:cNvSpPr>
              <p:nvPr/>
            </p:nvSpPr>
            <p:spPr bwMode="auto">
              <a:xfrm>
                <a:off x="3398" y="1020"/>
                <a:ext cx="35" cy="43"/>
              </a:xfrm>
              <a:custGeom>
                <a:avLst/>
                <a:gdLst>
                  <a:gd name="T0" fmla="*/ 0 w 27"/>
                  <a:gd name="T1" fmla="*/ 125 h 32"/>
                  <a:gd name="T2" fmla="*/ 1 w 27"/>
                  <a:gd name="T3" fmla="*/ 105 h 32"/>
                  <a:gd name="T4" fmla="*/ 13 w 27"/>
                  <a:gd name="T5" fmla="*/ 87 h 32"/>
                  <a:gd name="T6" fmla="*/ 17 w 27"/>
                  <a:gd name="T7" fmla="*/ 73 h 32"/>
                  <a:gd name="T8" fmla="*/ 17 w 27"/>
                  <a:gd name="T9" fmla="*/ 65 h 32"/>
                  <a:gd name="T10" fmla="*/ 29 w 27"/>
                  <a:gd name="T11" fmla="*/ 48 h 32"/>
                  <a:gd name="T12" fmla="*/ 35 w 27"/>
                  <a:gd name="T13" fmla="*/ 48 h 32"/>
                  <a:gd name="T14" fmla="*/ 38 w 27"/>
                  <a:gd name="T15" fmla="*/ 40 h 32"/>
                  <a:gd name="T16" fmla="*/ 49 w 27"/>
                  <a:gd name="T17" fmla="*/ 30 h 32"/>
                  <a:gd name="T18" fmla="*/ 51 w 27"/>
                  <a:gd name="T19" fmla="*/ 22 h 32"/>
                  <a:gd name="T20" fmla="*/ 64 w 27"/>
                  <a:gd name="T21" fmla="*/ 12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2 h 32"/>
                  <a:gd name="T34" fmla="*/ 115 w 27"/>
                  <a:gd name="T35" fmla="*/ 30 h 32"/>
                  <a:gd name="T36" fmla="*/ 126 w 27"/>
                  <a:gd name="T37" fmla="*/ 48 h 32"/>
                  <a:gd name="T38" fmla="*/ 126 w 27"/>
                  <a:gd name="T39" fmla="*/ 65 h 32"/>
                  <a:gd name="T40" fmla="*/ 115 w 27"/>
                  <a:gd name="T41" fmla="*/ 85 h 32"/>
                  <a:gd name="T42" fmla="*/ 113 w 27"/>
                  <a:gd name="T43" fmla="*/ 98 h 32"/>
                  <a:gd name="T44" fmla="*/ 113 w 27"/>
                  <a:gd name="T45" fmla="*/ 114 h 32"/>
                  <a:gd name="T46" fmla="*/ 108 w 27"/>
                  <a:gd name="T47" fmla="*/ 132 h 32"/>
                  <a:gd name="T48" fmla="*/ 96 w 27"/>
                  <a:gd name="T49" fmla="*/ 141 h 32"/>
                  <a:gd name="T50" fmla="*/ 86 w 27"/>
                  <a:gd name="T51" fmla="*/ 153 h 32"/>
                  <a:gd name="T52" fmla="*/ 83 w 27"/>
                  <a:gd name="T53" fmla="*/ 168 h 32"/>
                  <a:gd name="T54" fmla="*/ 66 w 27"/>
                  <a:gd name="T55" fmla="*/ 183 h 32"/>
                  <a:gd name="T56" fmla="*/ 64 w 27"/>
                  <a:gd name="T57" fmla="*/ 183 h 32"/>
                  <a:gd name="T58" fmla="*/ 49 w 27"/>
                  <a:gd name="T59" fmla="*/ 189 h 32"/>
                  <a:gd name="T60" fmla="*/ 38 w 27"/>
                  <a:gd name="T61" fmla="*/ 189 h 32"/>
                  <a:gd name="T62" fmla="*/ 35 w 27"/>
                  <a:gd name="T63" fmla="*/ 189 h 32"/>
                  <a:gd name="T64" fmla="*/ 29 w 27"/>
                  <a:gd name="T65" fmla="*/ 189 h 32"/>
                  <a:gd name="T66" fmla="*/ 17 w 27"/>
                  <a:gd name="T67" fmla="*/ 183 h 32"/>
                  <a:gd name="T68" fmla="*/ 13 w 27"/>
                  <a:gd name="T69" fmla="*/ 169 h 32"/>
                  <a:gd name="T70" fmla="*/ 1 w 27"/>
                  <a:gd name="T71" fmla="*/ 168 h 32"/>
                  <a:gd name="T72" fmla="*/ 1 w 27"/>
                  <a:gd name="T73" fmla="*/ 153 h 32"/>
                  <a:gd name="T74" fmla="*/ 1 w 27"/>
                  <a:gd name="T75" fmla="*/ 151 h 32"/>
                  <a:gd name="T76" fmla="*/ 1 w 27"/>
                  <a:gd name="T77" fmla="*/ 151 h 32"/>
                  <a:gd name="T78" fmla="*/ 0 w 27"/>
                  <a:gd name="T79" fmla="*/ 141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Freeform 187"/>
              <p:cNvSpPr>
                <a:spLocks/>
              </p:cNvSpPr>
              <p:nvPr/>
            </p:nvSpPr>
            <p:spPr bwMode="auto">
              <a:xfrm>
                <a:off x="3398" y="1063"/>
                <a:ext cx="35" cy="41"/>
              </a:xfrm>
              <a:custGeom>
                <a:avLst/>
                <a:gdLst>
                  <a:gd name="T0" fmla="*/ 0 w 27"/>
                  <a:gd name="T1" fmla="*/ 95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9 h 32"/>
                  <a:gd name="T8" fmla="*/ 17 w 27"/>
                  <a:gd name="T9" fmla="*/ 46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8 h 32"/>
                  <a:gd name="T16" fmla="*/ 49 w 27"/>
                  <a:gd name="T17" fmla="*/ 17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8 h 32"/>
                  <a:gd name="T36" fmla="*/ 126 w 27"/>
                  <a:gd name="T37" fmla="*/ 31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6 h 32"/>
                  <a:gd name="T44" fmla="*/ 113 w 27"/>
                  <a:gd name="T45" fmla="*/ 88 h 32"/>
                  <a:gd name="T46" fmla="*/ 108 w 27"/>
                  <a:gd name="T47" fmla="*/ 99 h 32"/>
                  <a:gd name="T48" fmla="*/ 96 w 27"/>
                  <a:gd name="T49" fmla="*/ 106 h 32"/>
                  <a:gd name="T50" fmla="*/ 86 w 27"/>
                  <a:gd name="T51" fmla="*/ 122 h 32"/>
                  <a:gd name="T52" fmla="*/ 83 w 27"/>
                  <a:gd name="T53" fmla="*/ 124 h 32"/>
                  <a:gd name="T54" fmla="*/ 66 w 27"/>
                  <a:gd name="T55" fmla="*/ 133 h 32"/>
                  <a:gd name="T56" fmla="*/ 64 w 27"/>
                  <a:gd name="T57" fmla="*/ 136 h 32"/>
                  <a:gd name="T58" fmla="*/ 49 w 27"/>
                  <a:gd name="T59" fmla="*/ 136 h 32"/>
                  <a:gd name="T60" fmla="*/ 38 w 27"/>
                  <a:gd name="T61" fmla="*/ 142 h 32"/>
                  <a:gd name="T62" fmla="*/ 35 w 27"/>
                  <a:gd name="T63" fmla="*/ 136 h 32"/>
                  <a:gd name="T64" fmla="*/ 29 w 27"/>
                  <a:gd name="T65" fmla="*/ 136 h 32"/>
                  <a:gd name="T66" fmla="*/ 17 w 27"/>
                  <a:gd name="T67" fmla="*/ 136 h 32"/>
                  <a:gd name="T68" fmla="*/ 13 w 27"/>
                  <a:gd name="T69" fmla="*/ 133 h 32"/>
                  <a:gd name="T70" fmla="*/ 1 w 27"/>
                  <a:gd name="T71" fmla="*/ 124 h 32"/>
                  <a:gd name="T72" fmla="*/ 1 w 27"/>
                  <a:gd name="T73" fmla="*/ 122 h 32"/>
                  <a:gd name="T74" fmla="*/ 1 w 27"/>
                  <a:gd name="T75" fmla="*/ 111 h 32"/>
                  <a:gd name="T76" fmla="*/ 1 w 27"/>
                  <a:gd name="T77" fmla="*/ 106 h 32"/>
                  <a:gd name="T78" fmla="*/ 0 w 27"/>
                  <a:gd name="T79" fmla="*/ 99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Freeform 188"/>
              <p:cNvSpPr>
                <a:spLocks/>
              </p:cNvSpPr>
              <p:nvPr/>
            </p:nvSpPr>
            <p:spPr bwMode="auto">
              <a:xfrm>
                <a:off x="3398" y="1104"/>
                <a:ext cx="35" cy="41"/>
              </a:xfrm>
              <a:custGeom>
                <a:avLst/>
                <a:gdLst>
                  <a:gd name="T0" fmla="*/ 0 w 27"/>
                  <a:gd name="T1" fmla="*/ 115 h 31"/>
                  <a:gd name="T2" fmla="*/ 1 w 27"/>
                  <a:gd name="T3" fmla="*/ 102 h 31"/>
                  <a:gd name="T4" fmla="*/ 13 w 27"/>
                  <a:gd name="T5" fmla="*/ 77 h 31"/>
                  <a:gd name="T6" fmla="*/ 17 w 27"/>
                  <a:gd name="T7" fmla="*/ 65 h 31"/>
                  <a:gd name="T8" fmla="*/ 17 w 27"/>
                  <a:gd name="T9" fmla="*/ 50 h 31"/>
                  <a:gd name="T10" fmla="*/ 29 w 27"/>
                  <a:gd name="T11" fmla="*/ 49 h 31"/>
                  <a:gd name="T12" fmla="*/ 35 w 27"/>
                  <a:gd name="T13" fmla="*/ 37 h 31"/>
                  <a:gd name="T14" fmla="*/ 38 w 27"/>
                  <a:gd name="T15" fmla="*/ 34 h 31"/>
                  <a:gd name="T16" fmla="*/ 49 w 27"/>
                  <a:gd name="T17" fmla="*/ 28 h 31"/>
                  <a:gd name="T18" fmla="*/ 51 w 27"/>
                  <a:gd name="T19" fmla="*/ 16 h 31"/>
                  <a:gd name="T20" fmla="*/ 64 w 27"/>
                  <a:gd name="T21" fmla="*/ 12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2 h 31"/>
                  <a:gd name="T32" fmla="*/ 113 w 27"/>
                  <a:gd name="T33" fmla="*/ 16 h 31"/>
                  <a:gd name="T34" fmla="*/ 115 w 27"/>
                  <a:gd name="T35" fmla="*/ 28 h 31"/>
                  <a:gd name="T36" fmla="*/ 126 w 27"/>
                  <a:gd name="T37" fmla="*/ 37 h 31"/>
                  <a:gd name="T38" fmla="*/ 126 w 27"/>
                  <a:gd name="T39" fmla="*/ 50 h 31"/>
                  <a:gd name="T40" fmla="*/ 115 w 27"/>
                  <a:gd name="T41" fmla="*/ 66 h 31"/>
                  <a:gd name="T42" fmla="*/ 113 w 27"/>
                  <a:gd name="T43" fmla="*/ 87 h 31"/>
                  <a:gd name="T44" fmla="*/ 113 w 27"/>
                  <a:gd name="T45" fmla="*/ 104 h 31"/>
                  <a:gd name="T46" fmla="*/ 108 w 27"/>
                  <a:gd name="T47" fmla="*/ 115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2 h 31"/>
                  <a:gd name="T54" fmla="*/ 66 w 27"/>
                  <a:gd name="T55" fmla="*/ 163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3 h 31"/>
                  <a:gd name="T68" fmla="*/ 13 w 27"/>
                  <a:gd name="T69" fmla="*/ 163 h 31"/>
                  <a:gd name="T70" fmla="*/ 1 w 27"/>
                  <a:gd name="T71" fmla="*/ 145 h 31"/>
                  <a:gd name="T72" fmla="*/ 1 w 27"/>
                  <a:gd name="T73" fmla="*/ 138 h 31"/>
                  <a:gd name="T74" fmla="*/ 1 w 27"/>
                  <a:gd name="T75" fmla="*/ 138 h 31"/>
                  <a:gd name="T76" fmla="*/ 1 w 27"/>
                  <a:gd name="T77" fmla="*/ 130 h 31"/>
                  <a:gd name="T78" fmla="*/ 0 w 27"/>
                  <a:gd name="T79" fmla="*/ 123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9" name="Freeform 189"/>
              <p:cNvSpPr>
                <a:spLocks/>
              </p:cNvSpPr>
              <p:nvPr/>
            </p:nvSpPr>
            <p:spPr bwMode="auto">
              <a:xfrm>
                <a:off x="3398" y="1145"/>
                <a:ext cx="35" cy="42"/>
              </a:xfrm>
              <a:custGeom>
                <a:avLst/>
                <a:gdLst>
                  <a:gd name="T0" fmla="*/ 0 w 27"/>
                  <a:gd name="T1" fmla="*/ 95 h 33"/>
                  <a:gd name="T2" fmla="*/ 1 w 27"/>
                  <a:gd name="T3" fmla="*/ 81 h 33"/>
                  <a:gd name="T4" fmla="*/ 13 w 27"/>
                  <a:gd name="T5" fmla="*/ 66 h 33"/>
                  <a:gd name="T6" fmla="*/ 17 w 27"/>
                  <a:gd name="T7" fmla="*/ 59 h 33"/>
                  <a:gd name="T8" fmla="*/ 17 w 27"/>
                  <a:gd name="T9" fmla="*/ 46 h 33"/>
                  <a:gd name="T10" fmla="*/ 29 w 27"/>
                  <a:gd name="T11" fmla="*/ 37 h 33"/>
                  <a:gd name="T12" fmla="*/ 35 w 27"/>
                  <a:gd name="T13" fmla="*/ 29 h 33"/>
                  <a:gd name="T14" fmla="*/ 38 w 27"/>
                  <a:gd name="T15" fmla="*/ 29 h 33"/>
                  <a:gd name="T16" fmla="*/ 49 w 27"/>
                  <a:gd name="T17" fmla="*/ 22 h 33"/>
                  <a:gd name="T18" fmla="*/ 51 w 27"/>
                  <a:gd name="T19" fmla="*/ 13 h 33"/>
                  <a:gd name="T20" fmla="*/ 64 w 27"/>
                  <a:gd name="T21" fmla="*/ 13 h 33"/>
                  <a:gd name="T22" fmla="*/ 66 w 27"/>
                  <a:gd name="T23" fmla="*/ 10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0 h 33"/>
                  <a:gd name="T32" fmla="*/ 113 w 27"/>
                  <a:gd name="T33" fmla="*/ 13 h 33"/>
                  <a:gd name="T34" fmla="*/ 115 w 27"/>
                  <a:gd name="T35" fmla="*/ 28 h 33"/>
                  <a:gd name="T36" fmla="*/ 126 w 27"/>
                  <a:gd name="T37" fmla="*/ 37 h 33"/>
                  <a:gd name="T38" fmla="*/ 126 w 27"/>
                  <a:gd name="T39" fmla="*/ 50 h 33"/>
                  <a:gd name="T40" fmla="*/ 115 w 27"/>
                  <a:gd name="T41" fmla="*/ 60 h 33"/>
                  <a:gd name="T42" fmla="*/ 113 w 27"/>
                  <a:gd name="T43" fmla="*/ 75 h 33"/>
                  <a:gd name="T44" fmla="*/ 113 w 27"/>
                  <a:gd name="T45" fmla="*/ 84 h 33"/>
                  <a:gd name="T46" fmla="*/ 108 w 27"/>
                  <a:gd name="T47" fmla="*/ 97 h 33"/>
                  <a:gd name="T48" fmla="*/ 96 w 27"/>
                  <a:gd name="T49" fmla="*/ 103 h 33"/>
                  <a:gd name="T50" fmla="*/ 86 w 27"/>
                  <a:gd name="T51" fmla="*/ 113 h 33"/>
                  <a:gd name="T52" fmla="*/ 83 w 27"/>
                  <a:gd name="T53" fmla="*/ 123 h 33"/>
                  <a:gd name="T54" fmla="*/ 66 w 27"/>
                  <a:gd name="T55" fmla="*/ 126 h 33"/>
                  <a:gd name="T56" fmla="*/ 64 w 27"/>
                  <a:gd name="T57" fmla="*/ 131 h 33"/>
                  <a:gd name="T58" fmla="*/ 49 w 27"/>
                  <a:gd name="T59" fmla="*/ 137 h 33"/>
                  <a:gd name="T60" fmla="*/ 38 w 27"/>
                  <a:gd name="T61" fmla="*/ 137 h 33"/>
                  <a:gd name="T62" fmla="*/ 35 w 27"/>
                  <a:gd name="T63" fmla="*/ 137 h 33"/>
                  <a:gd name="T64" fmla="*/ 29 w 27"/>
                  <a:gd name="T65" fmla="*/ 131 h 33"/>
                  <a:gd name="T66" fmla="*/ 17 w 27"/>
                  <a:gd name="T67" fmla="*/ 131 h 33"/>
                  <a:gd name="T68" fmla="*/ 13 w 27"/>
                  <a:gd name="T69" fmla="*/ 126 h 33"/>
                  <a:gd name="T70" fmla="*/ 1 w 27"/>
                  <a:gd name="T71" fmla="*/ 123 h 33"/>
                  <a:gd name="T72" fmla="*/ 1 w 27"/>
                  <a:gd name="T73" fmla="*/ 113 h 33"/>
                  <a:gd name="T74" fmla="*/ 1 w 27"/>
                  <a:gd name="T75" fmla="*/ 108 h 33"/>
                  <a:gd name="T76" fmla="*/ 1 w 27"/>
                  <a:gd name="T77" fmla="*/ 103 h 33"/>
                  <a:gd name="T78" fmla="*/ 0 w 27"/>
                  <a:gd name="T79" fmla="*/ 10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9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Freeform 190"/>
              <p:cNvSpPr>
                <a:spLocks/>
              </p:cNvSpPr>
              <p:nvPr/>
            </p:nvSpPr>
            <p:spPr bwMode="auto">
              <a:xfrm>
                <a:off x="3398" y="1187"/>
                <a:ext cx="35" cy="40"/>
              </a:xfrm>
              <a:custGeom>
                <a:avLst/>
                <a:gdLst>
                  <a:gd name="T0" fmla="*/ 0 w 27"/>
                  <a:gd name="T1" fmla="*/ 80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39 h 32"/>
                  <a:gd name="T10" fmla="*/ 29 w 27"/>
                  <a:gd name="T11" fmla="*/ 31 h 32"/>
                  <a:gd name="T12" fmla="*/ 35 w 27"/>
                  <a:gd name="T13" fmla="*/ 29 h 32"/>
                  <a:gd name="T14" fmla="*/ 38 w 27"/>
                  <a:gd name="T15" fmla="*/ 20 h 32"/>
                  <a:gd name="T16" fmla="*/ 49 w 27"/>
                  <a:gd name="T17" fmla="*/ 16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0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0 h 32"/>
                  <a:gd name="T36" fmla="*/ 126 w 27"/>
                  <a:gd name="T37" fmla="*/ 29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4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4 h 32"/>
                  <a:gd name="T50" fmla="*/ 86 w 27"/>
                  <a:gd name="T51" fmla="*/ 106 h 32"/>
                  <a:gd name="T52" fmla="*/ 83 w 27"/>
                  <a:gd name="T53" fmla="*/ 108 h 32"/>
                  <a:gd name="T54" fmla="*/ 66 w 27"/>
                  <a:gd name="T55" fmla="*/ 110 h 32"/>
                  <a:gd name="T56" fmla="*/ 64 w 27"/>
                  <a:gd name="T57" fmla="*/ 119 h 32"/>
                  <a:gd name="T58" fmla="*/ 49 w 27"/>
                  <a:gd name="T59" fmla="*/ 119 h 32"/>
                  <a:gd name="T60" fmla="*/ 38 w 27"/>
                  <a:gd name="T61" fmla="*/ 124 h 32"/>
                  <a:gd name="T62" fmla="*/ 35 w 27"/>
                  <a:gd name="T63" fmla="*/ 119 h 32"/>
                  <a:gd name="T64" fmla="*/ 29 w 27"/>
                  <a:gd name="T65" fmla="*/ 119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6 h 32"/>
                  <a:gd name="T74" fmla="*/ 1 w 27"/>
                  <a:gd name="T75" fmla="*/ 95 h 32"/>
                  <a:gd name="T76" fmla="*/ 1 w 27"/>
                  <a:gd name="T77" fmla="*/ 94 h 32"/>
                  <a:gd name="T78" fmla="*/ 0 w 27"/>
                  <a:gd name="T79" fmla="*/ 8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1" name="Freeform 191"/>
              <p:cNvSpPr>
                <a:spLocks/>
              </p:cNvSpPr>
              <p:nvPr/>
            </p:nvSpPr>
            <p:spPr bwMode="auto">
              <a:xfrm>
                <a:off x="3398" y="1226"/>
                <a:ext cx="35" cy="42"/>
              </a:xfrm>
              <a:custGeom>
                <a:avLst/>
                <a:gdLst>
                  <a:gd name="T0" fmla="*/ 0 w 27"/>
                  <a:gd name="T1" fmla="*/ 114 h 32"/>
                  <a:gd name="T2" fmla="*/ 1 w 27"/>
                  <a:gd name="T3" fmla="*/ 97 h 32"/>
                  <a:gd name="T4" fmla="*/ 13 w 27"/>
                  <a:gd name="T5" fmla="*/ 77 h 32"/>
                  <a:gd name="T6" fmla="*/ 17 w 27"/>
                  <a:gd name="T7" fmla="*/ 64 h 32"/>
                  <a:gd name="T8" fmla="*/ 17 w 27"/>
                  <a:gd name="T9" fmla="*/ 55 h 32"/>
                  <a:gd name="T10" fmla="*/ 29 w 27"/>
                  <a:gd name="T11" fmla="*/ 50 h 32"/>
                  <a:gd name="T12" fmla="*/ 35 w 27"/>
                  <a:gd name="T13" fmla="*/ 42 h 32"/>
                  <a:gd name="T14" fmla="*/ 38 w 27"/>
                  <a:gd name="T15" fmla="*/ 37 h 32"/>
                  <a:gd name="T16" fmla="*/ 49 w 27"/>
                  <a:gd name="T17" fmla="*/ 28 h 32"/>
                  <a:gd name="T18" fmla="*/ 51 w 27"/>
                  <a:gd name="T19" fmla="*/ 21 h 32"/>
                  <a:gd name="T20" fmla="*/ 64 w 27"/>
                  <a:gd name="T21" fmla="*/ 16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21 h 32"/>
                  <a:gd name="T34" fmla="*/ 115 w 27"/>
                  <a:gd name="T35" fmla="*/ 28 h 32"/>
                  <a:gd name="T36" fmla="*/ 126 w 27"/>
                  <a:gd name="T37" fmla="*/ 42 h 32"/>
                  <a:gd name="T38" fmla="*/ 126 w 27"/>
                  <a:gd name="T39" fmla="*/ 55 h 32"/>
                  <a:gd name="T40" fmla="*/ 115 w 27"/>
                  <a:gd name="T41" fmla="*/ 72 h 32"/>
                  <a:gd name="T42" fmla="*/ 113 w 27"/>
                  <a:gd name="T43" fmla="*/ 95 h 32"/>
                  <a:gd name="T44" fmla="*/ 113 w 27"/>
                  <a:gd name="T45" fmla="*/ 97 h 32"/>
                  <a:gd name="T46" fmla="*/ 108 w 27"/>
                  <a:gd name="T47" fmla="*/ 114 h 32"/>
                  <a:gd name="T48" fmla="*/ 96 w 27"/>
                  <a:gd name="T49" fmla="*/ 127 h 32"/>
                  <a:gd name="T50" fmla="*/ 86 w 27"/>
                  <a:gd name="T51" fmla="*/ 137 h 32"/>
                  <a:gd name="T52" fmla="*/ 83 w 27"/>
                  <a:gd name="T53" fmla="*/ 150 h 32"/>
                  <a:gd name="T54" fmla="*/ 66 w 27"/>
                  <a:gd name="T55" fmla="*/ 160 h 32"/>
                  <a:gd name="T56" fmla="*/ 64 w 27"/>
                  <a:gd name="T57" fmla="*/ 164 h 32"/>
                  <a:gd name="T58" fmla="*/ 49 w 27"/>
                  <a:gd name="T59" fmla="*/ 164 h 32"/>
                  <a:gd name="T60" fmla="*/ 38 w 27"/>
                  <a:gd name="T61" fmla="*/ 164 h 32"/>
                  <a:gd name="T62" fmla="*/ 35 w 27"/>
                  <a:gd name="T63" fmla="*/ 164 h 32"/>
                  <a:gd name="T64" fmla="*/ 29 w 27"/>
                  <a:gd name="T65" fmla="*/ 164 h 32"/>
                  <a:gd name="T66" fmla="*/ 17 w 27"/>
                  <a:gd name="T67" fmla="*/ 160 h 32"/>
                  <a:gd name="T68" fmla="*/ 13 w 27"/>
                  <a:gd name="T69" fmla="*/ 150 h 32"/>
                  <a:gd name="T70" fmla="*/ 1 w 27"/>
                  <a:gd name="T71" fmla="*/ 144 h 32"/>
                  <a:gd name="T72" fmla="*/ 1 w 27"/>
                  <a:gd name="T73" fmla="*/ 137 h 32"/>
                  <a:gd name="T74" fmla="*/ 1 w 27"/>
                  <a:gd name="T75" fmla="*/ 137 h 32"/>
                  <a:gd name="T76" fmla="*/ 1 w 27"/>
                  <a:gd name="T77" fmla="*/ 127 h 32"/>
                  <a:gd name="T78" fmla="*/ 0 w 27"/>
                  <a:gd name="T79" fmla="*/ 125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Freeform 192"/>
              <p:cNvSpPr>
                <a:spLocks/>
              </p:cNvSpPr>
              <p:nvPr/>
            </p:nvSpPr>
            <p:spPr bwMode="auto">
              <a:xfrm>
                <a:off x="3398" y="1268"/>
                <a:ext cx="35" cy="43"/>
              </a:xfrm>
              <a:custGeom>
                <a:avLst/>
                <a:gdLst>
                  <a:gd name="T0" fmla="*/ 0 w 27"/>
                  <a:gd name="T1" fmla="*/ 102 h 33"/>
                  <a:gd name="T2" fmla="*/ 1 w 27"/>
                  <a:gd name="T3" fmla="*/ 86 h 33"/>
                  <a:gd name="T4" fmla="*/ 13 w 27"/>
                  <a:gd name="T5" fmla="*/ 78 h 33"/>
                  <a:gd name="T6" fmla="*/ 17 w 27"/>
                  <a:gd name="T7" fmla="*/ 65 h 33"/>
                  <a:gd name="T8" fmla="*/ 17 w 27"/>
                  <a:gd name="T9" fmla="*/ 50 h 33"/>
                  <a:gd name="T10" fmla="*/ 29 w 27"/>
                  <a:gd name="T11" fmla="*/ 46 h 33"/>
                  <a:gd name="T12" fmla="*/ 35 w 27"/>
                  <a:gd name="T13" fmla="*/ 35 h 33"/>
                  <a:gd name="T14" fmla="*/ 38 w 27"/>
                  <a:gd name="T15" fmla="*/ 29 h 33"/>
                  <a:gd name="T16" fmla="*/ 49 w 27"/>
                  <a:gd name="T17" fmla="*/ 21 h 33"/>
                  <a:gd name="T18" fmla="*/ 51 w 27"/>
                  <a:gd name="T19" fmla="*/ 16 h 33"/>
                  <a:gd name="T20" fmla="*/ 64 w 27"/>
                  <a:gd name="T21" fmla="*/ 12 h 33"/>
                  <a:gd name="T22" fmla="*/ 66 w 27"/>
                  <a:gd name="T23" fmla="*/ 12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2 h 33"/>
                  <a:gd name="T32" fmla="*/ 113 w 27"/>
                  <a:gd name="T33" fmla="*/ 16 h 33"/>
                  <a:gd name="T34" fmla="*/ 115 w 27"/>
                  <a:gd name="T35" fmla="*/ 29 h 33"/>
                  <a:gd name="T36" fmla="*/ 126 w 27"/>
                  <a:gd name="T37" fmla="*/ 46 h 33"/>
                  <a:gd name="T38" fmla="*/ 126 w 27"/>
                  <a:gd name="T39" fmla="*/ 51 h 33"/>
                  <a:gd name="T40" fmla="*/ 115 w 27"/>
                  <a:gd name="T41" fmla="*/ 66 h 33"/>
                  <a:gd name="T42" fmla="*/ 113 w 27"/>
                  <a:gd name="T43" fmla="*/ 85 h 33"/>
                  <a:gd name="T44" fmla="*/ 113 w 27"/>
                  <a:gd name="T45" fmla="*/ 96 h 33"/>
                  <a:gd name="T46" fmla="*/ 108 w 27"/>
                  <a:gd name="T47" fmla="*/ 112 h 33"/>
                  <a:gd name="T48" fmla="*/ 96 w 27"/>
                  <a:gd name="T49" fmla="*/ 116 h 33"/>
                  <a:gd name="T50" fmla="*/ 86 w 27"/>
                  <a:gd name="T51" fmla="*/ 133 h 33"/>
                  <a:gd name="T52" fmla="*/ 83 w 27"/>
                  <a:gd name="T53" fmla="*/ 134 h 33"/>
                  <a:gd name="T54" fmla="*/ 66 w 27"/>
                  <a:gd name="T55" fmla="*/ 146 h 33"/>
                  <a:gd name="T56" fmla="*/ 64 w 27"/>
                  <a:gd name="T57" fmla="*/ 151 h 33"/>
                  <a:gd name="T58" fmla="*/ 49 w 27"/>
                  <a:gd name="T59" fmla="*/ 162 h 33"/>
                  <a:gd name="T60" fmla="*/ 38 w 27"/>
                  <a:gd name="T61" fmla="*/ 162 h 33"/>
                  <a:gd name="T62" fmla="*/ 35 w 27"/>
                  <a:gd name="T63" fmla="*/ 162 h 33"/>
                  <a:gd name="T64" fmla="*/ 29 w 27"/>
                  <a:gd name="T65" fmla="*/ 151 h 33"/>
                  <a:gd name="T66" fmla="*/ 17 w 27"/>
                  <a:gd name="T67" fmla="*/ 151 h 33"/>
                  <a:gd name="T68" fmla="*/ 13 w 27"/>
                  <a:gd name="T69" fmla="*/ 146 h 33"/>
                  <a:gd name="T70" fmla="*/ 1 w 27"/>
                  <a:gd name="T71" fmla="*/ 134 h 33"/>
                  <a:gd name="T72" fmla="*/ 1 w 27"/>
                  <a:gd name="T73" fmla="*/ 133 h 33"/>
                  <a:gd name="T74" fmla="*/ 1 w 27"/>
                  <a:gd name="T75" fmla="*/ 125 h 33"/>
                  <a:gd name="T76" fmla="*/ 1 w 27"/>
                  <a:gd name="T77" fmla="*/ 116 h 33"/>
                  <a:gd name="T78" fmla="*/ 0 w 27"/>
                  <a:gd name="T79" fmla="*/ 116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3" name="Freeform 193"/>
              <p:cNvSpPr>
                <a:spLocks/>
              </p:cNvSpPr>
              <p:nvPr/>
            </p:nvSpPr>
            <p:spPr bwMode="auto">
              <a:xfrm>
                <a:off x="3398" y="1311"/>
                <a:ext cx="35" cy="41"/>
              </a:xfrm>
              <a:custGeom>
                <a:avLst/>
                <a:gdLst>
                  <a:gd name="T0" fmla="*/ 0 w 27"/>
                  <a:gd name="T1" fmla="*/ 114 h 31"/>
                  <a:gd name="T2" fmla="*/ 1 w 27"/>
                  <a:gd name="T3" fmla="*/ 98 h 31"/>
                  <a:gd name="T4" fmla="*/ 13 w 27"/>
                  <a:gd name="T5" fmla="*/ 79 h 31"/>
                  <a:gd name="T6" fmla="*/ 17 w 27"/>
                  <a:gd name="T7" fmla="*/ 65 h 31"/>
                  <a:gd name="T8" fmla="*/ 17 w 27"/>
                  <a:gd name="T9" fmla="*/ 49 h 31"/>
                  <a:gd name="T10" fmla="*/ 29 w 27"/>
                  <a:gd name="T11" fmla="*/ 45 h 31"/>
                  <a:gd name="T12" fmla="*/ 35 w 27"/>
                  <a:gd name="T13" fmla="*/ 37 h 31"/>
                  <a:gd name="T14" fmla="*/ 38 w 27"/>
                  <a:gd name="T15" fmla="*/ 28 h 31"/>
                  <a:gd name="T16" fmla="*/ 49 w 27"/>
                  <a:gd name="T17" fmla="*/ 21 h 31"/>
                  <a:gd name="T18" fmla="*/ 51 w 27"/>
                  <a:gd name="T19" fmla="*/ 12 h 31"/>
                  <a:gd name="T20" fmla="*/ 64 w 27"/>
                  <a:gd name="T21" fmla="*/ 1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 h 31"/>
                  <a:gd name="T32" fmla="*/ 113 w 27"/>
                  <a:gd name="T33" fmla="*/ 12 h 31"/>
                  <a:gd name="T34" fmla="*/ 115 w 27"/>
                  <a:gd name="T35" fmla="*/ 21 h 31"/>
                  <a:gd name="T36" fmla="*/ 126 w 27"/>
                  <a:gd name="T37" fmla="*/ 37 h 31"/>
                  <a:gd name="T38" fmla="*/ 126 w 27"/>
                  <a:gd name="T39" fmla="*/ 49 h 31"/>
                  <a:gd name="T40" fmla="*/ 115 w 27"/>
                  <a:gd name="T41" fmla="*/ 77 h 31"/>
                  <a:gd name="T42" fmla="*/ 113 w 27"/>
                  <a:gd name="T43" fmla="*/ 86 h 31"/>
                  <a:gd name="T44" fmla="*/ 113 w 27"/>
                  <a:gd name="T45" fmla="*/ 102 h 31"/>
                  <a:gd name="T46" fmla="*/ 108 w 27"/>
                  <a:gd name="T47" fmla="*/ 114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1 h 31"/>
                  <a:gd name="T54" fmla="*/ 66 w 27"/>
                  <a:gd name="T55" fmla="*/ 152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4 h 31"/>
                  <a:gd name="T68" fmla="*/ 13 w 27"/>
                  <a:gd name="T69" fmla="*/ 152 h 31"/>
                  <a:gd name="T70" fmla="*/ 1 w 27"/>
                  <a:gd name="T71" fmla="*/ 151 h 31"/>
                  <a:gd name="T72" fmla="*/ 1 w 27"/>
                  <a:gd name="T73" fmla="*/ 138 h 31"/>
                  <a:gd name="T74" fmla="*/ 1 w 27"/>
                  <a:gd name="T75" fmla="*/ 135 h 31"/>
                  <a:gd name="T76" fmla="*/ 1 w 27"/>
                  <a:gd name="T77" fmla="*/ 130 h 31"/>
                  <a:gd name="T78" fmla="*/ 0 w 27"/>
                  <a:gd name="T79" fmla="*/ 11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4" name="Freeform 194"/>
              <p:cNvSpPr>
                <a:spLocks/>
              </p:cNvSpPr>
              <p:nvPr/>
            </p:nvSpPr>
            <p:spPr bwMode="auto">
              <a:xfrm>
                <a:off x="3398" y="1352"/>
                <a:ext cx="35" cy="40"/>
              </a:xfrm>
              <a:custGeom>
                <a:avLst/>
                <a:gdLst>
                  <a:gd name="T0" fmla="*/ 0 w 27"/>
                  <a:gd name="T1" fmla="*/ 86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45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9 h 32"/>
                  <a:gd name="T16" fmla="*/ 49 w 27"/>
                  <a:gd name="T17" fmla="*/ 20 h 32"/>
                  <a:gd name="T18" fmla="*/ 51 w 27"/>
                  <a:gd name="T19" fmla="*/ 16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6 h 32"/>
                  <a:gd name="T34" fmla="*/ 115 w 27"/>
                  <a:gd name="T35" fmla="*/ 20 h 32"/>
                  <a:gd name="T36" fmla="*/ 126 w 27"/>
                  <a:gd name="T37" fmla="*/ 31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1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5 h 32"/>
                  <a:gd name="T50" fmla="*/ 86 w 27"/>
                  <a:gd name="T51" fmla="*/ 100 h 32"/>
                  <a:gd name="T52" fmla="*/ 83 w 27"/>
                  <a:gd name="T53" fmla="*/ 110 h 32"/>
                  <a:gd name="T54" fmla="*/ 66 w 27"/>
                  <a:gd name="T55" fmla="*/ 119 h 32"/>
                  <a:gd name="T56" fmla="*/ 64 w 27"/>
                  <a:gd name="T57" fmla="*/ 124 h 32"/>
                  <a:gd name="T58" fmla="*/ 49 w 27"/>
                  <a:gd name="T59" fmla="*/ 124 h 32"/>
                  <a:gd name="T60" fmla="*/ 38 w 27"/>
                  <a:gd name="T61" fmla="*/ 124 h 32"/>
                  <a:gd name="T62" fmla="*/ 35 w 27"/>
                  <a:gd name="T63" fmla="*/ 124 h 32"/>
                  <a:gd name="T64" fmla="*/ 29 w 27"/>
                  <a:gd name="T65" fmla="*/ 124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0 h 32"/>
                  <a:gd name="T74" fmla="*/ 1 w 27"/>
                  <a:gd name="T75" fmla="*/ 95 h 32"/>
                  <a:gd name="T76" fmla="*/ 1 w 27"/>
                  <a:gd name="T77" fmla="*/ 95 h 32"/>
                  <a:gd name="T78" fmla="*/ 0 w 27"/>
                  <a:gd name="T79" fmla="*/ 94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5" name="Freeform 195"/>
              <p:cNvSpPr>
                <a:spLocks/>
              </p:cNvSpPr>
              <p:nvPr/>
            </p:nvSpPr>
            <p:spPr bwMode="auto">
              <a:xfrm>
                <a:off x="3400" y="1390"/>
                <a:ext cx="33" cy="43"/>
              </a:xfrm>
              <a:custGeom>
                <a:avLst/>
                <a:gdLst>
                  <a:gd name="T0" fmla="*/ 0 w 26"/>
                  <a:gd name="T1" fmla="*/ 125 h 32"/>
                  <a:gd name="T2" fmla="*/ 0 w 26"/>
                  <a:gd name="T3" fmla="*/ 105 h 32"/>
                  <a:gd name="T4" fmla="*/ 10 w 26"/>
                  <a:gd name="T5" fmla="*/ 87 h 32"/>
                  <a:gd name="T6" fmla="*/ 13 w 26"/>
                  <a:gd name="T7" fmla="*/ 73 h 32"/>
                  <a:gd name="T8" fmla="*/ 22 w 26"/>
                  <a:gd name="T9" fmla="*/ 54 h 32"/>
                  <a:gd name="T10" fmla="*/ 22 w 26"/>
                  <a:gd name="T11" fmla="*/ 48 h 32"/>
                  <a:gd name="T12" fmla="*/ 28 w 26"/>
                  <a:gd name="T13" fmla="*/ 40 h 32"/>
                  <a:gd name="T14" fmla="*/ 29 w 26"/>
                  <a:gd name="T15" fmla="*/ 30 h 32"/>
                  <a:gd name="T16" fmla="*/ 37 w 26"/>
                  <a:gd name="T17" fmla="*/ 22 h 32"/>
                  <a:gd name="T18" fmla="*/ 46 w 26"/>
                  <a:gd name="T19" fmla="*/ 12 h 32"/>
                  <a:gd name="T20" fmla="*/ 48 w 26"/>
                  <a:gd name="T21" fmla="*/ 1 h 32"/>
                  <a:gd name="T22" fmla="*/ 60 w 26"/>
                  <a:gd name="T23" fmla="*/ 0 h 32"/>
                  <a:gd name="T24" fmla="*/ 66 w 26"/>
                  <a:gd name="T25" fmla="*/ 0 h 32"/>
                  <a:gd name="T26" fmla="*/ 77 w 26"/>
                  <a:gd name="T27" fmla="*/ 0 h 32"/>
                  <a:gd name="T28" fmla="*/ 84 w 26"/>
                  <a:gd name="T29" fmla="*/ 0 h 32"/>
                  <a:gd name="T30" fmla="*/ 96 w 26"/>
                  <a:gd name="T31" fmla="*/ 1 h 32"/>
                  <a:gd name="T32" fmla="*/ 98 w 26"/>
                  <a:gd name="T33" fmla="*/ 12 h 32"/>
                  <a:gd name="T34" fmla="*/ 98 w 26"/>
                  <a:gd name="T35" fmla="*/ 30 h 32"/>
                  <a:gd name="T36" fmla="*/ 108 w 26"/>
                  <a:gd name="T37" fmla="*/ 40 h 32"/>
                  <a:gd name="T38" fmla="*/ 108 w 26"/>
                  <a:gd name="T39" fmla="*/ 65 h 32"/>
                  <a:gd name="T40" fmla="*/ 98 w 26"/>
                  <a:gd name="T41" fmla="*/ 85 h 32"/>
                  <a:gd name="T42" fmla="*/ 98 w 26"/>
                  <a:gd name="T43" fmla="*/ 98 h 32"/>
                  <a:gd name="T44" fmla="*/ 96 w 26"/>
                  <a:gd name="T45" fmla="*/ 114 h 32"/>
                  <a:gd name="T46" fmla="*/ 89 w 26"/>
                  <a:gd name="T47" fmla="*/ 132 h 32"/>
                  <a:gd name="T48" fmla="*/ 84 w 26"/>
                  <a:gd name="T49" fmla="*/ 141 h 32"/>
                  <a:gd name="T50" fmla="*/ 74 w 26"/>
                  <a:gd name="T51" fmla="*/ 153 h 32"/>
                  <a:gd name="T52" fmla="*/ 66 w 26"/>
                  <a:gd name="T53" fmla="*/ 168 h 32"/>
                  <a:gd name="T54" fmla="*/ 58 w 26"/>
                  <a:gd name="T55" fmla="*/ 169 h 32"/>
                  <a:gd name="T56" fmla="*/ 48 w 26"/>
                  <a:gd name="T57" fmla="*/ 183 h 32"/>
                  <a:gd name="T58" fmla="*/ 46 w 26"/>
                  <a:gd name="T59" fmla="*/ 183 h 32"/>
                  <a:gd name="T60" fmla="*/ 37 w 26"/>
                  <a:gd name="T61" fmla="*/ 189 h 32"/>
                  <a:gd name="T62" fmla="*/ 28 w 26"/>
                  <a:gd name="T63" fmla="*/ 183 h 32"/>
                  <a:gd name="T64" fmla="*/ 22 w 26"/>
                  <a:gd name="T65" fmla="*/ 183 h 32"/>
                  <a:gd name="T66" fmla="*/ 13 w 26"/>
                  <a:gd name="T67" fmla="*/ 183 h 32"/>
                  <a:gd name="T68" fmla="*/ 10 w 26"/>
                  <a:gd name="T69" fmla="*/ 169 h 32"/>
                  <a:gd name="T70" fmla="*/ 0 w 26"/>
                  <a:gd name="T71" fmla="*/ 168 h 32"/>
                  <a:gd name="T72" fmla="*/ 0 w 26"/>
                  <a:gd name="T73" fmla="*/ 153 h 32"/>
                  <a:gd name="T74" fmla="*/ 0 w 26"/>
                  <a:gd name="T75" fmla="*/ 151 h 32"/>
                  <a:gd name="T76" fmla="*/ 0 w 26"/>
                  <a:gd name="T77" fmla="*/ 141 h 32"/>
                  <a:gd name="T78" fmla="*/ 0 w 26"/>
                  <a:gd name="T79" fmla="*/ 13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" h="32">
                    <a:moveTo>
                      <a:pt x="0" y="22"/>
                    </a:move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6" y="8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6"/>
                    </a:lnTo>
                    <a:lnTo>
                      <a:pt x="16" y="28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7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" name="Freeform 196"/>
              <p:cNvSpPr>
                <a:spLocks/>
              </p:cNvSpPr>
              <p:nvPr/>
            </p:nvSpPr>
            <p:spPr bwMode="auto">
              <a:xfrm>
                <a:off x="3433" y="1069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0 h 31"/>
                  <a:gd name="T14" fmla="*/ 104 w 7"/>
                  <a:gd name="T15" fmla="*/ 17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88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3 h 31"/>
                  <a:gd name="T34" fmla="*/ 77 w 7"/>
                  <a:gd name="T35" fmla="*/ 133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6 h 31"/>
                  <a:gd name="T54" fmla="*/ 0 w 7"/>
                  <a:gd name="T55" fmla="*/ 123 h 31"/>
                  <a:gd name="T56" fmla="*/ 0 w 7"/>
                  <a:gd name="T57" fmla="*/ 111 h 31"/>
                  <a:gd name="T58" fmla="*/ 0 w 7"/>
                  <a:gd name="T59" fmla="*/ 88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0 h 31"/>
                  <a:gd name="T72" fmla="*/ 49 w 7"/>
                  <a:gd name="T73" fmla="*/ 1 h 31"/>
                  <a:gd name="T74" fmla="*/ 49 w 7"/>
                  <a:gd name="T75" fmla="*/ 1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" name="Freeform 197"/>
              <p:cNvSpPr>
                <a:spLocks/>
              </p:cNvSpPr>
              <p:nvPr/>
            </p:nvSpPr>
            <p:spPr bwMode="auto">
              <a:xfrm>
                <a:off x="3430" y="1112"/>
                <a:ext cx="14" cy="38"/>
              </a:xfrm>
              <a:custGeom>
                <a:avLst/>
                <a:gdLst>
                  <a:gd name="T0" fmla="*/ 96 w 9"/>
                  <a:gd name="T1" fmla="*/ 0 h 31"/>
                  <a:gd name="T2" fmla="*/ 96 w 9"/>
                  <a:gd name="T3" fmla="*/ 0 h 31"/>
                  <a:gd name="T4" fmla="*/ 96 w 9"/>
                  <a:gd name="T5" fmla="*/ 0 h 31"/>
                  <a:gd name="T6" fmla="*/ 96 w 9"/>
                  <a:gd name="T7" fmla="*/ 0 h 31"/>
                  <a:gd name="T8" fmla="*/ 128 w 9"/>
                  <a:gd name="T9" fmla="*/ 0 h 31"/>
                  <a:gd name="T10" fmla="*/ 128 w 9"/>
                  <a:gd name="T11" fmla="*/ 1 h 31"/>
                  <a:gd name="T12" fmla="*/ 128 w 9"/>
                  <a:gd name="T13" fmla="*/ 11 h 31"/>
                  <a:gd name="T14" fmla="*/ 128 w 9"/>
                  <a:gd name="T15" fmla="*/ 13 h 31"/>
                  <a:gd name="T16" fmla="*/ 128 w 9"/>
                  <a:gd name="T17" fmla="*/ 20 h 31"/>
                  <a:gd name="T18" fmla="*/ 128 w 9"/>
                  <a:gd name="T19" fmla="*/ 27 h 31"/>
                  <a:gd name="T20" fmla="*/ 128 w 9"/>
                  <a:gd name="T21" fmla="*/ 38 h 31"/>
                  <a:gd name="T22" fmla="*/ 128 w 9"/>
                  <a:gd name="T23" fmla="*/ 48 h 31"/>
                  <a:gd name="T24" fmla="*/ 128 w 9"/>
                  <a:gd name="T25" fmla="*/ 59 h 31"/>
                  <a:gd name="T26" fmla="*/ 128 w 9"/>
                  <a:gd name="T27" fmla="*/ 71 h 31"/>
                  <a:gd name="T28" fmla="*/ 128 w 9"/>
                  <a:gd name="T29" fmla="*/ 77 h 31"/>
                  <a:gd name="T30" fmla="*/ 96 w 9"/>
                  <a:gd name="T31" fmla="*/ 87 h 31"/>
                  <a:gd name="T32" fmla="*/ 96 w 9"/>
                  <a:gd name="T33" fmla="*/ 94 h 31"/>
                  <a:gd name="T34" fmla="*/ 96 w 9"/>
                  <a:gd name="T35" fmla="*/ 101 h 31"/>
                  <a:gd name="T36" fmla="*/ 82 w 9"/>
                  <a:gd name="T37" fmla="*/ 101 h 31"/>
                  <a:gd name="T38" fmla="*/ 73 w 9"/>
                  <a:gd name="T39" fmla="*/ 107 h 31"/>
                  <a:gd name="T40" fmla="*/ 73 w 9"/>
                  <a:gd name="T41" fmla="*/ 107 h 31"/>
                  <a:gd name="T42" fmla="*/ 73 w 9"/>
                  <a:gd name="T43" fmla="*/ 107 h 31"/>
                  <a:gd name="T44" fmla="*/ 47 w 9"/>
                  <a:gd name="T45" fmla="*/ 107 h 31"/>
                  <a:gd name="T46" fmla="*/ 47 w 9"/>
                  <a:gd name="T47" fmla="*/ 107 h 31"/>
                  <a:gd name="T48" fmla="*/ 30 w 9"/>
                  <a:gd name="T49" fmla="*/ 101 h 31"/>
                  <a:gd name="T50" fmla="*/ 30 w 9"/>
                  <a:gd name="T51" fmla="*/ 101 h 31"/>
                  <a:gd name="T52" fmla="*/ 30 w 9"/>
                  <a:gd name="T53" fmla="*/ 94 h 31"/>
                  <a:gd name="T54" fmla="*/ 0 w 9"/>
                  <a:gd name="T55" fmla="*/ 91 h 31"/>
                  <a:gd name="T56" fmla="*/ 30 w 9"/>
                  <a:gd name="T57" fmla="*/ 81 h 31"/>
                  <a:gd name="T58" fmla="*/ 30 w 9"/>
                  <a:gd name="T59" fmla="*/ 72 h 31"/>
                  <a:gd name="T60" fmla="*/ 47 w 9"/>
                  <a:gd name="T61" fmla="*/ 59 h 31"/>
                  <a:gd name="T62" fmla="*/ 47 w 9"/>
                  <a:gd name="T63" fmla="*/ 48 h 31"/>
                  <a:gd name="T64" fmla="*/ 47 w 9"/>
                  <a:gd name="T65" fmla="*/ 38 h 31"/>
                  <a:gd name="T66" fmla="*/ 73 w 9"/>
                  <a:gd name="T67" fmla="*/ 27 h 31"/>
                  <a:gd name="T68" fmla="*/ 73 w 9"/>
                  <a:gd name="T69" fmla="*/ 20 h 31"/>
                  <a:gd name="T70" fmla="*/ 73 w 9"/>
                  <a:gd name="T71" fmla="*/ 11 h 31"/>
                  <a:gd name="T72" fmla="*/ 73 w 9"/>
                  <a:gd name="T73" fmla="*/ 1 h 31"/>
                  <a:gd name="T74" fmla="*/ 73 w 9"/>
                  <a:gd name="T75" fmla="*/ 1 h 31"/>
                  <a:gd name="T76" fmla="*/ 82 w 9"/>
                  <a:gd name="T77" fmla="*/ 0 h 31"/>
                  <a:gd name="T78" fmla="*/ 82 w 9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31">
                    <a:moveTo>
                      <a:pt x="6" y="0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" name="Freeform 198"/>
              <p:cNvSpPr>
                <a:spLocks/>
              </p:cNvSpPr>
              <p:nvPr/>
            </p:nvSpPr>
            <p:spPr bwMode="auto">
              <a:xfrm>
                <a:off x="3433" y="1150"/>
                <a:ext cx="11" cy="41"/>
              </a:xfrm>
              <a:custGeom>
                <a:avLst/>
                <a:gdLst>
                  <a:gd name="T0" fmla="*/ 36 w 8"/>
                  <a:gd name="T1" fmla="*/ 0 h 31"/>
                  <a:gd name="T2" fmla="*/ 36 w 8"/>
                  <a:gd name="T3" fmla="*/ 0 h 31"/>
                  <a:gd name="T4" fmla="*/ 50 w 8"/>
                  <a:gd name="T5" fmla="*/ 0 h 31"/>
                  <a:gd name="T6" fmla="*/ 50 w 8"/>
                  <a:gd name="T7" fmla="*/ 0 h 31"/>
                  <a:gd name="T8" fmla="*/ 50 w 8"/>
                  <a:gd name="T9" fmla="*/ 0 h 31"/>
                  <a:gd name="T10" fmla="*/ 50 w 8"/>
                  <a:gd name="T11" fmla="*/ 1 h 31"/>
                  <a:gd name="T12" fmla="*/ 50 w 8"/>
                  <a:gd name="T13" fmla="*/ 16 h 31"/>
                  <a:gd name="T14" fmla="*/ 50 w 8"/>
                  <a:gd name="T15" fmla="*/ 21 h 31"/>
                  <a:gd name="T16" fmla="*/ 55 w 8"/>
                  <a:gd name="T17" fmla="*/ 34 h 31"/>
                  <a:gd name="T18" fmla="*/ 55 w 8"/>
                  <a:gd name="T19" fmla="*/ 45 h 31"/>
                  <a:gd name="T20" fmla="*/ 55 w 8"/>
                  <a:gd name="T21" fmla="*/ 60 h 31"/>
                  <a:gd name="T22" fmla="*/ 55 w 8"/>
                  <a:gd name="T23" fmla="*/ 77 h 31"/>
                  <a:gd name="T24" fmla="*/ 55 w 8"/>
                  <a:gd name="T25" fmla="*/ 87 h 31"/>
                  <a:gd name="T26" fmla="*/ 50 w 8"/>
                  <a:gd name="T27" fmla="*/ 104 h 31"/>
                  <a:gd name="T28" fmla="*/ 50 w 8"/>
                  <a:gd name="T29" fmla="*/ 123 h 31"/>
                  <a:gd name="T30" fmla="*/ 50 w 8"/>
                  <a:gd name="T31" fmla="*/ 135 h 31"/>
                  <a:gd name="T32" fmla="*/ 36 w 8"/>
                  <a:gd name="T33" fmla="*/ 145 h 31"/>
                  <a:gd name="T34" fmla="*/ 36 w 8"/>
                  <a:gd name="T35" fmla="*/ 163 h 31"/>
                  <a:gd name="T36" fmla="*/ 29 w 8"/>
                  <a:gd name="T37" fmla="*/ 163 h 31"/>
                  <a:gd name="T38" fmla="*/ 29 w 8"/>
                  <a:gd name="T39" fmla="*/ 164 h 31"/>
                  <a:gd name="T40" fmla="*/ 21 w 8"/>
                  <a:gd name="T41" fmla="*/ 164 h 31"/>
                  <a:gd name="T42" fmla="*/ 21 w 8"/>
                  <a:gd name="T43" fmla="*/ 164 h 31"/>
                  <a:gd name="T44" fmla="*/ 21 w 8"/>
                  <a:gd name="T45" fmla="*/ 164 h 31"/>
                  <a:gd name="T46" fmla="*/ 1 w 8"/>
                  <a:gd name="T47" fmla="*/ 164 h 31"/>
                  <a:gd name="T48" fmla="*/ 1 w 8"/>
                  <a:gd name="T49" fmla="*/ 163 h 31"/>
                  <a:gd name="T50" fmla="*/ 0 w 8"/>
                  <a:gd name="T51" fmla="*/ 151 h 31"/>
                  <a:gd name="T52" fmla="*/ 0 w 8"/>
                  <a:gd name="T53" fmla="*/ 145 h 31"/>
                  <a:gd name="T54" fmla="*/ 0 w 8"/>
                  <a:gd name="T55" fmla="*/ 135 h 31"/>
                  <a:gd name="T56" fmla="*/ 0 w 8"/>
                  <a:gd name="T57" fmla="*/ 130 h 31"/>
                  <a:gd name="T58" fmla="*/ 1 w 8"/>
                  <a:gd name="T59" fmla="*/ 104 h 31"/>
                  <a:gd name="T60" fmla="*/ 1 w 8"/>
                  <a:gd name="T61" fmla="*/ 87 h 31"/>
                  <a:gd name="T62" fmla="*/ 1 w 8"/>
                  <a:gd name="T63" fmla="*/ 77 h 31"/>
                  <a:gd name="T64" fmla="*/ 21 w 8"/>
                  <a:gd name="T65" fmla="*/ 60 h 31"/>
                  <a:gd name="T66" fmla="*/ 21 w 8"/>
                  <a:gd name="T67" fmla="*/ 45 h 31"/>
                  <a:gd name="T68" fmla="*/ 21 w 8"/>
                  <a:gd name="T69" fmla="*/ 34 h 31"/>
                  <a:gd name="T70" fmla="*/ 21 w 8"/>
                  <a:gd name="T71" fmla="*/ 16 h 31"/>
                  <a:gd name="T72" fmla="*/ 29 w 8"/>
                  <a:gd name="T73" fmla="*/ 1 h 31"/>
                  <a:gd name="T74" fmla="*/ 29 w 8"/>
                  <a:gd name="T75" fmla="*/ 1 h 31"/>
                  <a:gd name="T76" fmla="*/ 29 w 8"/>
                  <a:gd name="T77" fmla="*/ 0 h 31"/>
                  <a:gd name="T78" fmla="*/ 36 w 8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9" name="Freeform 199"/>
              <p:cNvSpPr>
                <a:spLocks/>
              </p:cNvSpPr>
              <p:nvPr/>
            </p:nvSpPr>
            <p:spPr bwMode="auto">
              <a:xfrm>
                <a:off x="3433" y="1193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2 h 31"/>
                  <a:gd name="T12" fmla="*/ 104 w 7"/>
                  <a:gd name="T13" fmla="*/ 16 h 31"/>
                  <a:gd name="T14" fmla="*/ 104 w 7"/>
                  <a:gd name="T15" fmla="*/ 16 h 31"/>
                  <a:gd name="T16" fmla="*/ 104 w 7"/>
                  <a:gd name="T17" fmla="*/ 34 h 31"/>
                  <a:gd name="T18" fmla="*/ 104 w 7"/>
                  <a:gd name="T19" fmla="*/ 49 h 31"/>
                  <a:gd name="T20" fmla="*/ 104 w 7"/>
                  <a:gd name="T21" fmla="*/ 65 h 31"/>
                  <a:gd name="T22" fmla="*/ 104 w 7"/>
                  <a:gd name="T23" fmla="*/ 66 h 31"/>
                  <a:gd name="T24" fmla="*/ 104 w 7"/>
                  <a:gd name="T25" fmla="*/ 86 h 31"/>
                  <a:gd name="T26" fmla="*/ 104 w 7"/>
                  <a:gd name="T27" fmla="*/ 102 h 31"/>
                  <a:gd name="T28" fmla="*/ 104 w 7"/>
                  <a:gd name="T29" fmla="*/ 115 h 31"/>
                  <a:gd name="T30" fmla="*/ 77 w 7"/>
                  <a:gd name="T31" fmla="*/ 130 h 31"/>
                  <a:gd name="T32" fmla="*/ 77 w 7"/>
                  <a:gd name="T33" fmla="*/ 145 h 31"/>
                  <a:gd name="T34" fmla="*/ 77 w 7"/>
                  <a:gd name="T35" fmla="*/ 152 h 31"/>
                  <a:gd name="T36" fmla="*/ 55 w 7"/>
                  <a:gd name="T37" fmla="*/ 163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3 h 31"/>
                  <a:gd name="T48" fmla="*/ 20 w 7"/>
                  <a:gd name="T49" fmla="*/ 163 h 31"/>
                  <a:gd name="T50" fmla="*/ 0 w 7"/>
                  <a:gd name="T51" fmla="*/ 152 h 31"/>
                  <a:gd name="T52" fmla="*/ 0 w 7"/>
                  <a:gd name="T53" fmla="*/ 145 h 31"/>
                  <a:gd name="T54" fmla="*/ 0 w 7"/>
                  <a:gd name="T55" fmla="*/ 138 h 31"/>
                  <a:gd name="T56" fmla="*/ 0 w 7"/>
                  <a:gd name="T57" fmla="*/ 130 h 31"/>
                  <a:gd name="T58" fmla="*/ 0 w 7"/>
                  <a:gd name="T59" fmla="*/ 104 h 31"/>
                  <a:gd name="T60" fmla="*/ 20 w 7"/>
                  <a:gd name="T61" fmla="*/ 87 h 31"/>
                  <a:gd name="T62" fmla="*/ 20 w 7"/>
                  <a:gd name="T63" fmla="*/ 77 h 31"/>
                  <a:gd name="T64" fmla="*/ 20 w 7"/>
                  <a:gd name="T65" fmla="*/ 65 h 31"/>
                  <a:gd name="T66" fmla="*/ 49 w 7"/>
                  <a:gd name="T67" fmla="*/ 49 h 31"/>
                  <a:gd name="T68" fmla="*/ 49 w 7"/>
                  <a:gd name="T69" fmla="*/ 34 h 31"/>
                  <a:gd name="T70" fmla="*/ 49 w 7"/>
                  <a:gd name="T71" fmla="*/ 16 h 31"/>
                  <a:gd name="T72" fmla="*/ 49 w 7"/>
                  <a:gd name="T73" fmla="*/ 1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0" name="Freeform 200"/>
              <p:cNvSpPr>
                <a:spLocks/>
              </p:cNvSpPr>
              <p:nvPr/>
            </p:nvSpPr>
            <p:spPr bwMode="auto">
              <a:xfrm>
                <a:off x="3433" y="1234"/>
                <a:ext cx="11" cy="38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2 h 31"/>
                  <a:gd name="T14" fmla="*/ 104 w 7"/>
                  <a:gd name="T15" fmla="*/ 11 h 31"/>
                  <a:gd name="T16" fmla="*/ 104 w 7"/>
                  <a:gd name="T17" fmla="*/ 20 h 31"/>
                  <a:gd name="T18" fmla="*/ 104 w 7"/>
                  <a:gd name="T19" fmla="*/ 31 h 31"/>
                  <a:gd name="T20" fmla="*/ 104 w 7"/>
                  <a:gd name="T21" fmla="*/ 40 h 31"/>
                  <a:gd name="T22" fmla="*/ 104 w 7"/>
                  <a:gd name="T23" fmla="*/ 47 h 31"/>
                  <a:gd name="T24" fmla="*/ 104 w 7"/>
                  <a:gd name="T25" fmla="*/ 58 h 31"/>
                  <a:gd name="T26" fmla="*/ 104 w 7"/>
                  <a:gd name="T27" fmla="*/ 63 h 31"/>
                  <a:gd name="T28" fmla="*/ 104 w 7"/>
                  <a:gd name="T29" fmla="*/ 74 h 31"/>
                  <a:gd name="T30" fmla="*/ 77 w 7"/>
                  <a:gd name="T31" fmla="*/ 81 h 31"/>
                  <a:gd name="T32" fmla="*/ 77 w 7"/>
                  <a:gd name="T33" fmla="*/ 91 h 31"/>
                  <a:gd name="T34" fmla="*/ 77 w 7"/>
                  <a:gd name="T35" fmla="*/ 99 h 31"/>
                  <a:gd name="T36" fmla="*/ 55 w 7"/>
                  <a:gd name="T37" fmla="*/ 101 h 31"/>
                  <a:gd name="T38" fmla="*/ 55 w 7"/>
                  <a:gd name="T39" fmla="*/ 107 h 31"/>
                  <a:gd name="T40" fmla="*/ 49 w 7"/>
                  <a:gd name="T41" fmla="*/ 107 h 31"/>
                  <a:gd name="T42" fmla="*/ 49 w 7"/>
                  <a:gd name="T43" fmla="*/ 107 h 31"/>
                  <a:gd name="T44" fmla="*/ 49 w 7"/>
                  <a:gd name="T45" fmla="*/ 107 h 31"/>
                  <a:gd name="T46" fmla="*/ 20 w 7"/>
                  <a:gd name="T47" fmla="*/ 101 h 31"/>
                  <a:gd name="T48" fmla="*/ 20 w 7"/>
                  <a:gd name="T49" fmla="*/ 101 h 31"/>
                  <a:gd name="T50" fmla="*/ 0 w 7"/>
                  <a:gd name="T51" fmla="*/ 99 h 31"/>
                  <a:gd name="T52" fmla="*/ 0 w 7"/>
                  <a:gd name="T53" fmla="*/ 91 h 31"/>
                  <a:gd name="T54" fmla="*/ 0 w 7"/>
                  <a:gd name="T55" fmla="*/ 88 h 31"/>
                  <a:gd name="T56" fmla="*/ 0 w 7"/>
                  <a:gd name="T57" fmla="*/ 81 h 31"/>
                  <a:gd name="T58" fmla="*/ 0 w 7"/>
                  <a:gd name="T59" fmla="*/ 71 h 31"/>
                  <a:gd name="T60" fmla="*/ 20 w 7"/>
                  <a:gd name="T61" fmla="*/ 59 h 31"/>
                  <a:gd name="T62" fmla="*/ 20 w 7"/>
                  <a:gd name="T63" fmla="*/ 48 h 31"/>
                  <a:gd name="T64" fmla="*/ 20 w 7"/>
                  <a:gd name="T65" fmla="*/ 40 h 31"/>
                  <a:gd name="T66" fmla="*/ 49 w 7"/>
                  <a:gd name="T67" fmla="*/ 31 h 31"/>
                  <a:gd name="T68" fmla="*/ 49 w 7"/>
                  <a:gd name="T69" fmla="*/ 20 h 31"/>
                  <a:gd name="T70" fmla="*/ 49 w 7"/>
                  <a:gd name="T71" fmla="*/ 11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1" name="Freeform 201"/>
              <p:cNvSpPr>
                <a:spLocks/>
              </p:cNvSpPr>
              <p:nvPr/>
            </p:nvSpPr>
            <p:spPr bwMode="auto">
              <a:xfrm>
                <a:off x="3433" y="1275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3 h 31"/>
                  <a:gd name="T14" fmla="*/ 104 w 7"/>
                  <a:gd name="T15" fmla="*/ 13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53 h 31"/>
                  <a:gd name="T24" fmla="*/ 104 w 7"/>
                  <a:gd name="T25" fmla="*/ 68 h 31"/>
                  <a:gd name="T26" fmla="*/ 104 w 7"/>
                  <a:gd name="T27" fmla="*/ 84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5 h 31"/>
                  <a:gd name="T34" fmla="*/ 77 w 7"/>
                  <a:gd name="T35" fmla="*/ 126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5 h 31"/>
                  <a:gd name="T54" fmla="*/ 0 w 7"/>
                  <a:gd name="T55" fmla="*/ 114 h 31"/>
                  <a:gd name="T56" fmla="*/ 0 w 7"/>
                  <a:gd name="T57" fmla="*/ 111 h 31"/>
                  <a:gd name="T58" fmla="*/ 0 w 7"/>
                  <a:gd name="T59" fmla="*/ 95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3 h 31"/>
                  <a:gd name="T72" fmla="*/ 49 w 7"/>
                  <a:gd name="T73" fmla="*/ 1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2" name="Freeform 202"/>
              <p:cNvSpPr>
                <a:spLocks/>
              </p:cNvSpPr>
              <p:nvPr/>
            </p:nvSpPr>
            <p:spPr bwMode="auto">
              <a:xfrm>
                <a:off x="3433" y="1315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1 h 31"/>
                  <a:gd name="T10" fmla="*/ 104 w 7"/>
                  <a:gd name="T11" fmla="*/ 1 h 31"/>
                  <a:gd name="T12" fmla="*/ 104 w 7"/>
                  <a:gd name="T13" fmla="*/ 16 h 31"/>
                  <a:gd name="T14" fmla="*/ 104 w 7"/>
                  <a:gd name="T15" fmla="*/ 21 h 31"/>
                  <a:gd name="T16" fmla="*/ 104 w 7"/>
                  <a:gd name="T17" fmla="*/ 37 h 31"/>
                  <a:gd name="T18" fmla="*/ 104 w 7"/>
                  <a:gd name="T19" fmla="*/ 50 h 31"/>
                  <a:gd name="T20" fmla="*/ 104 w 7"/>
                  <a:gd name="T21" fmla="*/ 60 h 31"/>
                  <a:gd name="T22" fmla="*/ 104 w 7"/>
                  <a:gd name="T23" fmla="*/ 77 h 31"/>
                  <a:gd name="T24" fmla="*/ 104 w 7"/>
                  <a:gd name="T25" fmla="*/ 87 h 31"/>
                  <a:gd name="T26" fmla="*/ 104 w 7"/>
                  <a:gd name="T27" fmla="*/ 104 h 31"/>
                  <a:gd name="T28" fmla="*/ 104 w 7"/>
                  <a:gd name="T29" fmla="*/ 115 h 31"/>
                  <a:gd name="T30" fmla="*/ 77 w 7"/>
                  <a:gd name="T31" fmla="*/ 135 h 31"/>
                  <a:gd name="T32" fmla="*/ 77 w 7"/>
                  <a:gd name="T33" fmla="*/ 151 h 31"/>
                  <a:gd name="T34" fmla="*/ 77 w 7"/>
                  <a:gd name="T35" fmla="*/ 152 h 31"/>
                  <a:gd name="T36" fmla="*/ 55 w 7"/>
                  <a:gd name="T37" fmla="*/ 164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4 h 31"/>
                  <a:gd name="T48" fmla="*/ 20 w 7"/>
                  <a:gd name="T49" fmla="*/ 164 h 31"/>
                  <a:gd name="T50" fmla="*/ 0 w 7"/>
                  <a:gd name="T51" fmla="*/ 152 h 31"/>
                  <a:gd name="T52" fmla="*/ 0 w 7"/>
                  <a:gd name="T53" fmla="*/ 151 h 31"/>
                  <a:gd name="T54" fmla="*/ 0 w 7"/>
                  <a:gd name="T55" fmla="*/ 145 h 31"/>
                  <a:gd name="T56" fmla="*/ 0 w 7"/>
                  <a:gd name="T57" fmla="*/ 130 h 31"/>
                  <a:gd name="T58" fmla="*/ 0 w 7"/>
                  <a:gd name="T59" fmla="*/ 114 h 31"/>
                  <a:gd name="T60" fmla="*/ 20 w 7"/>
                  <a:gd name="T61" fmla="*/ 98 h 31"/>
                  <a:gd name="T62" fmla="*/ 20 w 7"/>
                  <a:gd name="T63" fmla="*/ 79 h 31"/>
                  <a:gd name="T64" fmla="*/ 20 w 7"/>
                  <a:gd name="T65" fmla="*/ 65 h 31"/>
                  <a:gd name="T66" fmla="*/ 49 w 7"/>
                  <a:gd name="T67" fmla="*/ 50 h 31"/>
                  <a:gd name="T68" fmla="*/ 49 w 7"/>
                  <a:gd name="T69" fmla="*/ 37 h 31"/>
                  <a:gd name="T70" fmla="*/ 49 w 7"/>
                  <a:gd name="T71" fmla="*/ 21 h 31"/>
                  <a:gd name="T72" fmla="*/ 49 w 7"/>
                  <a:gd name="T73" fmla="*/ 16 h 31"/>
                  <a:gd name="T74" fmla="*/ 55 w 7"/>
                  <a:gd name="T75" fmla="*/ 1 h 31"/>
                  <a:gd name="T76" fmla="*/ 55 w 7"/>
                  <a:gd name="T77" fmla="*/ 1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3" name="Freeform 203"/>
              <p:cNvSpPr>
                <a:spLocks/>
              </p:cNvSpPr>
              <p:nvPr/>
            </p:nvSpPr>
            <p:spPr bwMode="auto">
              <a:xfrm>
                <a:off x="3433" y="1359"/>
                <a:ext cx="11" cy="37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10 h 31"/>
                  <a:gd name="T14" fmla="*/ 104 w 7"/>
                  <a:gd name="T15" fmla="*/ 12 h 31"/>
                  <a:gd name="T16" fmla="*/ 104 w 7"/>
                  <a:gd name="T17" fmla="*/ 17 h 31"/>
                  <a:gd name="T18" fmla="*/ 104 w 7"/>
                  <a:gd name="T19" fmla="*/ 27 h 31"/>
                  <a:gd name="T20" fmla="*/ 104 w 7"/>
                  <a:gd name="T21" fmla="*/ 32 h 31"/>
                  <a:gd name="T22" fmla="*/ 104 w 7"/>
                  <a:gd name="T23" fmla="*/ 38 h 31"/>
                  <a:gd name="T24" fmla="*/ 104 w 7"/>
                  <a:gd name="T25" fmla="*/ 45 h 31"/>
                  <a:gd name="T26" fmla="*/ 104 w 7"/>
                  <a:gd name="T27" fmla="*/ 54 h 31"/>
                  <a:gd name="T28" fmla="*/ 104 w 7"/>
                  <a:gd name="T29" fmla="*/ 64 h 31"/>
                  <a:gd name="T30" fmla="*/ 77 w 7"/>
                  <a:gd name="T31" fmla="*/ 75 h 31"/>
                  <a:gd name="T32" fmla="*/ 77 w 7"/>
                  <a:gd name="T33" fmla="*/ 76 h 31"/>
                  <a:gd name="T34" fmla="*/ 77 w 7"/>
                  <a:gd name="T35" fmla="*/ 80 h 31"/>
                  <a:gd name="T36" fmla="*/ 55 w 7"/>
                  <a:gd name="T37" fmla="*/ 87 h 31"/>
                  <a:gd name="T38" fmla="*/ 55 w 7"/>
                  <a:gd name="T39" fmla="*/ 90 h 31"/>
                  <a:gd name="T40" fmla="*/ 49 w 7"/>
                  <a:gd name="T41" fmla="*/ 90 h 31"/>
                  <a:gd name="T42" fmla="*/ 49 w 7"/>
                  <a:gd name="T43" fmla="*/ 90 h 31"/>
                  <a:gd name="T44" fmla="*/ 49 w 7"/>
                  <a:gd name="T45" fmla="*/ 90 h 31"/>
                  <a:gd name="T46" fmla="*/ 20 w 7"/>
                  <a:gd name="T47" fmla="*/ 90 h 31"/>
                  <a:gd name="T48" fmla="*/ 20 w 7"/>
                  <a:gd name="T49" fmla="*/ 87 h 31"/>
                  <a:gd name="T50" fmla="*/ 0 w 7"/>
                  <a:gd name="T51" fmla="*/ 80 h 31"/>
                  <a:gd name="T52" fmla="*/ 0 w 7"/>
                  <a:gd name="T53" fmla="*/ 76 h 31"/>
                  <a:gd name="T54" fmla="*/ 0 w 7"/>
                  <a:gd name="T55" fmla="*/ 75 h 31"/>
                  <a:gd name="T56" fmla="*/ 0 w 7"/>
                  <a:gd name="T57" fmla="*/ 72 h 31"/>
                  <a:gd name="T58" fmla="*/ 0 w 7"/>
                  <a:gd name="T59" fmla="*/ 60 h 31"/>
                  <a:gd name="T60" fmla="*/ 20 w 7"/>
                  <a:gd name="T61" fmla="*/ 50 h 31"/>
                  <a:gd name="T62" fmla="*/ 20 w 7"/>
                  <a:gd name="T63" fmla="*/ 42 h 31"/>
                  <a:gd name="T64" fmla="*/ 20 w 7"/>
                  <a:gd name="T65" fmla="*/ 32 h 31"/>
                  <a:gd name="T66" fmla="*/ 49 w 7"/>
                  <a:gd name="T67" fmla="*/ 27 h 31"/>
                  <a:gd name="T68" fmla="*/ 49 w 7"/>
                  <a:gd name="T69" fmla="*/ 17 h 31"/>
                  <a:gd name="T70" fmla="*/ 49 w 7"/>
                  <a:gd name="T71" fmla="*/ 10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4" name="Freeform 204"/>
              <p:cNvSpPr>
                <a:spLocks/>
              </p:cNvSpPr>
              <p:nvPr/>
            </p:nvSpPr>
            <p:spPr bwMode="auto">
              <a:xfrm>
                <a:off x="3398" y="982"/>
                <a:ext cx="35" cy="41"/>
              </a:xfrm>
              <a:custGeom>
                <a:avLst/>
                <a:gdLst>
                  <a:gd name="T0" fmla="*/ 0 w 27"/>
                  <a:gd name="T1" fmla="*/ 97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1 h 32"/>
                  <a:gd name="T8" fmla="*/ 17 w 27"/>
                  <a:gd name="T9" fmla="*/ 47 h 32"/>
                  <a:gd name="T10" fmla="*/ 29 w 27"/>
                  <a:gd name="T11" fmla="*/ 40 h 32"/>
                  <a:gd name="T12" fmla="*/ 35 w 27"/>
                  <a:gd name="T13" fmla="*/ 36 h 32"/>
                  <a:gd name="T14" fmla="*/ 38 w 27"/>
                  <a:gd name="T15" fmla="*/ 31 h 32"/>
                  <a:gd name="T16" fmla="*/ 49 w 27"/>
                  <a:gd name="T17" fmla="*/ 22 h 32"/>
                  <a:gd name="T18" fmla="*/ 51 w 27"/>
                  <a:gd name="T19" fmla="*/ 17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0 h 32"/>
                  <a:gd name="T34" fmla="*/ 115 w 27"/>
                  <a:gd name="T35" fmla="*/ 22 h 32"/>
                  <a:gd name="T36" fmla="*/ 126 w 27"/>
                  <a:gd name="T37" fmla="*/ 36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4 h 32"/>
                  <a:gd name="T44" fmla="*/ 113 w 27"/>
                  <a:gd name="T45" fmla="*/ 83 h 32"/>
                  <a:gd name="T46" fmla="*/ 108 w 27"/>
                  <a:gd name="T47" fmla="*/ 97 h 32"/>
                  <a:gd name="T48" fmla="*/ 96 w 27"/>
                  <a:gd name="T49" fmla="*/ 111 h 32"/>
                  <a:gd name="T50" fmla="*/ 86 w 27"/>
                  <a:gd name="T51" fmla="*/ 113 h 32"/>
                  <a:gd name="T52" fmla="*/ 83 w 27"/>
                  <a:gd name="T53" fmla="*/ 124 h 32"/>
                  <a:gd name="T54" fmla="*/ 66 w 27"/>
                  <a:gd name="T55" fmla="*/ 136 h 32"/>
                  <a:gd name="T56" fmla="*/ 64 w 27"/>
                  <a:gd name="T57" fmla="*/ 142 h 32"/>
                  <a:gd name="T58" fmla="*/ 49 w 27"/>
                  <a:gd name="T59" fmla="*/ 142 h 32"/>
                  <a:gd name="T60" fmla="*/ 38 w 27"/>
                  <a:gd name="T61" fmla="*/ 142 h 32"/>
                  <a:gd name="T62" fmla="*/ 35 w 27"/>
                  <a:gd name="T63" fmla="*/ 142 h 32"/>
                  <a:gd name="T64" fmla="*/ 29 w 27"/>
                  <a:gd name="T65" fmla="*/ 142 h 32"/>
                  <a:gd name="T66" fmla="*/ 17 w 27"/>
                  <a:gd name="T67" fmla="*/ 136 h 32"/>
                  <a:gd name="T68" fmla="*/ 13 w 27"/>
                  <a:gd name="T69" fmla="*/ 127 h 32"/>
                  <a:gd name="T70" fmla="*/ 1 w 27"/>
                  <a:gd name="T71" fmla="*/ 124 h 32"/>
                  <a:gd name="T72" fmla="*/ 1 w 27"/>
                  <a:gd name="T73" fmla="*/ 113 h 32"/>
                  <a:gd name="T74" fmla="*/ 1 w 27"/>
                  <a:gd name="T75" fmla="*/ 111 h 32"/>
                  <a:gd name="T76" fmla="*/ 1 w 27"/>
                  <a:gd name="T77" fmla="*/ 111 h 32"/>
                  <a:gd name="T78" fmla="*/ 0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5" name="Freeform 205"/>
              <p:cNvSpPr>
                <a:spLocks/>
              </p:cNvSpPr>
              <p:nvPr/>
            </p:nvSpPr>
            <p:spPr bwMode="auto">
              <a:xfrm>
                <a:off x="3257" y="894"/>
                <a:ext cx="51" cy="47"/>
              </a:xfrm>
              <a:custGeom>
                <a:avLst/>
                <a:gdLst>
                  <a:gd name="T0" fmla="*/ 220 w 38"/>
                  <a:gd name="T1" fmla="*/ 85 h 36"/>
                  <a:gd name="T2" fmla="*/ 220 w 38"/>
                  <a:gd name="T3" fmla="*/ 95 h 36"/>
                  <a:gd name="T4" fmla="*/ 220 w 38"/>
                  <a:gd name="T5" fmla="*/ 97 h 36"/>
                  <a:gd name="T6" fmla="*/ 220 w 38"/>
                  <a:gd name="T7" fmla="*/ 97 h 36"/>
                  <a:gd name="T8" fmla="*/ 217 w 38"/>
                  <a:gd name="T9" fmla="*/ 102 h 36"/>
                  <a:gd name="T10" fmla="*/ 217 w 38"/>
                  <a:gd name="T11" fmla="*/ 102 h 36"/>
                  <a:gd name="T12" fmla="*/ 207 w 38"/>
                  <a:gd name="T13" fmla="*/ 114 h 36"/>
                  <a:gd name="T14" fmla="*/ 207 w 38"/>
                  <a:gd name="T15" fmla="*/ 114 h 36"/>
                  <a:gd name="T16" fmla="*/ 200 w 38"/>
                  <a:gd name="T17" fmla="*/ 116 h 36"/>
                  <a:gd name="T18" fmla="*/ 191 w 38"/>
                  <a:gd name="T19" fmla="*/ 127 h 36"/>
                  <a:gd name="T20" fmla="*/ 174 w 38"/>
                  <a:gd name="T21" fmla="*/ 133 h 36"/>
                  <a:gd name="T22" fmla="*/ 154 w 38"/>
                  <a:gd name="T23" fmla="*/ 145 h 36"/>
                  <a:gd name="T24" fmla="*/ 141 w 38"/>
                  <a:gd name="T25" fmla="*/ 151 h 36"/>
                  <a:gd name="T26" fmla="*/ 122 w 38"/>
                  <a:gd name="T27" fmla="*/ 162 h 36"/>
                  <a:gd name="T28" fmla="*/ 101 w 38"/>
                  <a:gd name="T29" fmla="*/ 166 h 36"/>
                  <a:gd name="T30" fmla="*/ 85 w 38"/>
                  <a:gd name="T31" fmla="*/ 178 h 36"/>
                  <a:gd name="T32" fmla="*/ 56 w 38"/>
                  <a:gd name="T33" fmla="*/ 178 h 36"/>
                  <a:gd name="T34" fmla="*/ 51 w 38"/>
                  <a:gd name="T35" fmla="*/ 178 h 36"/>
                  <a:gd name="T36" fmla="*/ 51 w 38"/>
                  <a:gd name="T37" fmla="*/ 178 h 36"/>
                  <a:gd name="T38" fmla="*/ 38 w 38"/>
                  <a:gd name="T39" fmla="*/ 178 h 36"/>
                  <a:gd name="T40" fmla="*/ 36 w 38"/>
                  <a:gd name="T41" fmla="*/ 166 h 36"/>
                  <a:gd name="T42" fmla="*/ 36 w 38"/>
                  <a:gd name="T43" fmla="*/ 166 h 36"/>
                  <a:gd name="T44" fmla="*/ 28 w 38"/>
                  <a:gd name="T45" fmla="*/ 162 h 36"/>
                  <a:gd name="T46" fmla="*/ 28 w 38"/>
                  <a:gd name="T47" fmla="*/ 151 h 36"/>
                  <a:gd name="T48" fmla="*/ 16 w 38"/>
                  <a:gd name="T49" fmla="*/ 151 h 36"/>
                  <a:gd name="T50" fmla="*/ 12 w 38"/>
                  <a:gd name="T51" fmla="*/ 145 h 36"/>
                  <a:gd name="T52" fmla="*/ 12 w 38"/>
                  <a:gd name="T53" fmla="*/ 127 h 36"/>
                  <a:gd name="T54" fmla="*/ 0 w 38"/>
                  <a:gd name="T55" fmla="*/ 102 h 36"/>
                  <a:gd name="T56" fmla="*/ 0 w 38"/>
                  <a:gd name="T57" fmla="*/ 95 h 36"/>
                  <a:gd name="T58" fmla="*/ 0 w 38"/>
                  <a:gd name="T59" fmla="*/ 78 h 36"/>
                  <a:gd name="T60" fmla="*/ 0 w 38"/>
                  <a:gd name="T61" fmla="*/ 65 h 36"/>
                  <a:gd name="T62" fmla="*/ 12 w 38"/>
                  <a:gd name="T63" fmla="*/ 50 h 36"/>
                  <a:gd name="T64" fmla="*/ 12 w 38"/>
                  <a:gd name="T65" fmla="*/ 35 h 36"/>
                  <a:gd name="T66" fmla="*/ 16 w 38"/>
                  <a:gd name="T67" fmla="*/ 29 h 36"/>
                  <a:gd name="T68" fmla="*/ 16 w 38"/>
                  <a:gd name="T69" fmla="*/ 27 h 36"/>
                  <a:gd name="T70" fmla="*/ 28 w 38"/>
                  <a:gd name="T71" fmla="*/ 16 h 36"/>
                  <a:gd name="T72" fmla="*/ 36 w 38"/>
                  <a:gd name="T73" fmla="*/ 12 h 36"/>
                  <a:gd name="T74" fmla="*/ 38 w 38"/>
                  <a:gd name="T75" fmla="*/ 12 h 36"/>
                  <a:gd name="T76" fmla="*/ 38 w 38"/>
                  <a:gd name="T77" fmla="*/ 0 h 36"/>
                  <a:gd name="T78" fmla="*/ 51 w 38"/>
                  <a:gd name="T79" fmla="*/ 0 h 36"/>
                  <a:gd name="T80" fmla="*/ 56 w 38"/>
                  <a:gd name="T81" fmla="*/ 0 h 36"/>
                  <a:gd name="T82" fmla="*/ 85 w 38"/>
                  <a:gd name="T83" fmla="*/ 12 h 36"/>
                  <a:gd name="T84" fmla="*/ 114 w 38"/>
                  <a:gd name="T85" fmla="*/ 16 h 36"/>
                  <a:gd name="T86" fmla="*/ 122 w 38"/>
                  <a:gd name="T87" fmla="*/ 27 h 36"/>
                  <a:gd name="T88" fmla="*/ 153 w 38"/>
                  <a:gd name="T89" fmla="*/ 29 h 36"/>
                  <a:gd name="T90" fmla="*/ 164 w 38"/>
                  <a:gd name="T91" fmla="*/ 35 h 36"/>
                  <a:gd name="T92" fmla="*/ 183 w 38"/>
                  <a:gd name="T93" fmla="*/ 46 h 36"/>
                  <a:gd name="T94" fmla="*/ 191 w 38"/>
                  <a:gd name="T95" fmla="*/ 50 h 36"/>
                  <a:gd name="T96" fmla="*/ 200 w 38"/>
                  <a:gd name="T97" fmla="*/ 60 h 36"/>
                  <a:gd name="T98" fmla="*/ 207 w 38"/>
                  <a:gd name="T99" fmla="*/ 65 h 36"/>
                  <a:gd name="T100" fmla="*/ 217 w 38"/>
                  <a:gd name="T101" fmla="*/ 68 h 36"/>
                  <a:gd name="T102" fmla="*/ 217 w 38"/>
                  <a:gd name="T103" fmla="*/ 68 h 36"/>
                  <a:gd name="T104" fmla="*/ 217 w 38"/>
                  <a:gd name="T105" fmla="*/ 78 h 36"/>
                  <a:gd name="T106" fmla="*/ 220 w 38"/>
                  <a:gd name="T107" fmla="*/ 78 h 36"/>
                  <a:gd name="T108" fmla="*/ 220 w 38"/>
                  <a:gd name="T109" fmla="*/ 78 h 36"/>
                  <a:gd name="T110" fmla="*/ 220 w 38"/>
                  <a:gd name="T111" fmla="*/ 85 h 36"/>
                  <a:gd name="T112" fmla="*/ 220 w 38"/>
                  <a:gd name="T113" fmla="*/ 8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38" y="17"/>
                    </a:moveTo>
                    <a:lnTo>
                      <a:pt x="38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3"/>
                    </a:lnTo>
                    <a:lnTo>
                      <a:pt x="34" y="24"/>
                    </a:lnTo>
                    <a:lnTo>
                      <a:pt x="33" y="26"/>
                    </a:lnTo>
                    <a:lnTo>
                      <a:pt x="30" y="27"/>
                    </a:lnTo>
                    <a:lnTo>
                      <a:pt x="27" y="29"/>
                    </a:lnTo>
                    <a:lnTo>
                      <a:pt x="24" y="31"/>
                    </a:lnTo>
                    <a:lnTo>
                      <a:pt x="21" y="33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6" y="6"/>
                    </a:lnTo>
                    <a:lnTo>
                      <a:pt x="28" y="7"/>
                    </a:lnTo>
                    <a:lnTo>
                      <a:pt x="31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" name="Freeform 206"/>
              <p:cNvSpPr>
                <a:spLocks/>
              </p:cNvSpPr>
              <p:nvPr/>
            </p:nvSpPr>
            <p:spPr bwMode="auto">
              <a:xfrm>
                <a:off x="3354" y="956"/>
                <a:ext cx="46" cy="49"/>
              </a:xfrm>
              <a:custGeom>
                <a:avLst/>
                <a:gdLst>
                  <a:gd name="T0" fmla="*/ 49 w 35"/>
                  <a:gd name="T1" fmla="*/ 0 h 38"/>
                  <a:gd name="T2" fmla="*/ 50 w 35"/>
                  <a:gd name="T3" fmla="*/ 0 h 38"/>
                  <a:gd name="T4" fmla="*/ 50 w 35"/>
                  <a:gd name="T5" fmla="*/ 0 h 38"/>
                  <a:gd name="T6" fmla="*/ 55 w 35"/>
                  <a:gd name="T7" fmla="*/ 0 h 38"/>
                  <a:gd name="T8" fmla="*/ 66 w 35"/>
                  <a:gd name="T9" fmla="*/ 0 h 38"/>
                  <a:gd name="T10" fmla="*/ 66 w 35"/>
                  <a:gd name="T11" fmla="*/ 0 h 38"/>
                  <a:gd name="T12" fmla="*/ 72 w 35"/>
                  <a:gd name="T13" fmla="*/ 10 h 38"/>
                  <a:gd name="T14" fmla="*/ 84 w 35"/>
                  <a:gd name="T15" fmla="*/ 10 h 38"/>
                  <a:gd name="T16" fmla="*/ 84 w 35"/>
                  <a:gd name="T17" fmla="*/ 10 h 38"/>
                  <a:gd name="T18" fmla="*/ 95 w 35"/>
                  <a:gd name="T19" fmla="*/ 17 h 38"/>
                  <a:gd name="T20" fmla="*/ 110 w 35"/>
                  <a:gd name="T21" fmla="*/ 28 h 38"/>
                  <a:gd name="T22" fmla="*/ 116 w 35"/>
                  <a:gd name="T23" fmla="*/ 32 h 38"/>
                  <a:gd name="T24" fmla="*/ 130 w 35"/>
                  <a:gd name="T25" fmla="*/ 46 h 38"/>
                  <a:gd name="T26" fmla="*/ 145 w 35"/>
                  <a:gd name="T27" fmla="*/ 59 h 38"/>
                  <a:gd name="T28" fmla="*/ 160 w 35"/>
                  <a:gd name="T29" fmla="*/ 75 h 38"/>
                  <a:gd name="T30" fmla="*/ 171 w 35"/>
                  <a:gd name="T31" fmla="*/ 88 h 38"/>
                  <a:gd name="T32" fmla="*/ 177 w 35"/>
                  <a:gd name="T33" fmla="*/ 97 h 38"/>
                  <a:gd name="T34" fmla="*/ 180 w 35"/>
                  <a:gd name="T35" fmla="*/ 107 h 38"/>
                  <a:gd name="T36" fmla="*/ 180 w 35"/>
                  <a:gd name="T37" fmla="*/ 111 h 38"/>
                  <a:gd name="T38" fmla="*/ 180 w 35"/>
                  <a:gd name="T39" fmla="*/ 111 h 38"/>
                  <a:gd name="T40" fmla="*/ 177 w 35"/>
                  <a:gd name="T41" fmla="*/ 123 h 38"/>
                  <a:gd name="T42" fmla="*/ 177 w 35"/>
                  <a:gd name="T43" fmla="*/ 125 h 38"/>
                  <a:gd name="T44" fmla="*/ 177 w 35"/>
                  <a:gd name="T45" fmla="*/ 126 h 38"/>
                  <a:gd name="T46" fmla="*/ 171 w 35"/>
                  <a:gd name="T47" fmla="*/ 126 h 38"/>
                  <a:gd name="T48" fmla="*/ 171 w 35"/>
                  <a:gd name="T49" fmla="*/ 138 h 38"/>
                  <a:gd name="T50" fmla="*/ 152 w 35"/>
                  <a:gd name="T51" fmla="*/ 143 h 38"/>
                  <a:gd name="T52" fmla="*/ 137 w 35"/>
                  <a:gd name="T53" fmla="*/ 159 h 38"/>
                  <a:gd name="T54" fmla="*/ 125 w 35"/>
                  <a:gd name="T55" fmla="*/ 161 h 38"/>
                  <a:gd name="T56" fmla="*/ 110 w 35"/>
                  <a:gd name="T57" fmla="*/ 161 h 38"/>
                  <a:gd name="T58" fmla="*/ 95 w 35"/>
                  <a:gd name="T59" fmla="*/ 172 h 38"/>
                  <a:gd name="T60" fmla="*/ 84 w 35"/>
                  <a:gd name="T61" fmla="*/ 173 h 38"/>
                  <a:gd name="T62" fmla="*/ 66 w 35"/>
                  <a:gd name="T63" fmla="*/ 173 h 38"/>
                  <a:gd name="T64" fmla="*/ 50 w 35"/>
                  <a:gd name="T65" fmla="*/ 173 h 38"/>
                  <a:gd name="T66" fmla="*/ 49 w 35"/>
                  <a:gd name="T67" fmla="*/ 173 h 38"/>
                  <a:gd name="T68" fmla="*/ 37 w 35"/>
                  <a:gd name="T69" fmla="*/ 172 h 38"/>
                  <a:gd name="T70" fmla="*/ 32 w 35"/>
                  <a:gd name="T71" fmla="*/ 172 h 38"/>
                  <a:gd name="T72" fmla="*/ 21 w 35"/>
                  <a:gd name="T73" fmla="*/ 172 h 38"/>
                  <a:gd name="T74" fmla="*/ 16 w 35"/>
                  <a:gd name="T75" fmla="*/ 161 h 38"/>
                  <a:gd name="T76" fmla="*/ 12 w 35"/>
                  <a:gd name="T77" fmla="*/ 159 h 38"/>
                  <a:gd name="T78" fmla="*/ 12 w 35"/>
                  <a:gd name="T79" fmla="*/ 159 h 38"/>
                  <a:gd name="T80" fmla="*/ 0 w 35"/>
                  <a:gd name="T81" fmla="*/ 153 h 38"/>
                  <a:gd name="T82" fmla="*/ 0 w 35"/>
                  <a:gd name="T83" fmla="*/ 126 h 38"/>
                  <a:gd name="T84" fmla="*/ 0 w 35"/>
                  <a:gd name="T85" fmla="*/ 111 h 38"/>
                  <a:gd name="T86" fmla="*/ 12 w 35"/>
                  <a:gd name="T87" fmla="*/ 95 h 38"/>
                  <a:gd name="T88" fmla="*/ 12 w 35"/>
                  <a:gd name="T89" fmla="*/ 76 h 38"/>
                  <a:gd name="T90" fmla="*/ 12 w 35"/>
                  <a:gd name="T91" fmla="*/ 59 h 38"/>
                  <a:gd name="T92" fmla="*/ 16 w 35"/>
                  <a:gd name="T93" fmla="*/ 46 h 38"/>
                  <a:gd name="T94" fmla="*/ 21 w 35"/>
                  <a:gd name="T95" fmla="*/ 32 h 38"/>
                  <a:gd name="T96" fmla="*/ 21 w 35"/>
                  <a:gd name="T97" fmla="*/ 28 h 38"/>
                  <a:gd name="T98" fmla="*/ 32 w 35"/>
                  <a:gd name="T99" fmla="*/ 17 h 38"/>
                  <a:gd name="T100" fmla="*/ 32 w 35"/>
                  <a:gd name="T101" fmla="*/ 13 h 38"/>
                  <a:gd name="T102" fmla="*/ 32 w 35"/>
                  <a:gd name="T103" fmla="*/ 13 h 38"/>
                  <a:gd name="T104" fmla="*/ 37 w 35"/>
                  <a:gd name="T105" fmla="*/ 10 h 38"/>
                  <a:gd name="T106" fmla="*/ 37 w 35"/>
                  <a:gd name="T107" fmla="*/ 10 h 38"/>
                  <a:gd name="T108" fmla="*/ 37 w 35"/>
                  <a:gd name="T109" fmla="*/ 10 h 38"/>
                  <a:gd name="T110" fmla="*/ 49 w 35"/>
                  <a:gd name="T111" fmla="*/ 0 h 38"/>
                  <a:gd name="T112" fmla="*/ 49 w 35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8">
                    <a:moveTo>
                      <a:pt x="9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3" y="7"/>
                    </a:lnTo>
                    <a:lnTo>
                      <a:pt x="25" y="10"/>
                    </a:lnTo>
                    <a:lnTo>
                      <a:pt x="28" y="13"/>
                    </a:lnTo>
                    <a:lnTo>
                      <a:pt x="31" y="16"/>
                    </a:lnTo>
                    <a:lnTo>
                      <a:pt x="33" y="19"/>
                    </a:lnTo>
                    <a:lnTo>
                      <a:pt x="34" y="21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3" y="28"/>
                    </a:lnTo>
                    <a:lnTo>
                      <a:pt x="33" y="30"/>
                    </a:lnTo>
                    <a:lnTo>
                      <a:pt x="30" y="31"/>
                    </a:lnTo>
                    <a:lnTo>
                      <a:pt x="27" y="34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8" y="37"/>
                    </a:lnTo>
                    <a:lnTo>
                      <a:pt x="16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4" y="37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7" name="Freeform 207"/>
              <p:cNvSpPr>
                <a:spLocks/>
              </p:cNvSpPr>
              <p:nvPr/>
            </p:nvSpPr>
            <p:spPr bwMode="auto">
              <a:xfrm>
                <a:off x="3305" y="956"/>
                <a:ext cx="45" cy="49"/>
              </a:xfrm>
              <a:custGeom>
                <a:avLst/>
                <a:gdLst>
                  <a:gd name="T0" fmla="*/ 160 w 33"/>
                  <a:gd name="T1" fmla="*/ 0 h 38"/>
                  <a:gd name="T2" fmla="*/ 160 w 33"/>
                  <a:gd name="T3" fmla="*/ 10 h 38"/>
                  <a:gd name="T4" fmla="*/ 165 w 33"/>
                  <a:gd name="T5" fmla="*/ 10 h 38"/>
                  <a:gd name="T6" fmla="*/ 165 w 33"/>
                  <a:gd name="T7" fmla="*/ 10 h 38"/>
                  <a:gd name="T8" fmla="*/ 180 w 33"/>
                  <a:gd name="T9" fmla="*/ 13 h 38"/>
                  <a:gd name="T10" fmla="*/ 180 w 33"/>
                  <a:gd name="T11" fmla="*/ 13 h 38"/>
                  <a:gd name="T12" fmla="*/ 190 w 33"/>
                  <a:gd name="T13" fmla="*/ 17 h 38"/>
                  <a:gd name="T14" fmla="*/ 190 w 33"/>
                  <a:gd name="T15" fmla="*/ 28 h 38"/>
                  <a:gd name="T16" fmla="*/ 190 w 33"/>
                  <a:gd name="T17" fmla="*/ 28 h 38"/>
                  <a:gd name="T18" fmla="*/ 194 w 33"/>
                  <a:gd name="T19" fmla="*/ 41 h 38"/>
                  <a:gd name="T20" fmla="*/ 209 w 33"/>
                  <a:gd name="T21" fmla="*/ 53 h 38"/>
                  <a:gd name="T22" fmla="*/ 209 w 33"/>
                  <a:gd name="T23" fmla="*/ 64 h 38"/>
                  <a:gd name="T24" fmla="*/ 210 w 33"/>
                  <a:gd name="T25" fmla="*/ 88 h 38"/>
                  <a:gd name="T26" fmla="*/ 210 w 33"/>
                  <a:gd name="T27" fmla="*/ 97 h 38"/>
                  <a:gd name="T28" fmla="*/ 210 w 33"/>
                  <a:gd name="T29" fmla="*/ 123 h 38"/>
                  <a:gd name="T30" fmla="*/ 210 w 33"/>
                  <a:gd name="T31" fmla="*/ 138 h 38"/>
                  <a:gd name="T32" fmla="*/ 210 w 33"/>
                  <a:gd name="T33" fmla="*/ 153 h 38"/>
                  <a:gd name="T34" fmla="*/ 210 w 33"/>
                  <a:gd name="T35" fmla="*/ 159 h 38"/>
                  <a:gd name="T36" fmla="*/ 209 w 33"/>
                  <a:gd name="T37" fmla="*/ 159 h 38"/>
                  <a:gd name="T38" fmla="*/ 209 w 33"/>
                  <a:gd name="T39" fmla="*/ 161 h 38"/>
                  <a:gd name="T40" fmla="*/ 194 w 33"/>
                  <a:gd name="T41" fmla="*/ 172 h 38"/>
                  <a:gd name="T42" fmla="*/ 190 w 33"/>
                  <a:gd name="T43" fmla="*/ 172 h 38"/>
                  <a:gd name="T44" fmla="*/ 190 w 33"/>
                  <a:gd name="T45" fmla="*/ 172 h 38"/>
                  <a:gd name="T46" fmla="*/ 180 w 33"/>
                  <a:gd name="T47" fmla="*/ 173 h 38"/>
                  <a:gd name="T48" fmla="*/ 165 w 33"/>
                  <a:gd name="T49" fmla="*/ 173 h 38"/>
                  <a:gd name="T50" fmla="*/ 145 w 33"/>
                  <a:gd name="T51" fmla="*/ 173 h 38"/>
                  <a:gd name="T52" fmla="*/ 139 w 33"/>
                  <a:gd name="T53" fmla="*/ 173 h 38"/>
                  <a:gd name="T54" fmla="*/ 117 w 33"/>
                  <a:gd name="T55" fmla="*/ 173 h 38"/>
                  <a:gd name="T56" fmla="*/ 89 w 33"/>
                  <a:gd name="T57" fmla="*/ 172 h 38"/>
                  <a:gd name="T58" fmla="*/ 68 w 33"/>
                  <a:gd name="T59" fmla="*/ 161 h 38"/>
                  <a:gd name="T60" fmla="*/ 50 w 33"/>
                  <a:gd name="T61" fmla="*/ 161 h 38"/>
                  <a:gd name="T62" fmla="*/ 48 w 33"/>
                  <a:gd name="T63" fmla="*/ 159 h 38"/>
                  <a:gd name="T64" fmla="*/ 26 w 33"/>
                  <a:gd name="T65" fmla="*/ 153 h 38"/>
                  <a:gd name="T66" fmla="*/ 14 w 33"/>
                  <a:gd name="T67" fmla="*/ 143 h 38"/>
                  <a:gd name="T68" fmla="*/ 14 w 33"/>
                  <a:gd name="T69" fmla="*/ 138 h 38"/>
                  <a:gd name="T70" fmla="*/ 1 w 33"/>
                  <a:gd name="T71" fmla="*/ 126 h 38"/>
                  <a:gd name="T72" fmla="*/ 0 w 33"/>
                  <a:gd name="T73" fmla="*/ 125 h 38"/>
                  <a:gd name="T74" fmla="*/ 0 w 33"/>
                  <a:gd name="T75" fmla="*/ 123 h 38"/>
                  <a:gd name="T76" fmla="*/ 0 w 33"/>
                  <a:gd name="T77" fmla="*/ 111 h 38"/>
                  <a:gd name="T78" fmla="*/ 0 w 33"/>
                  <a:gd name="T79" fmla="*/ 107 h 38"/>
                  <a:gd name="T80" fmla="*/ 0 w 33"/>
                  <a:gd name="T81" fmla="*/ 97 h 38"/>
                  <a:gd name="T82" fmla="*/ 1 w 33"/>
                  <a:gd name="T83" fmla="*/ 88 h 38"/>
                  <a:gd name="T84" fmla="*/ 26 w 33"/>
                  <a:gd name="T85" fmla="*/ 75 h 38"/>
                  <a:gd name="T86" fmla="*/ 48 w 33"/>
                  <a:gd name="T87" fmla="*/ 59 h 38"/>
                  <a:gd name="T88" fmla="*/ 56 w 33"/>
                  <a:gd name="T89" fmla="*/ 46 h 38"/>
                  <a:gd name="T90" fmla="*/ 76 w 33"/>
                  <a:gd name="T91" fmla="*/ 32 h 38"/>
                  <a:gd name="T92" fmla="*/ 89 w 33"/>
                  <a:gd name="T93" fmla="*/ 28 h 38"/>
                  <a:gd name="T94" fmla="*/ 104 w 33"/>
                  <a:gd name="T95" fmla="*/ 13 h 38"/>
                  <a:gd name="T96" fmla="*/ 117 w 33"/>
                  <a:gd name="T97" fmla="*/ 13 h 38"/>
                  <a:gd name="T98" fmla="*/ 121 w 33"/>
                  <a:gd name="T99" fmla="*/ 10 h 38"/>
                  <a:gd name="T100" fmla="*/ 139 w 33"/>
                  <a:gd name="T101" fmla="*/ 10 h 38"/>
                  <a:gd name="T102" fmla="*/ 139 w 33"/>
                  <a:gd name="T103" fmla="*/ 10 h 38"/>
                  <a:gd name="T104" fmla="*/ 142 w 33"/>
                  <a:gd name="T105" fmla="*/ 0 h 38"/>
                  <a:gd name="T106" fmla="*/ 145 w 33"/>
                  <a:gd name="T107" fmla="*/ 0 h 38"/>
                  <a:gd name="T108" fmla="*/ 145 w 33"/>
                  <a:gd name="T109" fmla="*/ 0 h 38"/>
                  <a:gd name="T110" fmla="*/ 145 w 33"/>
                  <a:gd name="T111" fmla="*/ 0 h 38"/>
                  <a:gd name="T112" fmla="*/ 160 w 33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8">
                    <a:moveTo>
                      <a:pt x="25" y="0"/>
                    </a:moveTo>
                    <a:lnTo>
                      <a:pt x="25" y="2"/>
                    </a:lnTo>
                    <a:lnTo>
                      <a:pt x="26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0" y="9"/>
                    </a:lnTo>
                    <a:lnTo>
                      <a:pt x="32" y="12"/>
                    </a:lnTo>
                    <a:lnTo>
                      <a:pt x="32" y="14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2" y="34"/>
                    </a:lnTo>
                    <a:lnTo>
                      <a:pt x="32" y="35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8" y="38"/>
                    </a:lnTo>
                    <a:lnTo>
                      <a:pt x="14" y="37"/>
                    </a:lnTo>
                    <a:lnTo>
                      <a:pt x="11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1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4" y="16"/>
                    </a:lnTo>
                    <a:lnTo>
                      <a:pt x="7" y="13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8" name="Freeform 208"/>
              <p:cNvSpPr>
                <a:spLocks/>
              </p:cNvSpPr>
              <p:nvPr/>
            </p:nvSpPr>
            <p:spPr bwMode="auto">
              <a:xfrm>
                <a:off x="3271" y="936"/>
                <a:ext cx="50" cy="46"/>
              </a:xfrm>
              <a:custGeom>
                <a:avLst/>
                <a:gdLst>
                  <a:gd name="T0" fmla="*/ 212 w 37"/>
                  <a:gd name="T1" fmla="*/ 16 h 35"/>
                  <a:gd name="T2" fmla="*/ 227 w 37"/>
                  <a:gd name="T3" fmla="*/ 21 h 35"/>
                  <a:gd name="T4" fmla="*/ 227 w 37"/>
                  <a:gd name="T5" fmla="*/ 21 h 35"/>
                  <a:gd name="T6" fmla="*/ 227 w 37"/>
                  <a:gd name="T7" fmla="*/ 28 h 35"/>
                  <a:gd name="T8" fmla="*/ 227 w 37"/>
                  <a:gd name="T9" fmla="*/ 37 h 35"/>
                  <a:gd name="T10" fmla="*/ 227 w 37"/>
                  <a:gd name="T11" fmla="*/ 37 h 35"/>
                  <a:gd name="T12" fmla="*/ 227 w 37"/>
                  <a:gd name="T13" fmla="*/ 42 h 35"/>
                  <a:gd name="T14" fmla="*/ 227 w 37"/>
                  <a:gd name="T15" fmla="*/ 50 h 35"/>
                  <a:gd name="T16" fmla="*/ 227 w 37"/>
                  <a:gd name="T17" fmla="*/ 50 h 35"/>
                  <a:gd name="T18" fmla="*/ 212 w 37"/>
                  <a:gd name="T19" fmla="*/ 64 h 35"/>
                  <a:gd name="T20" fmla="*/ 208 w 37"/>
                  <a:gd name="T21" fmla="*/ 78 h 35"/>
                  <a:gd name="T22" fmla="*/ 203 w 37"/>
                  <a:gd name="T23" fmla="*/ 95 h 35"/>
                  <a:gd name="T24" fmla="*/ 191 w 37"/>
                  <a:gd name="T25" fmla="*/ 114 h 35"/>
                  <a:gd name="T26" fmla="*/ 182 w 37"/>
                  <a:gd name="T27" fmla="*/ 130 h 35"/>
                  <a:gd name="T28" fmla="*/ 170 w 37"/>
                  <a:gd name="T29" fmla="*/ 145 h 35"/>
                  <a:gd name="T30" fmla="*/ 157 w 37"/>
                  <a:gd name="T31" fmla="*/ 160 h 35"/>
                  <a:gd name="T32" fmla="*/ 142 w 37"/>
                  <a:gd name="T33" fmla="*/ 177 h 35"/>
                  <a:gd name="T34" fmla="*/ 141 w 37"/>
                  <a:gd name="T35" fmla="*/ 180 h 35"/>
                  <a:gd name="T36" fmla="*/ 126 w 37"/>
                  <a:gd name="T37" fmla="*/ 180 h 35"/>
                  <a:gd name="T38" fmla="*/ 126 w 37"/>
                  <a:gd name="T39" fmla="*/ 180 h 35"/>
                  <a:gd name="T40" fmla="*/ 120 w 37"/>
                  <a:gd name="T41" fmla="*/ 180 h 35"/>
                  <a:gd name="T42" fmla="*/ 105 w 37"/>
                  <a:gd name="T43" fmla="*/ 180 h 35"/>
                  <a:gd name="T44" fmla="*/ 104 w 37"/>
                  <a:gd name="T45" fmla="*/ 180 h 35"/>
                  <a:gd name="T46" fmla="*/ 100 w 37"/>
                  <a:gd name="T47" fmla="*/ 180 h 35"/>
                  <a:gd name="T48" fmla="*/ 100 w 37"/>
                  <a:gd name="T49" fmla="*/ 177 h 35"/>
                  <a:gd name="T50" fmla="*/ 78 w 37"/>
                  <a:gd name="T51" fmla="*/ 164 h 35"/>
                  <a:gd name="T52" fmla="*/ 64 w 37"/>
                  <a:gd name="T53" fmla="*/ 160 h 35"/>
                  <a:gd name="T54" fmla="*/ 41 w 37"/>
                  <a:gd name="T55" fmla="*/ 145 h 35"/>
                  <a:gd name="T56" fmla="*/ 36 w 37"/>
                  <a:gd name="T57" fmla="*/ 137 h 35"/>
                  <a:gd name="T58" fmla="*/ 22 w 37"/>
                  <a:gd name="T59" fmla="*/ 125 h 35"/>
                  <a:gd name="T60" fmla="*/ 16 w 37"/>
                  <a:gd name="T61" fmla="*/ 110 h 35"/>
                  <a:gd name="T62" fmla="*/ 12 w 37"/>
                  <a:gd name="T63" fmla="*/ 95 h 35"/>
                  <a:gd name="T64" fmla="*/ 0 w 37"/>
                  <a:gd name="T65" fmla="*/ 87 h 35"/>
                  <a:gd name="T66" fmla="*/ 0 w 37"/>
                  <a:gd name="T67" fmla="*/ 72 h 35"/>
                  <a:gd name="T68" fmla="*/ 0 w 37"/>
                  <a:gd name="T69" fmla="*/ 64 h 35"/>
                  <a:gd name="T70" fmla="*/ 0 w 37"/>
                  <a:gd name="T71" fmla="*/ 55 h 35"/>
                  <a:gd name="T72" fmla="*/ 0 w 37"/>
                  <a:gd name="T73" fmla="*/ 50 h 35"/>
                  <a:gd name="T74" fmla="*/ 0 w 37"/>
                  <a:gd name="T75" fmla="*/ 42 h 35"/>
                  <a:gd name="T76" fmla="*/ 12 w 37"/>
                  <a:gd name="T77" fmla="*/ 37 h 35"/>
                  <a:gd name="T78" fmla="*/ 12 w 37"/>
                  <a:gd name="T79" fmla="*/ 28 h 35"/>
                  <a:gd name="T80" fmla="*/ 16 w 37"/>
                  <a:gd name="T81" fmla="*/ 28 h 35"/>
                  <a:gd name="T82" fmla="*/ 36 w 37"/>
                  <a:gd name="T83" fmla="*/ 21 h 35"/>
                  <a:gd name="T84" fmla="*/ 64 w 37"/>
                  <a:gd name="T85" fmla="*/ 16 h 35"/>
                  <a:gd name="T86" fmla="*/ 86 w 37"/>
                  <a:gd name="T87" fmla="*/ 1 h 35"/>
                  <a:gd name="T88" fmla="*/ 105 w 37"/>
                  <a:gd name="T89" fmla="*/ 1 h 35"/>
                  <a:gd name="T90" fmla="*/ 126 w 37"/>
                  <a:gd name="T91" fmla="*/ 1 h 35"/>
                  <a:gd name="T92" fmla="*/ 142 w 37"/>
                  <a:gd name="T93" fmla="*/ 0 h 35"/>
                  <a:gd name="T94" fmla="*/ 162 w 37"/>
                  <a:gd name="T95" fmla="*/ 0 h 35"/>
                  <a:gd name="T96" fmla="*/ 182 w 37"/>
                  <a:gd name="T97" fmla="*/ 1 h 35"/>
                  <a:gd name="T98" fmla="*/ 191 w 37"/>
                  <a:gd name="T99" fmla="*/ 1 h 35"/>
                  <a:gd name="T100" fmla="*/ 203 w 37"/>
                  <a:gd name="T101" fmla="*/ 1 h 35"/>
                  <a:gd name="T102" fmla="*/ 203 w 37"/>
                  <a:gd name="T103" fmla="*/ 1 h 35"/>
                  <a:gd name="T104" fmla="*/ 208 w 37"/>
                  <a:gd name="T105" fmla="*/ 1 h 35"/>
                  <a:gd name="T106" fmla="*/ 208 w 37"/>
                  <a:gd name="T107" fmla="*/ 1 h 35"/>
                  <a:gd name="T108" fmla="*/ 212 w 37"/>
                  <a:gd name="T109" fmla="*/ 16 h 35"/>
                  <a:gd name="T110" fmla="*/ 212 w 37"/>
                  <a:gd name="T111" fmla="*/ 16 h 35"/>
                  <a:gd name="T112" fmla="*/ 212 w 37"/>
                  <a:gd name="T113" fmla="*/ 16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35" y="3"/>
                    </a:moveTo>
                    <a:lnTo>
                      <a:pt x="37" y="4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4" y="15"/>
                    </a:lnTo>
                    <a:lnTo>
                      <a:pt x="33" y="18"/>
                    </a:lnTo>
                    <a:lnTo>
                      <a:pt x="31" y="22"/>
                    </a:lnTo>
                    <a:lnTo>
                      <a:pt x="30" y="25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4"/>
                    </a:lnTo>
                    <a:lnTo>
                      <a:pt x="23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8" y="35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3" y="32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6" y="27"/>
                    </a:lnTo>
                    <a:lnTo>
                      <a:pt x="4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9" name="Freeform 209"/>
              <p:cNvSpPr>
                <a:spLocks/>
              </p:cNvSpPr>
              <p:nvPr/>
            </p:nvSpPr>
            <p:spPr bwMode="auto">
              <a:xfrm>
                <a:off x="3393" y="894"/>
                <a:ext cx="51" cy="47"/>
              </a:xfrm>
              <a:custGeom>
                <a:avLst/>
                <a:gdLst>
                  <a:gd name="T0" fmla="*/ 0 w 38"/>
                  <a:gd name="T1" fmla="*/ 95 h 36"/>
                  <a:gd name="T2" fmla="*/ 0 w 38"/>
                  <a:gd name="T3" fmla="*/ 85 h 36"/>
                  <a:gd name="T4" fmla="*/ 0 w 38"/>
                  <a:gd name="T5" fmla="*/ 78 h 36"/>
                  <a:gd name="T6" fmla="*/ 12 w 38"/>
                  <a:gd name="T7" fmla="*/ 78 h 36"/>
                  <a:gd name="T8" fmla="*/ 12 w 38"/>
                  <a:gd name="T9" fmla="*/ 68 h 36"/>
                  <a:gd name="T10" fmla="*/ 12 w 38"/>
                  <a:gd name="T11" fmla="*/ 68 h 36"/>
                  <a:gd name="T12" fmla="*/ 16 w 38"/>
                  <a:gd name="T13" fmla="*/ 65 h 36"/>
                  <a:gd name="T14" fmla="*/ 16 w 38"/>
                  <a:gd name="T15" fmla="*/ 65 h 36"/>
                  <a:gd name="T16" fmla="*/ 21 w 38"/>
                  <a:gd name="T17" fmla="*/ 60 h 36"/>
                  <a:gd name="T18" fmla="*/ 36 w 38"/>
                  <a:gd name="T19" fmla="*/ 50 h 36"/>
                  <a:gd name="T20" fmla="*/ 51 w 38"/>
                  <a:gd name="T21" fmla="*/ 46 h 36"/>
                  <a:gd name="T22" fmla="*/ 64 w 38"/>
                  <a:gd name="T23" fmla="*/ 35 h 36"/>
                  <a:gd name="T24" fmla="*/ 85 w 38"/>
                  <a:gd name="T25" fmla="*/ 29 h 36"/>
                  <a:gd name="T26" fmla="*/ 105 w 38"/>
                  <a:gd name="T27" fmla="*/ 16 h 36"/>
                  <a:gd name="T28" fmla="*/ 122 w 38"/>
                  <a:gd name="T29" fmla="*/ 16 h 36"/>
                  <a:gd name="T30" fmla="*/ 149 w 38"/>
                  <a:gd name="T31" fmla="*/ 12 h 36"/>
                  <a:gd name="T32" fmla="*/ 164 w 38"/>
                  <a:gd name="T33" fmla="*/ 0 h 36"/>
                  <a:gd name="T34" fmla="*/ 174 w 38"/>
                  <a:gd name="T35" fmla="*/ 0 h 36"/>
                  <a:gd name="T36" fmla="*/ 183 w 38"/>
                  <a:gd name="T37" fmla="*/ 0 h 36"/>
                  <a:gd name="T38" fmla="*/ 183 w 38"/>
                  <a:gd name="T39" fmla="*/ 12 h 36"/>
                  <a:gd name="T40" fmla="*/ 191 w 38"/>
                  <a:gd name="T41" fmla="*/ 12 h 36"/>
                  <a:gd name="T42" fmla="*/ 191 w 38"/>
                  <a:gd name="T43" fmla="*/ 16 h 36"/>
                  <a:gd name="T44" fmla="*/ 200 w 38"/>
                  <a:gd name="T45" fmla="*/ 16 h 36"/>
                  <a:gd name="T46" fmla="*/ 205 w 38"/>
                  <a:gd name="T47" fmla="*/ 27 h 36"/>
                  <a:gd name="T48" fmla="*/ 205 w 38"/>
                  <a:gd name="T49" fmla="*/ 29 h 36"/>
                  <a:gd name="T50" fmla="*/ 217 w 38"/>
                  <a:gd name="T51" fmla="*/ 46 h 36"/>
                  <a:gd name="T52" fmla="*/ 217 w 38"/>
                  <a:gd name="T53" fmla="*/ 60 h 36"/>
                  <a:gd name="T54" fmla="*/ 220 w 38"/>
                  <a:gd name="T55" fmla="*/ 68 h 36"/>
                  <a:gd name="T56" fmla="*/ 220 w 38"/>
                  <a:gd name="T57" fmla="*/ 85 h 36"/>
                  <a:gd name="T58" fmla="*/ 220 w 38"/>
                  <a:gd name="T59" fmla="*/ 97 h 36"/>
                  <a:gd name="T60" fmla="*/ 220 w 38"/>
                  <a:gd name="T61" fmla="*/ 114 h 36"/>
                  <a:gd name="T62" fmla="*/ 217 w 38"/>
                  <a:gd name="T63" fmla="*/ 127 h 36"/>
                  <a:gd name="T64" fmla="*/ 217 w 38"/>
                  <a:gd name="T65" fmla="*/ 145 h 36"/>
                  <a:gd name="T66" fmla="*/ 205 w 38"/>
                  <a:gd name="T67" fmla="*/ 149 h 36"/>
                  <a:gd name="T68" fmla="*/ 200 w 38"/>
                  <a:gd name="T69" fmla="*/ 151 h 36"/>
                  <a:gd name="T70" fmla="*/ 200 w 38"/>
                  <a:gd name="T71" fmla="*/ 162 h 36"/>
                  <a:gd name="T72" fmla="*/ 191 w 38"/>
                  <a:gd name="T73" fmla="*/ 166 h 36"/>
                  <a:gd name="T74" fmla="*/ 183 w 38"/>
                  <a:gd name="T75" fmla="*/ 178 h 36"/>
                  <a:gd name="T76" fmla="*/ 174 w 38"/>
                  <a:gd name="T77" fmla="*/ 178 h 36"/>
                  <a:gd name="T78" fmla="*/ 174 w 38"/>
                  <a:gd name="T79" fmla="*/ 178 h 36"/>
                  <a:gd name="T80" fmla="*/ 164 w 38"/>
                  <a:gd name="T81" fmla="*/ 178 h 36"/>
                  <a:gd name="T82" fmla="*/ 141 w 38"/>
                  <a:gd name="T83" fmla="*/ 178 h 36"/>
                  <a:gd name="T84" fmla="*/ 115 w 38"/>
                  <a:gd name="T85" fmla="*/ 166 h 36"/>
                  <a:gd name="T86" fmla="*/ 101 w 38"/>
                  <a:gd name="T87" fmla="*/ 151 h 36"/>
                  <a:gd name="T88" fmla="*/ 75 w 38"/>
                  <a:gd name="T89" fmla="*/ 149 h 36"/>
                  <a:gd name="T90" fmla="*/ 56 w 38"/>
                  <a:gd name="T91" fmla="*/ 145 h 36"/>
                  <a:gd name="T92" fmla="*/ 38 w 38"/>
                  <a:gd name="T93" fmla="*/ 133 h 36"/>
                  <a:gd name="T94" fmla="*/ 36 w 38"/>
                  <a:gd name="T95" fmla="*/ 127 h 36"/>
                  <a:gd name="T96" fmla="*/ 21 w 38"/>
                  <a:gd name="T97" fmla="*/ 116 h 36"/>
                  <a:gd name="T98" fmla="*/ 16 w 38"/>
                  <a:gd name="T99" fmla="*/ 114 h 36"/>
                  <a:gd name="T100" fmla="*/ 12 w 38"/>
                  <a:gd name="T101" fmla="*/ 102 h 36"/>
                  <a:gd name="T102" fmla="*/ 12 w 38"/>
                  <a:gd name="T103" fmla="*/ 102 h 36"/>
                  <a:gd name="T104" fmla="*/ 12 w 38"/>
                  <a:gd name="T105" fmla="*/ 97 h 36"/>
                  <a:gd name="T106" fmla="*/ 0 w 38"/>
                  <a:gd name="T107" fmla="*/ 97 h 36"/>
                  <a:gd name="T108" fmla="*/ 0 w 38"/>
                  <a:gd name="T109" fmla="*/ 95 h 36"/>
                  <a:gd name="T110" fmla="*/ 0 w 38"/>
                  <a:gd name="T111" fmla="*/ 95 h 36"/>
                  <a:gd name="T112" fmla="*/ 0 w 38"/>
                  <a:gd name="T113" fmla="*/ 9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0" y="19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6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7" y="9"/>
                    </a:lnTo>
                    <a:lnTo>
                      <a:pt x="37" y="12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7" y="26"/>
                    </a:lnTo>
                    <a:lnTo>
                      <a:pt x="37" y="29"/>
                    </a:lnTo>
                    <a:lnTo>
                      <a:pt x="35" y="30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3" y="34"/>
                    </a:lnTo>
                    <a:lnTo>
                      <a:pt x="31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7" y="31"/>
                    </a:lnTo>
                    <a:lnTo>
                      <a:pt x="13" y="30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0" name="Freeform 210"/>
              <p:cNvSpPr>
                <a:spLocks/>
              </p:cNvSpPr>
              <p:nvPr/>
            </p:nvSpPr>
            <p:spPr bwMode="auto">
              <a:xfrm>
                <a:off x="3354" y="832"/>
                <a:ext cx="46" cy="47"/>
              </a:xfrm>
              <a:custGeom>
                <a:avLst/>
                <a:gdLst>
                  <a:gd name="T0" fmla="*/ 49 w 35"/>
                  <a:gd name="T1" fmla="*/ 156 h 37"/>
                  <a:gd name="T2" fmla="*/ 49 w 35"/>
                  <a:gd name="T3" fmla="*/ 156 h 37"/>
                  <a:gd name="T4" fmla="*/ 37 w 35"/>
                  <a:gd name="T5" fmla="*/ 156 h 37"/>
                  <a:gd name="T6" fmla="*/ 37 w 35"/>
                  <a:gd name="T7" fmla="*/ 145 h 37"/>
                  <a:gd name="T8" fmla="*/ 32 w 35"/>
                  <a:gd name="T9" fmla="*/ 145 h 37"/>
                  <a:gd name="T10" fmla="*/ 32 w 35"/>
                  <a:gd name="T11" fmla="*/ 144 h 37"/>
                  <a:gd name="T12" fmla="*/ 32 w 35"/>
                  <a:gd name="T13" fmla="*/ 144 h 37"/>
                  <a:gd name="T14" fmla="*/ 21 w 35"/>
                  <a:gd name="T15" fmla="*/ 136 h 37"/>
                  <a:gd name="T16" fmla="*/ 21 w 35"/>
                  <a:gd name="T17" fmla="*/ 131 h 37"/>
                  <a:gd name="T18" fmla="*/ 16 w 35"/>
                  <a:gd name="T19" fmla="*/ 119 h 37"/>
                  <a:gd name="T20" fmla="*/ 16 w 35"/>
                  <a:gd name="T21" fmla="*/ 107 h 37"/>
                  <a:gd name="T22" fmla="*/ 12 w 35"/>
                  <a:gd name="T23" fmla="*/ 97 h 37"/>
                  <a:gd name="T24" fmla="*/ 12 w 35"/>
                  <a:gd name="T25" fmla="*/ 84 h 37"/>
                  <a:gd name="T26" fmla="*/ 12 w 35"/>
                  <a:gd name="T27" fmla="*/ 66 h 37"/>
                  <a:gd name="T28" fmla="*/ 0 w 35"/>
                  <a:gd name="T29" fmla="*/ 58 h 37"/>
                  <a:gd name="T30" fmla="*/ 0 w 35"/>
                  <a:gd name="T31" fmla="*/ 36 h 37"/>
                  <a:gd name="T32" fmla="*/ 12 w 35"/>
                  <a:gd name="T33" fmla="*/ 17 h 37"/>
                  <a:gd name="T34" fmla="*/ 12 w 35"/>
                  <a:gd name="T35" fmla="*/ 17 h 37"/>
                  <a:gd name="T36" fmla="*/ 12 w 35"/>
                  <a:gd name="T37" fmla="*/ 13 h 37"/>
                  <a:gd name="T38" fmla="*/ 16 w 35"/>
                  <a:gd name="T39" fmla="*/ 13 h 37"/>
                  <a:gd name="T40" fmla="*/ 16 w 35"/>
                  <a:gd name="T41" fmla="*/ 1 h 37"/>
                  <a:gd name="T42" fmla="*/ 21 w 35"/>
                  <a:gd name="T43" fmla="*/ 1 h 37"/>
                  <a:gd name="T44" fmla="*/ 32 w 35"/>
                  <a:gd name="T45" fmla="*/ 0 h 37"/>
                  <a:gd name="T46" fmla="*/ 37 w 35"/>
                  <a:gd name="T47" fmla="*/ 0 h 37"/>
                  <a:gd name="T48" fmla="*/ 37 w 35"/>
                  <a:gd name="T49" fmla="*/ 0 h 37"/>
                  <a:gd name="T50" fmla="*/ 50 w 35"/>
                  <a:gd name="T51" fmla="*/ 0 h 37"/>
                  <a:gd name="T52" fmla="*/ 72 w 35"/>
                  <a:gd name="T53" fmla="*/ 0 h 37"/>
                  <a:gd name="T54" fmla="*/ 87 w 35"/>
                  <a:gd name="T55" fmla="*/ 0 h 37"/>
                  <a:gd name="T56" fmla="*/ 103 w 35"/>
                  <a:gd name="T57" fmla="*/ 1 h 37"/>
                  <a:gd name="T58" fmla="*/ 116 w 35"/>
                  <a:gd name="T59" fmla="*/ 1 h 37"/>
                  <a:gd name="T60" fmla="*/ 130 w 35"/>
                  <a:gd name="T61" fmla="*/ 13 h 37"/>
                  <a:gd name="T62" fmla="*/ 145 w 35"/>
                  <a:gd name="T63" fmla="*/ 17 h 37"/>
                  <a:gd name="T64" fmla="*/ 152 w 35"/>
                  <a:gd name="T65" fmla="*/ 28 h 37"/>
                  <a:gd name="T66" fmla="*/ 160 w 35"/>
                  <a:gd name="T67" fmla="*/ 29 h 37"/>
                  <a:gd name="T68" fmla="*/ 171 w 35"/>
                  <a:gd name="T69" fmla="*/ 36 h 37"/>
                  <a:gd name="T70" fmla="*/ 177 w 35"/>
                  <a:gd name="T71" fmla="*/ 46 h 37"/>
                  <a:gd name="T72" fmla="*/ 177 w 35"/>
                  <a:gd name="T73" fmla="*/ 47 h 37"/>
                  <a:gd name="T74" fmla="*/ 180 w 35"/>
                  <a:gd name="T75" fmla="*/ 58 h 37"/>
                  <a:gd name="T76" fmla="*/ 180 w 35"/>
                  <a:gd name="T77" fmla="*/ 60 h 37"/>
                  <a:gd name="T78" fmla="*/ 180 w 35"/>
                  <a:gd name="T79" fmla="*/ 60 h 37"/>
                  <a:gd name="T80" fmla="*/ 180 w 35"/>
                  <a:gd name="T81" fmla="*/ 66 h 37"/>
                  <a:gd name="T82" fmla="*/ 171 w 35"/>
                  <a:gd name="T83" fmla="*/ 84 h 37"/>
                  <a:gd name="T84" fmla="*/ 152 w 35"/>
                  <a:gd name="T85" fmla="*/ 97 h 37"/>
                  <a:gd name="T86" fmla="*/ 137 w 35"/>
                  <a:gd name="T87" fmla="*/ 107 h 37"/>
                  <a:gd name="T88" fmla="*/ 130 w 35"/>
                  <a:gd name="T89" fmla="*/ 119 h 37"/>
                  <a:gd name="T90" fmla="*/ 116 w 35"/>
                  <a:gd name="T91" fmla="*/ 131 h 37"/>
                  <a:gd name="T92" fmla="*/ 103 w 35"/>
                  <a:gd name="T93" fmla="*/ 136 h 37"/>
                  <a:gd name="T94" fmla="*/ 87 w 35"/>
                  <a:gd name="T95" fmla="*/ 144 h 37"/>
                  <a:gd name="T96" fmla="*/ 84 w 35"/>
                  <a:gd name="T97" fmla="*/ 145 h 37"/>
                  <a:gd name="T98" fmla="*/ 72 w 35"/>
                  <a:gd name="T99" fmla="*/ 145 h 37"/>
                  <a:gd name="T100" fmla="*/ 66 w 35"/>
                  <a:gd name="T101" fmla="*/ 156 h 37"/>
                  <a:gd name="T102" fmla="*/ 66 w 35"/>
                  <a:gd name="T103" fmla="*/ 156 h 37"/>
                  <a:gd name="T104" fmla="*/ 55 w 35"/>
                  <a:gd name="T105" fmla="*/ 156 h 37"/>
                  <a:gd name="T106" fmla="*/ 55 w 35"/>
                  <a:gd name="T107" fmla="*/ 156 h 37"/>
                  <a:gd name="T108" fmla="*/ 50 w 35"/>
                  <a:gd name="T109" fmla="*/ 156 h 37"/>
                  <a:gd name="T110" fmla="*/ 50 w 35"/>
                  <a:gd name="T111" fmla="*/ 156 h 37"/>
                  <a:gd name="T112" fmla="*/ 49 w 35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7">
                    <a:moveTo>
                      <a:pt x="9" y="37"/>
                    </a:moveTo>
                    <a:lnTo>
                      <a:pt x="9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8"/>
                    </a:lnTo>
                    <a:lnTo>
                      <a:pt x="3" y="25"/>
                    </a:lnTo>
                    <a:lnTo>
                      <a:pt x="2" y="23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5" y="16"/>
                    </a:lnTo>
                    <a:lnTo>
                      <a:pt x="33" y="20"/>
                    </a:lnTo>
                    <a:lnTo>
                      <a:pt x="30" y="23"/>
                    </a:lnTo>
                    <a:lnTo>
                      <a:pt x="27" y="25"/>
                    </a:lnTo>
                    <a:lnTo>
                      <a:pt x="25" y="28"/>
                    </a:lnTo>
                    <a:lnTo>
                      <a:pt x="23" y="31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1" name="Freeform 211"/>
              <p:cNvSpPr>
                <a:spLocks/>
              </p:cNvSpPr>
              <p:nvPr/>
            </p:nvSpPr>
            <p:spPr bwMode="auto">
              <a:xfrm>
                <a:off x="3305" y="832"/>
                <a:ext cx="45" cy="47"/>
              </a:xfrm>
              <a:custGeom>
                <a:avLst/>
                <a:gdLst>
                  <a:gd name="T0" fmla="*/ 160 w 33"/>
                  <a:gd name="T1" fmla="*/ 156 h 37"/>
                  <a:gd name="T2" fmla="*/ 160 w 33"/>
                  <a:gd name="T3" fmla="*/ 156 h 37"/>
                  <a:gd name="T4" fmla="*/ 145 w 33"/>
                  <a:gd name="T5" fmla="*/ 156 h 37"/>
                  <a:gd name="T6" fmla="*/ 145 w 33"/>
                  <a:gd name="T7" fmla="*/ 156 h 37"/>
                  <a:gd name="T8" fmla="*/ 142 w 33"/>
                  <a:gd name="T9" fmla="*/ 156 h 37"/>
                  <a:gd name="T10" fmla="*/ 139 w 33"/>
                  <a:gd name="T11" fmla="*/ 156 h 37"/>
                  <a:gd name="T12" fmla="*/ 139 w 33"/>
                  <a:gd name="T13" fmla="*/ 156 h 37"/>
                  <a:gd name="T14" fmla="*/ 121 w 33"/>
                  <a:gd name="T15" fmla="*/ 145 h 37"/>
                  <a:gd name="T16" fmla="*/ 117 w 33"/>
                  <a:gd name="T17" fmla="*/ 145 h 37"/>
                  <a:gd name="T18" fmla="*/ 104 w 33"/>
                  <a:gd name="T19" fmla="*/ 144 h 37"/>
                  <a:gd name="T20" fmla="*/ 89 w 33"/>
                  <a:gd name="T21" fmla="*/ 136 h 37"/>
                  <a:gd name="T22" fmla="*/ 68 w 33"/>
                  <a:gd name="T23" fmla="*/ 124 h 37"/>
                  <a:gd name="T24" fmla="*/ 56 w 33"/>
                  <a:gd name="T25" fmla="*/ 119 h 37"/>
                  <a:gd name="T26" fmla="*/ 48 w 33"/>
                  <a:gd name="T27" fmla="*/ 107 h 37"/>
                  <a:gd name="T28" fmla="*/ 26 w 33"/>
                  <a:gd name="T29" fmla="*/ 97 h 37"/>
                  <a:gd name="T30" fmla="*/ 1 w 33"/>
                  <a:gd name="T31" fmla="*/ 84 h 37"/>
                  <a:gd name="T32" fmla="*/ 0 w 33"/>
                  <a:gd name="T33" fmla="*/ 66 h 37"/>
                  <a:gd name="T34" fmla="*/ 0 w 33"/>
                  <a:gd name="T35" fmla="*/ 66 h 37"/>
                  <a:gd name="T36" fmla="*/ 0 w 33"/>
                  <a:gd name="T37" fmla="*/ 60 h 37"/>
                  <a:gd name="T38" fmla="*/ 0 w 33"/>
                  <a:gd name="T39" fmla="*/ 58 h 37"/>
                  <a:gd name="T40" fmla="*/ 0 w 33"/>
                  <a:gd name="T41" fmla="*/ 47 h 37"/>
                  <a:gd name="T42" fmla="*/ 0 w 33"/>
                  <a:gd name="T43" fmla="*/ 47 h 37"/>
                  <a:gd name="T44" fmla="*/ 1 w 33"/>
                  <a:gd name="T45" fmla="*/ 46 h 37"/>
                  <a:gd name="T46" fmla="*/ 1 w 33"/>
                  <a:gd name="T47" fmla="*/ 36 h 37"/>
                  <a:gd name="T48" fmla="*/ 14 w 33"/>
                  <a:gd name="T49" fmla="*/ 36 h 37"/>
                  <a:gd name="T50" fmla="*/ 26 w 33"/>
                  <a:gd name="T51" fmla="*/ 28 h 37"/>
                  <a:gd name="T52" fmla="*/ 48 w 33"/>
                  <a:gd name="T53" fmla="*/ 17 h 37"/>
                  <a:gd name="T54" fmla="*/ 56 w 33"/>
                  <a:gd name="T55" fmla="*/ 13 h 37"/>
                  <a:gd name="T56" fmla="*/ 76 w 33"/>
                  <a:gd name="T57" fmla="*/ 1 h 37"/>
                  <a:gd name="T58" fmla="*/ 93 w 33"/>
                  <a:gd name="T59" fmla="*/ 0 h 37"/>
                  <a:gd name="T60" fmla="*/ 117 w 33"/>
                  <a:gd name="T61" fmla="*/ 0 h 37"/>
                  <a:gd name="T62" fmla="*/ 139 w 33"/>
                  <a:gd name="T63" fmla="*/ 0 h 37"/>
                  <a:gd name="T64" fmla="*/ 145 w 33"/>
                  <a:gd name="T65" fmla="*/ 0 h 37"/>
                  <a:gd name="T66" fmla="*/ 160 w 33"/>
                  <a:gd name="T67" fmla="*/ 0 h 37"/>
                  <a:gd name="T68" fmla="*/ 165 w 33"/>
                  <a:gd name="T69" fmla="*/ 0 h 37"/>
                  <a:gd name="T70" fmla="*/ 190 w 33"/>
                  <a:gd name="T71" fmla="*/ 0 h 37"/>
                  <a:gd name="T72" fmla="*/ 194 w 33"/>
                  <a:gd name="T73" fmla="*/ 1 h 37"/>
                  <a:gd name="T74" fmla="*/ 209 w 33"/>
                  <a:gd name="T75" fmla="*/ 1 h 37"/>
                  <a:gd name="T76" fmla="*/ 209 w 33"/>
                  <a:gd name="T77" fmla="*/ 13 h 37"/>
                  <a:gd name="T78" fmla="*/ 210 w 33"/>
                  <a:gd name="T79" fmla="*/ 17 h 37"/>
                  <a:gd name="T80" fmla="*/ 210 w 33"/>
                  <a:gd name="T81" fmla="*/ 17 h 37"/>
                  <a:gd name="T82" fmla="*/ 210 w 33"/>
                  <a:gd name="T83" fmla="*/ 36 h 37"/>
                  <a:gd name="T84" fmla="*/ 210 w 33"/>
                  <a:gd name="T85" fmla="*/ 58 h 37"/>
                  <a:gd name="T86" fmla="*/ 210 w 33"/>
                  <a:gd name="T87" fmla="*/ 74 h 37"/>
                  <a:gd name="T88" fmla="*/ 210 w 33"/>
                  <a:gd name="T89" fmla="*/ 89 h 37"/>
                  <a:gd name="T90" fmla="*/ 209 w 33"/>
                  <a:gd name="T91" fmla="*/ 98 h 37"/>
                  <a:gd name="T92" fmla="*/ 209 w 33"/>
                  <a:gd name="T93" fmla="*/ 113 h 37"/>
                  <a:gd name="T94" fmla="*/ 194 w 33"/>
                  <a:gd name="T95" fmla="*/ 124 h 37"/>
                  <a:gd name="T96" fmla="*/ 190 w 33"/>
                  <a:gd name="T97" fmla="*/ 131 h 37"/>
                  <a:gd name="T98" fmla="*/ 190 w 33"/>
                  <a:gd name="T99" fmla="*/ 136 h 37"/>
                  <a:gd name="T100" fmla="*/ 190 w 33"/>
                  <a:gd name="T101" fmla="*/ 144 h 37"/>
                  <a:gd name="T102" fmla="*/ 180 w 33"/>
                  <a:gd name="T103" fmla="*/ 145 h 37"/>
                  <a:gd name="T104" fmla="*/ 180 w 33"/>
                  <a:gd name="T105" fmla="*/ 145 h 37"/>
                  <a:gd name="T106" fmla="*/ 180 w 33"/>
                  <a:gd name="T107" fmla="*/ 156 h 37"/>
                  <a:gd name="T108" fmla="*/ 165 w 33"/>
                  <a:gd name="T109" fmla="*/ 156 h 37"/>
                  <a:gd name="T110" fmla="*/ 165 w 33"/>
                  <a:gd name="T111" fmla="*/ 156 h 37"/>
                  <a:gd name="T112" fmla="*/ 160 w 33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7">
                    <a:moveTo>
                      <a:pt x="25" y="37"/>
                    </a:moveTo>
                    <a:lnTo>
                      <a:pt x="25" y="37"/>
                    </a:lnTo>
                    <a:lnTo>
                      <a:pt x="23" y="37"/>
                    </a:lnTo>
                    <a:lnTo>
                      <a:pt x="22" y="37"/>
                    </a:lnTo>
                    <a:lnTo>
                      <a:pt x="21" y="37"/>
                    </a:lnTo>
                    <a:lnTo>
                      <a:pt x="19" y="35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4" y="32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7" y="25"/>
                    </a:lnTo>
                    <a:lnTo>
                      <a:pt x="4" y="23"/>
                    </a:lnTo>
                    <a:lnTo>
                      <a:pt x="1" y="20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3" y="4"/>
                    </a:lnTo>
                    <a:lnTo>
                      <a:pt x="33" y="8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3" y="21"/>
                    </a:lnTo>
                    <a:lnTo>
                      <a:pt x="32" y="24"/>
                    </a:lnTo>
                    <a:lnTo>
                      <a:pt x="32" y="27"/>
                    </a:lnTo>
                    <a:lnTo>
                      <a:pt x="30" y="30"/>
                    </a:lnTo>
                    <a:lnTo>
                      <a:pt x="29" y="31"/>
                    </a:lnTo>
                    <a:lnTo>
                      <a:pt x="29" y="32"/>
                    </a:lnTo>
                    <a:lnTo>
                      <a:pt x="29" y="34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2" name="Freeform 212"/>
              <p:cNvSpPr>
                <a:spLocks/>
              </p:cNvSpPr>
              <p:nvPr/>
            </p:nvSpPr>
            <p:spPr bwMode="auto">
              <a:xfrm>
                <a:off x="3384" y="851"/>
                <a:ext cx="49" cy="44"/>
              </a:xfrm>
              <a:custGeom>
                <a:avLst/>
                <a:gdLst>
                  <a:gd name="T0" fmla="*/ 1 w 37"/>
                  <a:gd name="T1" fmla="*/ 124 h 35"/>
                  <a:gd name="T2" fmla="*/ 0 w 37"/>
                  <a:gd name="T3" fmla="*/ 124 h 35"/>
                  <a:gd name="T4" fmla="*/ 0 w 37"/>
                  <a:gd name="T5" fmla="*/ 123 h 35"/>
                  <a:gd name="T6" fmla="*/ 0 w 37"/>
                  <a:gd name="T7" fmla="*/ 114 h 35"/>
                  <a:gd name="T8" fmla="*/ 0 w 37"/>
                  <a:gd name="T9" fmla="*/ 114 h 35"/>
                  <a:gd name="T10" fmla="*/ 0 w 37"/>
                  <a:gd name="T11" fmla="*/ 109 h 35"/>
                  <a:gd name="T12" fmla="*/ 0 w 37"/>
                  <a:gd name="T13" fmla="*/ 103 h 35"/>
                  <a:gd name="T14" fmla="*/ 0 w 37"/>
                  <a:gd name="T15" fmla="*/ 103 h 35"/>
                  <a:gd name="T16" fmla="*/ 0 w 37"/>
                  <a:gd name="T17" fmla="*/ 98 h 35"/>
                  <a:gd name="T18" fmla="*/ 1 w 37"/>
                  <a:gd name="T19" fmla="*/ 87 h 35"/>
                  <a:gd name="T20" fmla="*/ 16 w 37"/>
                  <a:gd name="T21" fmla="*/ 75 h 35"/>
                  <a:gd name="T22" fmla="*/ 21 w 37"/>
                  <a:gd name="T23" fmla="*/ 62 h 35"/>
                  <a:gd name="T24" fmla="*/ 34 w 37"/>
                  <a:gd name="T25" fmla="*/ 57 h 35"/>
                  <a:gd name="T26" fmla="*/ 37 w 37"/>
                  <a:gd name="T27" fmla="*/ 45 h 35"/>
                  <a:gd name="T28" fmla="*/ 49 w 37"/>
                  <a:gd name="T29" fmla="*/ 29 h 35"/>
                  <a:gd name="T30" fmla="*/ 60 w 37"/>
                  <a:gd name="T31" fmla="*/ 16 h 35"/>
                  <a:gd name="T32" fmla="*/ 77 w 37"/>
                  <a:gd name="T33" fmla="*/ 1 h 35"/>
                  <a:gd name="T34" fmla="*/ 77 w 37"/>
                  <a:gd name="T35" fmla="*/ 1 h 35"/>
                  <a:gd name="T36" fmla="*/ 86 w 37"/>
                  <a:gd name="T37" fmla="*/ 0 h 35"/>
                  <a:gd name="T38" fmla="*/ 93 w 37"/>
                  <a:gd name="T39" fmla="*/ 0 h 35"/>
                  <a:gd name="T40" fmla="*/ 93 w 37"/>
                  <a:gd name="T41" fmla="*/ 0 h 35"/>
                  <a:gd name="T42" fmla="*/ 98 w 37"/>
                  <a:gd name="T43" fmla="*/ 0 h 35"/>
                  <a:gd name="T44" fmla="*/ 105 w 37"/>
                  <a:gd name="T45" fmla="*/ 1 h 35"/>
                  <a:gd name="T46" fmla="*/ 114 w 37"/>
                  <a:gd name="T47" fmla="*/ 1 h 35"/>
                  <a:gd name="T48" fmla="*/ 123 w 37"/>
                  <a:gd name="T49" fmla="*/ 1 h 35"/>
                  <a:gd name="T50" fmla="*/ 130 w 37"/>
                  <a:gd name="T51" fmla="*/ 10 h 35"/>
                  <a:gd name="T52" fmla="*/ 150 w 37"/>
                  <a:gd name="T53" fmla="*/ 20 h 35"/>
                  <a:gd name="T54" fmla="*/ 163 w 37"/>
                  <a:gd name="T55" fmla="*/ 29 h 35"/>
                  <a:gd name="T56" fmla="*/ 167 w 37"/>
                  <a:gd name="T57" fmla="*/ 36 h 35"/>
                  <a:gd name="T58" fmla="*/ 172 w 37"/>
                  <a:gd name="T59" fmla="*/ 48 h 35"/>
                  <a:gd name="T60" fmla="*/ 184 w 37"/>
                  <a:gd name="T61" fmla="*/ 60 h 35"/>
                  <a:gd name="T62" fmla="*/ 188 w 37"/>
                  <a:gd name="T63" fmla="*/ 62 h 35"/>
                  <a:gd name="T64" fmla="*/ 200 w 37"/>
                  <a:gd name="T65" fmla="*/ 75 h 35"/>
                  <a:gd name="T66" fmla="*/ 200 w 37"/>
                  <a:gd name="T67" fmla="*/ 82 h 35"/>
                  <a:gd name="T68" fmla="*/ 200 w 37"/>
                  <a:gd name="T69" fmla="*/ 87 h 35"/>
                  <a:gd name="T70" fmla="*/ 200 w 37"/>
                  <a:gd name="T71" fmla="*/ 98 h 35"/>
                  <a:gd name="T72" fmla="*/ 200 w 37"/>
                  <a:gd name="T73" fmla="*/ 103 h 35"/>
                  <a:gd name="T74" fmla="*/ 200 w 37"/>
                  <a:gd name="T75" fmla="*/ 109 h 35"/>
                  <a:gd name="T76" fmla="*/ 188 w 37"/>
                  <a:gd name="T77" fmla="*/ 114 h 35"/>
                  <a:gd name="T78" fmla="*/ 188 w 37"/>
                  <a:gd name="T79" fmla="*/ 114 h 35"/>
                  <a:gd name="T80" fmla="*/ 184 w 37"/>
                  <a:gd name="T81" fmla="*/ 123 h 35"/>
                  <a:gd name="T82" fmla="*/ 167 w 37"/>
                  <a:gd name="T83" fmla="*/ 124 h 35"/>
                  <a:gd name="T84" fmla="*/ 150 w 37"/>
                  <a:gd name="T85" fmla="*/ 129 h 35"/>
                  <a:gd name="T86" fmla="*/ 123 w 37"/>
                  <a:gd name="T87" fmla="*/ 129 h 35"/>
                  <a:gd name="T88" fmla="*/ 98 w 37"/>
                  <a:gd name="T89" fmla="*/ 137 h 35"/>
                  <a:gd name="T90" fmla="*/ 86 w 37"/>
                  <a:gd name="T91" fmla="*/ 137 h 35"/>
                  <a:gd name="T92" fmla="*/ 70 w 37"/>
                  <a:gd name="T93" fmla="*/ 137 h 35"/>
                  <a:gd name="T94" fmla="*/ 53 w 37"/>
                  <a:gd name="T95" fmla="*/ 137 h 35"/>
                  <a:gd name="T96" fmla="*/ 37 w 37"/>
                  <a:gd name="T97" fmla="*/ 137 h 35"/>
                  <a:gd name="T98" fmla="*/ 34 w 37"/>
                  <a:gd name="T99" fmla="*/ 137 h 35"/>
                  <a:gd name="T100" fmla="*/ 34 w 37"/>
                  <a:gd name="T101" fmla="*/ 137 h 35"/>
                  <a:gd name="T102" fmla="*/ 21 w 37"/>
                  <a:gd name="T103" fmla="*/ 129 h 35"/>
                  <a:gd name="T104" fmla="*/ 16 w 37"/>
                  <a:gd name="T105" fmla="*/ 129 h 35"/>
                  <a:gd name="T106" fmla="*/ 16 w 37"/>
                  <a:gd name="T107" fmla="*/ 129 h 35"/>
                  <a:gd name="T108" fmla="*/ 1 w 37"/>
                  <a:gd name="T109" fmla="*/ 129 h 35"/>
                  <a:gd name="T110" fmla="*/ 1 w 37"/>
                  <a:gd name="T111" fmla="*/ 129 h 35"/>
                  <a:gd name="T112" fmla="*/ 1 w 37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2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2"/>
                    </a:lnTo>
                    <a:lnTo>
                      <a:pt x="3" y="19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11" y="4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1" y="9"/>
                    </a:lnTo>
                    <a:lnTo>
                      <a:pt x="32" y="12"/>
                    </a:lnTo>
                    <a:lnTo>
                      <a:pt x="34" y="15"/>
                    </a:lnTo>
                    <a:lnTo>
                      <a:pt x="35" y="16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37" y="26"/>
                    </a:lnTo>
                    <a:lnTo>
                      <a:pt x="37" y="28"/>
                    </a:lnTo>
                    <a:lnTo>
                      <a:pt x="35" y="29"/>
                    </a:lnTo>
                    <a:lnTo>
                      <a:pt x="34" y="31"/>
                    </a:lnTo>
                    <a:lnTo>
                      <a:pt x="31" y="32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3" y="35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1" y="33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Freeform 213"/>
              <p:cNvSpPr>
                <a:spLocks/>
              </p:cNvSpPr>
              <p:nvPr/>
            </p:nvSpPr>
            <p:spPr bwMode="auto">
              <a:xfrm>
                <a:off x="3384" y="939"/>
                <a:ext cx="49" cy="44"/>
              </a:xfrm>
              <a:custGeom>
                <a:avLst/>
                <a:gdLst>
                  <a:gd name="T0" fmla="*/ 1 w 37"/>
                  <a:gd name="T1" fmla="*/ 13 h 35"/>
                  <a:gd name="T2" fmla="*/ 1 w 37"/>
                  <a:gd name="T3" fmla="*/ 10 h 35"/>
                  <a:gd name="T4" fmla="*/ 16 w 37"/>
                  <a:gd name="T5" fmla="*/ 10 h 35"/>
                  <a:gd name="T6" fmla="*/ 16 w 37"/>
                  <a:gd name="T7" fmla="*/ 10 h 35"/>
                  <a:gd name="T8" fmla="*/ 21 w 37"/>
                  <a:gd name="T9" fmla="*/ 0 h 35"/>
                  <a:gd name="T10" fmla="*/ 21 w 37"/>
                  <a:gd name="T11" fmla="*/ 0 h 35"/>
                  <a:gd name="T12" fmla="*/ 34 w 37"/>
                  <a:gd name="T13" fmla="*/ 0 h 35"/>
                  <a:gd name="T14" fmla="*/ 37 w 37"/>
                  <a:gd name="T15" fmla="*/ 0 h 35"/>
                  <a:gd name="T16" fmla="*/ 49 w 37"/>
                  <a:gd name="T17" fmla="*/ 0 h 35"/>
                  <a:gd name="T18" fmla="*/ 60 w 37"/>
                  <a:gd name="T19" fmla="*/ 0 h 35"/>
                  <a:gd name="T20" fmla="*/ 77 w 37"/>
                  <a:gd name="T21" fmla="*/ 0 h 35"/>
                  <a:gd name="T22" fmla="*/ 93 w 37"/>
                  <a:gd name="T23" fmla="*/ 0 h 35"/>
                  <a:gd name="T24" fmla="*/ 105 w 37"/>
                  <a:gd name="T25" fmla="*/ 0 h 35"/>
                  <a:gd name="T26" fmla="*/ 130 w 37"/>
                  <a:gd name="T27" fmla="*/ 10 h 35"/>
                  <a:gd name="T28" fmla="*/ 150 w 37"/>
                  <a:gd name="T29" fmla="*/ 10 h 35"/>
                  <a:gd name="T30" fmla="*/ 167 w 37"/>
                  <a:gd name="T31" fmla="*/ 13 h 35"/>
                  <a:gd name="T32" fmla="*/ 184 w 37"/>
                  <a:gd name="T33" fmla="*/ 16 h 35"/>
                  <a:gd name="T34" fmla="*/ 188 w 37"/>
                  <a:gd name="T35" fmla="*/ 25 h 35"/>
                  <a:gd name="T36" fmla="*/ 188 w 37"/>
                  <a:gd name="T37" fmla="*/ 25 h 35"/>
                  <a:gd name="T38" fmla="*/ 200 w 37"/>
                  <a:gd name="T39" fmla="*/ 29 h 35"/>
                  <a:gd name="T40" fmla="*/ 200 w 37"/>
                  <a:gd name="T41" fmla="*/ 36 h 35"/>
                  <a:gd name="T42" fmla="*/ 200 w 37"/>
                  <a:gd name="T43" fmla="*/ 39 h 35"/>
                  <a:gd name="T44" fmla="*/ 200 w 37"/>
                  <a:gd name="T45" fmla="*/ 39 h 35"/>
                  <a:gd name="T46" fmla="*/ 200 w 37"/>
                  <a:gd name="T47" fmla="*/ 45 h 35"/>
                  <a:gd name="T48" fmla="*/ 200 w 37"/>
                  <a:gd name="T49" fmla="*/ 49 h 35"/>
                  <a:gd name="T50" fmla="*/ 200 w 37"/>
                  <a:gd name="T51" fmla="*/ 62 h 35"/>
                  <a:gd name="T52" fmla="*/ 188 w 37"/>
                  <a:gd name="T53" fmla="*/ 72 h 35"/>
                  <a:gd name="T54" fmla="*/ 184 w 37"/>
                  <a:gd name="T55" fmla="*/ 82 h 35"/>
                  <a:gd name="T56" fmla="*/ 172 w 37"/>
                  <a:gd name="T57" fmla="*/ 94 h 35"/>
                  <a:gd name="T58" fmla="*/ 167 w 37"/>
                  <a:gd name="T59" fmla="*/ 107 h 35"/>
                  <a:gd name="T60" fmla="*/ 151 w 37"/>
                  <a:gd name="T61" fmla="*/ 109 h 35"/>
                  <a:gd name="T62" fmla="*/ 150 w 37"/>
                  <a:gd name="T63" fmla="*/ 123 h 35"/>
                  <a:gd name="T64" fmla="*/ 130 w 37"/>
                  <a:gd name="T65" fmla="*/ 129 h 35"/>
                  <a:gd name="T66" fmla="*/ 123 w 37"/>
                  <a:gd name="T67" fmla="*/ 129 h 35"/>
                  <a:gd name="T68" fmla="*/ 114 w 37"/>
                  <a:gd name="T69" fmla="*/ 135 h 35"/>
                  <a:gd name="T70" fmla="*/ 105 w 37"/>
                  <a:gd name="T71" fmla="*/ 135 h 35"/>
                  <a:gd name="T72" fmla="*/ 98 w 37"/>
                  <a:gd name="T73" fmla="*/ 135 h 35"/>
                  <a:gd name="T74" fmla="*/ 93 w 37"/>
                  <a:gd name="T75" fmla="*/ 137 h 35"/>
                  <a:gd name="T76" fmla="*/ 86 w 37"/>
                  <a:gd name="T77" fmla="*/ 135 h 35"/>
                  <a:gd name="T78" fmla="*/ 77 w 37"/>
                  <a:gd name="T79" fmla="*/ 135 h 35"/>
                  <a:gd name="T80" fmla="*/ 70 w 37"/>
                  <a:gd name="T81" fmla="*/ 135 h 35"/>
                  <a:gd name="T82" fmla="*/ 60 w 37"/>
                  <a:gd name="T83" fmla="*/ 118 h 35"/>
                  <a:gd name="T84" fmla="*/ 49 w 37"/>
                  <a:gd name="T85" fmla="*/ 107 h 35"/>
                  <a:gd name="T86" fmla="*/ 37 w 37"/>
                  <a:gd name="T87" fmla="*/ 94 h 35"/>
                  <a:gd name="T88" fmla="*/ 21 w 37"/>
                  <a:gd name="T89" fmla="*/ 78 h 35"/>
                  <a:gd name="T90" fmla="*/ 16 w 37"/>
                  <a:gd name="T91" fmla="*/ 65 h 35"/>
                  <a:gd name="T92" fmla="*/ 1 w 37"/>
                  <a:gd name="T93" fmla="*/ 57 h 35"/>
                  <a:gd name="T94" fmla="*/ 1 w 37"/>
                  <a:gd name="T95" fmla="*/ 45 h 35"/>
                  <a:gd name="T96" fmla="*/ 1 w 37"/>
                  <a:gd name="T97" fmla="*/ 39 h 35"/>
                  <a:gd name="T98" fmla="*/ 0 w 37"/>
                  <a:gd name="T99" fmla="*/ 36 h 35"/>
                  <a:gd name="T100" fmla="*/ 0 w 37"/>
                  <a:gd name="T101" fmla="*/ 29 h 35"/>
                  <a:gd name="T102" fmla="*/ 0 w 37"/>
                  <a:gd name="T103" fmla="*/ 25 h 35"/>
                  <a:gd name="T104" fmla="*/ 0 w 37"/>
                  <a:gd name="T105" fmla="*/ 25 h 35"/>
                  <a:gd name="T106" fmla="*/ 0 w 37"/>
                  <a:gd name="T107" fmla="*/ 16 h 35"/>
                  <a:gd name="T108" fmla="*/ 0 w 37"/>
                  <a:gd name="T109" fmla="*/ 16 h 35"/>
                  <a:gd name="T110" fmla="*/ 0 w 37"/>
                  <a:gd name="T111" fmla="*/ 13 h 35"/>
                  <a:gd name="T112" fmla="*/ 1 w 37"/>
                  <a:gd name="T113" fmla="*/ 13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3"/>
                    </a:lnTo>
                    <a:lnTo>
                      <a:pt x="34" y="4"/>
                    </a:lnTo>
                    <a:lnTo>
                      <a:pt x="35" y="6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7" y="10"/>
                    </a:lnTo>
                    <a:lnTo>
                      <a:pt x="37" y="11"/>
                    </a:lnTo>
                    <a:lnTo>
                      <a:pt x="37" y="13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1"/>
                    </a:lnTo>
                    <a:lnTo>
                      <a:pt x="32" y="24"/>
                    </a:lnTo>
                    <a:lnTo>
                      <a:pt x="31" y="27"/>
                    </a:lnTo>
                    <a:lnTo>
                      <a:pt x="28" y="28"/>
                    </a:lnTo>
                    <a:lnTo>
                      <a:pt x="27" y="31"/>
                    </a:lnTo>
                    <a:lnTo>
                      <a:pt x="24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7" y="35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1" y="30"/>
                    </a:lnTo>
                    <a:lnTo>
                      <a:pt x="9" y="27"/>
                    </a:lnTo>
                    <a:lnTo>
                      <a:pt x="7" y="24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4" name="Freeform 214"/>
              <p:cNvSpPr>
                <a:spLocks/>
              </p:cNvSpPr>
              <p:nvPr/>
            </p:nvSpPr>
            <p:spPr bwMode="auto">
              <a:xfrm>
                <a:off x="3271" y="851"/>
                <a:ext cx="45" cy="44"/>
              </a:xfrm>
              <a:custGeom>
                <a:avLst/>
                <a:gdLst>
                  <a:gd name="T0" fmla="*/ 138 w 36"/>
                  <a:gd name="T1" fmla="*/ 124 h 35"/>
                  <a:gd name="T2" fmla="*/ 135 w 36"/>
                  <a:gd name="T3" fmla="*/ 124 h 35"/>
                  <a:gd name="T4" fmla="*/ 135 w 36"/>
                  <a:gd name="T5" fmla="*/ 129 h 35"/>
                  <a:gd name="T6" fmla="*/ 133 w 36"/>
                  <a:gd name="T7" fmla="*/ 129 h 35"/>
                  <a:gd name="T8" fmla="*/ 133 w 36"/>
                  <a:gd name="T9" fmla="*/ 129 h 35"/>
                  <a:gd name="T10" fmla="*/ 124 w 36"/>
                  <a:gd name="T11" fmla="*/ 137 h 35"/>
                  <a:gd name="T12" fmla="*/ 119 w 36"/>
                  <a:gd name="T13" fmla="*/ 137 h 35"/>
                  <a:gd name="T14" fmla="*/ 119 w 36"/>
                  <a:gd name="T15" fmla="*/ 137 h 35"/>
                  <a:gd name="T16" fmla="*/ 110 w 36"/>
                  <a:gd name="T17" fmla="*/ 137 h 35"/>
                  <a:gd name="T18" fmla="*/ 106 w 36"/>
                  <a:gd name="T19" fmla="*/ 137 h 35"/>
                  <a:gd name="T20" fmla="*/ 94 w 36"/>
                  <a:gd name="T21" fmla="*/ 137 h 35"/>
                  <a:gd name="T22" fmla="*/ 80 w 36"/>
                  <a:gd name="T23" fmla="*/ 137 h 35"/>
                  <a:gd name="T24" fmla="*/ 64 w 36"/>
                  <a:gd name="T25" fmla="*/ 137 h 35"/>
                  <a:gd name="T26" fmla="*/ 56 w 36"/>
                  <a:gd name="T27" fmla="*/ 129 h 35"/>
                  <a:gd name="T28" fmla="*/ 39 w 36"/>
                  <a:gd name="T29" fmla="*/ 129 h 35"/>
                  <a:gd name="T30" fmla="*/ 20 w 36"/>
                  <a:gd name="T31" fmla="*/ 124 h 35"/>
                  <a:gd name="T32" fmla="*/ 13 w 36"/>
                  <a:gd name="T33" fmla="*/ 123 h 35"/>
                  <a:gd name="T34" fmla="*/ 1 w 36"/>
                  <a:gd name="T35" fmla="*/ 114 h 35"/>
                  <a:gd name="T36" fmla="*/ 1 w 36"/>
                  <a:gd name="T37" fmla="*/ 114 h 35"/>
                  <a:gd name="T38" fmla="*/ 1 w 36"/>
                  <a:gd name="T39" fmla="*/ 109 h 35"/>
                  <a:gd name="T40" fmla="*/ 0 w 36"/>
                  <a:gd name="T41" fmla="*/ 103 h 35"/>
                  <a:gd name="T42" fmla="*/ 0 w 36"/>
                  <a:gd name="T43" fmla="*/ 103 h 35"/>
                  <a:gd name="T44" fmla="*/ 0 w 36"/>
                  <a:gd name="T45" fmla="*/ 98 h 35"/>
                  <a:gd name="T46" fmla="*/ 0 w 36"/>
                  <a:gd name="T47" fmla="*/ 91 h 35"/>
                  <a:gd name="T48" fmla="*/ 0 w 36"/>
                  <a:gd name="T49" fmla="*/ 87 h 35"/>
                  <a:gd name="T50" fmla="*/ 1 w 36"/>
                  <a:gd name="T51" fmla="*/ 75 h 35"/>
                  <a:gd name="T52" fmla="*/ 1 w 36"/>
                  <a:gd name="T53" fmla="*/ 62 h 35"/>
                  <a:gd name="T54" fmla="*/ 13 w 36"/>
                  <a:gd name="T55" fmla="*/ 57 h 35"/>
                  <a:gd name="T56" fmla="*/ 16 w 36"/>
                  <a:gd name="T57" fmla="*/ 45 h 35"/>
                  <a:gd name="T58" fmla="*/ 29 w 36"/>
                  <a:gd name="T59" fmla="*/ 31 h 35"/>
                  <a:gd name="T60" fmla="*/ 31 w 36"/>
                  <a:gd name="T61" fmla="*/ 29 h 35"/>
                  <a:gd name="T62" fmla="*/ 45 w 36"/>
                  <a:gd name="T63" fmla="*/ 16 h 35"/>
                  <a:gd name="T64" fmla="*/ 48 w 36"/>
                  <a:gd name="T65" fmla="*/ 10 h 35"/>
                  <a:gd name="T66" fmla="*/ 56 w 36"/>
                  <a:gd name="T67" fmla="*/ 10 h 35"/>
                  <a:gd name="T68" fmla="*/ 60 w 36"/>
                  <a:gd name="T69" fmla="*/ 1 h 35"/>
                  <a:gd name="T70" fmla="*/ 64 w 36"/>
                  <a:gd name="T71" fmla="*/ 1 h 35"/>
                  <a:gd name="T72" fmla="*/ 70 w 36"/>
                  <a:gd name="T73" fmla="*/ 1 h 35"/>
                  <a:gd name="T74" fmla="*/ 75 w 36"/>
                  <a:gd name="T75" fmla="*/ 0 h 35"/>
                  <a:gd name="T76" fmla="*/ 80 w 36"/>
                  <a:gd name="T77" fmla="*/ 1 h 35"/>
                  <a:gd name="T78" fmla="*/ 86 w 36"/>
                  <a:gd name="T79" fmla="*/ 1 h 35"/>
                  <a:gd name="T80" fmla="*/ 94 w 36"/>
                  <a:gd name="T81" fmla="*/ 1 h 35"/>
                  <a:gd name="T82" fmla="*/ 106 w 36"/>
                  <a:gd name="T83" fmla="*/ 16 h 35"/>
                  <a:gd name="T84" fmla="*/ 108 w 36"/>
                  <a:gd name="T85" fmla="*/ 31 h 35"/>
                  <a:gd name="T86" fmla="*/ 119 w 36"/>
                  <a:gd name="T87" fmla="*/ 45 h 35"/>
                  <a:gd name="T88" fmla="*/ 124 w 36"/>
                  <a:gd name="T89" fmla="*/ 60 h 35"/>
                  <a:gd name="T90" fmla="*/ 133 w 36"/>
                  <a:gd name="T91" fmla="*/ 72 h 35"/>
                  <a:gd name="T92" fmla="*/ 135 w 36"/>
                  <a:gd name="T93" fmla="*/ 82 h 35"/>
                  <a:gd name="T94" fmla="*/ 138 w 36"/>
                  <a:gd name="T95" fmla="*/ 91 h 35"/>
                  <a:gd name="T96" fmla="*/ 138 w 36"/>
                  <a:gd name="T97" fmla="*/ 98 h 35"/>
                  <a:gd name="T98" fmla="*/ 138 w 36"/>
                  <a:gd name="T99" fmla="*/ 103 h 35"/>
                  <a:gd name="T100" fmla="*/ 138 w 36"/>
                  <a:gd name="T101" fmla="*/ 109 h 35"/>
                  <a:gd name="T102" fmla="*/ 138 w 36"/>
                  <a:gd name="T103" fmla="*/ 114 h 35"/>
                  <a:gd name="T104" fmla="*/ 138 w 36"/>
                  <a:gd name="T105" fmla="*/ 114 h 35"/>
                  <a:gd name="T106" fmla="*/ 138 w 36"/>
                  <a:gd name="T107" fmla="*/ 123 h 35"/>
                  <a:gd name="T108" fmla="*/ 138 w 36"/>
                  <a:gd name="T109" fmla="*/ 123 h 35"/>
                  <a:gd name="T110" fmla="*/ 138 w 36"/>
                  <a:gd name="T111" fmla="*/ 124 h 35"/>
                  <a:gd name="T112" fmla="*/ 138 w 36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6" h="35">
                    <a:moveTo>
                      <a:pt x="36" y="32"/>
                    </a:moveTo>
                    <a:lnTo>
                      <a:pt x="35" y="32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2" y="35"/>
                    </a:lnTo>
                    <a:lnTo>
                      <a:pt x="31" y="35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7" y="35"/>
                    </a:lnTo>
                    <a:lnTo>
                      <a:pt x="14" y="33"/>
                    </a:lnTo>
                    <a:lnTo>
                      <a:pt x="10" y="33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28" y="8"/>
                    </a:lnTo>
                    <a:lnTo>
                      <a:pt x="31" y="11"/>
                    </a:lnTo>
                    <a:lnTo>
                      <a:pt x="32" y="15"/>
                    </a:lnTo>
                    <a:lnTo>
                      <a:pt x="34" y="18"/>
                    </a:lnTo>
                    <a:lnTo>
                      <a:pt x="35" y="21"/>
                    </a:lnTo>
                    <a:lnTo>
                      <a:pt x="36" y="23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9"/>
                    </a:lnTo>
                    <a:lnTo>
                      <a:pt x="36" y="31"/>
                    </a:lnTo>
                    <a:lnTo>
                      <a:pt x="3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5" name="Freeform 215"/>
              <p:cNvSpPr>
                <a:spLocks/>
              </p:cNvSpPr>
              <p:nvPr/>
            </p:nvSpPr>
            <p:spPr bwMode="auto">
              <a:xfrm>
                <a:off x="3312" y="879"/>
                <a:ext cx="81" cy="77"/>
              </a:xfrm>
              <a:custGeom>
                <a:avLst/>
                <a:gdLst>
                  <a:gd name="T0" fmla="*/ 163 w 61"/>
                  <a:gd name="T1" fmla="*/ 268 h 60"/>
                  <a:gd name="T2" fmla="*/ 201 w 61"/>
                  <a:gd name="T3" fmla="*/ 267 h 60"/>
                  <a:gd name="T4" fmla="*/ 230 w 61"/>
                  <a:gd name="T5" fmla="*/ 255 h 60"/>
                  <a:gd name="T6" fmla="*/ 256 w 61"/>
                  <a:gd name="T7" fmla="*/ 248 h 60"/>
                  <a:gd name="T8" fmla="*/ 280 w 61"/>
                  <a:gd name="T9" fmla="*/ 232 h 60"/>
                  <a:gd name="T10" fmla="*/ 301 w 61"/>
                  <a:gd name="T11" fmla="*/ 208 h 60"/>
                  <a:gd name="T12" fmla="*/ 316 w 61"/>
                  <a:gd name="T13" fmla="*/ 187 h 60"/>
                  <a:gd name="T14" fmla="*/ 323 w 61"/>
                  <a:gd name="T15" fmla="*/ 162 h 60"/>
                  <a:gd name="T16" fmla="*/ 335 w 61"/>
                  <a:gd name="T17" fmla="*/ 137 h 60"/>
                  <a:gd name="T18" fmla="*/ 323 w 61"/>
                  <a:gd name="T19" fmla="*/ 107 h 60"/>
                  <a:gd name="T20" fmla="*/ 316 w 61"/>
                  <a:gd name="T21" fmla="*/ 82 h 60"/>
                  <a:gd name="T22" fmla="*/ 301 w 61"/>
                  <a:gd name="T23" fmla="*/ 64 h 60"/>
                  <a:gd name="T24" fmla="*/ 280 w 61"/>
                  <a:gd name="T25" fmla="*/ 36 h 60"/>
                  <a:gd name="T26" fmla="*/ 256 w 61"/>
                  <a:gd name="T27" fmla="*/ 22 h 60"/>
                  <a:gd name="T28" fmla="*/ 230 w 61"/>
                  <a:gd name="T29" fmla="*/ 10 h 60"/>
                  <a:gd name="T30" fmla="*/ 201 w 61"/>
                  <a:gd name="T31" fmla="*/ 1 h 60"/>
                  <a:gd name="T32" fmla="*/ 163 w 61"/>
                  <a:gd name="T33" fmla="*/ 0 h 60"/>
                  <a:gd name="T34" fmla="*/ 130 w 61"/>
                  <a:gd name="T35" fmla="*/ 1 h 60"/>
                  <a:gd name="T36" fmla="*/ 98 w 61"/>
                  <a:gd name="T37" fmla="*/ 10 h 60"/>
                  <a:gd name="T38" fmla="*/ 77 w 61"/>
                  <a:gd name="T39" fmla="*/ 22 h 60"/>
                  <a:gd name="T40" fmla="*/ 49 w 61"/>
                  <a:gd name="T41" fmla="*/ 36 h 60"/>
                  <a:gd name="T42" fmla="*/ 36 w 61"/>
                  <a:gd name="T43" fmla="*/ 64 h 60"/>
                  <a:gd name="T44" fmla="*/ 16 w 61"/>
                  <a:gd name="T45" fmla="*/ 82 h 60"/>
                  <a:gd name="T46" fmla="*/ 12 w 61"/>
                  <a:gd name="T47" fmla="*/ 107 h 60"/>
                  <a:gd name="T48" fmla="*/ 0 w 61"/>
                  <a:gd name="T49" fmla="*/ 137 h 60"/>
                  <a:gd name="T50" fmla="*/ 12 w 61"/>
                  <a:gd name="T51" fmla="*/ 162 h 60"/>
                  <a:gd name="T52" fmla="*/ 16 w 61"/>
                  <a:gd name="T53" fmla="*/ 187 h 60"/>
                  <a:gd name="T54" fmla="*/ 36 w 61"/>
                  <a:gd name="T55" fmla="*/ 208 h 60"/>
                  <a:gd name="T56" fmla="*/ 49 w 61"/>
                  <a:gd name="T57" fmla="*/ 232 h 60"/>
                  <a:gd name="T58" fmla="*/ 77 w 61"/>
                  <a:gd name="T59" fmla="*/ 248 h 60"/>
                  <a:gd name="T60" fmla="*/ 98 w 61"/>
                  <a:gd name="T61" fmla="*/ 255 h 60"/>
                  <a:gd name="T62" fmla="*/ 130 w 61"/>
                  <a:gd name="T63" fmla="*/ 267 h 60"/>
                  <a:gd name="T64" fmla="*/ 163 w 61"/>
                  <a:gd name="T65" fmla="*/ 268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1" h="60">
                    <a:moveTo>
                      <a:pt x="30" y="60"/>
                    </a:moveTo>
                    <a:lnTo>
                      <a:pt x="37" y="59"/>
                    </a:lnTo>
                    <a:lnTo>
                      <a:pt x="42" y="57"/>
                    </a:lnTo>
                    <a:lnTo>
                      <a:pt x="47" y="55"/>
                    </a:lnTo>
                    <a:lnTo>
                      <a:pt x="51" y="52"/>
                    </a:lnTo>
                    <a:lnTo>
                      <a:pt x="55" y="46"/>
                    </a:lnTo>
                    <a:lnTo>
                      <a:pt x="58" y="42"/>
                    </a:lnTo>
                    <a:lnTo>
                      <a:pt x="59" y="36"/>
                    </a:lnTo>
                    <a:lnTo>
                      <a:pt x="61" y="31"/>
                    </a:lnTo>
                    <a:lnTo>
                      <a:pt x="59" y="24"/>
                    </a:lnTo>
                    <a:lnTo>
                      <a:pt x="58" y="18"/>
                    </a:lnTo>
                    <a:lnTo>
                      <a:pt x="55" y="14"/>
                    </a:lnTo>
                    <a:lnTo>
                      <a:pt x="51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7" y="1"/>
                    </a:lnTo>
                    <a:lnTo>
                      <a:pt x="30" y="0"/>
                    </a:lnTo>
                    <a:lnTo>
                      <a:pt x="24" y="1"/>
                    </a:lnTo>
                    <a:lnTo>
                      <a:pt x="18" y="2"/>
                    </a:lnTo>
                    <a:lnTo>
                      <a:pt x="14" y="5"/>
                    </a:lnTo>
                    <a:lnTo>
                      <a:pt x="9" y="8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24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6" y="46"/>
                    </a:lnTo>
                    <a:lnTo>
                      <a:pt x="9" y="52"/>
                    </a:lnTo>
                    <a:lnTo>
                      <a:pt x="14" y="55"/>
                    </a:lnTo>
                    <a:lnTo>
                      <a:pt x="18" y="57"/>
                    </a:lnTo>
                    <a:lnTo>
                      <a:pt x="24" y="59"/>
                    </a:lnTo>
                    <a:lnTo>
                      <a:pt x="30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0" name="Freeform 216"/>
            <p:cNvSpPr>
              <a:spLocks/>
            </p:cNvSpPr>
            <p:nvPr/>
          </p:nvSpPr>
          <p:spPr bwMode="auto">
            <a:xfrm>
              <a:off x="4403" y="3933"/>
              <a:ext cx="146" cy="156"/>
            </a:xfrm>
            <a:custGeom>
              <a:avLst/>
              <a:gdLst>
                <a:gd name="T0" fmla="*/ 10208 w 62"/>
                <a:gd name="T1" fmla="*/ 10615 h 66"/>
                <a:gd name="T2" fmla="*/ 6466 w 62"/>
                <a:gd name="T3" fmla="*/ 11513 h 66"/>
                <a:gd name="T4" fmla="*/ 1752 w 62"/>
                <a:gd name="T5" fmla="*/ 9956 h 66"/>
                <a:gd name="T6" fmla="*/ 0 w 62"/>
                <a:gd name="T7" fmla="*/ 5614 h 66"/>
                <a:gd name="T8" fmla="*/ 6466 w 62"/>
                <a:gd name="T9" fmla="*/ 0 h 66"/>
                <a:gd name="T10" fmla="*/ 10208 w 62"/>
                <a:gd name="T11" fmla="*/ 659 h 66"/>
                <a:gd name="T12" fmla="*/ 10576 w 62"/>
                <a:gd name="T13" fmla="*/ 1028 h 66"/>
                <a:gd name="T14" fmla="*/ 10208 w 62"/>
                <a:gd name="T15" fmla="*/ 3458 h 66"/>
                <a:gd name="T16" fmla="*/ 9716 w 62"/>
                <a:gd name="T17" fmla="*/ 3458 h 66"/>
                <a:gd name="T18" fmla="*/ 9561 w 62"/>
                <a:gd name="T19" fmla="*/ 2061 h 66"/>
                <a:gd name="T20" fmla="*/ 6671 w 62"/>
                <a:gd name="T21" fmla="*/ 1028 h 66"/>
                <a:gd name="T22" fmla="*/ 3410 w 62"/>
                <a:gd name="T23" fmla="*/ 2286 h 66"/>
                <a:gd name="T24" fmla="*/ 2402 w 62"/>
                <a:gd name="T25" fmla="*/ 5403 h 66"/>
                <a:gd name="T26" fmla="*/ 3749 w 62"/>
                <a:gd name="T27" fmla="*/ 9083 h 66"/>
                <a:gd name="T28" fmla="*/ 7314 w 62"/>
                <a:gd name="T29" fmla="*/ 10487 h 66"/>
                <a:gd name="T30" fmla="*/ 10420 w 62"/>
                <a:gd name="T31" fmla="*/ 9587 h 66"/>
                <a:gd name="T32" fmla="*/ 10576 w 62"/>
                <a:gd name="T33" fmla="*/ 9731 h 66"/>
                <a:gd name="T34" fmla="*/ 10208 w 62"/>
                <a:gd name="T35" fmla="*/ 10615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2" h="66">
                  <a:moveTo>
                    <a:pt x="60" y="61"/>
                  </a:moveTo>
                  <a:cubicBezTo>
                    <a:pt x="54" y="65"/>
                    <a:pt x="46" y="66"/>
                    <a:pt x="38" y="66"/>
                  </a:cubicBezTo>
                  <a:cubicBezTo>
                    <a:pt x="28" y="66"/>
                    <a:pt x="18" y="64"/>
                    <a:pt x="10" y="57"/>
                  </a:cubicBezTo>
                  <a:cubicBezTo>
                    <a:pt x="3" y="51"/>
                    <a:pt x="0" y="42"/>
                    <a:pt x="0" y="32"/>
                  </a:cubicBezTo>
                  <a:cubicBezTo>
                    <a:pt x="0" y="11"/>
                    <a:pt x="18" y="0"/>
                    <a:pt x="38" y="0"/>
                  </a:cubicBezTo>
                  <a:cubicBezTo>
                    <a:pt x="46" y="0"/>
                    <a:pt x="53" y="1"/>
                    <a:pt x="60" y="4"/>
                  </a:cubicBezTo>
                  <a:cubicBezTo>
                    <a:pt x="61" y="4"/>
                    <a:pt x="62" y="4"/>
                    <a:pt x="62" y="6"/>
                  </a:cubicBezTo>
                  <a:cubicBezTo>
                    <a:pt x="61" y="9"/>
                    <a:pt x="61" y="16"/>
                    <a:pt x="60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7"/>
                    <a:pt x="56" y="15"/>
                    <a:pt x="56" y="12"/>
                  </a:cubicBezTo>
                  <a:cubicBezTo>
                    <a:pt x="51" y="7"/>
                    <a:pt x="45" y="6"/>
                    <a:pt x="39" y="6"/>
                  </a:cubicBezTo>
                  <a:cubicBezTo>
                    <a:pt x="32" y="6"/>
                    <a:pt x="25" y="8"/>
                    <a:pt x="20" y="13"/>
                  </a:cubicBezTo>
                  <a:cubicBezTo>
                    <a:pt x="16" y="18"/>
                    <a:pt x="14" y="25"/>
                    <a:pt x="14" y="31"/>
                  </a:cubicBezTo>
                  <a:cubicBezTo>
                    <a:pt x="14" y="39"/>
                    <a:pt x="16" y="46"/>
                    <a:pt x="22" y="52"/>
                  </a:cubicBezTo>
                  <a:cubicBezTo>
                    <a:pt x="28" y="58"/>
                    <a:pt x="34" y="60"/>
                    <a:pt x="43" y="60"/>
                  </a:cubicBezTo>
                  <a:cubicBezTo>
                    <a:pt x="48" y="60"/>
                    <a:pt x="56" y="58"/>
                    <a:pt x="61" y="55"/>
                  </a:cubicBezTo>
                  <a:cubicBezTo>
                    <a:pt x="62" y="56"/>
                    <a:pt x="62" y="56"/>
                    <a:pt x="62" y="56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217"/>
            <p:cNvSpPr>
              <a:spLocks/>
            </p:cNvSpPr>
            <p:nvPr/>
          </p:nvSpPr>
          <p:spPr bwMode="auto">
            <a:xfrm>
              <a:off x="4584" y="3935"/>
              <a:ext cx="71" cy="151"/>
            </a:xfrm>
            <a:custGeom>
              <a:avLst/>
              <a:gdLst>
                <a:gd name="T0" fmla="*/ 1418 w 30"/>
                <a:gd name="T1" fmla="*/ 2048 h 64"/>
                <a:gd name="T2" fmla="*/ 0 w 30"/>
                <a:gd name="T3" fmla="*/ 656 h 64"/>
                <a:gd name="T4" fmla="*/ 0 w 30"/>
                <a:gd name="T5" fmla="*/ 0 h 64"/>
                <a:gd name="T6" fmla="*/ 2667 w 30"/>
                <a:gd name="T7" fmla="*/ 156 h 64"/>
                <a:gd name="T8" fmla="*/ 5275 w 30"/>
                <a:gd name="T9" fmla="*/ 0 h 64"/>
                <a:gd name="T10" fmla="*/ 5275 w 30"/>
                <a:gd name="T11" fmla="*/ 656 h 64"/>
                <a:gd name="T12" fmla="*/ 3860 w 30"/>
                <a:gd name="T13" fmla="*/ 2048 h 64"/>
                <a:gd name="T14" fmla="*/ 3860 w 30"/>
                <a:gd name="T15" fmla="*/ 9140 h 64"/>
                <a:gd name="T16" fmla="*/ 5275 w 30"/>
                <a:gd name="T17" fmla="*/ 10377 h 64"/>
                <a:gd name="T18" fmla="*/ 5275 w 30"/>
                <a:gd name="T19" fmla="*/ 11032 h 64"/>
                <a:gd name="T20" fmla="*/ 2667 w 30"/>
                <a:gd name="T21" fmla="*/ 11032 h 64"/>
                <a:gd name="T22" fmla="*/ 0 w 30"/>
                <a:gd name="T23" fmla="*/ 11032 h 64"/>
                <a:gd name="T24" fmla="*/ 0 w 30"/>
                <a:gd name="T25" fmla="*/ 10377 h 64"/>
                <a:gd name="T26" fmla="*/ 1418 w 30"/>
                <a:gd name="T27" fmla="*/ 9140 h 64"/>
                <a:gd name="T28" fmla="*/ 1418 w 30"/>
                <a:gd name="T29" fmla="*/ 204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64">
                  <a:moveTo>
                    <a:pt x="8" y="12"/>
                  </a:move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1" y="1"/>
                    <a:pt x="15" y="1"/>
                  </a:cubicBezTo>
                  <a:cubicBezTo>
                    <a:pt x="19" y="1"/>
                    <a:pt x="24" y="1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2" y="4"/>
                    <a:pt x="22" y="5"/>
                    <a:pt x="22" y="1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60"/>
                    <a:pt x="22" y="60"/>
                    <a:pt x="30" y="6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4" y="64"/>
                    <a:pt x="19" y="64"/>
                    <a:pt x="15" y="64"/>
                  </a:cubicBezTo>
                  <a:cubicBezTo>
                    <a:pt x="11" y="64"/>
                    <a:pt x="6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218"/>
            <p:cNvSpPr>
              <a:spLocks/>
            </p:cNvSpPr>
            <p:nvPr/>
          </p:nvSpPr>
          <p:spPr bwMode="auto">
            <a:xfrm>
              <a:off x="4691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086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1846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4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9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3"/>
                    <a:pt x="49" y="41"/>
                    <a:pt x="50" y="38"/>
                  </a:cubicBezTo>
                  <a:cubicBezTo>
                    <a:pt x="57" y="23"/>
                    <a:pt x="66" y="6"/>
                    <a:pt x="68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2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4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8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219"/>
            <p:cNvSpPr>
              <a:spLocks/>
            </p:cNvSpPr>
            <p:nvPr/>
          </p:nvSpPr>
          <p:spPr bwMode="auto">
            <a:xfrm>
              <a:off x="4939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221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2002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5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0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9" y="41"/>
                    <a:pt x="50" y="38"/>
                  </a:cubicBezTo>
                  <a:cubicBezTo>
                    <a:pt x="57" y="23"/>
                    <a:pt x="66" y="6"/>
                    <a:pt x="69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3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5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9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220"/>
            <p:cNvSpPr>
              <a:spLocks/>
            </p:cNvSpPr>
            <p:nvPr/>
          </p:nvSpPr>
          <p:spPr bwMode="auto">
            <a:xfrm>
              <a:off x="5182" y="3933"/>
              <a:ext cx="149" cy="153"/>
            </a:xfrm>
            <a:custGeom>
              <a:avLst/>
              <a:gdLst>
                <a:gd name="T0" fmla="*/ 6511 w 63"/>
                <a:gd name="T1" fmla="*/ 5440 h 65"/>
                <a:gd name="T2" fmla="*/ 9761 w 63"/>
                <a:gd name="T3" fmla="*/ 365 h 65"/>
                <a:gd name="T4" fmla="*/ 11019 w 63"/>
                <a:gd name="T5" fmla="*/ 365 h 65"/>
                <a:gd name="T6" fmla="*/ 11019 w 63"/>
                <a:gd name="T7" fmla="*/ 638 h 65"/>
                <a:gd name="T8" fmla="*/ 10359 w 63"/>
                <a:gd name="T9" fmla="*/ 1502 h 65"/>
                <a:gd name="T10" fmla="*/ 8576 w 63"/>
                <a:gd name="T11" fmla="*/ 4056 h 65"/>
                <a:gd name="T12" fmla="*/ 7696 w 63"/>
                <a:gd name="T13" fmla="*/ 5280 h 65"/>
                <a:gd name="T14" fmla="*/ 7171 w 63"/>
                <a:gd name="T15" fmla="*/ 6144 h 65"/>
                <a:gd name="T16" fmla="*/ 7171 w 63"/>
                <a:gd name="T17" fmla="*/ 7003 h 65"/>
                <a:gd name="T18" fmla="*/ 7171 w 63"/>
                <a:gd name="T19" fmla="*/ 9180 h 65"/>
                <a:gd name="T20" fmla="*/ 8576 w 63"/>
                <a:gd name="T21" fmla="*/ 10406 h 65"/>
                <a:gd name="T22" fmla="*/ 8576 w 63"/>
                <a:gd name="T23" fmla="*/ 11049 h 65"/>
                <a:gd name="T24" fmla="*/ 5913 w 63"/>
                <a:gd name="T25" fmla="*/ 11049 h 65"/>
                <a:gd name="T26" fmla="*/ 3323 w 63"/>
                <a:gd name="T27" fmla="*/ 11049 h 65"/>
                <a:gd name="T28" fmla="*/ 3323 w 63"/>
                <a:gd name="T29" fmla="*/ 10406 h 65"/>
                <a:gd name="T30" fmla="*/ 4721 w 63"/>
                <a:gd name="T31" fmla="*/ 9180 h 65"/>
                <a:gd name="T32" fmla="*/ 4721 w 63"/>
                <a:gd name="T33" fmla="*/ 7146 h 65"/>
                <a:gd name="T34" fmla="*/ 4508 w 63"/>
                <a:gd name="T35" fmla="*/ 6299 h 65"/>
                <a:gd name="T36" fmla="*/ 4011 w 63"/>
                <a:gd name="T37" fmla="*/ 5280 h 65"/>
                <a:gd name="T38" fmla="*/ 2287 w 63"/>
                <a:gd name="T39" fmla="*/ 2726 h 65"/>
                <a:gd name="T40" fmla="*/ 1405 w 63"/>
                <a:gd name="T41" fmla="*/ 1723 h 65"/>
                <a:gd name="T42" fmla="*/ 0 w 63"/>
                <a:gd name="T43" fmla="*/ 1158 h 65"/>
                <a:gd name="T44" fmla="*/ 0 w 63"/>
                <a:gd name="T45" fmla="*/ 638 h 65"/>
                <a:gd name="T46" fmla="*/ 2819 w 63"/>
                <a:gd name="T47" fmla="*/ 0 h 65"/>
                <a:gd name="T48" fmla="*/ 4721 w 63"/>
                <a:gd name="T49" fmla="*/ 2243 h 65"/>
                <a:gd name="T50" fmla="*/ 6511 w 63"/>
                <a:gd name="T51" fmla="*/ 5440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3" h="65">
                  <a:moveTo>
                    <a:pt x="37" y="32"/>
                  </a:moveTo>
                  <a:cubicBezTo>
                    <a:pt x="45" y="20"/>
                    <a:pt x="52" y="10"/>
                    <a:pt x="56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8"/>
                    <a:pt x="41" y="39"/>
                    <a:pt x="41" y="41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61"/>
                    <a:pt x="41" y="61"/>
                    <a:pt x="49" y="6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3" y="65"/>
                    <a:pt x="38" y="65"/>
                    <a:pt x="34" y="65"/>
                  </a:cubicBezTo>
                  <a:cubicBezTo>
                    <a:pt x="30" y="65"/>
                    <a:pt x="25" y="65"/>
                    <a:pt x="19" y="6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61"/>
                    <a:pt x="27" y="61"/>
                    <a:pt x="27" y="5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5"/>
                    <a:pt x="24" y="33"/>
                    <a:pt x="23" y="3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4"/>
                    <a:pt x="10" y="12"/>
                    <a:pt x="8" y="10"/>
                  </a:cubicBezTo>
                  <a:cubicBezTo>
                    <a:pt x="6" y="8"/>
                    <a:pt x="3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3"/>
                    <a:pt x="24" y="8"/>
                    <a:pt x="27" y="13"/>
                  </a:cubicBezTo>
                  <a:lnTo>
                    <a:pt x="3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21"/>
            <p:cNvSpPr>
              <a:spLocks/>
            </p:cNvSpPr>
            <p:nvPr/>
          </p:nvSpPr>
          <p:spPr bwMode="auto">
            <a:xfrm>
              <a:off x="5357" y="3935"/>
              <a:ext cx="144" cy="151"/>
            </a:xfrm>
            <a:custGeom>
              <a:avLst/>
              <a:gdLst>
                <a:gd name="T0" fmla="*/ 6369 w 61"/>
                <a:gd name="T1" fmla="*/ 9140 h 64"/>
                <a:gd name="T2" fmla="*/ 7762 w 61"/>
                <a:gd name="T3" fmla="*/ 10377 h 64"/>
                <a:gd name="T4" fmla="*/ 7762 w 61"/>
                <a:gd name="T5" fmla="*/ 11032 h 64"/>
                <a:gd name="T6" fmla="*/ 5222 w 61"/>
                <a:gd name="T7" fmla="*/ 11032 h 64"/>
                <a:gd name="T8" fmla="*/ 2580 w 61"/>
                <a:gd name="T9" fmla="*/ 11032 h 64"/>
                <a:gd name="T10" fmla="*/ 2580 w 61"/>
                <a:gd name="T11" fmla="*/ 10377 h 64"/>
                <a:gd name="T12" fmla="*/ 3945 w 61"/>
                <a:gd name="T13" fmla="*/ 9140 h 64"/>
                <a:gd name="T14" fmla="*/ 3945 w 61"/>
                <a:gd name="T15" fmla="*/ 1236 h 64"/>
                <a:gd name="T16" fmla="*/ 1556 w 61"/>
                <a:gd name="T17" fmla="*/ 1236 h 64"/>
                <a:gd name="T18" fmla="*/ 869 w 61"/>
                <a:gd name="T19" fmla="*/ 1760 h 64"/>
                <a:gd name="T20" fmla="*/ 659 w 61"/>
                <a:gd name="T21" fmla="*/ 2784 h 64"/>
                <a:gd name="T22" fmla="*/ 0 w 61"/>
                <a:gd name="T23" fmla="*/ 2784 h 64"/>
                <a:gd name="T24" fmla="*/ 0 w 61"/>
                <a:gd name="T25" fmla="*/ 0 h 64"/>
                <a:gd name="T26" fmla="*/ 5340 w 61"/>
                <a:gd name="T27" fmla="*/ 156 h 64"/>
                <a:gd name="T28" fmla="*/ 10566 w 61"/>
                <a:gd name="T29" fmla="*/ 0 h 64"/>
                <a:gd name="T30" fmla="*/ 10403 w 61"/>
                <a:gd name="T31" fmla="*/ 2784 h 64"/>
                <a:gd name="T32" fmla="*/ 9698 w 61"/>
                <a:gd name="T33" fmla="*/ 2784 h 64"/>
                <a:gd name="T34" fmla="*/ 9698 w 61"/>
                <a:gd name="T35" fmla="*/ 2048 h 64"/>
                <a:gd name="T36" fmla="*/ 8789 w 61"/>
                <a:gd name="T37" fmla="*/ 1236 h 64"/>
                <a:gd name="T38" fmla="*/ 6369 w 61"/>
                <a:gd name="T39" fmla="*/ 1236 h 64"/>
                <a:gd name="T40" fmla="*/ 6369 w 61"/>
                <a:gd name="T41" fmla="*/ 9140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4">
                  <a:moveTo>
                    <a:pt x="37" y="53"/>
                  </a:moveTo>
                  <a:cubicBezTo>
                    <a:pt x="37" y="60"/>
                    <a:pt x="38" y="60"/>
                    <a:pt x="45" y="60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9" y="64"/>
                    <a:pt x="34" y="64"/>
                    <a:pt x="30" y="64"/>
                  </a:cubicBezTo>
                  <a:cubicBezTo>
                    <a:pt x="27" y="64"/>
                    <a:pt x="22" y="64"/>
                    <a:pt x="15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60"/>
                    <a:pt x="23" y="60"/>
                    <a:pt x="23" y="5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5" y="11"/>
                    <a:pt x="5" y="13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1"/>
                    <a:pt x="0" y="5"/>
                    <a:pt x="0" y="0"/>
                  </a:cubicBezTo>
                  <a:cubicBezTo>
                    <a:pt x="13" y="1"/>
                    <a:pt x="23" y="1"/>
                    <a:pt x="31" y="1"/>
                  </a:cubicBezTo>
                  <a:cubicBezTo>
                    <a:pt x="38" y="1"/>
                    <a:pt x="48" y="1"/>
                    <a:pt x="61" y="0"/>
                  </a:cubicBezTo>
                  <a:cubicBezTo>
                    <a:pt x="61" y="5"/>
                    <a:pt x="60" y="10"/>
                    <a:pt x="60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4"/>
                    <a:pt x="56" y="13"/>
                    <a:pt x="56" y="12"/>
                  </a:cubicBezTo>
                  <a:cubicBezTo>
                    <a:pt x="55" y="7"/>
                    <a:pt x="56" y="7"/>
                    <a:pt x="51" y="7"/>
                  </a:cubicBezTo>
                  <a:cubicBezTo>
                    <a:pt x="37" y="7"/>
                    <a:pt x="37" y="7"/>
                    <a:pt x="37" y="7"/>
                  </a:cubicBezTo>
                  <a:lnTo>
                    <a:pt x="3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2"/>
            <p:cNvSpPr>
              <a:spLocks/>
            </p:cNvSpPr>
            <p:nvPr/>
          </p:nvSpPr>
          <p:spPr bwMode="auto">
            <a:xfrm>
              <a:off x="5482" y="4058"/>
              <a:ext cx="31" cy="28"/>
            </a:xfrm>
            <a:custGeom>
              <a:avLst/>
              <a:gdLst>
                <a:gd name="T0" fmla="*/ 0 w 13"/>
                <a:gd name="T1" fmla="*/ 1932 h 12"/>
                <a:gd name="T2" fmla="*/ 0 w 13"/>
                <a:gd name="T3" fmla="*/ 0 h 12"/>
                <a:gd name="T4" fmla="*/ 558 w 13"/>
                <a:gd name="T5" fmla="*/ 0 h 12"/>
                <a:gd name="T6" fmla="*/ 1068 w 13"/>
                <a:gd name="T7" fmla="*/ 1449 h 12"/>
                <a:gd name="T8" fmla="*/ 1331 w 13"/>
                <a:gd name="T9" fmla="*/ 1801 h 12"/>
                <a:gd name="T10" fmla="*/ 1331 w 13"/>
                <a:gd name="T11" fmla="*/ 1307 h 12"/>
                <a:gd name="T12" fmla="*/ 1843 w 13"/>
                <a:gd name="T13" fmla="*/ 0 h 12"/>
                <a:gd name="T14" fmla="*/ 2389 w 13"/>
                <a:gd name="T15" fmla="*/ 0 h 12"/>
                <a:gd name="T16" fmla="*/ 2389 w 13"/>
                <a:gd name="T17" fmla="*/ 1932 h 12"/>
                <a:gd name="T18" fmla="*/ 2008 w 13"/>
                <a:gd name="T19" fmla="*/ 1932 h 12"/>
                <a:gd name="T20" fmla="*/ 2008 w 13"/>
                <a:gd name="T21" fmla="*/ 355 h 12"/>
                <a:gd name="T22" fmla="*/ 1331 w 13"/>
                <a:gd name="T23" fmla="*/ 1932 h 12"/>
                <a:gd name="T24" fmla="*/ 1068 w 13"/>
                <a:gd name="T25" fmla="*/ 1932 h 12"/>
                <a:gd name="T26" fmla="*/ 393 w 13"/>
                <a:gd name="T27" fmla="*/ 355 h 12"/>
                <a:gd name="T28" fmla="*/ 393 w 13"/>
                <a:gd name="T29" fmla="*/ 1932 h 12"/>
                <a:gd name="T30" fmla="*/ 0 w 13"/>
                <a:gd name="T31" fmla="*/ 1932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7" y="11"/>
                  </a:cubicBezTo>
                  <a:cubicBezTo>
                    <a:pt x="7" y="10"/>
                    <a:pt x="7" y="9"/>
                    <a:pt x="7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23"/>
            <p:cNvSpPr>
              <a:spLocks noEditPoints="1"/>
            </p:cNvSpPr>
            <p:nvPr/>
          </p:nvSpPr>
          <p:spPr bwMode="auto">
            <a:xfrm>
              <a:off x="5518" y="4058"/>
              <a:ext cx="28" cy="28"/>
            </a:xfrm>
            <a:custGeom>
              <a:avLst/>
              <a:gdLst>
                <a:gd name="T0" fmla="*/ 355 w 12"/>
                <a:gd name="T1" fmla="*/ 828 h 12"/>
                <a:gd name="T2" fmla="*/ 980 w 12"/>
                <a:gd name="T3" fmla="*/ 828 h 12"/>
                <a:gd name="T4" fmla="*/ 1094 w 12"/>
                <a:gd name="T5" fmla="*/ 828 h 12"/>
                <a:gd name="T6" fmla="*/ 1307 w 12"/>
                <a:gd name="T7" fmla="*/ 621 h 12"/>
                <a:gd name="T8" fmla="*/ 1449 w 12"/>
                <a:gd name="T9" fmla="*/ 469 h 12"/>
                <a:gd name="T10" fmla="*/ 1307 w 12"/>
                <a:gd name="T11" fmla="*/ 355 h 12"/>
                <a:gd name="T12" fmla="*/ 980 w 12"/>
                <a:gd name="T13" fmla="*/ 152 h 12"/>
                <a:gd name="T14" fmla="*/ 355 w 12"/>
                <a:gd name="T15" fmla="*/ 152 h 12"/>
                <a:gd name="T16" fmla="*/ 355 w 12"/>
                <a:gd name="T17" fmla="*/ 828 h 12"/>
                <a:gd name="T18" fmla="*/ 0 w 12"/>
                <a:gd name="T19" fmla="*/ 1932 h 12"/>
                <a:gd name="T20" fmla="*/ 0 w 12"/>
                <a:gd name="T21" fmla="*/ 0 h 12"/>
                <a:gd name="T22" fmla="*/ 980 w 12"/>
                <a:gd name="T23" fmla="*/ 0 h 12"/>
                <a:gd name="T24" fmla="*/ 1449 w 12"/>
                <a:gd name="T25" fmla="*/ 0 h 12"/>
                <a:gd name="T26" fmla="*/ 1601 w 12"/>
                <a:gd name="T27" fmla="*/ 152 h 12"/>
                <a:gd name="T28" fmla="*/ 1801 w 12"/>
                <a:gd name="T29" fmla="*/ 469 h 12"/>
                <a:gd name="T30" fmla="*/ 1601 w 12"/>
                <a:gd name="T31" fmla="*/ 828 h 12"/>
                <a:gd name="T32" fmla="*/ 1094 w 12"/>
                <a:gd name="T33" fmla="*/ 1094 h 12"/>
                <a:gd name="T34" fmla="*/ 1307 w 12"/>
                <a:gd name="T35" fmla="*/ 1094 h 12"/>
                <a:gd name="T36" fmla="*/ 1449 w 12"/>
                <a:gd name="T37" fmla="*/ 1449 h 12"/>
                <a:gd name="T38" fmla="*/ 1932 w 12"/>
                <a:gd name="T39" fmla="*/ 1932 h 12"/>
                <a:gd name="T40" fmla="*/ 1449 w 12"/>
                <a:gd name="T41" fmla="*/ 1932 h 12"/>
                <a:gd name="T42" fmla="*/ 1307 w 12"/>
                <a:gd name="T43" fmla="*/ 1601 h 12"/>
                <a:gd name="T44" fmla="*/ 1094 w 12"/>
                <a:gd name="T45" fmla="*/ 1307 h 12"/>
                <a:gd name="T46" fmla="*/ 980 w 12"/>
                <a:gd name="T47" fmla="*/ 1094 h 12"/>
                <a:gd name="T48" fmla="*/ 828 w 12"/>
                <a:gd name="T49" fmla="*/ 1094 h 12"/>
                <a:gd name="T50" fmla="*/ 621 w 12"/>
                <a:gd name="T51" fmla="*/ 1094 h 12"/>
                <a:gd name="T52" fmla="*/ 355 w 12"/>
                <a:gd name="T53" fmla="*/ 1094 h 12"/>
                <a:gd name="T54" fmla="*/ 355 w 12"/>
                <a:gd name="T55" fmla="*/ 1932 h 12"/>
                <a:gd name="T56" fmla="*/ 0 w 12"/>
                <a:gd name="T57" fmla="*/ 1932 h 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" h="12">
                  <a:moveTo>
                    <a:pt x="2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5"/>
                  </a:lnTo>
                  <a:close/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8"/>
                    <a:pt x="9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8" name="Line 224"/>
          <p:cNvSpPr>
            <a:spLocks noChangeShapeType="1"/>
          </p:cNvSpPr>
          <p:nvPr/>
        </p:nvSpPr>
        <p:spPr bwMode="auto">
          <a:xfrm>
            <a:off x="0" y="1025525"/>
            <a:ext cx="84201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" y="0"/>
            <a:ext cx="8580120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</a:rPr>
              <a:t>HERITABILITY</a:t>
            </a:r>
            <a:endParaRPr lang="en-US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" y="1600200"/>
            <a:ext cx="9189720" cy="4525963"/>
          </a:xfrm>
        </p:spPr>
        <p:txBody>
          <a:bodyPr/>
          <a:lstStyle/>
          <a:p>
            <a:r>
              <a:rPr lang="en-US" sz="3600" dirty="0" smtClean="0">
                <a:effectLst/>
              </a:rPr>
              <a:t>Individual plant basis</a:t>
            </a:r>
          </a:p>
          <a:p>
            <a:pPr marL="0" indent="0">
              <a:buNone/>
            </a:pPr>
            <a:endParaRPr lang="en-US" sz="3600" dirty="0">
              <a:effectLst/>
            </a:endParaRPr>
          </a:p>
          <a:p>
            <a:r>
              <a:rPr lang="en-US" sz="3600" dirty="0" smtClean="0">
                <a:effectLst/>
              </a:rPr>
              <a:t>Two individuals are related if they have at least one ancestor in common (not very remote ancestor)</a:t>
            </a:r>
            <a:endParaRPr lang="en-US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36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468" y="0"/>
            <a:ext cx="8229600" cy="1139825"/>
          </a:xfrm>
        </p:spPr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effectLst/>
              </a:rPr>
              <a:t>Inbreeding coefficient as a probability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F=measures the probability of IBD relative to some ancestral population – assuming the ancestral population is not inbred, that is F≠0  </a:t>
            </a:r>
            <a:endParaRPr lang="en-US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8946" y="3956804"/>
            <a:ext cx="16342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   A</a:t>
            </a:r>
            <a:r>
              <a:rPr lang="en-US" baseline="-25000" dirty="0" smtClean="0"/>
              <a:t>2     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   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1</a:t>
            </a:r>
            <a:r>
              <a:rPr lang="en-US" dirty="0" smtClean="0"/>
              <a:t>   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1</a:t>
            </a:r>
            <a:endParaRPr lang="en-US" baseline="-25000" dirty="0" smtClean="0"/>
          </a:p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    A</a:t>
            </a:r>
            <a:r>
              <a:rPr lang="en-US" baseline="-25000" dirty="0" smtClean="0"/>
              <a:t>1</a:t>
            </a:r>
            <a:r>
              <a:rPr lang="en-US" dirty="0" smtClean="0"/>
              <a:t>   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1</a:t>
            </a:r>
            <a:endParaRPr lang="en-US" baseline="-25000" dirty="0"/>
          </a:p>
          <a:p>
            <a:r>
              <a:rPr lang="en-US" dirty="0" smtClean="0"/>
              <a:t>A</a:t>
            </a:r>
            <a:r>
              <a:rPr lang="en-US" baseline="-25000" dirty="0" smtClean="0"/>
              <a:t>2 </a:t>
            </a:r>
            <a:r>
              <a:rPr lang="en-US" dirty="0" smtClean="0"/>
              <a:t>  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2</a:t>
            </a:r>
            <a:r>
              <a:rPr lang="en-US" dirty="0" smtClean="0"/>
              <a:t>    A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" name="Oval 4"/>
          <p:cNvSpPr/>
          <p:nvPr/>
        </p:nvSpPr>
        <p:spPr bwMode="auto">
          <a:xfrm>
            <a:off x="888698" y="3575552"/>
            <a:ext cx="1893403" cy="2085945"/>
          </a:xfrm>
          <a:prstGeom prst="ellipse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868" y="5836595"/>
            <a:ext cx="31037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Alleles in the ancestral </a:t>
            </a:r>
          </a:p>
          <a:p>
            <a:r>
              <a:rPr lang="en-US" b="1" dirty="0" smtClean="0"/>
              <a:t>population all assumed </a:t>
            </a:r>
          </a:p>
          <a:p>
            <a:r>
              <a:rPr lang="en-US" b="1" dirty="0" smtClean="0"/>
              <a:t>not to be IBD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15830" y="5947011"/>
            <a:ext cx="3331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Genotypes in the present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   </a:t>
            </a:r>
            <a:r>
              <a:rPr lang="en-US" b="1" dirty="0" err="1" smtClean="0"/>
              <a:t>popualtion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55420" y="3375497"/>
            <a:ext cx="3143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A</a:t>
            </a:r>
            <a:r>
              <a:rPr lang="en-US" baseline="-25000" dirty="0" smtClean="0"/>
              <a:t>1 </a:t>
            </a:r>
            <a:r>
              <a:rPr lang="en-US" dirty="0" smtClean="0"/>
              <a:t>IBD HOMOZYGOUS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71635" y="3878087"/>
            <a:ext cx="3143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A</a:t>
            </a:r>
            <a:r>
              <a:rPr lang="en-US" baseline="-25000" dirty="0"/>
              <a:t>2</a:t>
            </a:r>
            <a:r>
              <a:rPr lang="en-US" baseline="-25000" dirty="0" smtClean="0"/>
              <a:t> </a:t>
            </a:r>
            <a:r>
              <a:rPr lang="en-US" dirty="0" smtClean="0"/>
              <a:t>IBD HOMOZYGOUS</a:t>
            </a:r>
            <a:endParaRPr lang="en-US" dirty="0"/>
          </a:p>
        </p:txBody>
      </p:sp>
      <p:cxnSp>
        <p:nvCxnSpPr>
          <p:cNvPr id="21" name="Curved Connector 20"/>
          <p:cNvCxnSpPr>
            <a:endCxn id="17" idx="1"/>
          </p:cNvCxnSpPr>
          <p:nvPr/>
        </p:nvCxnSpPr>
        <p:spPr bwMode="auto">
          <a:xfrm flipV="1">
            <a:off x="1308199" y="4078142"/>
            <a:ext cx="4463436" cy="727322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urved Connector 22"/>
          <p:cNvCxnSpPr/>
          <p:nvPr/>
        </p:nvCxnSpPr>
        <p:spPr bwMode="auto">
          <a:xfrm flipV="1">
            <a:off x="1191469" y="3956804"/>
            <a:ext cx="5030880" cy="848660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urved Connector 24"/>
          <p:cNvCxnSpPr>
            <a:endCxn id="8" idx="1"/>
          </p:cNvCxnSpPr>
          <p:nvPr/>
        </p:nvCxnSpPr>
        <p:spPr bwMode="auto">
          <a:xfrm flipV="1">
            <a:off x="1308199" y="3575552"/>
            <a:ext cx="4447221" cy="502590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urved Connector 26"/>
          <p:cNvCxnSpPr/>
          <p:nvPr/>
        </p:nvCxnSpPr>
        <p:spPr bwMode="auto">
          <a:xfrm flipV="1">
            <a:off x="1191469" y="3424285"/>
            <a:ext cx="5030880" cy="702644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5826759" y="4438213"/>
            <a:ext cx="3129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A</a:t>
            </a:r>
            <a:r>
              <a:rPr lang="en-US" baseline="-25000" dirty="0"/>
              <a:t>1</a:t>
            </a:r>
            <a:r>
              <a:rPr lang="en-US" baseline="-25000" dirty="0" smtClean="0"/>
              <a:t> </a:t>
            </a:r>
            <a:r>
              <a:rPr lang="en-US" dirty="0" smtClean="0"/>
              <a:t>IBS HOMOZYGOUS</a:t>
            </a:r>
            <a:endParaRPr lang="en-US" dirty="0"/>
          </a:p>
        </p:txBody>
      </p:sp>
      <p:cxnSp>
        <p:nvCxnSpPr>
          <p:cNvPr id="30" name="Curved Connector 29"/>
          <p:cNvCxnSpPr/>
          <p:nvPr/>
        </p:nvCxnSpPr>
        <p:spPr bwMode="auto">
          <a:xfrm>
            <a:off x="2431915" y="4438213"/>
            <a:ext cx="3394844" cy="180310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urved Connector 31"/>
          <p:cNvCxnSpPr/>
          <p:nvPr/>
        </p:nvCxnSpPr>
        <p:spPr bwMode="auto">
          <a:xfrm flipV="1">
            <a:off x="2373549" y="4638268"/>
            <a:ext cx="3790434" cy="474779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Left Brace 32"/>
          <p:cNvSpPr/>
          <p:nvPr/>
        </p:nvSpPr>
        <p:spPr bwMode="auto">
          <a:xfrm rot="16200000">
            <a:off x="1756241" y="4288124"/>
            <a:ext cx="216704" cy="2963450"/>
          </a:xfrm>
          <a:prstGeom prst="leftBrace">
            <a:avLst>
              <a:gd name="adj1" fmla="val 8333"/>
              <a:gd name="adj2" fmla="val 52128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Left Brace 33"/>
          <p:cNvSpPr/>
          <p:nvPr/>
        </p:nvSpPr>
        <p:spPr bwMode="auto">
          <a:xfrm rot="16200000">
            <a:off x="7128793" y="4260092"/>
            <a:ext cx="216704" cy="2963450"/>
          </a:xfrm>
          <a:prstGeom prst="leftBrace">
            <a:avLst>
              <a:gd name="adj1" fmla="val 8333"/>
              <a:gd name="adj2" fmla="val 52128"/>
            </a:avLst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06924" y="5080188"/>
            <a:ext cx="3930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A</a:t>
            </a:r>
            <a:r>
              <a:rPr lang="en-US" baseline="-25000" dirty="0" smtClean="0"/>
              <a:t>2 </a:t>
            </a:r>
            <a:r>
              <a:rPr lang="en-US" dirty="0" smtClean="0"/>
              <a:t>non-IBD HETEROZYGOUS</a:t>
            </a:r>
            <a:endParaRPr lang="en-US" dirty="0"/>
          </a:p>
        </p:txBody>
      </p:sp>
      <p:cxnSp>
        <p:nvCxnSpPr>
          <p:cNvPr id="37" name="Curved Connector 36"/>
          <p:cNvCxnSpPr>
            <a:endCxn id="35" idx="1"/>
          </p:cNvCxnSpPr>
          <p:nvPr/>
        </p:nvCxnSpPr>
        <p:spPr bwMode="auto">
          <a:xfrm>
            <a:off x="1308199" y="4528368"/>
            <a:ext cx="3798725" cy="751875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urved Connector 38"/>
          <p:cNvCxnSpPr/>
          <p:nvPr/>
        </p:nvCxnSpPr>
        <p:spPr bwMode="auto">
          <a:xfrm>
            <a:off x="1382787" y="5180215"/>
            <a:ext cx="4207631" cy="200055"/>
          </a:xfrm>
          <a:prstGeom prst="curvedConnector3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001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745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/>
              </a:rPr>
              <a:t>ORIGIN OF AN ALLELE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182" y="1045271"/>
            <a:ext cx="8738817" cy="5887362"/>
          </a:xfrm>
        </p:spPr>
        <p:txBody>
          <a:bodyPr/>
          <a:lstStyle/>
          <a:p>
            <a:r>
              <a:rPr lang="en-US" b="1" dirty="0" smtClean="0"/>
              <a:t>IDENTICAL BY DESCENT (IBD)</a:t>
            </a:r>
          </a:p>
          <a:p>
            <a:r>
              <a:rPr lang="en-US" b="1" dirty="0" smtClean="0"/>
              <a:t>ALIKE IN STATE (IBS) ---- not IBD</a:t>
            </a:r>
          </a:p>
          <a:p>
            <a:pPr marL="0" indent="0">
              <a:buNone/>
            </a:pPr>
            <a:r>
              <a:rPr lang="en-US" b="1" baseline="-25000" dirty="0" smtClean="0"/>
              <a:t>                        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24512" y="2790562"/>
            <a:ext cx="633507" cy="584775"/>
          </a:xfrm>
          <a:prstGeom prst="rect">
            <a:avLst/>
          </a:prstGeom>
          <a:gradFill>
            <a:gsLst>
              <a:gs pos="0">
                <a:srgbClr val="4610E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endParaRPr lang="en-US" sz="3200" b="1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3458019" y="2790562"/>
            <a:ext cx="633507" cy="584775"/>
          </a:xfrm>
          <a:prstGeom prst="rect">
            <a:avLst/>
          </a:prstGeom>
          <a:gradFill>
            <a:gsLst>
              <a:gs pos="0">
                <a:srgbClr val="00FF9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endParaRPr lang="en-US" sz="32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236953" y="3706072"/>
            <a:ext cx="633507" cy="584775"/>
          </a:xfrm>
          <a:prstGeom prst="rect">
            <a:avLst/>
          </a:prstGeom>
          <a:gradFill>
            <a:gsLst>
              <a:gs pos="0">
                <a:srgbClr val="4610E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endParaRPr lang="en-US" sz="3200" b="1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909370" y="3714524"/>
            <a:ext cx="633507" cy="584775"/>
          </a:xfrm>
          <a:prstGeom prst="rect">
            <a:avLst/>
          </a:prstGeom>
          <a:noFill/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/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52969" y="3674171"/>
            <a:ext cx="633507" cy="584775"/>
          </a:xfrm>
          <a:prstGeom prst="rect">
            <a:avLst/>
          </a:prstGeom>
          <a:gradFill>
            <a:gsLst>
              <a:gs pos="0">
                <a:srgbClr val="4610E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endParaRPr lang="en-US" sz="3200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3886476" y="3674171"/>
            <a:ext cx="633507" cy="584775"/>
          </a:xfrm>
          <a:prstGeom prst="rect">
            <a:avLst/>
          </a:prstGeom>
          <a:noFill/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/>
              <a:t>2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553706" y="3375337"/>
            <a:ext cx="2587559" cy="28138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4" idx="2"/>
            <a:endCxn id="8" idx="0"/>
          </p:cNvCxnSpPr>
          <p:nvPr/>
        </p:nvCxnSpPr>
        <p:spPr bwMode="auto">
          <a:xfrm>
            <a:off x="3141266" y="3375337"/>
            <a:ext cx="428457" cy="29883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987950" y="3656719"/>
            <a:ext cx="633507" cy="584775"/>
          </a:xfrm>
          <a:prstGeom prst="rect">
            <a:avLst/>
          </a:prstGeom>
          <a:gradFill>
            <a:gsLst>
              <a:gs pos="0">
                <a:srgbClr val="00FF9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endParaRPr lang="en-US" sz="3200" b="1" baseline="-25000" dirty="0"/>
          </a:p>
        </p:txBody>
      </p:sp>
      <p:cxnSp>
        <p:nvCxnSpPr>
          <p:cNvPr id="17" name="Straight Arrow Connector 16"/>
          <p:cNvCxnSpPr>
            <a:stCxn id="5" idx="3"/>
            <a:endCxn id="14" idx="1"/>
          </p:cNvCxnSpPr>
          <p:nvPr/>
        </p:nvCxnSpPr>
        <p:spPr bwMode="auto">
          <a:xfrm>
            <a:off x="4091526" y="3082950"/>
            <a:ext cx="2896424" cy="86615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6" idx="2"/>
          </p:cNvCxnSpPr>
          <p:nvPr/>
        </p:nvCxnSpPr>
        <p:spPr bwMode="auto">
          <a:xfrm>
            <a:off x="553707" y="4290847"/>
            <a:ext cx="1566923" cy="92317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>
            <a:stCxn id="8" idx="2"/>
          </p:cNvCxnSpPr>
          <p:nvPr/>
        </p:nvCxnSpPr>
        <p:spPr bwMode="auto">
          <a:xfrm flipH="1">
            <a:off x="2120630" y="4258946"/>
            <a:ext cx="1449093" cy="95508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1200771" y="5116751"/>
            <a:ext cx="2662908" cy="1815882"/>
          </a:xfrm>
          <a:prstGeom prst="rect">
            <a:avLst/>
          </a:prstGeom>
          <a:gradFill>
            <a:gsLst>
              <a:gs pos="0">
                <a:srgbClr val="4610E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r>
              <a:rPr lang="en-US" sz="3200" b="1" dirty="0"/>
              <a:t>A</a:t>
            </a:r>
            <a:r>
              <a:rPr lang="en-US" sz="3200" b="1" baseline="-25000" dirty="0"/>
              <a:t>1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2400" b="1" dirty="0" smtClean="0"/>
              <a:t>INBRED </a:t>
            </a:r>
          </a:p>
          <a:p>
            <a:pPr algn="ctr"/>
            <a:r>
              <a:rPr lang="en-US" sz="2400" b="1" dirty="0" smtClean="0"/>
              <a:t>because the two </a:t>
            </a:r>
          </a:p>
          <a:p>
            <a:pPr algn="ctr"/>
            <a:r>
              <a:rPr lang="en-US" sz="2400" b="1" dirty="0" smtClean="0"/>
              <a:t>alleles are IBD</a:t>
            </a:r>
            <a:endParaRPr lang="en-US" sz="2400" b="1" dirty="0"/>
          </a:p>
        </p:txBody>
      </p:sp>
      <p:cxnSp>
        <p:nvCxnSpPr>
          <p:cNvPr id="24" name="Straight Arrow Connector 23"/>
          <p:cNvCxnSpPr>
            <a:stCxn id="8" idx="2"/>
          </p:cNvCxnSpPr>
          <p:nvPr/>
        </p:nvCxnSpPr>
        <p:spPr bwMode="auto">
          <a:xfrm>
            <a:off x="3569723" y="4258946"/>
            <a:ext cx="3083996" cy="114963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>
            <a:stCxn id="14" idx="2"/>
          </p:cNvCxnSpPr>
          <p:nvPr/>
        </p:nvCxnSpPr>
        <p:spPr bwMode="auto">
          <a:xfrm flipH="1">
            <a:off x="6653719" y="4241494"/>
            <a:ext cx="650985" cy="116708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4982439" y="5408579"/>
            <a:ext cx="4115229" cy="1446550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A</a:t>
            </a:r>
            <a:r>
              <a:rPr lang="en-US" sz="3200" b="1" baseline="-25000" dirty="0" smtClean="0"/>
              <a:t>1</a:t>
            </a:r>
            <a:r>
              <a:rPr lang="en-US" sz="3200" b="1" dirty="0"/>
              <a:t>A</a:t>
            </a:r>
            <a:r>
              <a:rPr lang="en-US" sz="3200" b="1" baseline="-25000" dirty="0"/>
              <a:t>1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2400" b="1" dirty="0" smtClean="0"/>
              <a:t>non-IBD because </a:t>
            </a:r>
          </a:p>
          <a:p>
            <a:pPr algn="ctr"/>
            <a:r>
              <a:rPr lang="en-US" sz="2400" b="1" dirty="0" smtClean="0"/>
              <a:t>the two alleles are non-IBD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4705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</a:rPr>
              <a:t>COEFFICIENT OF PARENTAGE </a:t>
            </a:r>
            <a:br>
              <a:rPr lang="en-US" sz="3600" b="1" dirty="0" smtClean="0">
                <a:solidFill>
                  <a:srgbClr val="FF0000"/>
                </a:solidFill>
                <a:effectLst/>
              </a:rPr>
            </a:br>
            <a:r>
              <a:rPr lang="en-US" sz="3600" b="1" dirty="0" smtClean="0">
                <a:solidFill>
                  <a:srgbClr val="FF0000"/>
                </a:solidFill>
                <a:effectLst/>
              </a:rPr>
              <a:t>COEFFICIENT OF COANCESTRY</a:t>
            </a:r>
            <a:endParaRPr lang="en-US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8177"/>
            <a:ext cx="9144000" cy="5744183"/>
          </a:xfrm>
        </p:spPr>
        <p:txBody>
          <a:bodyPr/>
          <a:lstStyle/>
          <a:p>
            <a:r>
              <a:rPr lang="en-US" sz="2800" dirty="0">
                <a:effectLst/>
              </a:rPr>
              <a:t>It measures the IBD within one individual (</a:t>
            </a:r>
            <a:r>
              <a:rPr lang="en-US" sz="2800" dirty="0" err="1" smtClean="0">
                <a:effectLst/>
              </a:rPr>
              <a:t>f</a:t>
            </a:r>
            <a:r>
              <a:rPr lang="en-US" sz="2800" baseline="-25000" dirty="0" err="1" smtClean="0">
                <a:effectLst/>
              </a:rPr>
              <a:t>XX</a:t>
            </a:r>
            <a:r>
              <a:rPr lang="en-US" sz="2800" dirty="0" smtClean="0">
                <a:effectLst/>
              </a:rPr>
              <a:t>) </a:t>
            </a:r>
            <a:r>
              <a:rPr lang="en-US" sz="2800" dirty="0">
                <a:effectLst/>
              </a:rPr>
              <a:t>or between two individuals (</a:t>
            </a:r>
            <a:r>
              <a:rPr lang="en-US" sz="2800" dirty="0" err="1" smtClean="0">
                <a:effectLst/>
              </a:rPr>
              <a:t>f</a:t>
            </a:r>
            <a:r>
              <a:rPr lang="en-US" sz="2800" baseline="-25000" dirty="0" err="1">
                <a:effectLst/>
              </a:rPr>
              <a:t>X</a:t>
            </a:r>
            <a:r>
              <a:rPr lang="en-US" sz="2800" baseline="-25000" dirty="0" err="1" smtClean="0">
                <a:effectLst/>
              </a:rPr>
              <a:t>Y</a:t>
            </a:r>
            <a:r>
              <a:rPr lang="en-US" sz="2800" dirty="0" smtClean="0">
                <a:effectLst/>
              </a:rPr>
              <a:t>)</a:t>
            </a:r>
          </a:p>
          <a:p>
            <a:r>
              <a:rPr lang="en-US" sz="2800" dirty="0" smtClean="0">
                <a:effectLst/>
              </a:rPr>
              <a:t>COP between X and Y is the probability that at a single locus  a random alleles from X is IBD with a random allele from Y</a:t>
            </a:r>
          </a:p>
          <a:p>
            <a:r>
              <a:rPr lang="en-US" sz="2800" dirty="0" err="1" smtClean="0">
                <a:effectLst/>
              </a:rPr>
              <a:t>f</a:t>
            </a:r>
            <a:r>
              <a:rPr lang="en-US" sz="2800" baseline="-25000" dirty="0" err="1" smtClean="0">
                <a:effectLst/>
              </a:rPr>
              <a:t>XY</a:t>
            </a:r>
            <a:r>
              <a:rPr lang="en-US" sz="2800" dirty="0" smtClean="0">
                <a:effectLst/>
              </a:rPr>
              <a:t>=0 no relationship;</a:t>
            </a:r>
          </a:p>
          <a:p>
            <a:r>
              <a:rPr lang="en-US" sz="2800" dirty="0" err="1" smtClean="0">
                <a:effectLst/>
              </a:rPr>
              <a:t>f</a:t>
            </a:r>
            <a:r>
              <a:rPr lang="en-US" sz="2800" baseline="-25000" dirty="0" err="1" smtClean="0">
                <a:effectLst/>
              </a:rPr>
              <a:t>XY</a:t>
            </a:r>
            <a:r>
              <a:rPr lang="en-US" sz="2800" dirty="0" smtClean="0">
                <a:effectLst/>
              </a:rPr>
              <a:t>=1 at a given locus indicates that the 2 individuals are </a:t>
            </a:r>
            <a:r>
              <a:rPr lang="en-US" sz="2800" dirty="0">
                <a:effectLst/>
              </a:rPr>
              <a:t>h</a:t>
            </a:r>
            <a:r>
              <a:rPr lang="en-US" sz="2800" dirty="0" smtClean="0">
                <a:effectLst/>
              </a:rPr>
              <a:t>omozygous for copies of the same allele found in an ancestry;</a:t>
            </a:r>
          </a:p>
          <a:p>
            <a:r>
              <a:rPr lang="en-US" sz="2800" dirty="0" err="1">
                <a:effectLst/>
              </a:rPr>
              <a:t>f</a:t>
            </a:r>
            <a:r>
              <a:rPr lang="en-US" sz="2800" baseline="-25000" dirty="0" err="1">
                <a:effectLst/>
              </a:rPr>
              <a:t>XY</a:t>
            </a:r>
            <a:r>
              <a:rPr lang="en-US" sz="2800" dirty="0">
                <a:effectLst/>
              </a:rPr>
              <a:t>=1 </a:t>
            </a:r>
            <a:r>
              <a:rPr lang="en-US" sz="2800" dirty="0" smtClean="0">
                <a:effectLst/>
              </a:rPr>
              <a:t>across all loci </a:t>
            </a:r>
            <a:r>
              <a:rPr lang="en-US" sz="2800" dirty="0">
                <a:effectLst/>
              </a:rPr>
              <a:t>indicates that the 2 individuals are </a:t>
            </a:r>
            <a:r>
              <a:rPr lang="en-US" sz="2800" dirty="0" smtClean="0">
                <a:effectLst/>
              </a:rPr>
              <a:t>fully inbred and genetically identical</a:t>
            </a:r>
            <a:endParaRPr lang="en-US" sz="2800" dirty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90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379" y="0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</a:rPr>
              <a:t>COEFFICIENT OF INBREEDING (F)</a:t>
            </a:r>
            <a:endParaRPr lang="en-US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375"/>
            <a:ext cx="8229600" cy="4525963"/>
          </a:xfrm>
        </p:spPr>
        <p:txBody>
          <a:bodyPr/>
          <a:lstStyle/>
          <a:p>
            <a:r>
              <a:rPr lang="en-US" dirty="0" smtClean="0">
                <a:effectLst/>
              </a:rPr>
              <a:t>F probability that a single locus, the two alleles in the same individual are identical by descent</a:t>
            </a:r>
          </a:p>
          <a:p>
            <a:r>
              <a:rPr lang="en-US" dirty="0" smtClean="0">
                <a:effectLst/>
              </a:rPr>
              <a:t>F measures IBD within an individual</a:t>
            </a:r>
          </a:p>
          <a:p>
            <a:r>
              <a:rPr lang="en-US" dirty="0" smtClean="0">
                <a:effectLst/>
              </a:rPr>
              <a:t>Inbreeding only occurs when the 2 parents have alleles that are IBD</a:t>
            </a:r>
          </a:p>
          <a:p>
            <a:r>
              <a:rPr lang="en-US" dirty="0" smtClean="0">
                <a:effectLst/>
              </a:rPr>
              <a:t>F is the proportion by which heterozygosity is reduced upon inbreeding relative to a HW equilibrium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8569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</a:rPr>
              <a:t>PROBABILITY OF IDENTICAL BY DESCENT</a:t>
            </a:r>
            <a:endParaRPr lang="en-US" sz="36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744" y="1016540"/>
            <a:ext cx="8229600" cy="5257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    A: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  B:b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>
                <a:effectLst/>
              </a:rPr>
              <a:t>b</a:t>
            </a:r>
            <a:r>
              <a:rPr lang="en-US" baseline="-25000" dirty="0" smtClean="0">
                <a:effectLst/>
              </a:rPr>
              <a:t>2 </a:t>
            </a:r>
            <a:r>
              <a:rPr lang="en-US" dirty="0" smtClean="0">
                <a:effectLst/>
              </a:rPr>
              <a:t>    C: c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c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  D:d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d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    </a:t>
            </a: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X: x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x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                  Y:y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y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       x                           y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             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                 Z: z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z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		x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x</a:t>
            </a:r>
            <a:r>
              <a:rPr lang="en-US" baseline="-25000" dirty="0" smtClean="0">
                <a:effectLst/>
              </a:rPr>
              <a:t>2 </a:t>
            </a:r>
            <a:r>
              <a:rPr lang="en-US" baseline="-25000" dirty="0" smtClean="0">
                <a:effectLst/>
                <a:sym typeface="Wingdings" panose="05000000000000000000" pitchFamily="2" charset="2"/>
              </a:rPr>
              <a:t>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 </a:t>
            </a:r>
            <a:r>
              <a:rPr lang="en-US" dirty="0" smtClean="0">
                <a:effectLst/>
              </a:rPr>
              <a:t>if X is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a</a:t>
            </a:r>
            <a:r>
              <a:rPr lang="en-US" baseline="-25000" dirty="0" err="1" smtClean="0">
                <a:effectLst/>
              </a:rPr>
              <a:t>1</a:t>
            </a:r>
            <a:endParaRPr lang="en-US" baseline="-25000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		x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x</a:t>
            </a:r>
            <a:r>
              <a:rPr lang="en-US" baseline="-25000" dirty="0">
                <a:effectLst/>
              </a:rPr>
              <a:t>2 </a:t>
            </a:r>
            <a:r>
              <a:rPr lang="en-US" baseline="-25000" dirty="0">
                <a:effectLst/>
                <a:sym typeface="Wingdings" panose="05000000000000000000" pitchFamily="2" charset="2"/>
              </a:rPr>
              <a:t> </a:t>
            </a:r>
            <a:r>
              <a:rPr lang="en-US" dirty="0">
                <a:effectLst/>
              </a:rPr>
              <a:t>a</a:t>
            </a:r>
            <a:r>
              <a:rPr lang="en-US" baseline="-25000" dirty="0">
                <a:effectLst/>
              </a:rPr>
              <a:t>1 </a:t>
            </a:r>
            <a:r>
              <a:rPr lang="en-US" dirty="0" smtClean="0">
                <a:effectLst/>
              </a:rPr>
              <a:t>and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 </a:t>
            </a:r>
            <a:r>
              <a:rPr lang="en-US" dirty="0" smtClean="0">
                <a:effectLst/>
              </a:rPr>
              <a:t>if </a:t>
            </a:r>
            <a:r>
              <a:rPr lang="en-US" dirty="0">
                <a:effectLst/>
              </a:rPr>
              <a:t>X </a:t>
            </a:r>
            <a:r>
              <a:rPr lang="en-US" dirty="0" smtClean="0">
                <a:effectLst/>
              </a:rPr>
              <a:t>is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a</a:t>
            </a:r>
            <a:r>
              <a:rPr lang="en-US" baseline="-25000" dirty="0">
                <a:effectLst/>
              </a:rPr>
              <a:t>2</a:t>
            </a:r>
            <a:endParaRPr lang="en-US" baseline="-25000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		x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x</a:t>
            </a:r>
            <a:r>
              <a:rPr lang="en-US" baseline="-25000" dirty="0">
                <a:effectLst/>
              </a:rPr>
              <a:t>2 </a:t>
            </a:r>
            <a:r>
              <a:rPr lang="en-US" baseline="-25000" dirty="0">
                <a:effectLst/>
                <a:sym typeface="Wingdings" panose="05000000000000000000" pitchFamily="2" charset="2"/>
              </a:rPr>
              <a:t>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 </a:t>
            </a:r>
            <a:r>
              <a:rPr lang="en-US" dirty="0">
                <a:effectLst/>
              </a:rPr>
              <a:t>if X </a:t>
            </a:r>
            <a:r>
              <a:rPr lang="en-US" dirty="0" smtClean="0">
                <a:effectLst/>
              </a:rPr>
              <a:t>is a</a:t>
            </a:r>
            <a:r>
              <a:rPr lang="en-US" baseline="-25000" dirty="0">
                <a:effectLst/>
              </a:rPr>
              <a:t>2</a:t>
            </a:r>
            <a:r>
              <a:rPr lang="en-US" dirty="0" smtClean="0">
                <a:effectLst/>
              </a:rPr>
              <a:t> a</a:t>
            </a:r>
            <a:r>
              <a:rPr lang="en-US" baseline="-25000" dirty="0" smtClean="0">
                <a:effectLst/>
              </a:rPr>
              <a:t>2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926076" y="1498060"/>
            <a:ext cx="583659" cy="21400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 flipH="1">
            <a:off x="2821022" y="1498060"/>
            <a:ext cx="603114" cy="26751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5220445" y="1493196"/>
            <a:ext cx="661481" cy="21400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6245158" y="1493196"/>
            <a:ext cx="602682" cy="21887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2966935" y="3287949"/>
            <a:ext cx="1420239" cy="68093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4552545" y="3287949"/>
            <a:ext cx="1692612" cy="81712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Left Brace 18"/>
          <p:cNvSpPr/>
          <p:nvPr/>
        </p:nvSpPr>
        <p:spPr bwMode="auto">
          <a:xfrm rot="16200000">
            <a:off x="2748063" y="2005531"/>
            <a:ext cx="437745" cy="914400"/>
          </a:xfrm>
          <a:prstGeom prst="lef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Left Brace 19"/>
          <p:cNvSpPr/>
          <p:nvPr/>
        </p:nvSpPr>
        <p:spPr bwMode="auto">
          <a:xfrm rot="16200000">
            <a:off x="6026285" y="2005531"/>
            <a:ext cx="437745" cy="914400"/>
          </a:xfrm>
          <a:prstGeom prst="leftBrac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2455186"/>
            <a:ext cx="2592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allele chosen at </a:t>
            </a:r>
          </a:p>
          <a:p>
            <a:r>
              <a:rPr lang="en-US" dirty="0" smtClean="0"/>
              <a:t>random from X and </a:t>
            </a:r>
          </a:p>
          <a:p>
            <a:r>
              <a:rPr lang="en-US" dirty="0" smtClean="0"/>
              <a:t>denoted as x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551624" y="2497460"/>
            <a:ext cx="2592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allele chosen at </a:t>
            </a:r>
          </a:p>
          <a:p>
            <a:r>
              <a:rPr lang="en-US" dirty="0" smtClean="0"/>
              <a:t>random from Y and </a:t>
            </a:r>
          </a:p>
          <a:p>
            <a:r>
              <a:rPr lang="en-US" dirty="0" smtClean="0"/>
              <a:t>denoted as 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7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110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/>
              </a:rPr>
              <a:t>COP between X and Y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8289" y="1094362"/>
                <a:ext cx="8229600" cy="5481536"/>
              </a:xfrm>
            </p:spPr>
            <p:txBody>
              <a:bodyPr/>
              <a:lstStyle/>
              <a:p>
                <a:r>
                  <a:rPr lang="en-US" dirty="0" smtClean="0">
                    <a:effectLst/>
                  </a:rPr>
                  <a:t>Is the probability that alleles x and y are IBD </a:t>
                </a:r>
              </a:p>
              <a:p>
                <a:pPr marL="0" indent="0">
                  <a:buNone/>
                </a:pP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                        </a:t>
                </a:r>
                <a:r>
                  <a:rPr lang="en-US" dirty="0" err="1" smtClean="0">
                    <a:effectLst/>
                  </a:rPr>
                  <a:t>f</a:t>
                </a:r>
                <a:r>
                  <a:rPr lang="en-US" baseline="-25000" dirty="0" err="1" smtClean="0">
                    <a:effectLst/>
                  </a:rPr>
                  <a:t>xy</a:t>
                </a:r>
                <a:r>
                  <a:rPr lang="en-US" dirty="0" smtClean="0">
                    <a:effectLst/>
                  </a:rPr>
                  <a:t>=P(x</a:t>
                </a:r>
                <a14:m>
                  <m:oMath xmlns:m="http://schemas.openxmlformats.org/officeDocument/2006/math">
                    <m:r>
                      <a:rPr lang="en-US" i="1" smtClean="0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 smtClean="0">
                    <a:effectLst/>
                  </a:rPr>
                  <a:t>y)</a:t>
                </a:r>
                <a:endParaRPr lang="en-US" dirty="0">
                  <a:effectLst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Alleles x and y become IBD trough four possible events:</a:t>
                </a: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1) x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 </a:t>
                </a:r>
                <a:r>
                  <a:rPr lang="en-US" dirty="0">
                    <a:effectLst/>
                  </a:rPr>
                  <a:t>is x ; y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 is y; x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y</a:t>
                </a:r>
                <a:r>
                  <a:rPr lang="en-US" baseline="-25000" dirty="0">
                    <a:effectLst/>
                  </a:rPr>
                  <a:t>1</a:t>
                </a: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2) x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 </a:t>
                </a:r>
                <a:r>
                  <a:rPr lang="en-US" dirty="0">
                    <a:effectLst/>
                  </a:rPr>
                  <a:t>is x ;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:r>
                  <a:rPr lang="en-US" dirty="0">
                    <a:effectLst/>
                  </a:rPr>
                  <a:t>is y; x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endParaRPr lang="en-US" baseline="-25000" dirty="0">
                  <a:effectLst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3) x</a:t>
                </a:r>
                <a:r>
                  <a:rPr lang="en-US" baseline="-25000" dirty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:r>
                  <a:rPr lang="en-US" dirty="0">
                    <a:effectLst/>
                  </a:rPr>
                  <a:t>is x ; y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 is y; </a:t>
                </a:r>
                <a:r>
                  <a:rPr lang="en-US" dirty="0" smtClean="0">
                    <a:effectLst/>
                  </a:rPr>
                  <a:t>x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1</a:t>
                </a: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4) x</a:t>
                </a:r>
                <a:r>
                  <a:rPr lang="en-US" baseline="-25000" dirty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:r>
                  <a:rPr lang="en-US" dirty="0">
                    <a:effectLst/>
                  </a:rPr>
                  <a:t>is x ;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:r>
                  <a:rPr lang="en-US" dirty="0">
                    <a:effectLst/>
                  </a:rPr>
                  <a:t>is y; </a:t>
                </a:r>
                <a:r>
                  <a:rPr lang="en-US" dirty="0" smtClean="0">
                    <a:effectLst/>
                  </a:rPr>
                  <a:t>x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endParaRPr lang="en-US" baseline="-25000" dirty="0">
                  <a:effectLst/>
                </a:endParaRPr>
              </a:p>
              <a:p>
                <a:pPr marL="0" indent="0">
                  <a:buNone/>
                </a:pPr>
                <a:endParaRPr lang="en-US" baseline="-25000" dirty="0">
                  <a:effectLst/>
                </a:endParaRPr>
              </a:p>
              <a:p>
                <a:pPr marL="0" indent="0">
                  <a:buNone/>
                </a:pPr>
                <a:endParaRPr lang="en-US" dirty="0" smtClean="0">
                  <a:effectLst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8289" y="1094362"/>
                <a:ext cx="8229600" cy="5481536"/>
              </a:xfrm>
              <a:blipFill rotWithShape="1">
                <a:blip r:embed="rId2"/>
                <a:stretch>
                  <a:fillRect l="-1926" t="-1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944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744" y="0"/>
            <a:ext cx="8229600" cy="113982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COP between X and 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08953"/>
                <a:ext cx="9144000" cy="5749047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f</a:t>
                </a:r>
                <a:r>
                  <a:rPr lang="en-US" baseline="-25000" dirty="0" err="1">
                    <a:effectLst/>
                  </a:rPr>
                  <a:t>xy</a:t>
                </a:r>
                <a:r>
                  <a:rPr lang="en-US" dirty="0">
                    <a:effectLst/>
                  </a:rPr>
                  <a:t>=P(x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y</a:t>
                </a:r>
                <a:r>
                  <a:rPr lang="en-US" dirty="0" smtClean="0">
                    <a:effectLst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      =P(x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= x, y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>
                    <a:effectLst/>
                  </a:rPr>
                  <a:t>=</a:t>
                </a:r>
                <a:r>
                  <a:rPr lang="en-US" dirty="0" smtClean="0">
                    <a:effectLst/>
                  </a:rPr>
                  <a:t> y, </a:t>
                </a:r>
                <a:r>
                  <a:rPr lang="en-US" dirty="0">
                    <a:effectLst/>
                  </a:rPr>
                  <a:t>x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)+</a:t>
                </a:r>
              </a:p>
              <a:p>
                <a:pPr marL="0" indent="0">
                  <a:buNone/>
                </a:pP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        P(x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>
                    <a:effectLst/>
                  </a:rPr>
                  <a:t>= x,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 </a:t>
                </a:r>
                <a:r>
                  <a:rPr lang="en-US" dirty="0">
                    <a:effectLst/>
                  </a:rPr>
                  <a:t>y, x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)+ </a:t>
                </a:r>
                <a:endParaRPr lang="en-US" baseline="-25000" dirty="0">
                  <a:effectLst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         P(x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 </a:t>
                </a:r>
                <a:r>
                  <a:rPr lang="en-US" dirty="0">
                    <a:effectLst/>
                  </a:rPr>
                  <a:t>x, y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= y, </a:t>
                </a:r>
                <a:r>
                  <a:rPr lang="en-US" dirty="0" smtClean="0">
                    <a:effectLst/>
                  </a:rPr>
                  <a:t>x</a:t>
                </a:r>
                <a:r>
                  <a:rPr lang="en-US" baseline="-25000" dirty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y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)+ </a:t>
                </a:r>
                <a:endParaRPr lang="en-US" baseline="-25000" dirty="0">
                  <a:effectLst/>
                </a:endParaRPr>
              </a:p>
              <a:p>
                <a:pPr marL="0" indent="0">
                  <a:buNone/>
                </a:pPr>
                <a:r>
                  <a:rPr lang="en-US" baseline="-25000" dirty="0" smtClean="0">
                    <a:effectLst/>
                  </a:rPr>
                  <a:t>              </a:t>
                </a:r>
                <a:r>
                  <a:rPr lang="en-US" dirty="0" smtClean="0">
                    <a:effectLst/>
                  </a:rPr>
                  <a:t>P(x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 </a:t>
                </a:r>
                <a:r>
                  <a:rPr lang="en-US" dirty="0">
                    <a:effectLst/>
                  </a:rPr>
                  <a:t>x,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 </a:t>
                </a:r>
                <a:r>
                  <a:rPr lang="en-US" dirty="0">
                    <a:effectLst/>
                  </a:rPr>
                  <a:t>y, </a:t>
                </a:r>
                <a:r>
                  <a:rPr lang="en-US" dirty="0" smtClean="0">
                    <a:effectLst/>
                  </a:rPr>
                  <a:t>x</a:t>
                </a:r>
                <a:r>
                  <a:rPr lang="en-US" baseline="-25000" dirty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y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) </a:t>
                </a:r>
                <a:endParaRPr lang="en-US" baseline="-25000" dirty="0">
                  <a:effectLst/>
                </a:endParaRPr>
              </a:p>
              <a:p>
                <a:pPr marL="0" indent="0">
                  <a:buNone/>
                </a:pPr>
                <a:r>
                  <a:rPr lang="en-US" dirty="0">
                    <a:effectLst/>
                  </a:rPr>
                  <a:t>P(x</a:t>
                </a:r>
                <a:r>
                  <a:rPr lang="en-US" baseline="-25000" dirty="0">
                    <a:effectLst/>
                  </a:rPr>
                  <a:t>1</a:t>
                </a:r>
                <a:r>
                  <a:rPr lang="en-US" dirty="0">
                    <a:effectLst/>
                  </a:rPr>
                  <a:t>= </a:t>
                </a:r>
                <a:r>
                  <a:rPr lang="en-US" dirty="0" smtClean="0">
                    <a:effectLst/>
                  </a:rPr>
                  <a:t>x), P(x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 </a:t>
                </a:r>
                <a:r>
                  <a:rPr lang="en-US" dirty="0">
                    <a:effectLst/>
                  </a:rPr>
                  <a:t>x</a:t>
                </a:r>
                <a:r>
                  <a:rPr lang="en-US" dirty="0" smtClean="0">
                    <a:effectLst/>
                  </a:rPr>
                  <a:t>), P(y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>
                    <a:effectLst/>
                  </a:rPr>
                  <a:t>= </a:t>
                </a:r>
                <a:r>
                  <a:rPr lang="en-US" dirty="0" smtClean="0">
                    <a:effectLst/>
                  </a:rPr>
                  <a:t>y), P(y</a:t>
                </a:r>
                <a:r>
                  <a:rPr lang="en-US" baseline="-25000" dirty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 y)= ½</a:t>
                </a: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Then</a:t>
                </a:r>
              </a:p>
              <a:p>
                <a:pPr marL="0" indent="0">
                  <a:buNone/>
                </a:pPr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xy</a:t>
                </a:r>
                <a:r>
                  <a:rPr lang="en-US" b="1" dirty="0" smtClean="0">
                    <a:effectLst/>
                  </a:rPr>
                  <a:t>=1/4[P(x</a:t>
                </a:r>
                <a:r>
                  <a:rPr lang="en-US" b="1" baseline="-25000" dirty="0" smtClean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)+P(x</a:t>
                </a:r>
                <a:r>
                  <a:rPr lang="en-US" b="1" baseline="-25000" dirty="0" smtClean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)+ </a:t>
                </a:r>
                <a:r>
                  <a:rPr lang="en-US" b="1" dirty="0" smtClean="0">
                    <a:effectLst/>
                  </a:rPr>
                  <a:t>P(x</a:t>
                </a:r>
                <a:r>
                  <a:rPr lang="en-US" b="1" baseline="-25000" dirty="0" smtClean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)+ P(x</a:t>
                </a:r>
                <a:r>
                  <a:rPr lang="en-US" b="1" baseline="-25000" dirty="0" smtClean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)] </a:t>
                </a:r>
                <a:endParaRPr lang="en-US" b="1" baseline="-25000" dirty="0">
                  <a:effectLst/>
                </a:endParaRPr>
              </a:p>
              <a:p>
                <a:pPr marL="0" indent="0">
                  <a:buNone/>
                </a:pPr>
                <a:endParaRPr lang="en-US" dirty="0" smtClean="0">
                  <a:effectLst/>
                </a:endParaRPr>
              </a:p>
              <a:p>
                <a:pPr marL="0" indent="0">
                  <a:buNone/>
                </a:pPr>
                <a:endParaRPr lang="en-US" dirty="0">
                  <a:effectLst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08953"/>
                <a:ext cx="9144000" cy="5749047"/>
              </a:xfrm>
              <a:blipFill rotWithShape="1">
                <a:blip r:embed="rId2"/>
                <a:stretch>
                  <a:fillRect l="-1667" t="-1379" r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193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379" y="0"/>
            <a:ext cx="8229600" cy="113982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COP between X and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X </a:t>
            </a:r>
            <a:r>
              <a:rPr lang="en-US" sz="3600" b="1" dirty="0" smtClean="0">
                <a:solidFill>
                  <a:srgbClr val="FF0000"/>
                </a:solidFill>
                <a:effectLst/>
              </a:rPr>
              <a:t>(one individual with itself)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250010"/>
                <a:ext cx="91440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Substitute </a:t>
                </a:r>
                <a:r>
                  <a:rPr lang="en-US" b="1" dirty="0">
                    <a:effectLst/>
                  </a:rPr>
                  <a:t>x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for y</a:t>
                </a:r>
                <a:r>
                  <a:rPr lang="en-US" b="1" baseline="-25000" dirty="0">
                    <a:effectLst/>
                  </a:rPr>
                  <a:t>2 </a:t>
                </a:r>
                <a:r>
                  <a:rPr lang="en-US" dirty="0"/>
                  <a:t>and </a:t>
                </a:r>
                <a:r>
                  <a:rPr lang="en-US" b="1" dirty="0">
                    <a:effectLst/>
                  </a:rPr>
                  <a:t>x</a:t>
                </a:r>
                <a:r>
                  <a:rPr lang="en-US" b="1" baseline="-25000" dirty="0">
                    <a:effectLst/>
                  </a:rPr>
                  <a:t>2 </a:t>
                </a:r>
                <a:r>
                  <a:rPr lang="en-US" b="1" dirty="0">
                    <a:effectLst/>
                  </a:rPr>
                  <a:t>for y</a:t>
                </a:r>
                <a:r>
                  <a:rPr lang="en-US" b="1" baseline="-25000" dirty="0">
                    <a:effectLst/>
                  </a:rPr>
                  <a:t>2</a:t>
                </a:r>
                <a:endParaRPr lang="en-US" dirty="0"/>
              </a:p>
              <a:p>
                <a:pPr marL="0" indent="0">
                  <a:buNone/>
                </a:pPr>
                <a:endParaRPr lang="en-US" b="1" dirty="0" smtClean="0">
                  <a:effectLst/>
                </a:endParaRPr>
              </a:p>
              <a:p>
                <a:pPr marL="0" indent="0">
                  <a:buNone/>
                </a:pPr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xx</a:t>
                </a:r>
                <a:r>
                  <a:rPr lang="en-US" b="1" dirty="0" smtClean="0">
                    <a:effectLst/>
                  </a:rPr>
                  <a:t>=1/4[P(x</a:t>
                </a:r>
                <a:r>
                  <a:rPr lang="en-US" b="1" baseline="-25000" dirty="0" smtClean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b="1" dirty="0">
                        <a:effectLst/>
                      </a:rPr>
                      <m:t>x</m:t>
                    </m:r>
                    <m:r>
                      <m:rPr>
                        <m:nor/>
                      </m:rPr>
                      <a:rPr lang="en-US" b="1" baseline="-25000" dirty="0">
                        <a:effectLst/>
                      </a:rPr>
                      <m:t>1</m:t>
                    </m:r>
                  </m:oMath>
                </a14:m>
                <a:r>
                  <a:rPr lang="en-US" b="1" dirty="0">
                    <a:effectLst/>
                  </a:rPr>
                  <a:t>)+P(x</a:t>
                </a:r>
                <a:r>
                  <a:rPr lang="en-US" b="1" baseline="-25000" dirty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 smtClean="0">
                    <a:effectLst/>
                  </a:rPr>
                  <a:t>x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)+ P(x</a:t>
                </a:r>
                <a:r>
                  <a:rPr lang="en-US" b="1" baseline="-25000" dirty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 smtClean="0">
                    <a:effectLst/>
                  </a:rPr>
                  <a:t>x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)+P(x</a:t>
                </a:r>
                <a:r>
                  <a:rPr lang="en-US" b="1" baseline="-25000" dirty="0" smtClean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 smtClean="0">
                    <a:effectLst/>
                  </a:rPr>
                  <a:t>x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)] 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b="1" dirty="0" err="1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xx</a:t>
                </a:r>
                <a:r>
                  <a:rPr lang="en-US" dirty="0" smtClean="0"/>
                  <a:t> =1/4</a:t>
                </a:r>
                <a:r>
                  <a:rPr lang="en-US" dirty="0"/>
                  <a:t>[        1      +   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x</a:t>
                </a:r>
                <a:r>
                  <a:rPr lang="en-US" dirty="0"/>
                  <a:t>       +       </a:t>
                </a:r>
                <a:r>
                  <a:rPr lang="en-US" dirty="0" err="1"/>
                  <a:t>F</a:t>
                </a:r>
                <a:r>
                  <a:rPr lang="en-US" baseline="-25000" dirty="0" err="1"/>
                  <a:t>x</a:t>
                </a:r>
                <a:r>
                  <a:rPr lang="en-US" dirty="0"/>
                  <a:t>     +      1] 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b="1" dirty="0" err="1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xx</a:t>
                </a:r>
                <a:r>
                  <a:rPr lang="en-US" b="1" baseline="-25000" dirty="0" smtClean="0">
                    <a:effectLst/>
                  </a:rPr>
                  <a:t> </a:t>
                </a:r>
                <a:r>
                  <a:rPr lang="en-US" dirty="0" smtClean="0"/>
                  <a:t>=1/4[2+2 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x</a:t>
                </a:r>
                <a:r>
                  <a:rPr lang="en-US" dirty="0" smtClean="0"/>
                  <a:t>]</a:t>
                </a:r>
              </a:p>
              <a:p>
                <a:pPr marL="0" indent="0">
                  <a:buNone/>
                </a:pPr>
                <a:r>
                  <a:rPr lang="en-US" b="1" dirty="0" err="1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xx</a:t>
                </a:r>
                <a:r>
                  <a:rPr lang="en-US" b="1" baseline="-25000" dirty="0" smtClean="0">
                    <a:effectLst/>
                  </a:rPr>
                  <a:t> </a:t>
                </a:r>
                <a:r>
                  <a:rPr lang="en-US" dirty="0" smtClean="0"/>
                  <a:t>=1/2[1+F</a:t>
                </a:r>
                <a:r>
                  <a:rPr lang="en-US" baseline="-25000" dirty="0" smtClean="0"/>
                  <a:t>x</a:t>
                </a:r>
                <a:r>
                  <a:rPr lang="en-US" dirty="0"/>
                  <a:t>]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 err="1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xx</a:t>
                </a:r>
                <a:r>
                  <a:rPr lang="en-US" b="1" dirty="0" smtClean="0">
                    <a:effectLst/>
                  </a:rPr>
                  <a:t>=1/2 if  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x</a:t>
                </a:r>
                <a:r>
                  <a:rPr lang="en-US" dirty="0" smtClean="0"/>
                  <a:t>=0 the individual is not inbred</a:t>
                </a:r>
              </a:p>
              <a:p>
                <a:pPr marL="0" indent="0">
                  <a:buNone/>
                </a:pPr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xx</a:t>
                </a:r>
                <a:r>
                  <a:rPr lang="en-US" b="1" dirty="0" smtClean="0">
                    <a:effectLst/>
                  </a:rPr>
                  <a:t>=1    </a:t>
                </a:r>
                <a:r>
                  <a:rPr lang="en-US" b="1" dirty="0">
                    <a:effectLst/>
                  </a:rPr>
                  <a:t>if  </a:t>
                </a:r>
                <a:r>
                  <a:rPr lang="en-US" dirty="0" err="1" smtClean="0"/>
                  <a:t>F</a:t>
                </a:r>
                <a:r>
                  <a:rPr lang="en-US" baseline="-25000" dirty="0" err="1" smtClean="0"/>
                  <a:t>x</a:t>
                </a:r>
                <a:r>
                  <a:rPr lang="en-US" dirty="0" smtClean="0"/>
                  <a:t>=1 </a:t>
                </a:r>
                <a:r>
                  <a:rPr lang="en-US" dirty="0"/>
                  <a:t>the individual is </a:t>
                </a:r>
                <a:r>
                  <a:rPr lang="en-US" dirty="0" smtClean="0"/>
                  <a:t>fully </a:t>
                </a:r>
                <a:r>
                  <a:rPr lang="en-US" dirty="0"/>
                  <a:t>inbred</a:t>
                </a:r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50010"/>
                <a:ext cx="9144000" cy="4525963"/>
              </a:xfrm>
              <a:blipFill rotWithShape="1">
                <a:blip r:embed="rId2"/>
                <a:stretch>
                  <a:fillRect l="-1800" t="-1884" r="-1600" b="-21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85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290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/>
              </a:rPr>
              <a:t>F coefficient of an offspring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958177"/>
                <a:ext cx="9144000" cy="574418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               </a:t>
                </a:r>
                <a:r>
                  <a:rPr lang="en-US" b="1" dirty="0">
                    <a:effectLst/>
                  </a:rPr>
                  <a:t>X: x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 x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                   Y:y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 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effectLst/>
                  </a:rPr>
                  <a:t>                            </a:t>
                </a:r>
              </a:p>
              <a:p>
                <a:pPr marL="0" indent="0">
                  <a:buNone/>
                </a:pPr>
                <a:r>
                  <a:rPr lang="en-US" b="1" dirty="0">
                    <a:effectLst/>
                  </a:rPr>
                  <a:t> </a:t>
                </a:r>
                <a:r>
                  <a:rPr lang="en-US" b="1" dirty="0" smtClean="0">
                    <a:effectLst/>
                  </a:rPr>
                  <a:t>                             Z</a:t>
                </a:r>
                <a:r>
                  <a:rPr lang="en-US" b="1" dirty="0">
                    <a:effectLst/>
                  </a:rPr>
                  <a:t>: z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 </a:t>
                </a:r>
                <a:r>
                  <a:rPr lang="en-US" b="1" dirty="0" smtClean="0">
                    <a:effectLst/>
                  </a:rPr>
                  <a:t>z</a:t>
                </a:r>
                <a:r>
                  <a:rPr lang="en-US" b="1" baseline="-25000" dirty="0" smtClean="0">
                    <a:effectLst/>
                  </a:rPr>
                  <a:t>2</a:t>
                </a:r>
              </a:p>
              <a:p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z</a:t>
                </a:r>
                <a:r>
                  <a:rPr lang="en-US" b="1" baseline="-25000" dirty="0" smtClean="0">
                    <a:effectLst/>
                  </a:rPr>
                  <a:t> </a:t>
                </a:r>
                <a:r>
                  <a:rPr lang="en-US" b="1" dirty="0" smtClean="0">
                    <a:effectLst/>
                  </a:rPr>
                  <a:t>=P(</a:t>
                </a:r>
                <a:r>
                  <a:rPr lang="en-US" b="1" dirty="0">
                    <a:effectLst/>
                  </a:rPr>
                  <a:t>z</a:t>
                </a:r>
                <a:r>
                  <a:rPr lang="en-US" b="1" baseline="-25000" dirty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b="1" dirty="0">
                        <a:effectLst/>
                      </a:rPr>
                      <m:t>z</m:t>
                    </m:r>
                    <m:r>
                      <m:rPr>
                        <m:nor/>
                      </m:rPr>
                      <a:rPr lang="en-US" b="1" baseline="-25000" dirty="0">
                        <a:effectLst/>
                      </a:rPr>
                      <m:t>2</m:t>
                    </m:r>
                  </m:oMath>
                </a14:m>
                <a:r>
                  <a:rPr lang="en-US" b="1" dirty="0">
                    <a:effectLst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b="1" dirty="0">
                    <a:effectLst/>
                  </a:rPr>
                  <a:t>       =</a:t>
                </a:r>
                <a:r>
                  <a:rPr lang="en-US" b="1" dirty="0" smtClean="0">
                    <a:effectLst/>
                  </a:rPr>
                  <a:t>P(z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=x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, z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=y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, </a:t>
                </a:r>
                <a:r>
                  <a:rPr lang="en-US" b="1" dirty="0">
                    <a:effectLst/>
                  </a:rPr>
                  <a:t>x</a:t>
                </a:r>
                <a:r>
                  <a:rPr lang="en-US" b="1" baseline="-25000" dirty="0" smtClean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)+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effectLst/>
                  </a:rPr>
                  <a:t>       </a:t>
                </a:r>
                <a:r>
                  <a:rPr lang="en-US" b="1" dirty="0">
                    <a:effectLst/>
                  </a:rPr>
                  <a:t> </a:t>
                </a:r>
                <a:r>
                  <a:rPr lang="en-US" b="1" dirty="0" smtClean="0">
                    <a:effectLst/>
                  </a:rPr>
                  <a:t> P(z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=x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, </a:t>
                </a:r>
                <a:r>
                  <a:rPr lang="en-US" b="1" dirty="0" smtClean="0">
                    <a:effectLst/>
                  </a:rPr>
                  <a:t>z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=y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, </a:t>
                </a:r>
                <a:r>
                  <a:rPr lang="en-US" b="1" dirty="0">
                    <a:effectLst/>
                  </a:rPr>
                  <a:t>x</a:t>
                </a:r>
                <a:r>
                  <a:rPr lang="en-US" b="1" baseline="-25000" dirty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 smtClean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)+ 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effectLst/>
                  </a:rPr>
                  <a:t>         P(z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=x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, </a:t>
                </a:r>
                <a:r>
                  <a:rPr lang="en-US" b="1" dirty="0">
                    <a:effectLst/>
                  </a:rPr>
                  <a:t>z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=y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, x</a:t>
                </a:r>
                <a:r>
                  <a:rPr lang="en-US" b="1" baseline="-25000" dirty="0" smtClean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)+</a:t>
                </a:r>
                <a:endParaRPr lang="en-US" b="1" dirty="0" smtClean="0">
                  <a:effectLst/>
                </a:endParaRPr>
              </a:p>
              <a:p>
                <a:pPr marL="0" indent="0">
                  <a:buNone/>
                </a:pPr>
                <a:r>
                  <a:rPr lang="en-US" b="1" dirty="0">
                    <a:effectLst/>
                  </a:rPr>
                  <a:t> </a:t>
                </a:r>
                <a:r>
                  <a:rPr lang="en-US" b="1" dirty="0" smtClean="0">
                    <a:effectLst/>
                  </a:rPr>
                  <a:t>        P(z</a:t>
                </a:r>
                <a:r>
                  <a:rPr lang="en-US" b="1" baseline="-25000" dirty="0" smtClean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=x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, z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=y</a:t>
                </a:r>
                <a:r>
                  <a:rPr lang="en-US" b="1" baseline="-25000" dirty="0" smtClean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, </a:t>
                </a:r>
                <a:r>
                  <a:rPr lang="en-US" b="1" dirty="0">
                    <a:effectLst/>
                  </a:rPr>
                  <a:t>x</a:t>
                </a:r>
                <a:r>
                  <a:rPr lang="en-US" b="1" baseline="-25000" dirty="0" smtClean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 smtClean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 smtClean="0">
                    <a:effectLst/>
                  </a:rPr>
                  <a:t>)  </a:t>
                </a:r>
              </a:p>
              <a:p>
                <a:pPr marL="0" indent="0">
                  <a:buNone/>
                </a:pPr>
                <a:endParaRPr lang="en-US" b="1" dirty="0">
                  <a:effectLst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58177"/>
                <a:ext cx="9144000" cy="5744183"/>
              </a:xfrm>
              <a:blipFill rotWithShape="1">
                <a:blip r:embed="rId2"/>
                <a:stretch>
                  <a:fillRect l="-933" t="-1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 bwMode="auto">
          <a:xfrm>
            <a:off x="3093396" y="1692613"/>
            <a:ext cx="1361872" cy="661481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 flipH="1">
            <a:off x="4669276" y="1692613"/>
            <a:ext cx="1595336" cy="661481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609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263"/>
            <a:ext cx="8229600" cy="113982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F coefficient of an offspring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8288" y="1074906"/>
                <a:ext cx="8725711" cy="578309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P(z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=x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),</a:t>
                </a: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P(z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=x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), P(z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=y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 smtClean="0">
                    <a:effectLst/>
                  </a:rPr>
                  <a:t>),</a:t>
                </a: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P(z</a:t>
                </a:r>
                <a:r>
                  <a:rPr lang="en-US" baseline="-25000" dirty="0" smtClean="0">
                    <a:effectLst/>
                  </a:rPr>
                  <a:t>2</a:t>
                </a:r>
                <a:r>
                  <a:rPr lang="en-US" dirty="0" smtClean="0">
                    <a:effectLst/>
                  </a:rPr>
                  <a:t>=y</a:t>
                </a:r>
                <a:r>
                  <a:rPr lang="en-US" baseline="-25000" dirty="0" smtClean="0">
                    <a:effectLst/>
                  </a:rPr>
                  <a:t>1</a:t>
                </a:r>
                <a:r>
                  <a:rPr lang="en-US" dirty="0">
                    <a:effectLst/>
                  </a:rPr>
                  <a:t>)</a:t>
                </a:r>
                <a:r>
                  <a:rPr lang="en-US" dirty="0" smtClean="0">
                    <a:effectLst/>
                  </a:rPr>
                  <a:t> = </a:t>
                </a:r>
                <a:r>
                  <a:rPr lang="en-US" dirty="0">
                    <a:effectLst/>
                  </a:rPr>
                  <a:t>½</a:t>
                </a:r>
              </a:p>
              <a:p>
                <a:pPr marL="0" indent="0">
                  <a:buNone/>
                </a:pPr>
                <a:endParaRPr lang="en-US" dirty="0" smtClean="0">
                  <a:effectLst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Then</a:t>
                </a:r>
                <a:endParaRPr lang="en-US" dirty="0">
                  <a:effectLst/>
                </a:endParaRPr>
              </a:p>
              <a:p>
                <a:pPr marL="0" indent="0">
                  <a:buNone/>
                </a:pPr>
                <a:endParaRPr lang="en-US" b="1" dirty="0" smtClean="0">
                  <a:effectLst/>
                </a:endParaRPr>
              </a:p>
              <a:p>
                <a:pPr marL="0" indent="0">
                  <a:buNone/>
                </a:pPr>
                <a:r>
                  <a:rPr lang="en-US" b="1" dirty="0" smtClean="0">
                    <a:effectLst/>
                  </a:rPr>
                  <a:t>              </a:t>
                </a:r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z</a:t>
                </a:r>
                <a:r>
                  <a:rPr lang="en-US" b="1" dirty="0" smtClean="0">
                    <a:effectLst/>
                  </a:rPr>
                  <a:t>=1/4[P(x</a:t>
                </a:r>
                <a:r>
                  <a:rPr lang="en-US" b="1" baseline="-25000" dirty="0" smtClean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>
                    <a:effectLst/>
                  </a:rPr>
                  <a:t>)+P(x</a:t>
                </a:r>
                <a:r>
                  <a:rPr lang="en-US" b="1" baseline="-25000" dirty="0">
                    <a:effectLst/>
                  </a:rPr>
                  <a:t>1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)+ P(x</a:t>
                </a:r>
                <a:r>
                  <a:rPr lang="en-US" b="1" baseline="-25000" dirty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1</a:t>
                </a:r>
                <a:r>
                  <a:rPr lang="en-US" b="1" dirty="0" smtClean="0">
                    <a:effectLst/>
                  </a:rPr>
                  <a:t>)+</a:t>
                </a:r>
              </a:p>
              <a:p>
                <a:pPr marL="0" indent="0">
                  <a:buNone/>
                </a:pPr>
                <a:r>
                  <a:rPr lang="en-US" b="1" dirty="0">
                    <a:effectLst/>
                  </a:rPr>
                  <a:t> </a:t>
                </a:r>
                <a:r>
                  <a:rPr lang="en-US" b="1" dirty="0" smtClean="0">
                    <a:effectLst/>
                  </a:rPr>
                  <a:t>                         P(x</a:t>
                </a:r>
                <a:r>
                  <a:rPr lang="en-US" b="1" baseline="-25000" dirty="0" smtClean="0"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1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b="1" dirty="0">
                    <a:effectLst/>
                  </a:rPr>
                  <a:t>y</a:t>
                </a:r>
                <a:r>
                  <a:rPr lang="en-US" b="1" baseline="-25000" dirty="0">
                    <a:effectLst/>
                  </a:rPr>
                  <a:t>2</a:t>
                </a:r>
                <a:r>
                  <a:rPr lang="en-US" b="1" dirty="0">
                    <a:effectLst/>
                  </a:rPr>
                  <a:t>)] </a:t>
                </a:r>
                <a:endParaRPr lang="en-US" b="1" baseline="-25000" dirty="0">
                  <a:effectLst/>
                </a:endParaRPr>
              </a:p>
              <a:p>
                <a:pPr marL="0" indent="0">
                  <a:buNone/>
                </a:pPr>
                <a:r>
                  <a:rPr lang="en-US" b="1" dirty="0" smtClean="0">
                    <a:effectLst/>
                  </a:rPr>
                  <a:t>              </a:t>
                </a:r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z</a:t>
                </a:r>
                <a:r>
                  <a:rPr lang="en-US" b="1" dirty="0" smtClean="0">
                    <a:effectLst/>
                  </a:rPr>
                  <a:t> = </a:t>
                </a:r>
                <a:r>
                  <a:rPr lang="en-US" b="1" dirty="0" err="1" smtClean="0">
                    <a:effectLst/>
                  </a:rPr>
                  <a:t>f</a:t>
                </a:r>
                <a:r>
                  <a:rPr lang="en-US" b="1" baseline="-25000" dirty="0" err="1" smtClean="0">
                    <a:effectLst/>
                  </a:rPr>
                  <a:t>xy</a:t>
                </a:r>
                <a:endParaRPr lang="en-US" b="1" baseline="-25000" dirty="0" smtClean="0">
                  <a:effectLst/>
                </a:endParaRPr>
              </a:p>
              <a:p>
                <a:pPr marL="0" indent="0" algn="ctr">
                  <a:buNone/>
                </a:pPr>
                <a:r>
                  <a:rPr lang="en-US" sz="2800" b="1" dirty="0" smtClean="0">
                    <a:solidFill>
                      <a:srgbClr val="FF0000"/>
                    </a:solidFill>
                    <a:effectLst/>
                  </a:rPr>
                  <a:t>COEFFICIENT OF INBREEDING OF A OFFSPRING IS EQUAL TO THE COEFFIENT OF COANCESTRY BETWEEN ITS PARENTS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8288" y="1074906"/>
                <a:ext cx="8725711" cy="5783094"/>
              </a:xfrm>
              <a:blipFill rotWithShape="1">
                <a:blip r:embed="rId2"/>
                <a:stretch>
                  <a:fillRect l="-1817" t="-1370" r="-1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57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488"/>
            <a:ext cx="82296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effectLst/>
              </a:rPr>
              <a:t>HOW TO QUANTIFY INBREEDING?</a:t>
            </a:r>
            <a:endParaRPr lang="en-US" sz="36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525963"/>
          </a:xfrm>
        </p:spPr>
        <p:txBody>
          <a:bodyPr/>
          <a:lstStyle/>
          <a:p>
            <a:r>
              <a:rPr lang="en-US" sz="4400" b="1" dirty="0" smtClean="0">
                <a:effectLst/>
              </a:rPr>
              <a:t>Proportion of heterozygous</a:t>
            </a:r>
          </a:p>
          <a:p>
            <a:endParaRPr lang="en-US" sz="4400" b="1" dirty="0">
              <a:effectLst/>
            </a:endParaRPr>
          </a:p>
          <a:p>
            <a:r>
              <a:rPr lang="en-US" sz="4400" b="1" dirty="0" smtClean="0">
                <a:effectLst/>
              </a:rPr>
              <a:t>Inbreeding coefficient as a probability of identical by descent</a:t>
            </a:r>
            <a:endParaRPr lang="en-US" sz="4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4917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effectLst/>
              </a:rPr>
              <a:t>Two ways to calculate </a:t>
            </a:r>
            <a:r>
              <a:rPr lang="en-US" sz="3600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sz="3600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sz="3600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effectLst/>
              </a:rPr>
              <a:t>from pedigree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/>
            </a:r>
            <a:br>
              <a:rPr lang="en-US" b="1" baseline="-25000" dirty="0">
                <a:solidFill>
                  <a:srgbClr val="FF0000"/>
                </a:solidFill>
                <a:effectLst/>
              </a:rPr>
            </a:br>
            <a:endParaRPr lang="en-US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379" y="1094361"/>
            <a:ext cx="8229600" cy="576363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 smtClean="0">
                <a:effectLst/>
              </a:rPr>
              <a:t>Relationship among the four parent of two individual</a:t>
            </a:r>
            <a:endParaRPr lang="en-US" b="1" u="sng" dirty="0">
              <a:effectLst/>
            </a:endParaRPr>
          </a:p>
          <a:p>
            <a:pPr marL="0" indent="0">
              <a:buNone/>
            </a:pPr>
            <a:r>
              <a:rPr lang="en-US" b="1" dirty="0" smtClean="0">
                <a:effectLst/>
              </a:rPr>
              <a:t>  A x B=X      C x D=Y Alleles in parent X</a:t>
            </a:r>
          </a:p>
          <a:p>
            <a:pPr marL="0" indent="0">
              <a:buNone/>
            </a:pPr>
            <a:r>
              <a:rPr lang="en-US" b="1" dirty="0">
                <a:effectLst/>
              </a:rPr>
              <a:t> </a:t>
            </a:r>
            <a:r>
              <a:rPr lang="en-US" b="1" dirty="0" smtClean="0">
                <a:effectLst/>
              </a:rPr>
              <a:t>  and Y become IBD through four events</a:t>
            </a:r>
          </a:p>
          <a:p>
            <a:pPr>
              <a:buFont typeface="Wingdings"/>
              <a:buChar char="à"/>
            </a:pPr>
            <a:r>
              <a:rPr lang="en-US" b="1" dirty="0" smtClean="0">
                <a:effectLst/>
                <a:sym typeface="Wingdings" panose="05000000000000000000" pitchFamily="2" charset="2"/>
              </a:rPr>
              <a:t>Alleles in A and C are IBD</a:t>
            </a:r>
          </a:p>
          <a:p>
            <a:pPr>
              <a:buFont typeface="Wingdings"/>
              <a:buChar char="à"/>
            </a:pPr>
            <a:r>
              <a:rPr lang="en-US" b="1" dirty="0">
                <a:effectLst/>
                <a:sym typeface="Wingdings" panose="05000000000000000000" pitchFamily="2" charset="2"/>
              </a:rPr>
              <a:t>Alleles in A and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D </a:t>
            </a:r>
            <a:r>
              <a:rPr lang="en-US" b="1" dirty="0">
                <a:effectLst/>
                <a:sym typeface="Wingdings" panose="05000000000000000000" pitchFamily="2" charset="2"/>
              </a:rPr>
              <a:t>are IBD</a:t>
            </a:r>
          </a:p>
          <a:p>
            <a:pPr>
              <a:buFont typeface="Wingdings"/>
              <a:buChar char="à"/>
            </a:pPr>
            <a:r>
              <a:rPr lang="en-US" b="1" dirty="0">
                <a:effectLst/>
                <a:sym typeface="Wingdings" panose="05000000000000000000" pitchFamily="2" charset="2"/>
              </a:rPr>
              <a:t>Alleles in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B </a:t>
            </a:r>
            <a:r>
              <a:rPr lang="en-US" b="1" dirty="0">
                <a:effectLst/>
                <a:sym typeface="Wingdings" panose="05000000000000000000" pitchFamily="2" charset="2"/>
              </a:rPr>
              <a:t>and C are IBD</a:t>
            </a:r>
          </a:p>
          <a:p>
            <a:pPr>
              <a:buFont typeface="Wingdings"/>
              <a:buChar char="à"/>
            </a:pPr>
            <a:r>
              <a:rPr lang="en-US" b="1" dirty="0">
                <a:effectLst/>
                <a:sym typeface="Wingdings" panose="05000000000000000000" pitchFamily="2" charset="2"/>
              </a:rPr>
              <a:t>Alleles in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B </a:t>
            </a:r>
            <a:r>
              <a:rPr lang="en-US" b="1" dirty="0">
                <a:effectLst/>
                <a:sym typeface="Wingdings" panose="05000000000000000000" pitchFamily="2" charset="2"/>
              </a:rPr>
              <a:t>and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D </a:t>
            </a:r>
            <a:r>
              <a:rPr lang="en-US" b="1" dirty="0">
                <a:effectLst/>
                <a:sym typeface="Wingdings" panose="05000000000000000000" pitchFamily="2" charset="2"/>
              </a:rPr>
              <a:t>are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IBD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effectLst/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  <a:sym typeface="Wingdings" panose="05000000000000000000" pitchFamily="2" charset="2"/>
              </a:rPr>
              <a:t>  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=1/4[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AC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+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AD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 +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BC</a:t>
            </a:r>
            <a:r>
              <a:rPr lang="en-US" b="1" dirty="0">
                <a:solidFill>
                  <a:srgbClr val="FF0000"/>
                </a:solidFill>
                <a:effectLst/>
              </a:rPr>
              <a:t> +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BD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]</a:t>
            </a:r>
            <a:endParaRPr lang="en-US" b="1" dirty="0" smtClean="0">
              <a:effectLst/>
            </a:endParaRPr>
          </a:p>
          <a:p>
            <a:pPr>
              <a:buFont typeface="Wingdings"/>
              <a:buChar char="à"/>
            </a:pPr>
            <a:endParaRPr lang="en-US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416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effectLst/>
              </a:rPr>
              <a:t>Two ways to calculate </a:t>
            </a:r>
            <a:r>
              <a:rPr lang="en-US" sz="3600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sz="3600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sz="3600" b="1" baseline="-25000" dirty="0">
                <a:solidFill>
                  <a:srgbClr val="FF0000"/>
                </a:solidFill>
                <a:effectLst/>
              </a:rPr>
              <a:t> </a:t>
            </a:r>
            <a:r>
              <a:rPr lang="en-US" sz="3600" b="1" dirty="0">
                <a:solidFill>
                  <a:srgbClr val="FF0000"/>
                </a:solidFill>
                <a:effectLst/>
              </a:rPr>
              <a:t>from pedigree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23" y="1055451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>
                <a:effectLst/>
              </a:rPr>
              <a:t>Relationship </a:t>
            </a:r>
            <a:r>
              <a:rPr lang="en-US" b="1" u="sng" dirty="0" smtClean="0">
                <a:effectLst/>
              </a:rPr>
              <a:t>between an individual and another individual parent</a:t>
            </a:r>
            <a:endParaRPr lang="en-US" dirty="0"/>
          </a:p>
          <a:p>
            <a:pPr marL="0" indent="0" algn="ctr">
              <a:buNone/>
            </a:pPr>
            <a:r>
              <a:rPr lang="en-US" b="1" dirty="0">
                <a:effectLst/>
              </a:rPr>
              <a:t> A x B=X      </a:t>
            </a:r>
            <a:r>
              <a:rPr lang="en-US" b="1" dirty="0" err="1">
                <a:effectLst/>
              </a:rPr>
              <a:t>X</a:t>
            </a:r>
            <a:r>
              <a:rPr lang="en-US" b="1" dirty="0" smtClean="0">
                <a:effectLst/>
              </a:rPr>
              <a:t> </a:t>
            </a:r>
            <a:r>
              <a:rPr lang="en-US" b="1" dirty="0" err="1" smtClean="0">
                <a:effectLst/>
              </a:rPr>
              <a:t>x</a:t>
            </a:r>
            <a:r>
              <a:rPr lang="en-US" b="1" dirty="0" smtClean="0">
                <a:effectLst/>
              </a:rPr>
              <a:t> Y=Z </a:t>
            </a:r>
          </a:p>
          <a:p>
            <a:pPr marL="0" indent="0" algn="ctr">
              <a:buNone/>
            </a:pPr>
            <a:r>
              <a:rPr lang="en-US" b="1" dirty="0" smtClean="0">
                <a:effectLst/>
              </a:rPr>
              <a:t>Y is not descendent of X</a:t>
            </a:r>
          </a:p>
          <a:p>
            <a:pPr marL="0" indent="0">
              <a:buNone/>
            </a:pPr>
            <a:r>
              <a:rPr lang="en-US" b="1" dirty="0">
                <a:effectLst/>
              </a:rPr>
              <a:t>Alleles in parent </a:t>
            </a:r>
            <a:r>
              <a:rPr lang="en-US" b="1" dirty="0" smtClean="0">
                <a:effectLst/>
              </a:rPr>
              <a:t>X and </a:t>
            </a:r>
            <a:r>
              <a:rPr lang="en-US" b="1" dirty="0">
                <a:effectLst/>
              </a:rPr>
              <a:t>Y become IBD through </a:t>
            </a:r>
            <a:r>
              <a:rPr lang="en-US" b="1" dirty="0" smtClean="0">
                <a:effectLst/>
              </a:rPr>
              <a:t>two </a:t>
            </a:r>
            <a:r>
              <a:rPr lang="en-US" b="1" dirty="0">
                <a:effectLst/>
              </a:rPr>
              <a:t>events</a:t>
            </a:r>
          </a:p>
          <a:p>
            <a:pPr>
              <a:buFont typeface="Wingdings"/>
              <a:buChar char="à"/>
            </a:pPr>
            <a:r>
              <a:rPr lang="en-US" b="1" dirty="0">
                <a:effectLst/>
                <a:sym typeface="Wingdings" panose="05000000000000000000" pitchFamily="2" charset="2"/>
              </a:rPr>
              <a:t>Alleles in A and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Y </a:t>
            </a:r>
            <a:r>
              <a:rPr lang="en-US" b="1" dirty="0">
                <a:effectLst/>
                <a:sym typeface="Wingdings" panose="05000000000000000000" pitchFamily="2" charset="2"/>
              </a:rPr>
              <a:t>are IBD</a:t>
            </a:r>
          </a:p>
          <a:p>
            <a:pPr>
              <a:buFont typeface="Wingdings"/>
              <a:buChar char="à"/>
            </a:pPr>
            <a:r>
              <a:rPr lang="en-US" b="1" dirty="0">
                <a:effectLst/>
                <a:sym typeface="Wingdings" panose="05000000000000000000" pitchFamily="2" charset="2"/>
              </a:rPr>
              <a:t>Alleles in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B </a:t>
            </a:r>
            <a:r>
              <a:rPr lang="en-US" b="1" dirty="0">
                <a:effectLst/>
                <a:sym typeface="Wingdings" panose="05000000000000000000" pitchFamily="2" charset="2"/>
              </a:rPr>
              <a:t>and </a:t>
            </a:r>
            <a:r>
              <a:rPr lang="en-US" b="1" dirty="0" smtClean="0">
                <a:effectLst/>
                <a:sym typeface="Wingdings" panose="05000000000000000000" pitchFamily="2" charset="2"/>
              </a:rPr>
              <a:t>Y </a:t>
            </a:r>
            <a:r>
              <a:rPr lang="en-US" b="1" dirty="0">
                <a:effectLst/>
                <a:sym typeface="Wingdings" panose="05000000000000000000" pitchFamily="2" charset="2"/>
              </a:rPr>
              <a:t>are IBD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effectLst/>
              </a:rPr>
              <a:t>           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=1/2[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AY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+f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BY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]</a:t>
            </a:r>
            <a:endParaRPr lang="en-US" b="1" dirty="0">
              <a:effectLst/>
            </a:endParaRPr>
          </a:p>
          <a:p>
            <a:pPr marL="0" indent="0" algn="ctr">
              <a:buNone/>
            </a:pPr>
            <a:endParaRPr lang="en-US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0990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9825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effectLst/>
              </a:rPr>
              <a:t>Two ways to calculate </a:t>
            </a:r>
            <a:r>
              <a:rPr lang="en-US" sz="3600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sz="3600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sz="3600" b="1" baseline="-25000" dirty="0">
                <a:solidFill>
                  <a:srgbClr val="FF0000"/>
                </a:solidFill>
                <a:effectLst/>
              </a:rPr>
              <a:t> </a:t>
            </a:r>
            <a:r>
              <a:rPr lang="en-US" sz="3600" b="1" dirty="0">
                <a:solidFill>
                  <a:srgbClr val="FF0000"/>
                </a:solidFill>
                <a:effectLst/>
              </a:rPr>
              <a:t>from pedigree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23" y="1055451"/>
            <a:ext cx="8229600" cy="5802549"/>
          </a:xfrm>
        </p:spPr>
        <p:txBody>
          <a:bodyPr/>
          <a:lstStyle/>
          <a:p>
            <a:pPr marL="0" indent="0" algn="ctr">
              <a:buNone/>
            </a:pPr>
            <a:r>
              <a:rPr lang="en-US" b="1" u="sng" dirty="0">
                <a:effectLst/>
              </a:rPr>
              <a:t>Relationship </a:t>
            </a:r>
            <a:r>
              <a:rPr lang="en-US" b="1" u="sng" dirty="0" smtClean="0">
                <a:effectLst/>
              </a:rPr>
              <a:t>between an individual and another individual parent</a:t>
            </a:r>
            <a:endParaRPr lang="en-US" dirty="0"/>
          </a:p>
          <a:p>
            <a:pPr marL="0" indent="0" algn="ctr">
              <a:buNone/>
            </a:pPr>
            <a:r>
              <a:rPr lang="en-US" b="1" dirty="0" err="1" smtClean="0">
                <a:solidFill>
                  <a:srgbClr val="333333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333333"/>
                </a:solidFill>
                <a:effectLst/>
              </a:rPr>
              <a:t>xz</a:t>
            </a:r>
            <a:r>
              <a:rPr lang="en-US" b="1" baseline="-25000" dirty="0" smtClean="0">
                <a:solidFill>
                  <a:srgbClr val="333333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333333"/>
                </a:solidFill>
                <a:effectLst/>
              </a:rPr>
              <a:t>≠ 1/2[</a:t>
            </a:r>
            <a:r>
              <a:rPr lang="en-US" b="1" dirty="0" err="1" smtClean="0">
                <a:solidFill>
                  <a:srgbClr val="333333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333333"/>
                </a:solidFill>
                <a:effectLst/>
              </a:rPr>
              <a:t>AZ</a:t>
            </a:r>
            <a:r>
              <a:rPr lang="en-US" b="1" baseline="-25000" dirty="0" smtClean="0">
                <a:solidFill>
                  <a:srgbClr val="333333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333333"/>
                </a:solidFill>
                <a:effectLst/>
              </a:rPr>
              <a:t>+ </a:t>
            </a:r>
            <a:r>
              <a:rPr lang="en-US" b="1" dirty="0" err="1" smtClean="0">
                <a:solidFill>
                  <a:srgbClr val="333333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333333"/>
                </a:solidFill>
                <a:effectLst/>
              </a:rPr>
              <a:t>BZ</a:t>
            </a:r>
            <a:r>
              <a:rPr lang="en-US" b="1" dirty="0" smtClean="0">
                <a:solidFill>
                  <a:srgbClr val="333333"/>
                </a:solidFill>
                <a:effectLst/>
              </a:rPr>
              <a:t>]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because the coefficient used in estimation of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AZ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and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BZ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are dependent on the coefficient being estimated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xy</a:t>
            </a:r>
            <a:endParaRPr lang="en-US" b="1" dirty="0" smtClean="0">
              <a:effectLst/>
            </a:endParaRP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xz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Coancestry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 between a parent and a offspring</a:t>
            </a:r>
          </a:p>
          <a:p>
            <a:pPr marL="0" indent="0">
              <a:buNone/>
            </a:pP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xz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=1/2[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xx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b="1" dirty="0">
                <a:solidFill>
                  <a:srgbClr val="FF0000"/>
                </a:solidFill>
                <a:effectLst/>
              </a:rPr>
              <a:t>+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]=1/2[1/2(1+F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x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)+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]</a:t>
            </a:r>
            <a:endParaRPr lang="en-US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519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3600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sz="3600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sz="3600" b="1" baseline="-25000" dirty="0" smtClean="0">
                <a:solidFill>
                  <a:srgbClr val="FF0000"/>
                </a:solidFill>
                <a:effectLst/>
              </a:rPr>
              <a:t>(PO) </a:t>
            </a:r>
            <a:r>
              <a:rPr lang="en-US" sz="3600" b="1" dirty="0" err="1">
                <a:solidFill>
                  <a:srgbClr val="FF0000"/>
                </a:solidFill>
                <a:effectLst/>
              </a:rPr>
              <a:t>Coancestry</a:t>
            </a:r>
            <a:r>
              <a:rPr lang="en-US" sz="3600" b="1" dirty="0">
                <a:solidFill>
                  <a:srgbClr val="FF0000"/>
                </a:solidFill>
                <a:effectLst/>
              </a:rPr>
              <a:t> between a parent and a </a:t>
            </a:r>
            <a:r>
              <a:rPr lang="en-US" sz="3600" b="1" dirty="0" smtClean="0">
                <a:solidFill>
                  <a:srgbClr val="FF0000"/>
                </a:solidFill>
                <a:effectLst/>
              </a:rPr>
              <a:t>offspring  ≥ 1/4</a:t>
            </a:r>
            <a:r>
              <a:rPr lang="en-US" b="1" dirty="0">
                <a:solidFill>
                  <a:srgbClr val="FF0000"/>
                </a:solidFill>
                <a:effectLst/>
              </a:rPr>
              <a:t/>
            </a:r>
            <a:br>
              <a:rPr lang="en-US" b="1" dirty="0">
                <a:solidFill>
                  <a:srgbClr val="FF0000"/>
                </a:solidFill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102" y="1172183"/>
            <a:ext cx="8229600" cy="4525963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effectLst/>
              </a:rPr>
              <a:t>xz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(PO)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=</a:t>
            </a:r>
            <a:r>
              <a:rPr lang="en-US" b="1" dirty="0">
                <a:solidFill>
                  <a:srgbClr val="FF0000"/>
                </a:solidFill>
                <a:effectLst/>
              </a:rPr>
              <a:t>1/2[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xx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 </a:t>
            </a:r>
            <a:r>
              <a:rPr lang="en-US" b="1" dirty="0">
                <a:solidFill>
                  <a:srgbClr val="FF0000"/>
                </a:solidFill>
                <a:effectLst/>
              </a:rPr>
              <a:t>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b="1" dirty="0">
                <a:solidFill>
                  <a:srgbClr val="FF0000"/>
                </a:solidFill>
                <a:effectLst/>
              </a:rPr>
              <a:t>]=1/2[1/2(1+F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x </a:t>
            </a:r>
            <a:r>
              <a:rPr lang="en-US" b="1" dirty="0">
                <a:solidFill>
                  <a:srgbClr val="FF0000"/>
                </a:solidFill>
                <a:effectLst/>
              </a:rPr>
              <a:t>)+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b="1" dirty="0">
                <a:solidFill>
                  <a:srgbClr val="FF0000"/>
                </a:solidFill>
                <a:effectLst/>
              </a:rPr>
              <a:t>]</a:t>
            </a:r>
            <a:endParaRPr lang="en-US" b="1" dirty="0">
              <a:effectLst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x</a:t>
            </a:r>
            <a:r>
              <a:rPr lang="en-US" b="1" dirty="0" smtClean="0">
                <a:effectLst/>
              </a:rPr>
              <a:t>=0 (NON-INBRED) and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 </a:t>
            </a:r>
            <a:r>
              <a:rPr lang="en-US" b="1" dirty="0" smtClean="0">
                <a:effectLst/>
              </a:rPr>
              <a:t>=0 (X and Y are unrelated) then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xz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(PO)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=1/2[1/2+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]=1/4</a:t>
            </a:r>
            <a:endParaRPr lang="en-US" b="1" dirty="0">
              <a:effectLst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x</a:t>
            </a:r>
            <a:r>
              <a:rPr lang="en-US" b="1" dirty="0" smtClean="0">
                <a:effectLst/>
              </a:rPr>
              <a:t>=1 (INBRED) </a:t>
            </a:r>
            <a:r>
              <a:rPr lang="en-US" b="1" dirty="0">
                <a:effectLst/>
              </a:rPr>
              <a:t>and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 </a:t>
            </a:r>
            <a:r>
              <a:rPr lang="en-US" b="1" dirty="0">
                <a:effectLst/>
              </a:rPr>
              <a:t>=0 (X and Y are </a:t>
            </a:r>
            <a:r>
              <a:rPr lang="en-US" b="1" dirty="0" smtClean="0">
                <a:effectLst/>
              </a:rPr>
              <a:t>unrelated) then</a:t>
            </a:r>
            <a:endParaRPr lang="en-US" b="1" dirty="0">
              <a:effectLst/>
            </a:endParaRPr>
          </a:p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xz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(PO) </a:t>
            </a:r>
            <a:r>
              <a:rPr lang="en-US" b="1" dirty="0">
                <a:solidFill>
                  <a:srgbClr val="FF0000"/>
                </a:solidFill>
                <a:effectLst/>
              </a:rPr>
              <a:t>=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1/2[1/2(2)+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b="1" dirty="0">
                <a:solidFill>
                  <a:srgbClr val="FF0000"/>
                </a:solidFill>
                <a:effectLst/>
              </a:rPr>
              <a:t>]=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1/2</a:t>
            </a:r>
            <a:endParaRPr lang="en-US" b="1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66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110" y="389109"/>
            <a:ext cx="8229600" cy="1417638"/>
          </a:xfrm>
        </p:spPr>
        <p:txBody>
          <a:bodyPr/>
          <a:lstStyle/>
          <a:p>
            <a:r>
              <a:rPr lang="en-US" sz="4000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sz="4000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sz="4000" b="1" baseline="-25000" dirty="0" smtClean="0">
                <a:solidFill>
                  <a:srgbClr val="FF0000"/>
                </a:solidFill>
                <a:effectLst/>
              </a:rPr>
              <a:t>(FS) </a:t>
            </a:r>
            <a:r>
              <a:rPr lang="en-US" sz="4000" b="1" dirty="0" err="1">
                <a:solidFill>
                  <a:srgbClr val="FF0000"/>
                </a:solidFill>
                <a:effectLst/>
              </a:rPr>
              <a:t>Coancestry</a:t>
            </a:r>
            <a:r>
              <a:rPr lang="en-US" sz="4000" b="1" dirty="0">
                <a:solidFill>
                  <a:srgbClr val="FF0000"/>
                </a:solidFill>
                <a:effectLst/>
              </a:rPr>
              <a:t> between </a:t>
            </a:r>
            <a:r>
              <a:rPr lang="en-US" sz="4000" b="1" dirty="0" smtClean="0">
                <a:solidFill>
                  <a:srgbClr val="FF0000"/>
                </a:solidFill>
                <a:effectLst/>
              </a:rPr>
              <a:t>full sibs ≥ </a:t>
            </a:r>
            <a:r>
              <a:rPr lang="en-US" sz="4000" b="1" dirty="0">
                <a:solidFill>
                  <a:srgbClr val="FF0000"/>
                </a:solidFill>
                <a:effectLst/>
              </a:rPr>
              <a:t>1/4</a:t>
            </a:r>
            <a:br>
              <a:rPr lang="en-US" sz="4000" b="1" dirty="0">
                <a:solidFill>
                  <a:srgbClr val="FF0000"/>
                </a:solidFill>
                <a:effectLst/>
              </a:rPr>
            </a:br>
            <a:r>
              <a:rPr lang="en-US" sz="4000" b="1" dirty="0">
                <a:solidFill>
                  <a:srgbClr val="FF0000"/>
                </a:solidFill>
                <a:effectLst/>
              </a:rPr>
              <a:t/>
            </a:r>
            <a:br>
              <a:rPr lang="en-US" sz="4000" b="1" dirty="0">
                <a:solidFill>
                  <a:srgbClr val="FF0000"/>
                </a:solidFill>
                <a:effectLst/>
              </a:rPr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55" y="1055451"/>
            <a:ext cx="8229600" cy="4525963"/>
          </a:xfrm>
        </p:spPr>
        <p:txBody>
          <a:bodyPr/>
          <a:lstStyle/>
          <a:p>
            <a:r>
              <a:rPr lang="en-US" dirty="0" smtClean="0"/>
              <a:t>X and Y are full-sibs if both have the same parent A x B</a:t>
            </a:r>
          </a:p>
          <a:p>
            <a:r>
              <a:rPr lang="en-US" dirty="0" smtClean="0"/>
              <a:t>A x B=X   A x B=Y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</a:t>
            </a:r>
            <a:r>
              <a:rPr lang="en-US" b="1" baseline="-25000" dirty="0" smtClean="0">
                <a:effectLst/>
              </a:rPr>
              <a:t>)</a:t>
            </a:r>
            <a:r>
              <a:rPr lang="en-US" b="1" dirty="0" smtClean="0">
                <a:effectLst/>
              </a:rPr>
              <a:t>=1/4[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AA</a:t>
            </a:r>
            <a:r>
              <a:rPr lang="en-US" b="1" baseline="-25000" dirty="0" smtClean="0">
                <a:effectLst/>
              </a:rPr>
              <a:t> </a:t>
            </a:r>
            <a:r>
              <a:rPr lang="en-US" b="1" dirty="0" smtClean="0">
                <a:effectLst/>
              </a:rPr>
              <a:t>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AB</a:t>
            </a:r>
            <a:r>
              <a:rPr lang="en-US" b="1" dirty="0" smtClean="0">
                <a:effectLst/>
              </a:rPr>
              <a:t> </a:t>
            </a:r>
            <a:r>
              <a:rPr lang="en-US" b="1" dirty="0">
                <a:effectLst/>
              </a:rPr>
              <a:t>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>
                <a:effectLst/>
              </a:rPr>
              <a:t>B</a:t>
            </a:r>
            <a:r>
              <a:rPr lang="en-US" b="1" baseline="-25000" dirty="0" err="1" smtClean="0">
                <a:effectLst/>
              </a:rPr>
              <a:t>A</a:t>
            </a:r>
            <a:r>
              <a:rPr lang="en-US" b="1" dirty="0" smtClean="0">
                <a:effectLst/>
              </a:rPr>
              <a:t> </a:t>
            </a:r>
            <a:r>
              <a:rPr lang="en-US" b="1" dirty="0">
                <a:effectLst/>
              </a:rPr>
              <a:t>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BB</a:t>
            </a:r>
            <a:r>
              <a:rPr lang="en-US" b="1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b="1" dirty="0">
                <a:effectLst/>
              </a:rPr>
              <a:t>         </a:t>
            </a:r>
            <a:r>
              <a:rPr lang="en-US" b="1" dirty="0" smtClean="0">
                <a:effectLst/>
              </a:rPr>
              <a:t>=1/4[1/2(1+F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)+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AB</a:t>
            </a:r>
            <a:r>
              <a:rPr lang="en-US" b="1" dirty="0">
                <a:effectLst/>
              </a:rPr>
              <a:t> 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BA</a:t>
            </a:r>
            <a:r>
              <a:rPr lang="en-US" b="1" dirty="0">
                <a:effectLst/>
              </a:rPr>
              <a:t> + </a:t>
            </a:r>
            <a:r>
              <a:rPr lang="en-US" b="1" dirty="0" smtClean="0">
                <a:effectLst/>
              </a:rPr>
              <a:t>1/2(1+F</a:t>
            </a:r>
            <a:r>
              <a:rPr lang="en-US" b="1" baseline="-25000" dirty="0" smtClean="0">
                <a:effectLst/>
              </a:rPr>
              <a:t>B</a:t>
            </a:r>
            <a:r>
              <a:rPr lang="en-US" b="1" dirty="0" smtClean="0">
                <a:effectLst/>
              </a:rPr>
              <a:t>)]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76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>
                <a:solidFill>
                  <a:srgbClr val="FF0000"/>
                </a:solidFill>
                <a:effectLst/>
              </a:rPr>
              <a:t>f</a:t>
            </a:r>
            <a:r>
              <a:rPr lang="en-US" sz="3600" b="1" baseline="-25000" dirty="0" err="1">
                <a:solidFill>
                  <a:srgbClr val="FF0000"/>
                </a:solidFill>
                <a:effectLst/>
              </a:rPr>
              <a:t>xy</a:t>
            </a:r>
            <a:r>
              <a:rPr lang="en-US" sz="3600" b="1" baseline="-25000" dirty="0">
                <a:solidFill>
                  <a:srgbClr val="FF0000"/>
                </a:solidFill>
                <a:effectLst/>
              </a:rPr>
              <a:t>(FS) </a:t>
            </a:r>
            <a:r>
              <a:rPr lang="en-US" sz="3200" b="1" dirty="0" err="1">
                <a:solidFill>
                  <a:srgbClr val="FF0000"/>
                </a:solidFill>
                <a:effectLst/>
              </a:rPr>
              <a:t>Coancestry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> between full </a:t>
            </a:r>
            <a:r>
              <a:rPr lang="en-US" sz="3200" b="1" dirty="0" smtClean="0">
                <a:solidFill>
                  <a:srgbClr val="FF0000"/>
                </a:solidFill>
                <a:effectLst/>
              </a:rPr>
              <a:t>sibs ≥ 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>1/4</a:t>
            </a:r>
            <a:br>
              <a:rPr lang="en-US" sz="3200" b="1" dirty="0">
                <a:solidFill>
                  <a:srgbClr val="FF0000"/>
                </a:solidFill>
                <a:effectLst/>
              </a:rPr>
            </a:br>
            <a:r>
              <a:rPr lang="en-US" sz="3200" b="1" dirty="0">
                <a:solidFill>
                  <a:srgbClr val="FF0000"/>
                </a:solidFill>
                <a:effectLst/>
              </a:rPr>
              <a:t/>
            </a:r>
            <a:br>
              <a:rPr lang="en-US" sz="3200" b="1" dirty="0">
                <a:solidFill>
                  <a:srgbClr val="FF0000"/>
                </a:solidFill>
                <a:effectLst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23" y="1035995"/>
            <a:ext cx="8229600" cy="5822005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</a:t>
            </a:r>
            <a:r>
              <a:rPr lang="en-US" b="1" baseline="-25000" dirty="0" smtClean="0">
                <a:effectLst/>
              </a:rPr>
              <a:t>)</a:t>
            </a:r>
            <a:r>
              <a:rPr lang="en-US" b="1" dirty="0" smtClean="0">
                <a:effectLst/>
              </a:rPr>
              <a:t>= 1/4[1/2(1+F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>
                <a:effectLst/>
              </a:rPr>
              <a:t>)+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AB</a:t>
            </a:r>
            <a:r>
              <a:rPr lang="en-US" b="1" dirty="0">
                <a:effectLst/>
              </a:rPr>
              <a:t> 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BA</a:t>
            </a:r>
            <a:r>
              <a:rPr lang="en-US" b="1" dirty="0">
                <a:effectLst/>
              </a:rPr>
              <a:t> + 1/2(1+F</a:t>
            </a:r>
            <a:r>
              <a:rPr lang="en-US" b="1" baseline="-25000" dirty="0">
                <a:effectLst/>
              </a:rPr>
              <a:t>B</a:t>
            </a:r>
            <a:r>
              <a:rPr lang="en-US" b="1" dirty="0">
                <a:effectLst/>
              </a:rPr>
              <a:t>)]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dirty="0" smtClean="0">
                <a:effectLst/>
              </a:rPr>
              <a:t>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=F</a:t>
            </a:r>
            <a:r>
              <a:rPr lang="en-US" b="1" baseline="-25000" dirty="0" smtClean="0">
                <a:effectLst/>
              </a:rPr>
              <a:t>B</a:t>
            </a:r>
            <a:r>
              <a:rPr lang="en-US" b="1" dirty="0" smtClean="0">
                <a:effectLst/>
              </a:rPr>
              <a:t>=0 (parents non-</a:t>
            </a:r>
            <a:r>
              <a:rPr lang="en-US" b="1" dirty="0" err="1" smtClean="0">
                <a:effectLst/>
              </a:rPr>
              <a:t>inbreds</a:t>
            </a:r>
            <a:r>
              <a:rPr lang="en-US" b="1" dirty="0" smtClean="0">
                <a:effectLst/>
              </a:rPr>
              <a:t>) and no related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AB</a:t>
            </a:r>
            <a:r>
              <a:rPr lang="en-US" b="1" dirty="0" smtClean="0">
                <a:effectLst/>
              </a:rPr>
              <a:t>=0 then </a:t>
            </a:r>
          </a:p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(FS)</a:t>
            </a:r>
            <a:r>
              <a:rPr lang="en-US" b="1" dirty="0">
                <a:effectLst/>
              </a:rPr>
              <a:t>= </a:t>
            </a:r>
            <a:r>
              <a:rPr lang="en-US" b="1" dirty="0" smtClean="0">
                <a:effectLst/>
              </a:rPr>
              <a:t>1/4[1/2+ 0 + 0+ 1/2]=1/4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b="1" dirty="0" smtClean="0">
                <a:effectLst/>
              </a:rPr>
              <a:t>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=F</a:t>
            </a:r>
            <a:r>
              <a:rPr lang="en-US" b="1" baseline="-25000" dirty="0" smtClean="0">
                <a:effectLst/>
              </a:rPr>
              <a:t>B</a:t>
            </a:r>
            <a:r>
              <a:rPr lang="en-US" b="1" dirty="0" smtClean="0">
                <a:effectLst/>
              </a:rPr>
              <a:t>=1 </a:t>
            </a:r>
            <a:r>
              <a:rPr lang="en-US" b="1" dirty="0">
                <a:effectLst/>
              </a:rPr>
              <a:t>(parents </a:t>
            </a:r>
            <a:r>
              <a:rPr lang="en-US" b="1" dirty="0" smtClean="0">
                <a:effectLst/>
              </a:rPr>
              <a:t>full </a:t>
            </a:r>
            <a:r>
              <a:rPr lang="en-US" b="1" dirty="0" err="1" smtClean="0">
                <a:effectLst/>
              </a:rPr>
              <a:t>inbreds</a:t>
            </a:r>
            <a:r>
              <a:rPr lang="en-US" b="1" dirty="0" smtClean="0">
                <a:effectLst/>
              </a:rPr>
              <a:t>) and </a:t>
            </a:r>
            <a:r>
              <a:rPr lang="en-US" b="1" dirty="0">
                <a:effectLst/>
              </a:rPr>
              <a:t>no related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AB</a:t>
            </a:r>
            <a:r>
              <a:rPr lang="en-US" b="1" dirty="0">
                <a:effectLst/>
              </a:rPr>
              <a:t>=0 then </a:t>
            </a:r>
          </a:p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(FS)</a:t>
            </a:r>
            <a:r>
              <a:rPr lang="en-US" b="1" dirty="0">
                <a:effectLst/>
              </a:rPr>
              <a:t>= </a:t>
            </a:r>
            <a:r>
              <a:rPr lang="en-US" b="1" dirty="0" smtClean="0">
                <a:effectLst/>
              </a:rPr>
              <a:t>1/4[1+0+0+1]=1/2 and &gt;1/2 if parents are related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4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1286"/>
            <a:ext cx="8229600" cy="1417638"/>
          </a:xfrm>
        </p:spPr>
        <p:txBody>
          <a:bodyPr/>
          <a:lstStyle/>
          <a:p>
            <a:r>
              <a:rPr lang="en-US" sz="3200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sz="3200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sz="3200" b="1" baseline="-25000" dirty="0" smtClean="0">
                <a:solidFill>
                  <a:srgbClr val="FF0000"/>
                </a:solidFill>
                <a:effectLst/>
              </a:rPr>
              <a:t>(HS) </a:t>
            </a:r>
            <a:r>
              <a:rPr lang="en-US" sz="3200" b="1" dirty="0" err="1">
                <a:solidFill>
                  <a:srgbClr val="FF0000"/>
                </a:solidFill>
                <a:effectLst/>
              </a:rPr>
              <a:t>Coancestry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> between </a:t>
            </a:r>
            <a:r>
              <a:rPr lang="en-US" sz="3200" b="1" dirty="0" smtClean="0">
                <a:solidFill>
                  <a:srgbClr val="FF0000"/>
                </a:solidFill>
                <a:effectLst/>
              </a:rPr>
              <a:t>half sibs ≥ 1/8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/>
            </a:r>
            <a:br>
              <a:rPr lang="en-US" sz="3200" b="1" dirty="0">
                <a:solidFill>
                  <a:srgbClr val="FF0000"/>
                </a:solidFill>
                <a:effectLst/>
              </a:rPr>
            </a:br>
            <a:r>
              <a:rPr lang="en-US" sz="3200" b="1" dirty="0">
                <a:solidFill>
                  <a:srgbClr val="FF0000"/>
                </a:solidFill>
                <a:effectLst/>
              </a:rPr>
              <a:t/>
            </a:r>
            <a:br>
              <a:rPr lang="en-US" sz="3200" b="1" dirty="0">
                <a:solidFill>
                  <a:srgbClr val="FF0000"/>
                </a:solidFill>
                <a:effectLst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55" y="1035996"/>
            <a:ext cx="8229600" cy="5617723"/>
          </a:xfrm>
        </p:spPr>
        <p:txBody>
          <a:bodyPr/>
          <a:lstStyle/>
          <a:p>
            <a:r>
              <a:rPr lang="en-US" dirty="0" smtClean="0"/>
              <a:t>X and Y are half-sibs if both have one parent </a:t>
            </a:r>
          </a:p>
          <a:p>
            <a:r>
              <a:rPr lang="en-US" dirty="0" smtClean="0"/>
              <a:t>A x B=X   A x D=Y</a:t>
            </a:r>
          </a:p>
          <a:p>
            <a:pPr marL="0" indent="0">
              <a:buNone/>
            </a:pP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xy</a:t>
            </a:r>
            <a:r>
              <a:rPr lang="en-US" b="1" baseline="-25000" dirty="0" smtClean="0">
                <a:effectLst/>
              </a:rPr>
              <a:t>(HS)</a:t>
            </a:r>
            <a:r>
              <a:rPr lang="en-US" b="1" dirty="0" smtClean="0">
                <a:effectLst/>
              </a:rPr>
              <a:t>=1/4[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AA</a:t>
            </a:r>
            <a:r>
              <a:rPr lang="en-US" b="1" baseline="-25000" dirty="0" smtClean="0">
                <a:effectLst/>
              </a:rPr>
              <a:t> </a:t>
            </a:r>
            <a:r>
              <a:rPr lang="en-US" b="1" dirty="0" smtClean="0">
                <a:effectLst/>
              </a:rPr>
              <a:t>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AD</a:t>
            </a:r>
            <a:r>
              <a:rPr lang="en-US" b="1" dirty="0" smtClean="0">
                <a:effectLst/>
              </a:rPr>
              <a:t> </a:t>
            </a:r>
            <a:r>
              <a:rPr lang="en-US" b="1" dirty="0">
                <a:effectLst/>
              </a:rPr>
              <a:t>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>
                <a:effectLst/>
              </a:rPr>
              <a:t>B</a:t>
            </a:r>
            <a:r>
              <a:rPr lang="en-US" b="1" baseline="-25000" dirty="0" err="1" smtClean="0">
                <a:effectLst/>
              </a:rPr>
              <a:t>A</a:t>
            </a:r>
            <a:r>
              <a:rPr lang="en-US" b="1" dirty="0" smtClean="0">
                <a:effectLst/>
              </a:rPr>
              <a:t> </a:t>
            </a:r>
            <a:r>
              <a:rPr lang="en-US" b="1" dirty="0">
                <a:effectLst/>
              </a:rPr>
              <a:t>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BD</a:t>
            </a:r>
            <a:r>
              <a:rPr lang="en-US" b="1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b="1" dirty="0">
                <a:effectLst/>
              </a:rPr>
              <a:t>         </a:t>
            </a:r>
            <a:r>
              <a:rPr lang="en-US" b="1" dirty="0" smtClean="0">
                <a:effectLst/>
              </a:rPr>
              <a:t>=1/4[1/2(1+F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)+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AD</a:t>
            </a:r>
            <a:r>
              <a:rPr lang="en-US" b="1" dirty="0" smtClean="0">
                <a:effectLst/>
              </a:rPr>
              <a:t> </a:t>
            </a:r>
            <a:r>
              <a:rPr lang="en-US" b="1" dirty="0">
                <a:effectLst/>
              </a:rPr>
              <a:t>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BA</a:t>
            </a:r>
            <a:r>
              <a:rPr lang="en-US" b="1" dirty="0">
                <a:effectLst/>
              </a:rPr>
              <a:t> +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BD</a:t>
            </a:r>
            <a:r>
              <a:rPr lang="en-US" b="1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b="1" dirty="0" smtClean="0">
                <a:effectLst/>
              </a:rPr>
              <a:t>If A, B and D are unrelated then </a:t>
            </a:r>
          </a:p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(HS</a:t>
            </a:r>
            <a:r>
              <a:rPr lang="en-US" b="1" baseline="-25000" dirty="0" smtClean="0">
                <a:effectLst/>
              </a:rPr>
              <a:t>)</a:t>
            </a:r>
            <a:r>
              <a:rPr lang="en-US" b="1" dirty="0" smtClean="0">
                <a:effectLst/>
              </a:rPr>
              <a:t>=1/4[1/2(1+F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)]=1/8</a:t>
            </a:r>
            <a:r>
              <a:rPr lang="en-US" b="1" dirty="0">
                <a:effectLst/>
              </a:rPr>
              <a:t>(1+F</a:t>
            </a:r>
            <a:r>
              <a:rPr lang="en-US" b="1" baseline="-25000" dirty="0">
                <a:effectLst/>
              </a:rPr>
              <a:t>A</a:t>
            </a:r>
            <a:r>
              <a:rPr lang="en-US" b="1" dirty="0" smtClean="0">
                <a:effectLst/>
              </a:rPr>
              <a:t>)</a:t>
            </a:r>
          </a:p>
          <a:p>
            <a:pPr marL="0" indent="0">
              <a:buNone/>
            </a:pPr>
            <a:r>
              <a:rPr lang="en-US" b="1" dirty="0" smtClean="0">
                <a:effectLst/>
              </a:rPr>
              <a:t>If 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=0 (A is not inbred) then 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(HS</a:t>
            </a:r>
            <a:r>
              <a:rPr lang="en-US" b="1" baseline="-25000" dirty="0" smtClean="0">
                <a:effectLst/>
              </a:rPr>
              <a:t>)</a:t>
            </a:r>
            <a:r>
              <a:rPr lang="en-US" b="1" dirty="0" smtClean="0">
                <a:effectLst/>
              </a:rPr>
              <a:t>=1/8</a:t>
            </a:r>
          </a:p>
          <a:p>
            <a:pPr marL="0" indent="0">
              <a:buNone/>
            </a:pPr>
            <a:r>
              <a:rPr lang="en-US" b="1" dirty="0">
                <a:effectLst/>
              </a:rPr>
              <a:t>If </a:t>
            </a:r>
            <a:r>
              <a:rPr lang="en-US" b="1" dirty="0" smtClean="0">
                <a:effectLst/>
              </a:rPr>
              <a:t>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=1 (A is an inbred) then   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xy</a:t>
            </a:r>
            <a:r>
              <a:rPr lang="en-US" b="1" baseline="-25000" dirty="0" smtClean="0">
                <a:effectLst/>
              </a:rPr>
              <a:t>(HS</a:t>
            </a:r>
            <a:r>
              <a:rPr lang="en-US" b="1" baseline="-25000" dirty="0">
                <a:effectLst/>
              </a:rPr>
              <a:t>)</a:t>
            </a:r>
            <a:r>
              <a:rPr lang="en-US" b="1" dirty="0">
                <a:effectLst/>
              </a:rPr>
              <a:t>=</a:t>
            </a:r>
            <a:r>
              <a:rPr lang="en-US" b="1" dirty="0" smtClean="0">
                <a:effectLst/>
              </a:rPr>
              <a:t>1/4</a:t>
            </a:r>
            <a:endParaRPr lang="en-US" b="1" dirty="0">
              <a:effectLst/>
            </a:endParaRPr>
          </a:p>
          <a:p>
            <a:pPr marL="0" indent="0">
              <a:buNone/>
            </a:pPr>
            <a:endParaRPr lang="en-US" b="1" dirty="0">
              <a:effectLst/>
            </a:endParaRPr>
          </a:p>
          <a:p>
            <a:pPr marL="0" indent="0">
              <a:buNone/>
            </a:pPr>
            <a:endParaRPr lang="en-US" b="1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5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err="1" smtClean="0">
                <a:solidFill>
                  <a:srgbClr val="FF0000"/>
                </a:solidFill>
                <a:effectLst/>
              </a:rPr>
              <a:t>f</a:t>
            </a:r>
            <a:r>
              <a:rPr lang="en-US" sz="3600" b="1" baseline="-25000" dirty="0" err="1" smtClean="0">
                <a:solidFill>
                  <a:srgbClr val="FF0000"/>
                </a:solidFill>
                <a:effectLst/>
              </a:rPr>
              <a:t>xy</a:t>
            </a:r>
            <a:r>
              <a:rPr lang="en-US" sz="3600" b="1" baseline="-25000" dirty="0" smtClean="0">
                <a:solidFill>
                  <a:srgbClr val="FF0000"/>
                </a:solidFill>
                <a:effectLst/>
              </a:rPr>
              <a:t>(HS</a:t>
            </a:r>
            <a:r>
              <a:rPr lang="en-US" sz="3600" b="1" baseline="-25000" dirty="0">
                <a:solidFill>
                  <a:srgbClr val="FF0000"/>
                </a:solidFill>
                <a:effectLst/>
              </a:rPr>
              <a:t>) </a:t>
            </a:r>
            <a:r>
              <a:rPr lang="en-US" sz="3200" b="1" dirty="0" err="1">
                <a:solidFill>
                  <a:srgbClr val="FF0000"/>
                </a:solidFill>
                <a:effectLst/>
              </a:rPr>
              <a:t>Coancestry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> between </a:t>
            </a:r>
            <a:r>
              <a:rPr lang="en-US" sz="3200" b="1" dirty="0" smtClean="0">
                <a:solidFill>
                  <a:srgbClr val="FF0000"/>
                </a:solidFill>
                <a:effectLst/>
              </a:rPr>
              <a:t>half sibs ≥ 1/8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/>
            </a:r>
            <a:br>
              <a:rPr lang="en-US" sz="3200" b="1" dirty="0">
                <a:solidFill>
                  <a:srgbClr val="FF0000"/>
                </a:solidFill>
                <a:effectLst/>
              </a:rPr>
            </a:br>
            <a:r>
              <a:rPr lang="en-US" sz="3200" b="1" dirty="0">
                <a:solidFill>
                  <a:srgbClr val="FF0000"/>
                </a:solidFill>
                <a:effectLst/>
              </a:rPr>
              <a:t/>
            </a:r>
            <a:br>
              <a:rPr lang="en-US" sz="3200" b="1" dirty="0">
                <a:solidFill>
                  <a:srgbClr val="FF0000"/>
                </a:solidFill>
                <a:effectLst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23" y="1035995"/>
            <a:ext cx="8229600" cy="5822005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</a:t>
            </a:r>
            <a:r>
              <a:rPr lang="en-US" b="1" baseline="-25000" dirty="0" smtClean="0">
                <a:effectLst/>
              </a:rPr>
              <a:t>)</a:t>
            </a:r>
            <a:r>
              <a:rPr lang="en-US" b="1" dirty="0" smtClean="0">
                <a:effectLst/>
              </a:rPr>
              <a:t>= 1/4[1/2(1+F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>
                <a:effectLst/>
              </a:rPr>
              <a:t>)+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AB</a:t>
            </a:r>
            <a:r>
              <a:rPr lang="en-US" b="1" dirty="0">
                <a:effectLst/>
              </a:rPr>
              <a:t> +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BA</a:t>
            </a:r>
            <a:r>
              <a:rPr lang="en-US" b="1" dirty="0">
                <a:effectLst/>
              </a:rPr>
              <a:t> + 1/2(1+F</a:t>
            </a:r>
            <a:r>
              <a:rPr lang="en-US" b="1" baseline="-25000" dirty="0">
                <a:effectLst/>
              </a:rPr>
              <a:t>B</a:t>
            </a:r>
            <a:r>
              <a:rPr lang="en-US" b="1" dirty="0">
                <a:effectLst/>
              </a:rPr>
              <a:t>)]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b="1" dirty="0" smtClean="0">
                <a:effectLst/>
              </a:rPr>
              <a:t>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=F</a:t>
            </a:r>
            <a:r>
              <a:rPr lang="en-US" b="1" baseline="-25000" dirty="0" smtClean="0">
                <a:effectLst/>
              </a:rPr>
              <a:t>B</a:t>
            </a:r>
            <a:r>
              <a:rPr lang="en-US" b="1" dirty="0" smtClean="0">
                <a:effectLst/>
              </a:rPr>
              <a:t>=0 (parents non-</a:t>
            </a:r>
            <a:r>
              <a:rPr lang="en-US" b="1" dirty="0" err="1" smtClean="0">
                <a:effectLst/>
              </a:rPr>
              <a:t>inbreds</a:t>
            </a:r>
            <a:r>
              <a:rPr lang="en-US" b="1" dirty="0" smtClean="0">
                <a:effectLst/>
              </a:rPr>
              <a:t>) and no related </a:t>
            </a:r>
            <a:r>
              <a:rPr lang="en-US" b="1" dirty="0" err="1" smtClean="0">
                <a:effectLst/>
              </a:rPr>
              <a:t>f</a:t>
            </a:r>
            <a:r>
              <a:rPr lang="en-US" b="1" baseline="-25000" dirty="0" err="1" smtClean="0">
                <a:effectLst/>
              </a:rPr>
              <a:t>AB</a:t>
            </a:r>
            <a:r>
              <a:rPr lang="en-US" b="1" dirty="0" smtClean="0">
                <a:effectLst/>
              </a:rPr>
              <a:t>=0 then </a:t>
            </a:r>
          </a:p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(FS)</a:t>
            </a:r>
            <a:r>
              <a:rPr lang="en-US" b="1" dirty="0">
                <a:effectLst/>
              </a:rPr>
              <a:t>= </a:t>
            </a:r>
            <a:r>
              <a:rPr lang="en-US" b="1" dirty="0" smtClean="0">
                <a:effectLst/>
              </a:rPr>
              <a:t>1/4[1/2+1/2(0) + 2(0) + ½(0)]=1/4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b="1" dirty="0" smtClean="0">
                <a:effectLst/>
              </a:rPr>
              <a:t>F</a:t>
            </a:r>
            <a:r>
              <a:rPr lang="en-US" b="1" baseline="-25000" dirty="0" smtClean="0">
                <a:effectLst/>
              </a:rPr>
              <a:t>A</a:t>
            </a:r>
            <a:r>
              <a:rPr lang="en-US" b="1" dirty="0" smtClean="0">
                <a:effectLst/>
              </a:rPr>
              <a:t>=F</a:t>
            </a:r>
            <a:r>
              <a:rPr lang="en-US" b="1" baseline="-25000" dirty="0" smtClean="0">
                <a:effectLst/>
              </a:rPr>
              <a:t>B</a:t>
            </a:r>
            <a:r>
              <a:rPr lang="en-US" b="1" dirty="0" smtClean="0">
                <a:effectLst/>
              </a:rPr>
              <a:t>=1 </a:t>
            </a:r>
            <a:r>
              <a:rPr lang="en-US" b="1" dirty="0">
                <a:effectLst/>
              </a:rPr>
              <a:t>(parents </a:t>
            </a:r>
            <a:r>
              <a:rPr lang="en-US" b="1" dirty="0" smtClean="0">
                <a:effectLst/>
              </a:rPr>
              <a:t>full </a:t>
            </a:r>
            <a:r>
              <a:rPr lang="en-US" b="1" dirty="0" err="1" smtClean="0">
                <a:effectLst/>
              </a:rPr>
              <a:t>inbreds</a:t>
            </a:r>
            <a:r>
              <a:rPr lang="en-US" b="1" dirty="0" smtClean="0">
                <a:effectLst/>
              </a:rPr>
              <a:t>) and </a:t>
            </a:r>
            <a:r>
              <a:rPr lang="en-US" b="1" dirty="0">
                <a:effectLst/>
              </a:rPr>
              <a:t>no related </a:t>
            </a: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AB</a:t>
            </a:r>
            <a:r>
              <a:rPr lang="en-US" b="1" dirty="0">
                <a:effectLst/>
              </a:rPr>
              <a:t>=0 then </a:t>
            </a:r>
          </a:p>
          <a:p>
            <a:pPr marL="0" indent="0">
              <a:buNone/>
            </a:pPr>
            <a:r>
              <a:rPr lang="en-US" b="1" dirty="0" err="1">
                <a:effectLst/>
              </a:rPr>
              <a:t>f</a:t>
            </a:r>
            <a:r>
              <a:rPr lang="en-US" b="1" baseline="-25000" dirty="0" err="1">
                <a:effectLst/>
              </a:rPr>
              <a:t>xy</a:t>
            </a:r>
            <a:r>
              <a:rPr lang="en-US" b="1" baseline="-25000" dirty="0">
                <a:effectLst/>
              </a:rPr>
              <a:t>(FS)</a:t>
            </a:r>
            <a:r>
              <a:rPr lang="en-US" b="1" dirty="0">
                <a:effectLst/>
              </a:rPr>
              <a:t>= </a:t>
            </a:r>
            <a:r>
              <a:rPr lang="en-US" b="1" dirty="0" smtClean="0">
                <a:effectLst/>
              </a:rPr>
              <a:t>1/4[1+1]=1/2 and &gt;1/2 if parents are related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33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07" y="0"/>
            <a:ext cx="8229600" cy="1139825"/>
          </a:xfrm>
        </p:spPr>
        <p:txBody>
          <a:bodyPr/>
          <a:lstStyle/>
          <a:p>
            <a:r>
              <a:rPr lang="en-US" b="1" dirty="0" smtClean="0">
                <a:effectLst/>
              </a:rPr>
              <a:t>Inbreeding from pedigree</a:t>
            </a:r>
            <a:endParaRPr lang="en-US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</a:t>
            </a:r>
            <a:r>
              <a:rPr lang="en-US" sz="2800" b="1" dirty="0" smtClean="0">
                <a:effectLst/>
              </a:rPr>
              <a:t>A</a:t>
            </a:r>
            <a:r>
              <a:rPr lang="en-US" dirty="0" smtClean="0">
                <a:effectLst/>
              </a:rPr>
              <a:t> </a:t>
            </a:r>
            <a:r>
              <a:rPr lang="en-US" sz="2400" dirty="0" smtClean="0">
                <a:effectLst/>
              </a:rPr>
              <a:t>(g1 g2)</a:t>
            </a:r>
            <a:endParaRPr lang="en-US" sz="2400" dirty="0">
              <a:effectLst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2297723" y="2063262"/>
            <a:ext cx="1125415" cy="82061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>
            <a:off x="3423138" y="2063262"/>
            <a:ext cx="1127031" cy="82061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390430" y="2144560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80169" y="2157046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5505" y="28838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393319" y="28604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477106" y="288387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29910" y="288387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Y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1717107" y="3260541"/>
            <a:ext cx="478398" cy="70185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>
            <a:stCxn id="13" idx="2"/>
          </p:cNvCxnSpPr>
          <p:nvPr/>
        </p:nvCxnSpPr>
        <p:spPr bwMode="auto">
          <a:xfrm flipH="1">
            <a:off x="2390430" y="3345542"/>
            <a:ext cx="8817" cy="64030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>
            <a:stCxn id="14" idx="2"/>
          </p:cNvCxnSpPr>
          <p:nvPr/>
        </p:nvCxnSpPr>
        <p:spPr bwMode="auto">
          <a:xfrm>
            <a:off x="4597061" y="3322095"/>
            <a:ext cx="0" cy="64030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4800803" y="3260541"/>
            <a:ext cx="178094" cy="70185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2390430" y="337472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4292309" y="3426841"/>
            <a:ext cx="457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38828" y="405618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</a:t>
            </a:r>
            <a:endParaRPr lang="en-US" sz="2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407290" y="405618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</a:t>
            </a:r>
            <a:endParaRPr lang="en-US" sz="2400" b="1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2568524" y="4456296"/>
            <a:ext cx="854614" cy="53773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>
            <a:stCxn id="30" idx="2"/>
          </p:cNvCxnSpPr>
          <p:nvPr/>
        </p:nvCxnSpPr>
        <p:spPr bwMode="auto">
          <a:xfrm flipH="1">
            <a:off x="3774832" y="4517851"/>
            <a:ext cx="827383" cy="47618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3519633" y="4994031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</a:t>
            </a:r>
            <a:endParaRPr lang="en-US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539013" y="371545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J</a:t>
            </a:r>
          </a:p>
        </p:txBody>
      </p:sp>
      <p:cxnSp>
        <p:nvCxnSpPr>
          <p:cNvPr id="38" name="Straight Arrow Connector 37"/>
          <p:cNvCxnSpPr>
            <a:endCxn id="29" idx="1"/>
          </p:cNvCxnSpPr>
          <p:nvPr/>
        </p:nvCxnSpPr>
        <p:spPr bwMode="auto">
          <a:xfrm>
            <a:off x="1730620" y="4045226"/>
            <a:ext cx="508208" cy="24179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4947142" y="379828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K</a:t>
            </a:r>
            <a:endParaRPr lang="en-US" sz="2400" b="1" dirty="0"/>
          </a:p>
        </p:txBody>
      </p:sp>
      <p:cxnSp>
        <p:nvCxnSpPr>
          <p:cNvPr id="41" name="Straight Arrow Connector 40"/>
          <p:cNvCxnSpPr>
            <a:endCxn id="30" idx="3"/>
          </p:cNvCxnSpPr>
          <p:nvPr/>
        </p:nvCxnSpPr>
        <p:spPr bwMode="auto">
          <a:xfrm flipH="1">
            <a:off x="4797140" y="4045226"/>
            <a:ext cx="212192" cy="24179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2971846" y="422546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3825089" y="4263498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7960" y="5392618"/>
                <a:ext cx="8480976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              Inbreeding of individual I is F</a:t>
                </a:r>
                <a:r>
                  <a:rPr lang="en-US" sz="2800" baseline="-25000" dirty="0" smtClean="0"/>
                  <a:t>I</a:t>
                </a:r>
                <a:r>
                  <a:rPr lang="en-US" sz="2800" dirty="0" smtClean="0"/>
                  <a:t>=P(d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sz="2800" dirty="0" smtClean="0"/>
                  <a:t>e)</a:t>
                </a:r>
              </a:p>
              <a:p>
                <a:pPr algn="ctr"/>
                <a:r>
                  <a:rPr lang="en-US" sz="2800" b="1" i="1" dirty="0" smtClean="0">
                    <a:solidFill>
                      <a:srgbClr val="FF0000"/>
                    </a:solidFill>
                  </a:rPr>
                  <a:t>Every time there is a common ancestry in the </a:t>
                </a:r>
              </a:p>
              <a:p>
                <a:pPr algn="ctr"/>
                <a:r>
                  <a:rPr lang="en-US" sz="2800" b="1" i="1" dirty="0" smtClean="0">
                    <a:solidFill>
                      <a:srgbClr val="FF0000"/>
                    </a:solidFill>
                  </a:rPr>
                  <a:t>pedigree there is a probability of </a:t>
                </a:r>
                <a:r>
                  <a:rPr lang="en-US" sz="2800" b="1" dirty="0" smtClean="0">
                    <a:solidFill>
                      <a:srgbClr val="FF0000"/>
                    </a:solidFill>
                  </a:rPr>
                  <a:t>F</a:t>
                </a:r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0" y="5392618"/>
                <a:ext cx="8480976" cy="1384995"/>
              </a:xfrm>
              <a:prstGeom prst="rect">
                <a:avLst/>
              </a:prstGeom>
              <a:blipFill rotWithShape="1">
                <a:blip r:embed="rId2"/>
                <a:stretch>
                  <a:fillRect t="-4405" b="-11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5024835" y="1212448"/>
            <a:ext cx="3601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METHODS OF PATH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0760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353"/>
            <a:ext cx="8229600" cy="1139825"/>
          </a:xfrm>
        </p:spPr>
        <p:txBody>
          <a:bodyPr/>
          <a:lstStyle/>
          <a:p>
            <a:r>
              <a:rPr lang="en-US" b="1" dirty="0">
                <a:effectLst/>
              </a:rPr>
              <a:t>Inbreeding from pedigree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/>
              <a:lstStyle/>
              <a:p>
                <a:r>
                  <a:rPr lang="en-US" dirty="0" smtClean="0">
                    <a:effectLst/>
                  </a:rPr>
                  <a:t>F</a:t>
                </a:r>
                <a:r>
                  <a:rPr lang="en-US" baseline="-25000" dirty="0">
                    <a:effectLst/>
                  </a:rPr>
                  <a:t>I</a:t>
                </a:r>
                <a:r>
                  <a:rPr lang="en-US" dirty="0">
                    <a:effectLst/>
                  </a:rPr>
                  <a:t>=P(d</a:t>
                </a:r>
                <a14:m>
                  <m:oMath xmlns:m="http://schemas.openxmlformats.org/officeDocument/2006/math">
                    <m:r>
                      <a:rPr lang="en-US" b="0" i="1">
                        <a:effectLst/>
                        <a:latin typeface="Cambria Math"/>
                        <a:ea typeface="Cambria Math"/>
                      </a:rPr>
                      <m:t>≡</m:t>
                    </m:r>
                  </m:oMath>
                </a14:m>
                <a:r>
                  <a:rPr lang="en-US" dirty="0" smtClean="0">
                    <a:effectLst/>
                  </a:rPr>
                  <a:t>e)=</a:t>
                </a:r>
                <a:r>
                  <a:rPr lang="en-US" dirty="0">
                    <a:effectLst/>
                  </a:rPr>
                  <a:t>P(d</a:t>
                </a:r>
                <a14:m>
                  <m:oMath xmlns:m="http://schemas.openxmlformats.org/officeDocument/2006/math">
                    <m: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 smtClean="0"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sty m:val="p"/>
                      </m:rP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b</m:t>
                    </m:r>
                  </m:oMath>
                </a14:m>
                <a:r>
                  <a:rPr lang="en-US" dirty="0" smtClean="0">
                    <a:effectLst/>
                  </a:rPr>
                  <a:t>)</a:t>
                </a:r>
                <a:r>
                  <a:rPr lang="en-US" dirty="0">
                    <a:effectLst/>
                  </a:rPr>
                  <a:t> P(</a:t>
                </a:r>
                <a:r>
                  <a:rPr lang="en-US" dirty="0" smtClean="0">
                    <a:effectLst/>
                  </a:rPr>
                  <a:t>b</a:t>
                </a: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sty m:val="p"/>
                      </m:rP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a</m:t>
                    </m:r>
                    <m: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en-US" b="1" dirty="0">
                    <a:effectLst/>
                  </a:rPr>
                  <a:t>) 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1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4610E0"/>
                        </a:solidFill>
                        <a:effectLst/>
                      </a:rPr>
                      <m:t>a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4610E0"/>
                        </a:solidFill>
                        <a:effectLst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dirty="0" smtClean="0">
                    <a:effectLst/>
                  </a:rPr>
                  <a:t>                     </a:t>
                </a:r>
                <a:r>
                  <a:rPr lang="en-US" dirty="0">
                    <a:effectLst/>
                  </a:rPr>
                  <a:t>P(</a:t>
                </a:r>
                <a:r>
                  <a:rPr lang="en-US" dirty="0" smtClean="0">
                    <a:effectLst/>
                  </a:rPr>
                  <a:t>c</a:t>
                </a: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sty m:val="p"/>
                      </m:rP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a</m:t>
                    </m:r>
                    <m: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effectLst/>
                  </a:rPr>
                  <a:t>) P(</a:t>
                </a:r>
                <a:r>
                  <a:rPr lang="en-US" dirty="0" smtClean="0">
                    <a:effectLst/>
                  </a:rPr>
                  <a:t>e</a:t>
                </a:r>
                <a14:m>
                  <m:oMath xmlns:m="http://schemas.openxmlformats.org/officeDocument/2006/math">
                    <m:r>
                      <a:rPr lang="en-US"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sty m:val="p"/>
                      </m:rPr>
                      <a:rPr lang="en-US" b="0" i="0" smtClean="0">
                        <a:effectLst/>
                        <a:latin typeface="Cambria Math"/>
                        <a:ea typeface="Cambria Math"/>
                      </a:rPr>
                      <m:t>c</m:t>
                    </m:r>
                  </m:oMath>
                </a14:m>
                <a:r>
                  <a:rPr lang="en-US" dirty="0" smtClean="0">
                    <a:effectLst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                  = (1/2)(1/2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)[1/2(1+F</a:t>
                </a:r>
                <a:r>
                  <a:rPr lang="en-US" b="1" baseline="-25000" dirty="0" smtClean="0">
                    <a:solidFill>
                      <a:srgbClr val="4610E0"/>
                    </a:solidFill>
                    <a:effectLst/>
                  </a:rPr>
                  <a:t>A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)]</a:t>
                </a:r>
                <a:r>
                  <a:rPr lang="en-US" dirty="0" smtClean="0">
                    <a:effectLst/>
                  </a:rPr>
                  <a:t>(</a:t>
                </a:r>
                <a:r>
                  <a:rPr lang="en-US" dirty="0">
                    <a:effectLst/>
                  </a:rPr>
                  <a:t>1/2)(1/2</a:t>
                </a:r>
                <a:r>
                  <a:rPr lang="en-US" dirty="0" smtClean="0">
                    <a:effectLst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dirty="0">
                    <a:effectLst/>
                  </a:rPr>
                  <a:t> </a:t>
                </a:r>
                <a:r>
                  <a:rPr lang="en-US" dirty="0" smtClean="0">
                    <a:effectLst/>
                  </a:rPr>
                  <a:t>                  = (1/2)</a:t>
                </a:r>
                <a:r>
                  <a:rPr lang="en-US" baseline="30000" dirty="0" smtClean="0">
                    <a:effectLst/>
                  </a:rPr>
                  <a:t>5</a:t>
                </a:r>
                <a:r>
                  <a:rPr lang="en-US" b="1" dirty="0">
                    <a:solidFill>
                      <a:srgbClr val="4610E0"/>
                    </a:solidFill>
                    <a:effectLst/>
                  </a:rPr>
                  <a:t>(1+F</a:t>
                </a:r>
                <a:r>
                  <a:rPr lang="en-US" b="1" baseline="-25000" dirty="0">
                    <a:solidFill>
                      <a:srgbClr val="4610E0"/>
                    </a:solidFill>
                    <a:effectLst/>
                  </a:rPr>
                  <a:t>A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)</a:t>
                </a:r>
                <a:r>
                  <a:rPr lang="en-US" b="1" dirty="0" smtClean="0">
                    <a:solidFill>
                      <a:srgbClr val="333333"/>
                    </a:solidFill>
                    <a:effectLst/>
                  </a:rPr>
                  <a:t>=</a:t>
                </a:r>
                <a:r>
                  <a:rPr lang="en-US" dirty="0">
                    <a:solidFill>
                      <a:srgbClr val="FF0000"/>
                    </a:solidFill>
                    <a:effectLst/>
                  </a:rPr>
                  <a:t>(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1/32)</a:t>
                </a:r>
                <a:r>
                  <a:rPr lang="en-US" b="1" dirty="0" smtClean="0">
                    <a:solidFill>
                      <a:srgbClr val="FF0000"/>
                    </a:solidFill>
                    <a:effectLst/>
                  </a:rPr>
                  <a:t>(1+F</a:t>
                </a:r>
                <a:r>
                  <a:rPr lang="en-US" b="1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  <a:r>
                  <a:rPr lang="en-US" b="1" dirty="0">
                    <a:solidFill>
                      <a:srgbClr val="FF0000"/>
                    </a:solidFill>
                    <a:effectLst/>
                  </a:rPr>
                  <a:t>)</a:t>
                </a:r>
                <a:endParaRPr lang="en-US" b="1" baseline="30000" dirty="0">
                  <a:solidFill>
                    <a:srgbClr val="FF0000"/>
                  </a:solidFill>
                  <a:effectLst/>
                </a:endParaRPr>
              </a:p>
              <a:p>
                <a:pPr marL="0" indent="0">
                  <a:buNone/>
                </a:pP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1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4610E0"/>
                        </a:solidFill>
                        <a:effectLst/>
                      </a:rPr>
                      <m:t>a</m:t>
                    </m:r>
                    <m:r>
                      <m:rPr>
                        <m:nor/>
                      </m:rPr>
                      <a:rPr lang="en-US" b="1" i="0" dirty="0" smtClean="0">
                        <a:solidFill>
                          <a:srgbClr val="4610E0"/>
                        </a:solidFill>
                        <a:effectLst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)=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 b="0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2</a:t>
                </a:r>
                <a14:m>
                  <m:oMath xmlns:m="http://schemas.openxmlformats.org/officeDocument/2006/math">
                    <m:r>
                      <a:rPr lang="en-US" b="0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0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)+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4610E0"/>
                    </a:solidFill>
                    <a:effectLst/>
                  </a:rPr>
                  <a:t> 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                  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)+ </a:t>
                </a:r>
              </a:p>
              <a:p>
                <a:pPr marL="0" indent="0">
                  <a:buNone/>
                </a:pPr>
                <a:r>
                  <a:rPr lang="en-US" baseline="30000" dirty="0" smtClean="0">
                    <a:solidFill>
                      <a:srgbClr val="4610E0"/>
                    </a:solidFill>
                    <a:effectLst/>
                  </a:rPr>
                  <a:t>                             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g1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)+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                   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)P(g1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</a:t>
                </a:r>
                <a:endParaRPr lang="en-US" baseline="30000" dirty="0"/>
              </a:p>
              <a:p>
                <a:pPr marL="0" indent="0">
                  <a:buNone/>
                </a:pPr>
                <a:r>
                  <a:rPr lang="en-US" baseline="30000" dirty="0" smtClean="0"/>
                  <a:t> </a:t>
                </a:r>
                <a:endParaRPr lang="en-US" baseline="30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1667" t="-1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074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Proportion of heterozygous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24" y="977630"/>
            <a:ext cx="8229600" cy="5880370"/>
          </a:xfrm>
        </p:spPr>
        <p:txBody>
          <a:bodyPr/>
          <a:lstStyle/>
          <a:p>
            <a:r>
              <a:rPr lang="en-US" dirty="0" smtClean="0">
                <a:effectLst/>
              </a:rPr>
              <a:t>Proportion of heterozygous under inbreeding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              vs</a:t>
            </a:r>
          </a:p>
          <a:p>
            <a:r>
              <a:rPr lang="en-US" dirty="0">
                <a:effectLst/>
              </a:rPr>
              <a:t>Proportion of heterozygous under </a:t>
            </a:r>
            <a:r>
              <a:rPr lang="en-US" dirty="0" smtClean="0">
                <a:effectLst/>
              </a:rPr>
              <a:t>random mating (RM)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H</a:t>
            </a:r>
            <a:r>
              <a:rPr lang="en-US" baseline="-25000" dirty="0" smtClean="0">
                <a:effectLst/>
              </a:rPr>
              <a:t>IP</a:t>
            </a:r>
            <a:r>
              <a:rPr lang="en-US" dirty="0" smtClean="0">
                <a:effectLst/>
              </a:rPr>
              <a:t>=Freq. of heterozygous genotypes in a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inbred population (IP) </a:t>
            </a:r>
          </a:p>
          <a:p>
            <a:r>
              <a:rPr lang="en-US" dirty="0" smtClean="0">
                <a:effectLst/>
              </a:rPr>
              <a:t>H</a:t>
            </a:r>
            <a:r>
              <a:rPr lang="en-US" baseline="-25000" dirty="0" smtClean="0">
                <a:effectLst/>
              </a:rPr>
              <a:t>RM</a:t>
            </a:r>
            <a:r>
              <a:rPr lang="en-US" dirty="0" smtClean="0">
                <a:effectLst/>
              </a:rPr>
              <a:t>=Freq</a:t>
            </a:r>
            <a:r>
              <a:rPr lang="en-US" dirty="0">
                <a:effectLst/>
              </a:rPr>
              <a:t>. of heterozygous genotypes in </a:t>
            </a:r>
            <a:r>
              <a:rPr lang="en-US" dirty="0" smtClean="0">
                <a:effectLst/>
              </a:rPr>
              <a:t>a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RM  population</a:t>
            </a:r>
            <a:endParaRPr lang="en-US" dirty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6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583"/>
            <a:ext cx="8229600" cy="1139825"/>
          </a:xfrm>
        </p:spPr>
        <p:txBody>
          <a:bodyPr/>
          <a:lstStyle/>
          <a:p>
            <a:r>
              <a:rPr lang="en-US" b="1" dirty="0">
                <a:effectLst/>
              </a:rPr>
              <a:t>Inbreeding from pedigree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1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4610E0"/>
                        </a:solidFill>
                        <a:effectLst/>
                      </a:rPr>
                      <m:t>a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4610E0"/>
                        </a:solidFill>
                        <a:effectLst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)=P(a1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)+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4610E0"/>
                    </a:solidFill>
                    <a:effectLst/>
                  </a:rPr>
                  <a:t>                   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)+ </a:t>
                </a:r>
              </a:p>
              <a:p>
                <a:pPr marL="0" indent="0">
                  <a:buNone/>
                </a:pPr>
                <a:r>
                  <a:rPr lang="en-US" baseline="30000" dirty="0">
                    <a:solidFill>
                      <a:srgbClr val="4610E0"/>
                    </a:solidFill>
                    <a:effectLst/>
                  </a:rPr>
                  <a:t>                             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P(</a:t>
                </a:r>
                <a:r>
                  <a:rPr lang="en-US" dirty="0">
                    <a:solidFill>
                      <a:srgbClr val="FF0000"/>
                    </a:solidFill>
                    <a:effectLst/>
                  </a:rPr>
                  <a:t>g1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effectLst/>
                  </a:rPr>
                  <a:t>)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+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4610E0"/>
                    </a:solidFill>
                    <a:effectLst/>
                  </a:rPr>
                  <a:t>                   P(a1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)P(a2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4610E0"/>
                        </a:solidFill>
                        <a:effectLst/>
                        <a:ea typeface="Cambria Math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4610E0"/>
                    </a:solidFill>
                    <a:effectLst/>
                  </a:rPr>
                  <a:t>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P(g1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>
                        <a:solidFill>
                          <a:srgbClr val="FF000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effectLst/>
                        <a:ea typeface="Cambria Math"/>
                      </a:rPr>
                      <m:t>g</m:t>
                    </m:r>
                    <m:r>
                      <m:rPr>
                        <m:nor/>
                      </m:rPr>
                      <a:rPr lang="en-US">
                        <a:solidFill>
                          <a:srgbClr val="FF0000"/>
                        </a:solidFill>
                        <a:effectLst/>
                        <a:ea typeface="Cambria Math"/>
                      </a:rPr>
                      <m:t>2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effectLst/>
                  </a:rPr>
                  <a:t>)</a:t>
                </a:r>
                <a:endParaRPr lang="en-US" baseline="30000" dirty="0"/>
              </a:p>
              <a:p>
                <a:pPr marL="0" indent="0">
                  <a:buNone/>
                </a:pPr>
                <a:r>
                  <a:rPr lang="en-US" baseline="30000" dirty="0"/>
                  <a:t> </a:t>
                </a:r>
                <a:r>
                  <a:rPr lang="en-US" b="1" dirty="0">
                    <a:solidFill>
                      <a:srgbClr val="4610E0"/>
                    </a:solidFill>
                    <a:effectLst/>
                  </a:rPr>
                  <a:t>P(a1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  <m:r>
                      <a:rPr lang="en-US" b="1" i="1">
                        <a:solidFill>
                          <a:srgbClr val="4610E0"/>
                        </a:solidFill>
                        <a:effectLst/>
                        <a:latin typeface="Cambria Math"/>
                        <a:ea typeface="Cambria Math"/>
                      </a:rPr>
                      <m:t>≡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4610E0"/>
                        </a:solidFill>
                        <a:effectLst/>
                      </a:rPr>
                      <m:t>a</m:t>
                    </m:r>
                    <m:r>
                      <m:rPr>
                        <m:nor/>
                      </m:rPr>
                      <a:rPr lang="en-US" b="1" dirty="0">
                        <a:solidFill>
                          <a:srgbClr val="4610E0"/>
                        </a:solidFill>
                        <a:effectLst/>
                      </a:rPr>
                      <m:t>2</m:t>
                    </m:r>
                  </m:oMath>
                </a14:m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)=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(1/2)(1/2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)+(1/2)(1/2)+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(1/2)(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1/2)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+</a:t>
                </a:r>
              </a:p>
              <a:p>
                <a:pPr marL="0" indent="0">
                  <a:buNone/>
                </a:pPr>
                <a:r>
                  <a:rPr lang="en-US" baseline="30000" dirty="0">
                    <a:solidFill>
                      <a:srgbClr val="4610E0"/>
                    </a:solidFill>
                    <a:effectLst/>
                  </a:rPr>
                  <a:t> </a:t>
                </a:r>
                <a:r>
                  <a:rPr lang="en-US" baseline="30000" dirty="0" smtClean="0">
                    <a:solidFill>
                      <a:srgbClr val="4610E0"/>
                    </a:solidFill>
                    <a:effectLst/>
                  </a:rPr>
                  <a:t>                              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(1/2)(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1/2)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</a:p>
              <a:p>
                <a:pPr marL="0" indent="0">
                  <a:buNone/>
                </a:pPr>
                <a:r>
                  <a:rPr lang="en-US" baseline="-25000" dirty="0">
                    <a:solidFill>
                      <a:srgbClr val="FF0000"/>
                    </a:solidFill>
                    <a:effectLst/>
                  </a:rPr>
                  <a:t> 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                           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=(1/4)+(1/4)+(1/4)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  <a:r>
                  <a:rPr lang="en-US" dirty="0">
                    <a:solidFill>
                      <a:srgbClr val="4610E0"/>
                    </a:solidFill>
                    <a:effectLst/>
                  </a:rPr>
                  <a:t>+(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1/4)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</a:p>
              <a:p>
                <a:pPr marL="0" indent="0">
                  <a:buNone/>
                </a:pPr>
                <a:r>
                  <a:rPr lang="en-US" baseline="-25000" dirty="0">
                    <a:solidFill>
                      <a:srgbClr val="FF0000"/>
                    </a:solidFill>
                    <a:effectLst/>
                  </a:rPr>
                  <a:t>  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                           </a:t>
                </a: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=(1/2)+(1/2)</a:t>
                </a:r>
                <a:r>
                  <a:rPr lang="en-US" dirty="0" smtClean="0">
                    <a:solidFill>
                      <a:srgbClr val="FF0000"/>
                    </a:solidFill>
                    <a:effectLst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4610E0"/>
                    </a:solidFill>
                    <a:effectLst/>
                  </a:rPr>
                  <a:t>                   =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(</a:t>
                </a:r>
                <a:r>
                  <a:rPr lang="en-US" b="1" dirty="0">
                    <a:solidFill>
                      <a:srgbClr val="4610E0"/>
                    </a:solidFill>
                    <a:effectLst/>
                  </a:rPr>
                  <a:t>1/2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)+(1+</a:t>
                </a:r>
                <a:r>
                  <a:rPr lang="en-US" b="1" dirty="0" smtClean="0">
                    <a:solidFill>
                      <a:srgbClr val="FF0000"/>
                    </a:solidFill>
                    <a:effectLst/>
                  </a:rPr>
                  <a:t>F</a:t>
                </a:r>
                <a:r>
                  <a:rPr lang="en-US" b="1" baseline="-25000" dirty="0" smtClean="0">
                    <a:solidFill>
                      <a:srgbClr val="FF0000"/>
                    </a:solidFill>
                    <a:effectLst/>
                  </a:rPr>
                  <a:t>A</a:t>
                </a:r>
                <a:r>
                  <a:rPr lang="en-US" b="1" dirty="0" smtClean="0">
                    <a:solidFill>
                      <a:srgbClr val="4610E0"/>
                    </a:solidFill>
                    <a:effectLst/>
                  </a:rPr>
                  <a:t>)=C</a:t>
                </a:r>
                <a:r>
                  <a:rPr lang="en-US" b="1" baseline="-25000" dirty="0" smtClean="0">
                    <a:solidFill>
                      <a:srgbClr val="4610E0"/>
                    </a:solidFill>
                    <a:effectLst/>
                  </a:rPr>
                  <a:t>II</a:t>
                </a:r>
                <a:endParaRPr lang="en-US" b="1" baseline="-25000" dirty="0">
                  <a:solidFill>
                    <a:srgbClr val="4610E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 l="-1667" t="-1508" b="-3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235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07" y="0"/>
            <a:ext cx="8229600" cy="1139825"/>
          </a:xfrm>
        </p:spPr>
        <p:txBody>
          <a:bodyPr/>
          <a:lstStyle/>
          <a:p>
            <a:r>
              <a:rPr lang="en-US" b="1" dirty="0">
                <a:effectLst/>
              </a:rPr>
              <a:t>Inbreeding from pedigree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58508"/>
          </a:xfrm>
        </p:spPr>
        <p:txBody>
          <a:bodyPr/>
          <a:lstStyle/>
          <a:p>
            <a:r>
              <a:rPr lang="en-US" dirty="0" smtClean="0">
                <a:effectLst/>
              </a:rPr>
              <a:t>F</a:t>
            </a:r>
            <a:r>
              <a:rPr lang="en-US" baseline="-25000" dirty="0" smtClean="0">
                <a:effectLst/>
              </a:rPr>
              <a:t>I</a:t>
            </a:r>
            <a:r>
              <a:rPr lang="en-US" dirty="0" smtClean="0">
                <a:effectLst/>
              </a:rPr>
              <a:t>=(1/2)</a:t>
            </a:r>
            <a:r>
              <a:rPr lang="en-US" baseline="30000" dirty="0" smtClean="0">
                <a:effectLst/>
              </a:rPr>
              <a:t>n</a:t>
            </a:r>
            <a:r>
              <a:rPr lang="en-US" dirty="0" smtClean="0">
                <a:effectLst/>
              </a:rPr>
              <a:t>(1+F</a:t>
            </a:r>
            <a:r>
              <a:rPr lang="en-US" baseline="-25000" dirty="0" smtClean="0">
                <a:effectLst/>
              </a:rPr>
              <a:t>A</a:t>
            </a:r>
            <a:r>
              <a:rPr lang="en-US" dirty="0" smtClean="0">
                <a:effectLst/>
              </a:rPr>
              <a:t>)=(1/2)</a:t>
            </a:r>
            <a:r>
              <a:rPr lang="en-US" baseline="30000" dirty="0" smtClean="0">
                <a:effectLst/>
              </a:rPr>
              <a:t>5</a:t>
            </a:r>
            <a:r>
              <a:rPr lang="en-US" dirty="0" smtClean="0">
                <a:effectLst/>
              </a:rPr>
              <a:t>(1+F</a:t>
            </a:r>
            <a:r>
              <a:rPr lang="en-US" baseline="-25000" dirty="0" smtClean="0">
                <a:effectLst/>
              </a:rPr>
              <a:t>A</a:t>
            </a:r>
            <a:r>
              <a:rPr lang="en-US" dirty="0" smtClean="0">
                <a:effectLst/>
              </a:rPr>
              <a:t>)=(1/32)(1+F</a:t>
            </a:r>
            <a:r>
              <a:rPr lang="en-US" baseline="-25000" dirty="0" smtClean="0">
                <a:effectLst/>
              </a:rPr>
              <a:t>A</a:t>
            </a:r>
            <a:r>
              <a:rPr lang="en-US" dirty="0">
                <a:effectLst/>
              </a:rPr>
              <a:t>)</a:t>
            </a:r>
            <a:r>
              <a:rPr lang="en-US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n=number of parents involved</a:t>
            </a:r>
          </a:p>
          <a:p>
            <a:pPr marL="0" indent="0">
              <a:buNone/>
            </a:pPr>
            <a:r>
              <a:rPr lang="en-US" b="1" dirty="0" smtClean="0">
                <a:effectLst/>
              </a:rPr>
              <a:t>COANCESTRY METHOD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F</a:t>
            </a:r>
            <a:r>
              <a:rPr lang="en-US" baseline="-25000" dirty="0" smtClean="0">
                <a:effectLst/>
              </a:rPr>
              <a:t>I</a:t>
            </a:r>
            <a:r>
              <a:rPr lang="en-US" dirty="0" smtClean="0">
                <a:effectLst/>
              </a:rPr>
              <a:t>=C</a:t>
            </a:r>
            <a:r>
              <a:rPr lang="en-US" baseline="-25000" dirty="0" smtClean="0">
                <a:effectLst/>
              </a:rPr>
              <a:t>DE   </a:t>
            </a:r>
            <a:r>
              <a:rPr lang="en-US" dirty="0" smtClean="0">
                <a:effectLst/>
              </a:rPr>
              <a:t>= (1/4)[C</a:t>
            </a:r>
            <a:r>
              <a:rPr lang="en-US" baseline="-25000" dirty="0" smtClean="0">
                <a:effectLst/>
              </a:rPr>
              <a:t>JC</a:t>
            </a:r>
            <a:r>
              <a:rPr lang="en-US" dirty="0" smtClean="0">
                <a:effectLst/>
              </a:rPr>
              <a:t>+C</a:t>
            </a:r>
            <a:r>
              <a:rPr lang="en-US" baseline="-25000" dirty="0" smtClean="0">
                <a:effectLst/>
              </a:rPr>
              <a:t>JK</a:t>
            </a:r>
            <a:r>
              <a:rPr lang="en-US" dirty="0" smtClean="0">
                <a:effectLst/>
              </a:rPr>
              <a:t>+C</a:t>
            </a:r>
            <a:r>
              <a:rPr lang="en-US" baseline="-25000" dirty="0" smtClean="0">
                <a:effectLst/>
              </a:rPr>
              <a:t>BC</a:t>
            </a:r>
            <a:r>
              <a:rPr lang="en-US" dirty="0" smtClean="0">
                <a:effectLst/>
              </a:rPr>
              <a:t>+C</a:t>
            </a:r>
            <a:r>
              <a:rPr lang="en-US" baseline="-25000" dirty="0" smtClean="0">
                <a:effectLst/>
              </a:rPr>
              <a:t>BK</a:t>
            </a:r>
            <a:r>
              <a:rPr lang="en-US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= (1/4)[0+0+C</a:t>
            </a:r>
            <a:r>
              <a:rPr lang="en-US" baseline="-25000" dirty="0" smtClean="0">
                <a:effectLst/>
              </a:rPr>
              <a:t>BC</a:t>
            </a:r>
            <a:r>
              <a:rPr lang="en-US" dirty="0" smtClean="0">
                <a:effectLst/>
              </a:rPr>
              <a:t>+0]=(1/4)C</a:t>
            </a:r>
            <a:r>
              <a:rPr lang="en-US" baseline="-25000" dirty="0" smtClean="0">
                <a:effectLst/>
              </a:rPr>
              <a:t>BC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>
                <a:effectLst/>
              </a:rPr>
              <a:t>(</a:t>
            </a:r>
            <a:r>
              <a:rPr lang="en-US" dirty="0" smtClean="0">
                <a:effectLst/>
              </a:rPr>
              <a:t>1/4)C</a:t>
            </a:r>
            <a:r>
              <a:rPr lang="en-US" baseline="-25000" dirty="0" smtClean="0">
                <a:effectLst/>
              </a:rPr>
              <a:t>BC</a:t>
            </a:r>
            <a:r>
              <a:rPr lang="en-US" dirty="0" smtClean="0">
                <a:effectLst/>
              </a:rPr>
              <a:t>= (1/4)</a:t>
            </a:r>
            <a:r>
              <a:rPr lang="en-US" dirty="0">
                <a:effectLst/>
              </a:rPr>
              <a:t> (1/4)[</a:t>
            </a:r>
            <a:r>
              <a:rPr lang="en-US" dirty="0" smtClean="0">
                <a:effectLst/>
              </a:rPr>
              <a:t>C</a:t>
            </a:r>
            <a:r>
              <a:rPr lang="en-US" baseline="-25000" dirty="0" smtClean="0">
                <a:effectLst/>
              </a:rPr>
              <a:t>XA</a:t>
            </a:r>
            <a:r>
              <a:rPr lang="en-US" dirty="0" smtClean="0">
                <a:effectLst/>
              </a:rPr>
              <a:t>+C</a:t>
            </a:r>
            <a:r>
              <a:rPr lang="en-US" baseline="-25000" dirty="0" smtClean="0">
                <a:effectLst/>
              </a:rPr>
              <a:t>XY</a:t>
            </a:r>
            <a:r>
              <a:rPr lang="en-US" dirty="0" smtClean="0">
                <a:effectLst/>
              </a:rPr>
              <a:t>+C</a:t>
            </a:r>
            <a:r>
              <a:rPr lang="en-US" baseline="-25000" dirty="0" smtClean="0">
                <a:effectLst/>
              </a:rPr>
              <a:t>AA</a:t>
            </a:r>
            <a:r>
              <a:rPr lang="en-US" dirty="0" smtClean="0">
                <a:effectLst/>
              </a:rPr>
              <a:t>+C</a:t>
            </a:r>
            <a:r>
              <a:rPr lang="en-US" baseline="-25000" dirty="0" smtClean="0">
                <a:effectLst/>
              </a:rPr>
              <a:t>AY</a:t>
            </a:r>
            <a:r>
              <a:rPr lang="en-US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=</a:t>
            </a:r>
            <a:r>
              <a:rPr lang="en-US" dirty="0">
                <a:effectLst/>
              </a:rPr>
              <a:t> (1/4) (1/4</a:t>
            </a:r>
            <a:r>
              <a:rPr lang="en-US" dirty="0" smtClean="0">
                <a:effectLst/>
              </a:rPr>
              <a:t>)[0+0+C</a:t>
            </a:r>
            <a:r>
              <a:rPr lang="en-US" baseline="-25000" dirty="0" smtClean="0">
                <a:effectLst/>
              </a:rPr>
              <a:t>AA</a:t>
            </a:r>
            <a:r>
              <a:rPr lang="en-US" dirty="0" smtClean="0">
                <a:effectLst/>
              </a:rPr>
              <a:t>+0]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= </a:t>
            </a:r>
            <a:r>
              <a:rPr lang="en-US" dirty="0">
                <a:effectLst/>
              </a:rPr>
              <a:t>(1/4) (1/4</a:t>
            </a:r>
            <a:r>
              <a:rPr lang="en-US" dirty="0" smtClean="0">
                <a:effectLst/>
              </a:rPr>
              <a:t>)[C</a:t>
            </a:r>
            <a:r>
              <a:rPr lang="en-US" baseline="-25000" dirty="0" smtClean="0">
                <a:effectLst/>
              </a:rPr>
              <a:t>AA</a:t>
            </a:r>
            <a:r>
              <a:rPr lang="en-US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=  </a:t>
            </a:r>
            <a:r>
              <a:rPr lang="en-US" dirty="0">
                <a:effectLst/>
              </a:rPr>
              <a:t>(1/4) (1/4</a:t>
            </a:r>
            <a:r>
              <a:rPr lang="en-US" dirty="0" smtClean="0">
                <a:effectLst/>
              </a:rPr>
              <a:t>) (1/2) (1+F</a:t>
            </a:r>
            <a:r>
              <a:rPr lang="en-US" baseline="-25000" dirty="0" smtClean="0">
                <a:effectLst/>
              </a:rPr>
              <a:t>A</a:t>
            </a:r>
            <a:r>
              <a:rPr lang="en-US" dirty="0" smtClean="0">
                <a:effectLst/>
              </a:rPr>
              <a:t>)=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(1/32)</a:t>
            </a:r>
            <a:r>
              <a:rPr lang="en-US" b="1" dirty="0">
                <a:solidFill>
                  <a:srgbClr val="FF0000"/>
                </a:solidFill>
                <a:effectLst/>
              </a:rPr>
              <a:t> (1+F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A</a:t>
            </a:r>
            <a:r>
              <a:rPr lang="en-US" b="1" dirty="0">
                <a:solidFill>
                  <a:srgbClr val="FF0000"/>
                </a:solidFill>
                <a:effectLst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910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Proportion of heterozygous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5996"/>
            <a:ext cx="8229600" cy="4525963"/>
          </a:xfrm>
        </p:spPr>
        <p:txBody>
          <a:bodyPr/>
          <a:lstStyle/>
          <a:p>
            <a:r>
              <a:rPr lang="en-US" dirty="0" smtClean="0">
                <a:effectLst/>
              </a:rPr>
              <a:t>Effect of inbreeding can be defined as the proportion reduction in heterozygosity relative to RM.</a:t>
            </a:r>
          </a:p>
          <a:p>
            <a:r>
              <a:rPr lang="en-US" dirty="0" smtClean="0">
                <a:effectLst/>
              </a:rPr>
              <a:t>Mathematically is </a:t>
            </a:r>
          </a:p>
          <a:p>
            <a:endParaRPr lang="en-US" dirty="0">
              <a:effectLst/>
            </a:endParaRP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F measures the fractional reduction in heterozygosity of an inbred population relative to a RM population with the same allele freq.</a:t>
            </a:r>
            <a:endParaRPr lang="en-US" dirty="0">
              <a:effectLst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166883"/>
              </p:ext>
            </p:extLst>
          </p:nvPr>
        </p:nvGraphicFramePr>
        <p:xfrm>
          <a:off x="1895475" y="3170238"/>
          <a:ext cx="41957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7" name="Equation" r:id="rId3" imgW="1498320" imgH="431640" progId="Equation.3">
                  <p:embed/>
                </p:oleObj>
              </mc:Choice>
              <mc:Fallback>
                <p:oleObj name="Equation" r:id="rId3" imgW="149832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5475" y="3170238"/>
                        <a:ext cx="4195763" cy="120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40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/>
              <a:buChar char="à"/>
            </a:pPr>
            <a:r>
              <a:rPr lang="en-US" dirty="0" smtClean="0">
                <a:effectLst/>
              </a:rPr>
              <a:t>H</a:t>
            </a:r>
            <a:r>
              <a:rPr lang="en-US" baseline="-25000" dirty="0" smtClean="0">
                <a:effectLst/>
              </a:rPr>
              <a:t>RM</a:t>
            </a:r>
            <a:r>
              <a:rPr lang="en-US" dirty="0" smtClean="0">
                <a:effectLst/>
              </a:rPr>
              <a:t>=2pq proportion of Aa under RM</a:t>
            </a:r>
          </a:p>
          <a:p>
            <a:pPr>
              <a:buFont typeface="Wingdings"/>
              <a:buChar char="à"/>
            </a:pPr>
            <a:r>
              <a:rPr lang="en-US" dirty="0" smtClean="0">
                <a:effectLst/>
              </a:rPr>
              <a:t>H</a:t>
            </a:r>
            <a:r>
              <a:rPr lang="en-US" baseline="-25000" dirty="0" smtClean="0">
                <a:effectLst/>
              </a:rPr>
              <a:t>IP</a:t>
            </a:r>
            <a:r>
              <a:rPr lang="en-US" dirty="0" smtClean="0">
                <a:effectLst/>
              </a:rPr>
              <a:t>=H</a:t>
            </a:r>
            <a:r>
              <a:rPr lang="en-US" baseline="-25000" dirty="0" smtClean="0">
                <a:effectLst/>
              </a:rPr>
              <a:t>RM</a:t>
            </a:r>
            <a:r>
              <a:rPr lang="en-US" dirty="0" smtClean="0">
                <a:effectLst/>
              </a:rPr>
              <a:t>-</a:t>
            </a:r>
            <a:r>
              <a:rPr lang="en-US" dirty="0" err="1" smtClean="0">
                <a:effectLst/>
              </a:rPr>
              <a:t>FxH</a:t>
            </a:r>
            <a:r>
              <a:rPr lang="en-US" baseline="-25000" dirty="0" err="1" smtClean="0">
                <a:effectLst/>
              </a:rPr>
              <a:t>RM</a:t>
            </a:r>
            <a:r>
              <a:rPr lang="en-US" dirty="0" smtClean="0">
                <a:effectLst/>
              </a:rPr>
              <a:t>=H</a:t>
            </a:r>
            <a:r>
              <a:rPr lang="en-US" baseline="-25000" dirty="0" smtClean="0">
                <a:effectLst/>
              </a:rPr>
              <a:t>RM</a:t>
            </a:r>
            <a:r>
              <a:rPr lang="en-US" dirty="0" smtClean="0">
                <a:effectLst/>
              </a:rPr>
              <a:t>(1-F)=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=2pq(1-F) </a:t>
            </a:r>
            <a:r>
              <a:rPr lang="en-US" dirty="0">
                <a:effectLst/>
              </a:rPr>
              <a:t>proportion of Aa </a:t>
            </a:r>
            <a:r>
              <a:rPr lang="en-US" dirty="0" smtClean="0">
                <a:effectLst/>
              </a:rPr>
              <a:t>under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          inbreeding (IP)</a:t>
            </a:r>
          </a:p>
          <a:p>
            <a:pPr>
              <a:buFont typeface="Wingdings"/>
              <a:buChar char="à"/>
            </a:pPr>
            <a:endParaRPr lang="en-US" dirty="0">
              <a:effectLst/>
            </a:endParaRPr>
          </a:p>
          <a:p>
            <a:pPr>
              <a:buFont typeface="Wingdings"/>
              <a:buChar char="à"/>
            </a:pPr>
            <a:r>
              <a:rPr lang="en-US" dirty="0" smtClean="0">
                <a:effectLst/>
              </a:rPr>
              <a:t>Freq. of homozygous genotypes in an inbred population can be expressed in terms of F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Proportion of heterozygous</a:t>
            </a:r>
            <a:r>
              <a:rPr lang="en-US" b="1" dirty="0">
                <a:effectLst/>
              </a:rPr>
              <a:t/>
            </a:r>
            <a:br>
              <a:rPr lang="en-US" b="1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63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/>
              </a:rPr>
              <a:t>Proportion of heterozygous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468" y="1055452"/>
            <a:ext cx="8229600" cy="5802548"/>
          </a:xfrm>
        </p:spPr>
        <p:txBody>
          <a:bodyPr/>
          <a:lstStyle/>
          <a:p>
            <a:r>
              <a:rPr lang="en-US" dirty="0" smtClean="0">
                <a:effectLst/>
              </a:rPr>
              <a:t>Suppose that the proportion AA genotype is denoted as P</a:t>
            </a:r>
            <a:r>
              <a:rPr lang="en-US" baseline="-25000" dirty="0" smtClean="0">
                <a:effectLst/>
              </a:rPr>
              <a:t>AA</a:t>
            </a:r>
          </a:p>
          <a:p>
            <a:r>
              <a:rPr lang="en-US" dirty="0" smtClean="0">
                <a:effectLst/>
              </a:rPr>
              <a:t>Because ‘p’ is the allele freq. of A, by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F=1-(H</a:t>
            </a:r>
            <a:r>
              <a:rPr lang="en-US" baseline="-25000" dirty="0" smtClean="0">
                <a:effectLst/>
              </a:rPr>
              <a:t>IP</a:t>
            </a:r>
            <a:r>
              <a:rPr lang="en-US" dirty="0" smtClean="0">
                <a:effectLst/>
              </a:rPr>
              <a:t>/H</a:t>
            </a:r>
            <a:r>
              <a:rPr lang="en-US" baseline="-25000" dirty="0" smtClean="0">
                <a:effectLst/>
              </a:rPr>
              <a:t>RM</a:t>
            </a:r>
            <a:r>
              <a:rPr lang="en-US" dirty="0" smtClean="0">
                <a:effectLst/>
              </a:rPr>
              <a:t>) then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p=P</a:t>
            </a:r>
            <a:r>
              <a:rPr lang="en-US" baseline="-25000" dirty="0" smtClean="0">
                <a:effectLst/>
              </a:rPr>
              <a:t>AA </a:t>
            </a:r>
            <a:r>
              <a:rPr lang="en-US" dirty="0" smtClean="0">
                <a:effectLst/>
              </a:rPr>
              <a:t>+ </a:t>
            </a:r>
            <a:r>
              <a:rPr lang="en-US" dirty="0">
                <a:effectLst/>
              </a:rPr>
              <a:t>H</a:t>
            </a:r>
            <a:r>
              <a:rPr lang="en-US" baseline="-25000" dirty="0">
                <a:effectLst/>
              </a:rPr>
              <a:t>IP</a:t>
            </a:r>
            <a:r>
              <a:rPr lang="en-US" dirty="0" smtClean="0">
                <a:effectLst/>
              </a:rPr>
              <a:t>/2 but </a:t>
            </a:r>
            <a:r>
              <a:rPr lang="en-US" dirty="0">
                <a:effectLst/>
              </a:rPr>
              <a:t>H</a:t>
            </a:r>
            <a:r>
              <a:rPr lang="en-US" baseline="-25000" dirty="0">
                <a:effectLst/>
              </a:rPr>
              <a:t>IP</a:t>
            </a:r>
            <a:r>
              <a:rPr lang="en-US" dirty="0" smtClean="0">
                <a:effectLst/>
              </a:rPr>
              <a:t>=2pq(1-F</a:t>
            </a:r>
            <a:r>
              <a:rPr lang="en-US" dirty="0">
                <a:effectLst/>
              </a:rPr>
              <a:t>) </a:t>
            </a:r>
            <a:r>
              <a:rPr lang="en-US" dirty="0" smtClean="0">
                <a:effectLst/>
              </a:rPr>
              <a:t>so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P</a:t>
            </a:r>
            <a:r>
              <a:rPr lang="en-US" baseline="-25000" dirty="0" smtClean="0">
                <a:effectLst/>
              </a:rPr>
              <a:t>AA </a:t>
            </a:r>
            <a:r>
              <a:rPr lang="en-US" dirty="0" smtClean="0">
                <a:effectLst/>
              </a:rPr>
              <a:t>= p-2pq(1-F)/2=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p-</a:t>
            </a:r>
            <a:r>
              <a:rPr lang="en-US" dirty="0" err="1" smtClean="0">
                <a:effectLst/>
              </a:rPr>
              <a:t>pq</a:t>
            </a:r>
            <a:r>
              <a:rPr lang="en-US" dirty="0" smtClean="0">
                <a:effectLst/>
              </a:rPr>
              <a:t>(1-F)=</a:t>
            </a:r>
            <a:r>
              <a:rPr lang="en-US" dirty="0" err="1" smtClean="0">
                <a:effectLst/>
              </a:rPr>
              <a:t>p-pq</a:t>
            </a:r>
            <a:r>
              <a:rPr lang="en-US" dirty="0" err="1">
                <a:effectLst/>
              </a:rPr>
              <a:t>+</a:t>
            </a:r>
            <a:r>
              <a:rPr lang="en-US" dirty="0" err="1" smtClean="0">
                <a:effectLst/>
              </a:rPr>
              <a:t>pqF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= p-p(1-p)+</a:t>
            </a:r>
            <a:r>
              <a:rPr lang="en-US" dirty="0" err="1" smtClean="0">
                <a:effectLst/>
              </a:rPr>
              <a:t>pqF</a:t>
            </a:r>
            <a:r>
              <a:rPr lang="en-US" dirty="0" smtClean="0">
                <a:effectLst/>
              </a:rPr>
              <a:t>=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+pqF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P</a:t>
            </a:r>
            <a:r>
              <a:rPr lang="en-US" baseline="-25000" dirty="0">
                <a:effectLst/>
              </a:rPr>
              <a:t>AA </a:t>
            </a:r>
            <a:r>
              <a:rPr lang="en-US" dirty="0">
                <a:effectLst/>
              </a:rPr>
              <a:t>= </a:t>
            </a:r>
            <a:r>
              <a:rPr lang="en-US" dirty="0" smtClean="0">
                <a:effectLst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+pqF=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+p(1-p)F=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+pF-p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F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=p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(1-F)+pF</a:t>
            </a: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aa</a:t>
            </a:r>
            <a:r>
              <a:rPr lang="en-US" dirty="0" smtClean="0">
                <a:effectLst/>
              </a:rPr>
              <a:t>=q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(1-F)+</a:t>
            </a:r>
            <a:r>
              <a:rPr lang="en-US" dirty="0" err="1" smtClean="0">
                <a:effectLst/>
              </a:rPr>
              <a:t>qF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83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290" y="0"/>
            <a:ext cx="8229600" cy="1139825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  <a:effectLst/>
              </a:rPr>
              <a:t>Summary</a:t>
            </a:r>
            <a:br>
              <a:rPr lang="en-US" sz="4000" b="1" dirty="0" smtClean="0">
                <a:solidFill>
                  <a:srgbClr val="FF0000"/>
                </a:solidFill>
                <a:effectLst/>
              </a:rPr>
            </a:br>
            <a:r>
              <a:rPr lang="en-US" sz="4000" b="1" dirty="0" smtClean="0">
                <a:solidFill>
                  <a:srgbClr val="FF0000"/>
                </a:solidFill>
                <a:effectLst/>
              </a:rPr>
              <a:t>Proportion </a:t>
            </a:r>
            <a:r>
              <a:rPr lang="en-US" sz="4000" b="1" dirty="0">
                <a:solidFill>
                  <a:srgbClr val="FF0000"/>
                </a:solidFill>
                <a:effectLst/>
              </a:rPr>
              <a:t>of heterozygous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effectLst/>
              </a:rPr>
              <a:t>P</a:t>
            </a:r>
            <a:r>
              <a:rPr lang="en-US" baseline="-25000" dirty="0">
                <a:effectLst/>
              </a:rPr>
              <a:t>AA </a:t>
            </a:r>
            <a:r>
              <a:rPr lang="en-US" dirty="0">
                <a:effectLst/>
              </a:rPr>
              <a:t>= </a:t>
            </a:r>
            <a:r>
              <a:rPr lang="en-US" dirty="0" smtClean="0">
                <a:effectLst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(1-F</a:t>
            </a:r>
            <a:r>
              <a:rPr lang="en-US" dirty="0">
                <a:effectLst/>
              </a:rPr>
              <a:t>)+</a:t>
            </a:r>
            <a:r>
              <a:rPr lang="en-US" dirty="0" smtClean="0">
                <a:effectLst/>
              </a:rPr>
              <a:t>pF = 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+pqF</a:t>
            </a:r>
            <a:endParaRPr lang="en-US" dirty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Aa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>
                <a:effectLst/>
              </a:rPr>
              <a:t>= </a:t>
            </a:r>
            <a:r>
              <a:rPr lang="en-US" dirty="0" smtClean="0">
                <a:effectLst/>
              </a:rPr>
              <a:t>2pq-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2pqF</a:t>
            </a:r>
            <a:endParaRPr lang="en-US" dirty="0">
              <a:solidFill>
                <a:srgbClr val="FF0000"/>
              </a:solidFill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aa</a:t>
            </a:r>
            <a:r>
              <a:rPr lang="en-US" baseline="-25000" dirty="0" smtClean="0">
                <a:effectLst/>
              </a:rPr>
              <a:t>  </a:t>
            </a:r>
            <a:r>
              <a:rPr lang="en-US" dirty="0" smtClean="0">
                <a:effectLst/>
              </a:rPr>
              <a:t>= q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(1-F</a:t>
            </a:r>
            <a:r>
              <a:rPr lang="en-US" dirty="0">
                <a:effectLst/>
              </a:rPr>
              <a:t>)+</a:t>
            </a:r>
            <a:r>
              <a:rPr lang="en-US" dirty="0" err="1" smtClean="0">
                <a:effectLst/>
              </a:rPr>
              <a:t>qF</a:t>
            </a:r>
            <a:r>
              <a:rPr lang="en-US" dirty="0" smtClean="0">
                <a:effectLst/>
              </a:rPr>
              <a:t>  =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q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+pqF </a:t>
            </a:r>
            <a:endParaRPr lang="en-US" dirty="0">
              <a:effectLst/>
            </a:endParaRP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3273147" y="2120631"/>
            <a:ext cx="1512862" cy="969524"/>
          </a:xfrm>
          <a:prstGeom prst="straightConnector1">
            <a:avLst/>
          </a:prstGeom>
          <a:solidFill>
            <a:schemeClr val="accent1"/>
          </a:solidFill>
          <a:ln w="47625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Arrow Connector 5"/>
          <p:cNvCxnSpPr/>
          <p:nvPr/>
        </p:nvCxnSpPr>
        <p:spPr bwMode="auto">
          <a:xfrm>
            <a:off x="3229583" y="3109609"/>
            <a:ext cx="1867711" cy="1053829"/>
          </a:xfrm>
          <a:prstGeom prst="straightConnector1">
            <a:avLst/>
          </a:prstGeom>
          <a:solidFill>
            <a:schemeClr val="accent1"/>
          </a:solidFill>
          <a:ln w="47625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312628" y="2890099"/>
            <a:ext cx="960519" cy="400110"/>
          </a:xfrm>
          <a:prstGeom prst="rect">
            <a:avLst/>
          </a:prstGeom>
          <a:noFill/>
          <a:ln>
            <a:solidFill>
              <a:srgbClr val="4610E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59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290" y="0"/>
            <a:ext cx="8229600" cy="1139825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  <a:effectLst/>
              </a:rPr>
              <a:t>Summary</a:t>
            </a:r>
            <a:br>
              <a:rPr lang="en-US" sz="4000" b="1" dirty="0" smtClean="0">
                <a:solidFill>
                  <a:srgbClr val="FF0000"/>
                </a:solidFill>
                <a:effectLst/>
              </a:rPr>
            </a:br>
            <a:r>
              <a:rPr lang="en-US" sz="4000" b="1" dirty="0" smtClean="0">
                <a:solidFill>
                  <a:srgbClr val="FF0000"/>
                </a:solidFill>
                <a:effectLst/>
              </a:rPr>
              <a:t>Proportion </a:t>
            </a:r>
            <a:r>
              <a:rPr lang="en-US" sz="4000" b="1" dirty="0">
                <a:solidFill>
                  <a:srgbClr val="FF0000"/>
                </a:solidFill>
                <a:effectLst/>
              </a:rPr>
              <a:t>of heterozygous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8410"/>
            <a:ext cx="8229600" cy="499775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                                          </a:t>
            </a:r>
            <a:r>
              <a:rPr lang="en-US" u="sng" dirty="0" smtClean="0">
                <a:effectLst/>
              </a:rPr>
              <a:t>F=0</a:t>
            </a:r>
            <a:r>
              <a:rPr lang="en-US" dirty="0" smtClean="0">
                <a:effectLst/>
              </a:rPr>
              <a:t>          </a:t>
            </a:r>
            <a:r>
              <a:rPr lang="en-US" u="sng" dirty="0" smtClean="0">
                <a:effectLst/>
              </a:rPr>
              <a:t>F=1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P</a:t>
            </a:r>
            <a:r>
              <a:rPr lang="en-US" baseline="-25000" dirty="0" smtClean="0">
                <a:effectLst/>
              </a:rPr>
              <a:t>AA </a:t>
            </a:r>
            <a:r>
              <a:rPr lang="en-US" dirty="0">
                <a:effectLst/>
              </a:rPr>
              <a:t>= </a:t>
            </a:r>
            <a:r>
              <a:rPr lang="en-US" dirty="0" smtClean="0">
                <a:effectLst/>
              </a:rPr>
              <a:t>p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(1-F</a:t>
            </a:r>
            <a:r>
              <a:rPr lang="en-US" dirty="0">
                <a:effectLst/>
              </a:rPr>
              <a:t>)+</a:t>
            </a:r>
            <a:r>
              <a:rPr lang="en-US" dirty="0" smtClean="0">
                <a:effectLst/>
              </a:rPr>
              <a:t>pF                  </a:t>
            </a:r>
            <a:r>
              <a:rPr lang="en-US" dirty="0">
                <a:effectLst/>
              </a:rPr>
              <a:t>p</a:t>
            </a:r>
            <a:r>
              <a:rPr lang="en-US" baseline="30000" dirty="0">
                <a:effectLst/>
              </a:rPr>
              <a:t>2</a:t>
            </a:r>
            <a:r>
              <a:rPr lang="en-US" dirty="0" smtClean="0">
                <a:effectLst/>
              </a:rPr>
              <a:t>             p</a:t>
            </a: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Aa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>
                <a:effectLst/>
              </a:rPr>
              <a:t>= </a:t>
            </a:r>
            <a:r>
              <a:rPr lang="en-US" dirty="0" smtClean="0">
                <a:effectLst/>
              </a:rPr>
              <a:t>2pq            </a:t>
            </a:r>
            <a:r>
              <a:rPr lang="en-US" dirty="0" smtClean="0">
                <a:solidFill>
                  <a:srgbClr val="FF0000"/>
                </a:solidFill>
                <a:effectLst/>
              </a:rPr>
              <a:t>                 </a:t>
            </a:r>
            <a:r>
              <a:rPr lang="en-US" dirty="0" smtClean="0">
                <a:effectLst/>
              </a:rPr>
              <a:t>2pq              0</a:t>
            </a:r>
            <a:endParaRPr lang="en-US" dirty="0">
              <a:solidFill>
                <a:srgbClr val="FF0000"/>
              </a:solidFill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err="1" smtClean="0">
                <a:effectLst/>
              </a:rPr>
              <a:t>P</a:t>
            </a:r>
            <a:r>
              <a:rPr lang="en-US" baseline="-25000" dirty="0" err="1" smtClean="0">
                <a:effectLst/>
              </a:rPr>
              <a:t>aa</a:t>
            </a:r>
            <a:r>
              <a:rPr lang="en-US" baseline="-25000" dirty="0" smtClean="0">
                <a:effectLst/>
              </a:rPr>
              <a:t>  </a:t>
            </a:r>
            <a:r>
              <a:rPr lang="en-US" dirty="0" smtClean="0">
                <a:effectLst/>
              </a:rPr>
              <a:t>= q</a:t>
            </a:r>
            <a:r>
              <a:rPr lang="en-US" baseline="30000" dirty="0" smtClean="0">
                <a:effectLst/>
              </a:rPr>
              <a:t>2</a:t>
            </a:r>
            <a:r>
              <a:rPr lang="en-US" dirty="0" smtClean="0">
                <a:effectLst/>
              </a:rPr>
              <a:t>(1-F</a:t>
            </a:r>
            <a:r>
              <a:rPr lang="en-US" dirty="0">
                <a:effectLst/>
              </a:rPr>
              <a:t>)+</a:t>
            </a:r>
            <a:r>
              <a:rPr lang="en-US" dirty="0" err="1" smtClean="0">
                <a:effectLst/>
              </a:rPr>
              <a:t>qF</a:t>
            </a:r>
            <a:r>
              <a:rPr lang="en-US" dirty="0" smtClean="0">
                <a:effectLst/>
              </a:rPr>
              <a:t>                  q</a:t>
            </a:r>
            <a:r>
              <a:rPr lang="en-US" baseline="30000" dirty="0" smtClean="0">
                <a:effectLst/>
              </a:rPr>
              <a:t>2                        </a:t>
            </a:r>
            <a:r>
              <a:rPr lang="en-US" dirty="0" smtClean="0">
                <a:effectLst/>
              </a:rPr>
              <a:t>q</a:t>
            </a:r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28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903"/>
            <a:ext cx="8229600" cy="1139825"/>
          </a:xfrm>
        </p:spPr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effectLst/>
              </a:rPr>
              <a:t>Inbreeding coefficient as a probability </a:t>
            </a:r>
            <a:br>
              <a:rPr lang="en-US" sz="4000" b="1" dirty="0">
                <a:solidFill>
                  <a:srgbClr val="FF0000"/>
                </a:solidFill>
                <a:effectLst/>
              </a:rPr>
            </a:b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013" y="1113817"/>
            <a:ext cx="8229600" cy="5559357"/>
          </a:xfrm>
        </p:spPr>
        <p:txBody>
          <a:bodyPr/>
          <a:lstStyle/>
          <a:p>
            <a:r>
              <a:rPr lang="en-US" dirty="0" smtClean="0">
                <a:effectLst/>
              </a:rPr>
              <a:t>IBD=two alleles are from the same ancestor allele by DNA replication in one of the common ancestors = IDENTICAL BY DESCENT</a:t>
            </a:r>
          </a:p>
          <a:p>
            <a:r>
              <a:rPr lang="en-US" dirty="0" smtClean="0">
                <a:effectLst/>
              </a:rPr>
              <a:t>IBS=two </a:t>
            </a:r>
            <a:r>
              <a:rPr lang="en-US" dirty="0">
                <a:effectLst/>
              </a:rPr>
              <a:t>alleles </a:t>
            </a:r>
            <a:r>
              <a:rPr lang="en-US" dirty="0" smtClean="0">
                <a:effectLst/>
              </a:rPr>
              <a:t>might not be replicates of a single ancestor allele in which case the alleles are not IBD. They are IDENTICAL BY STATE=IBS</a:t>
            </a:r>
          </a:p>
          <a:p>
            <a:r>
              <a:rPr lang="en-US" dirty="0" smtClean="0">
                <a:effectLst/>
              </a:rPr>
              <a:t>F=probability that two alleles of a gene in an inbred organism are IBD.</a:t>
            </a:r>
            <a:endParaRPr lang="en-US" dirty="0">
              <a:effectLst/>
            </a:endParaRPr>
          </a:p>
          <a:p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6071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8">
      <a:dk1>
        <a:srgbClr val="000000"/>
      </a:dk1>
      <a:lt1>
        <a:srgbClr val="EAEAEA"/>
      </a:lt1>
      <a:dk2>
        <a:srgbClr val="000000"/>
      </a:dk2>
      <a:lt2>
        <a:srgbClr val="B2B2B2"/>
      </a:lt2>
      <a:accent1>
        <a:srgbClr val="A4BCC4"/>
      </a:accent1>
      <a:accent2>
        <a:srgbClr val="FFFFFF"/>
      </a:accent2>
      <a:accent3>
        <a:srgbClr val="F3F3F3"/>
      </a:accent3>
      <a:accent4>
        <a:srgbClr val="000000"/>
      </a:accent4>
      <a:accent5>
        <a:srgbClr val="CFDADE"/>
      </a:accent5>
      <a:accent6>
        <a:srgbClr val="E7E7E7"/>
      </a:accent6>
      <a:hlink>
        <a:srgbClr val="0066FF"/>
      </a:hlink>
      <a:folHlink>
        <a:srgbClr val="00CC66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19700</TotalTime>
  <Words>1842</Words>
  <Application>Microsoft Office PowerPoint</Application>
  <PresentationFormat>On-screen Show (4:3)</PresentationFormat>
  <Paragraphs>280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Ripple</vt:lpstr>
      <vt:lpstr>Equation</vt:lpstr>
      <vt:lpstr>HERITABILITY</vt:lpstr>
      <vt:lpstr>HOW TO QUANTIFY INBREEDING?</vt:lpstr>
      <vt:lpstr>Proportion of heterozygous </vt:lpstr>
      <vt:lpstr>Proportion of heterozygous</vt:lpstr>
      <vt:lpstr>Proportion of heterozygous </vt:lpstr>
      <vt:lpstr>Proportion of heterozygous</vt:lpstr>
      <vt:lpstr>Summary Proportion of heterozygous</vt:lpstr>
      <vt:lpstr>Summary Proportion of heterozygous</vt:lpstr>
      <vt:lpstr>Inbreeding coefficient as a probability  </vt:lpstr>
      <vt:lpstr>Inbreeding coefficient as a probability</vt:lpstr>
      <vt:lpstr>ORIGIN OF AN ALLELE</vt:lpstr>
      <vt:lpstr>COEFFICIENT OF PARENTAGE  COEFFICIENT OF COANCESTRY</vt:lpstr>
      <vt:lpstr>COEFFICIENT OF INBREEDING (F)</vt:lpstr>
      <vt:lpstr>PROBABILITY OF IDENTICAL BY DESCENT</vt:lpstr>
      <vt:lpstr>COP between X and Y</vt:lpstr>
      <vt:lpstr>COP between X and Y</vt:lpstr>
      <vt:lpstr>COP between X and X (one individual with itself)</vt:lpstr>
      <vt:lpstr>F coefficient of an offspring</vt:lpstr>
      <vt:lpstr>F coefficient of an offspring</vt:lpstr>
      <vt:lpstr>Two ways to calculate fxy from pedigree </vt:lpstr>
      <vt:lpstr>Two ways to calculate fxy from pedigree</vt:lpstr>
      <vt:lpstr>Two ways to calculate fxy from pedigree</vt:lpstr>
      <vt:lpstr>fxy(PO) Coancestry between a parent and a offspring  ≥ 1/4 </vt:lpstr>
      <vt:lpstr>fxy(FS) Coancestry between full sibs ≥ 1/4  </vt:lpstr>
      <vt:lpstr>fxy(FS) Coancestry between full sibs ≥ 1/4  </vt:lpstr>
      <vt:lpstr>fxy(HS) Coancestry between half sibs ≥ 1/8  </vt:lpstr>
      <vt:lpstr>fxy(HS) Coancestry between half sibs ≥ 1/8  </vt:lpstr>
      <vt:lpstr>Inbreeding from pedigree</vt:lpstr>
      <vt:lpstr>Inbreeding from pedigree</vt:lpstr>
      <vt:lpstr>Inbreeding from pedigree</vt:lpstr>
      <vt:lpstr>Inbreeding from pedigree</vt:lpstr>
    </vt:vector>
  </TitlesOfParts>
  <Company>CIMMYT, Int.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ALUNA</dc:creator>
  <cp:lastModifiedBy>CROSSA HIRIART, José Luis Francisco (CIMMYT)</cp:lastModifiedBy>
  <cp:revision>839</cp:revision>
  <dcterms:created xsi:type="dcterms:W3CDTF">2005-06-20T21:25:00Z</dcterms:created>
  <dcterms:modified xsi:type="dcterms:W3CDTF">2015-10-19T18:24:26Z</dcterms:modified>
</cp:coreProperties>
</file>